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  <p:sldMasterId id="2147483907" r:id="rId2"/>
  </p:sldMasterIdLst>
  <p:notesMasterIdLst>
    <p:notesMasterId r:id="rId32"/>
  </p:notesMasterIdLst>
  <p:handoutMasterIdLst>
    <p:handoutMasterId r:id="rId33"/>
  </p:handoutMasterIdLst>
  <p:sldIdLst>
    <p:sldId id="301" r:id="rId3"/>
    <p:sldId id="281" r:id="rId4"/>
    <p:sldId id="295" r:id="rId5"/>
    <p:sldId id="296" r:id="rId6"/>
    <p:sldId id="294" r:id="rId7"/>
    <p:sldId id="293" r:id="rId8"/>
    <p:sldId id="291" r:id="rId9"/>
    <p:sldId id="259" r:id="rId10"/>
    <p:sldId id="292" r:id="rId11"/>
    <p:sldId id="260" r:id="rId12"/>
    <p:sldId id="297" r:id="rId13"/>
    <p:sldId id="298" r:id="rId14"/>
    <p:sldId id="299" r:id="rId15"/>
    <p:sldId id="300" r:id="rId16"/>
    <p:sldId id="284" r:id="rId17"/>
    <p:sldId id="285" r:id="rId18"/>
    <p:sldId id="287" r:id="rId19"/>
    <p:sldId id="288" r:id="rId20"/>
    <p:sldId id="280" r:id="rId21"/>
    <p:sldId id="283" r:id="rId22"/>
    <p:sldId id="270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302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61" d="100"/>
          <a:sy n="61" d="100"/>
        </p:scale>
        <p:origin x="160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8BD3E05-711B-4ADA-A553-BE445F497D5D}" type="datetime1">
              <a:rPr lang="en-US"/>
              <a:pPr/>
              <a:t>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F7EDD2-CBCD-469D-9814-C594191BE4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723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F7FCB8-3844-4741-9F80-8B55BB7AB901}" type="datetimeFigureOut">
              <a:rPr lang="en-US"/>
              <a:pPr/>
              <a:t>4/6/2021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E81DC35-8E5D-493B-AF35-A10ADF5FD2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843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1DC35-8E5D-493B-AF35-A10ADF5FD2D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51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DD8A67-97E7-47C0-8D55-FA605E57EDD2}" type="datetime1">
              <a:rPr lang="en-US"/>
              <a:pPr/>
              <a:t>4/6/2021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2013 Sukhsimranjit Singh, LL.M.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3963359D-AA01-4D90-B010-4D8250B871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85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C81CD4-A281-4095-AC4B-82BDA73D50B1}" type="datetime1">
              <a:rPr lang="en-US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2013 Sukhsimranjit Singh, LL.M.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D9019-4787-4EB4-96B5-DD72821989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83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BC8006FD-A5B1-4E14-9BF4-F5431746ED9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51D5ADE-34B2-48A7-B4EE-500D59A2616A}" type="datetime1">
              <a:rPr lang="en-US"/>
              <a:pPr/>
              <a:t>4/6/2021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2013 Sukhsimranjit Singh, LL.M. </a:t>
            </a:r>
          </a:p>
        </p:txBody>
      </p:sp>
    </p:spTree>
    <p:extLst>
      <p:ext uri="{BB962C8B-B14F-4D97-AF65-F5344CB8AC3E}">
        <p14:creationId xmlns:p14="http://schemas.microsoft.com/office/powerpoint/2010/main" val="3744631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2DF0F75B-D2D2-4614-BEA1-7ED4E3DDA470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1E5318BB-5EB0-4866-B776-1E755FB5A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38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DD8CEF97-7658-4403-8784-3B448E9065F0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79A5D678-397F-4877-9FC6-E75DA6FE4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93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AC27C549-C7D8-42D5-8F38-12BFD5565EB4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EABB8AD2-44B0-4CA1-AD1A-6A1292E66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96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A8DE5D41-7163-4CAA-BAA2-DF032E4308AC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431A3BFA-88BE-4D1E-BDB4-38CF2F28B2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25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A9B292E0-8C53-4C18-9CEC-78DAE00F309E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E450F09C-4463-41FB-BACE-DBB3C0675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91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F2961807-3DFA-4A94-8592-E6792C825BE2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C5F1E708-86CF-491C-AF10-3E4209BE7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2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BC200DA7-B158-464D-8C0E-24C44CCB93AC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6A42A24A-71BC-4342-BBBD-EEC76CE07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12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FE58F243-47C0-45BA-9D15-65FAFEBC71D8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45E74D70-17D6-45D0-BCFB-CE4624EAF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36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684B6F-B447-49CE-B016-99E9AB1A1F1F}" type="datetime1">
              <a:rPr lang="en-US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2013 Sukhsimranjit Singh, LL.M.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B161637C-9E92-45FE-89D2-09EAE19CC9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12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561C3098-FCB7-4B2F-A695-EABD2C9880A4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432BD851-E769-4DD1-B281-9DF77AC1B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07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6439B0EB-9E53-43A4-A2D3-4C73A238A622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B64F112E-55A3-42C1-9097-FDD5FCE00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84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B4265255-AADB-47DA-967E-FBE47C1C41A8}" type="datetimeFigureOut">
              <a:rPr lang="en-US"/>
              <a:pPr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0A3C2589-4703-4B02-9484-38809ADA7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38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pt-t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r="8772"/>
          <a:stretch>
            <a:fillRect/>
          </a:stretch>
        </p:blipFill>
        <p:spPr bwMode="auto">
          <a:xfrm>
            <a:off x="7315200" y="3429000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16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1016D567-B85E-45A3-9F60-0BCAA07D93A2}" type="datetimeFigureOut">
              <a:rPr lang="en-US"/>
              <a:pPr>
                <a:defRPr/>
              </a:pPr>
              <a:t>4/6/2021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735763"/>
            <a:ext cx="2895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FC354F5E-F39F-4CA7-9CD4-56D715DBB4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120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pt-t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r="8772"/>
          <a:stretch>
            <a:fillRect/>
          </a:stretch>
        </p:blipFill>
        <p:spPr bwMode="auto">
          <a:xfrm>
            <a:off x="7315200" y="3429000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16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760510A3-2DA0-4785-9A9F-8EFDE970595B}" type="datetimeFigureOut">
              <a:rPr lang="en-US"/>
              <a:pPr>
                <a:defRPr/>
              </a:pPr>
              <a:t>4/6/2021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735763"/>
            <a:ext cx="2895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55883596-B95D-4F68-922A-6894063C55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24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pt-t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r="8772"/>
          <a:stretch>
            <a:fillRect/>
          </a:stretch>
        </p:blipFill>
        <p:spPr bwMode="auto">
          <a:xfrm>
            <a:off x="7315200" y="3429000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16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9EDEBA08-96AA-4876-B543-B3C9E0B42B35}" type="datetimeFigureOut">
              <a:rPr lang="en-US"/>
              <a:pPr>
                <a:defRPr/>
              </a:pPr>
              <a:t>4/6/2021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735763"/>
            <a:ext cx="2895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3ABAE202-9170-48BC-8C37-B25CA7797E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630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pt-t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r="8772"/>
          <a:stretch>
            <a:fillRect/>
          </a:stretch>
        </p:blipFill>
        <p:spPr bwMode="auto">
          <a:xfrm>
            <a:off x="7315200" y="3429000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16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7125D394-4DD2-4EEF-93B7-52CA07B47CCE}" type="datetimeFigureOut">
              <a:rPr lang="en-US"/>
              <a:pPr>
                <a:defRPr/>
              </a:pPr>
              <a:t>4/6/2021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735763"/>
            <a:ext cx="2895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C55E599A-0B8F-4F18-9246-605B2B6B71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0103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pt-t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r="8772"/>
          <a:stretch>
            <a:fillRect/>
          </a:stretch>
        </p:blipFill>
        <p:spPr bwMode="auto">
          <a:xfrm>
            <a:off x="7315200" y="3429000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16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7A4A65A4-7E52-48AF-92A2-17C615783810}" type="datetimeFigureOut">
              <a:rPr lang="en-US"/>
              <a:pPr>
                <a:defRPr/>
              </a:pPr>
              <a:t>4/6/2021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735763"/>
            <a:ext cx="2895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EF3C9DA1-75D8-4E6F-8E8D-928B65B97F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516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pt-t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r="8772"/>
          <a:stretch>
            <a:fillRect/>
          </a:stretch>
        </p:blipFill>
        <p:spPr bwMode="auto">
          <a:xfrm>
            <a:off x="7315200" y="3429000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16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94FA7C99-10F3-41DE-BFD7-45134AD62170}" type="datetimeFigureOut">
              <a:rPr lang="en-US"/>
              <a:pPr>
                <a:defRPr/>
              </a:pPr>
              <a:t>4/6/2021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735763"/>
            <a:ext cx="2895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23605DFC-8C0C-4F9E-BDED-5A27B6D83E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837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pt-t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r="8772"/>
          <a:stretch>
            <a:fillRect/>
          </a:stretch>
        </p:blipFill>
        <p:spPr bwMode="auto">
          <a:xfrm>
            <a:off x="7315200" y="3429000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16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2B806CA6-8ADB-4FBF-80BE-A55C39670E6A}" type="datetimeFigureOut">
              <a:rPr lang="en-US"/>
              <a:pPr>
                <a:defRPr/>
              </a:pPr>
              <a:t>4/6/2021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735763"/>
            <a:ext cx="2895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6BD7C4CE-A61F-47BB-B50B-927266C70C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36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2013 Sukhsimranjit Singh, LL.M. 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3CCD9338-8B80-48AB-8DD8-D3A74051F2AD}" type="datetime1">
              <a:rPr lang="en-US"/>
              <a:pPr/>
              <a:t>4/6/2021</a:t>
            </a:fld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D7B385E6-76D4-4BBD-8992-5736DA2DA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29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pt-t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r="8772"/>
          <a:stretch>
            <a:fillRect/>
          </a:stretch>
        </p:blipFill>
        <p:spPr bwMode="auto">
          <a:xfrm>
            <a:off x="7315200" y="3429000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16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18FF8BB3-37E6-4305-8820-5446FF77B454}" type="datetimeFigureOut">
              <a:rPr lang="en-US"/>
              <a:pPr>
                <a:defRPr/>
              </a:pPr>
              <a:t>4/6/2021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735763"/>
            <a:ext cx="2895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8329664C-C3C7-45D8-AB06-6F011465D7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897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pt-t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r="8772"/>
          <a:stretch>
            <a:fillRect/>
          </a:stretch>
        </p:blipFill>
        <p:spPr bwMode="auto">
          <a:xfrm>
            <a:off x="7315200" y="3429000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16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87FB298A-7F9D-4852-A475-DF40866B5C59}" type="datetimeFigureOut">
              <a:rPr lang="en-US"/>
              <a:pPr>
                <a:defRPr/>
              </a:pPr>
              <a:t>4/6/2021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735763"/>
            <a:ext cx="2895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9EFB69EF-6A0C-4E63-A304-F6B0176B6F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06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pt-t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r="8772"/>
          <a:stretch>
            <a:fillRect/>
          </a:stretch>
        </p:blipFill>
        <p:spPr bwMode="auto">
          <a:xfrm>
            <a:off x="7315200" y="3429000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16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C363CCA8-21FF-43C5-B531-50D033342845}" type="datetimeFigureOut">
              <a:rPr lang="en-US"/>
              <a:pPr>
                <a:defRPr/>
              </a:pPr>
              <a:t>4/6/2021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735763"/>
            <a:ext cx="2895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F87DAC26-0A1C-40E7-8746-870019CD9F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116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pt-t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r="8772"/>
          <a:stretch>
            <a:fillRect/>
          </a:stretch>
        </p:blipFill>
        <p:spPr bwMode="auto">
          <a:xfrm>
            <a:off x="7315200" y="3429000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16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5D45AFDC-93AD-4E60-81B8-D47A1F8DBE12}" type="datetimeFigureOut">
              <a:rPr lang="en-US"/>
              <a:pPr>
                <a:defRPr/>
              </a:pPr>
              <a:t>4/6/2021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735763"/>
            <a:ext cx="2895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2810A50F-B137-4DF2-8258-C47A3D9BBC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358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pt-t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r="8772"/>
          <a:stretch>
            <a:fillRect/>
          </a:stretch>
        </p:blipFill>
        <p:spPr bwMode="auto">
          <a:xfrm>
            <a:off x="7315200" y="3429000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16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3BA6E26A-D368-4C5F-B5D6-11B22F07F48E}" type="datetimeFigureOut">
              <a:rPr lang="en-US"/>
              <a:pPr>
                <a:defRPr/>
              </a:pPr>
              <a:t>4/6/2021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735763"/>
            <a:ext cx="2895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9400" y="6735763"/>
            <a:ext cx="2133600" cy="244475"/>
          </a:xfrm>
        </p:spPr>
        <p:txBody>
          <a:bodyPr/>
          <a:lstStyle>
            <a:lvl1pPr eaLnBrk="0" hangingPunct="0">
              <a:defRPr>
                <a:ea typeface="ＭＳ Ｐゴシック" charset="-128"/>
              </a:defRPr>
            </a:lvl1pPr>
          </a:lstStyle>
          <a:p>
            <a:pPr>
              <a:defRPr/>
            </a:pPr>
            <a:fld id="{8A9EC47A-BED0-4AF8-8C5F-73C4F0371E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41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fld id="{8C5B98BF-D5CD-4CAB-BE4F-89830331009D}" type="datetime1">
              <a:rPr lang="en-US"/>
              <a:pPr/>
              <a:t>4/6/2021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2013 Sukhsimranjit Singh, LL.M. 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F55C6-00EC-4F84-9EC2-C68CC57B06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82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7DA8F0-AF88-4792-A060-815C5EC70F98}" type="datetime1">
              <a:rPr lang="en-US"/>
              <a:pPr/>
              <a:t>4/6/2021</a:t>
            </a:fld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2013 Sukhsimranjit Singh, LL.M. </a:t>
            </a:r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A36391D0-B911-4A97-975D-F088DFD491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3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E4A9F7-87F4-45D3-9DBB-4176B667D508}" type="datetime1">
              <a:rPr lang="en-US"/>
              <a:pPr/>
              <a:t>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2013 Sukhsimranjit Singh, LL.M.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E950F4F8-9D3E-4C7C-A27A-0B156ECD7F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7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B05E02-40B0-4D95-B1CB-EA0B25691D4B}" type="datetime1">
              <a:rPr lang="en-US"/>
              <a:pPr/>
              <a:t>4/6/2021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© 2013 Sukhsimranjit Singh, LL.M. 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62C566-4497-490B-B90A-A39CC883C7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95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A38842EB-8A27-42A5-BAC4-E919068F42F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F79E20A2-C8AE-4B5D-BAB6-F6819A8BAD1E}" type="datetime1">
              <a:rPr lang="en-US"/>
              <a:pPr/>
              <a:t>4/6/2021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2013 Sukhsimranjit Singh, LL.M. </a:t>
            </a:r>
          </a:p>
        </p:txBody>
      </p:sp>
    </p:spTree>
    <p:extLst>
      <p:ext uri="{BB962C8B-B14F-4D97-AF65-F5344CB8AC3E}">
        <p14:creationId xmlns:p14="http://schemas.microsoft.com/office/powerpoint/2010/main" val="1608159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A2237A01-9095-43F5-A455-D87D8383BDD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fld id="{E87A3544-2435-4205-9EE8-586FC7236080}" type="datetime1">
              <a:rPr lang="en-US"/>
              <a:pPr/>
              <a:t>4/6/2021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© 2013 Sukhsimranjit Singh, LL.M. </a:t>
            </a:r>
          </a:p>
        </p:txBody>
      </p:sp>
    </p:spTree>
    <p:extLst>
      <p:ext uri="{BB962C8B-B14F-4D97-AF65-F5344CB8AC3E}">
        <p14:creationId xmlns:p14="http://schemas.microsoft.com/office/powerpoint/2010/main" val="2009788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Georgia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Georgia" pitchFamily="18" charset="0"/>
              </a:defRPr>
            </a:lvl1pPr>
          </a:lstStyle>
          <a:p>
            <a:fld id="{29802543-85E2-4CAA-A9C0-267C60985DB5}" type="datetime1">
              <a:rPr lang="en-US"/>
              <a:pPr/>
              <a:t>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Georgia" pitchFamily="18" charset="0"/>
              </a:defRPr>
            </a:lvl1pPr>
          </a:lstStyle>
          <a:p>
            <a:r>
              <a:rPr lang="en-US"/>
              <a:t>© 2013 Sukhsimranjit Singh, LL.M.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600">
                <a:solidFill>
                  <a:srgbClr val="7B9899"/>
                </a:solidFill>
                <a:latin typeface="Georgia" pitchFamily="18" charset="0"/>
              </a:defRPr>
            </a:lvl1pPr>
          </a:lstStyle>
          <a:p>
            <a:fld id="{4F7AE82C-5B5D-45E1-B7AB-0BFAE8E6F16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ＭＳ Ｐゴシック" pitchFamily="-112" charset="-128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ＭＳ Ｐゴシック" pitchFamily="-112" charset="-128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 defTabSz="914400">
              <a:defRPr/>
            </a:pPr>
            <a:fld id="{A7D54E2E-837E-4C18-AA08-399A164AB150}" type="datetimeFigureOut">
              <a:rPr lang="en-US"/>
              <a:pPr defTabSz="914400">
                <a:defRPr/>
              </a:pPr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 defTabSz="914400">
              <a:defRPr/>
            </a:pPr>
            <a:fld id="{B125EFA0-E9B3-4CED-B89A-C54C6C21A572}" type="slidenum">
              <a:rPr lang="en-US"/>
              <a:pPr defTabSz="9144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0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  <p:sldLayoutId id="2147483924" r:id="rId17"/>
    <p:sldLayoutId id="2147483925" r:id="rId18"/>
    <p:sldLayoutId id="2147483926" r:id="rId19"/>
    <p:sldLayoutId id="2147483927" r:id="rId20"/>
    <p:sldLayoutId id="2147483928" r:id="rId21"/>
    <p:sldLayoutId id="2147483929" r:id="rId22"/>
    <p:sldLayoutId id="2147483930" r:id="rId2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rectionservice.org/cadre/singhwebinar.cfm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singhs@willamette.edu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hyperlink" Target="http://www.directionservice.org/cadre/webinarindex.cf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930" y="4876800"/>
            <a:ext cx="8455025" cy="1724025"/>
          </a:xfrm>
          <a:prstGeom prst="rect">
            <a:avLst/>
          </a:prstGeom>
          <a:noFill/>
          <a:ln w="22225" cmpd="thickThin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Arial Black" pitchFamily="34" charset="0"/>
                <a:cs typeface="Arial" charset="0"/>
              </a:rPr>
              <a:t>Technical Stuff:</a:t>
            </a:r>
          </a:p>
          <a:p>
            <a:pPr marL="285750" indent="-285750" defTabSz="914400">
              <a:buFont typeface="Wingdings" pitchFamily="2" charset="2"/>
              <a:buChar char="Ø"/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All phone lines are muted – press #6 to unmute your phone during the Q&amp;A.</a:t>
            </a:r>
          </a:p>
          <a:p>
            <a:pPr defTabSz="914400">
              <a:defRPr/>
            </a:pPr>
            <a:endParaRPr lang="en-US" sz="7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285750" indent="-285750" defTabSz="914400">
              <a:buFont typeface="Wingdings" pitchFamily="2" charset="2"/>
              <a:buChar char="Ø"/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Please enter any technical difficulties into the chat box.</a:t>
            </a:r>
          </a:p>
          <a:p>
            <a:pPr defTabSz="914400">
              <a:defRPr/>
            </a:pPr>
            <a:endParaRPr lang="en-US" sz="9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285750" indent="-285750" defTabSz="914400">
              <a:buFont typeface="Wingdings" pitchFamily="2" charset="2"/>
              <a:buChar char="Ø"/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Thank you for taking the time to answer the pre &amp; post webinar poll questions! </a:t>
            </a:r>
            <a:r>
              <a:rPr lang="en-US" i="1" dirty="0">
                <a:solidFill>
                  <a:prstClr val="black"/>
                </a:solidFill>
                <a:latin typeface="Arial" charset="0"/>
                <a:cs typeface="Arial" charset="0"/>
              </a:rPr>
              <a:t>(Note: The poll questions will appear on your screen until we remove them)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5557" y="1904883"/>
            <a:ext cx="9144000" cy="276998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 charset="0"/>
              </a:rPr>
              <a:t>Sukh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 charset="0"/>
              </a:rPr>
              <a:t> Singh</a:t>
            </a:r>
          </a:p>
          <a:p>
            <a:pPr algn="ctr" defTabSz="914400">
              <a:defRPr/>
            </a:pP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 charset="0"/>
              </a:rPr>
              <a:t>Willamette University College of Law</a:t>
            </a:r>
          </a:p>
          <a:p>
            <a:pPr algn="ctr" defTabSz="914400">
              <a:defRPr/>
            </a:pP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Arial" pitchFamily="34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 pitchFamily="34" charset="0"/>
              </a:rPr>
              <a:t>February 28, 2013</a:t>
            </a:r>
          </a:p>
          <a:p>
            <a:pPr algn="ctr" defTabSz="914400">
              <a:defRPr/>
            </a:pP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 pitchFamily="34" charset="0"/>
              </a:rPr>
              <a:t>11:30 am – 12:45 pm PACIFIC TIME</a:t>
            </a:r>
          </a:p>
          <a:p>
            <a:pPr algn="ctr" defTabSz="914400">
              <a:defRPr/>
            </a:pPr>
            <a:endParaRPr lang="en-US" sz="14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Arial" charset="0"/>
            </a:endParaRPr>
          </a:p>
          <a:p>
            <a:pPr algn="ctr" defTabSz="914400">
              <a:defRPr/>
            </a:pPr>
            <a:r>
              <a:rPr lang="en-US" sz="20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 charset="0"/>
              </a:rPr>
              <a:t>Note:</a:t>
            </a:r>
            <a:r>
              <a:rPr lang="en-US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 charset="0"/>
              </a:rPr>
              <a:t> </a:t>
            </a:r>
            <a:r>
              <a:rPr lang="en-US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 pitchFamily="34" charset="0"/>
              </a:rPr>
              <a:t>The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 pitchFamily="34" charset="0"/>
              </a:rPr>
              <a:t> </a:t>
            </a:r>
            <a:r>
              <a:rPr lang="en-US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Arial" pitchFamily="34" charset="0"/>
              </a:rPr>
              <a:t>PowerPoint is currently available on the CADRE website:</a:t>
            </a:r>
          </a:p>
          <a:p>
            <a:pPr algn="ctr" defTabSz="914400">
              <a:defRPr/>
            </a:pPr>
            <a:r>
              <a:rPr lang="en-US" sz="2000" b="1" dirty="0">
                <a:solidFill>
                  <a:srgbClr val="C0504D">
                    <a:lumMod val="75000"/>
                  </a:srgbClr>
                </a:solidFill>
                <a:latin typeface="Calibri"/>
                <a:cs typeface="Arial" pitchFamily="34" charset="0"/>
                <a:hlinkClick r:id="rId3"/>
              </a:rPr>
              <a:t>www.directionservice.org/cadre/singhwebinar.cfm</a:t>
            </a:r>
            <a:r>
              <a:rPr lang="en-US" sz="2000" b="1" dirty="0">
                <a:solidFill>
                  <a:srgbClr val="C0504D">
                    <a:lumMod val="75000"/>
                  </a:srgbClr>
                </a:solidFill>
                <a:latin typeface="Calibri"/>
                <a:cs typeface="Arial" pitchFamily="34" charset="0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CDE213-35DA-46DF-946C-3C7F0E823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92243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cs typeface="Arial" pitchFamily="34" charset="0"/>
              </a:rPr>
              <a:t>Exploring the Cultural Dimensions of Conflict</a:t>
            </a:r>
            <a:endParaRPr lang="en-US" sz="3200" dirty="0"/>
          </a:p>
        </p:txBody>
      </p:sp>
      <p:pic>
        <p:nvPicPr>
          <p:cNvPr id="52226" name="Picture 4" descr="CADRE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2362200" cy="116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552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2355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25BF012-C3AF-4B6D-8782-F2064FBC8A91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10</a:t>
            </a:fld>
            <a:endParaRPr lang="en-US" sz="1600">
              <a:solidFill>
                <a:srgbClr val="7B9899"/>
              </a:solidFill>
              <a:latin typeface="Georgia" pitchFamily="18" charset="0"/>
            </a:endParaRPr>
          </a:p>
        </p:txBody>
      </p:sp>
      <p:pic>
        <p:nvPicPr>
          <p:cNvPr id="23555" name="Content Placeholder 3" descr="picture of a religious ceremony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4" t="-391" r="33125" b="-391"/>
          <a:stretch/>
        </p:blipFill>
        <p:spPr bwMode="auto">
          <a:xfrm>
            <a:off x="3413051" y="1676400"/>
            <a:ext cx="2392326" cy="40560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2060"/>
                </a:solidFill>
                <a:ea typeface="ＭＳ Ｐゴシック" pitchFamily="34" charset="-128"/>
              </a:rPr>
              <a:t>Awareness of our </a:t>
            </a:r>
            <a:r>
              <a:rPr lang="en-US" altLang="en-US" dirty="0">
                <a:solidFill>
                  <a:srgbClr val="002060"/>
                </a:solidFill>
                <a:ea typeface="ＭＳ Ｐゴシック" pitchFamily="34" charset="-128"/>
              </a:rPr>
              <a:t>“</a:t>
            </a:r>
            <a:r>
              <a:rPr lang="en-US" dirty="0">
                <a:solidFill>
                  <a:srgbClr val="002060"/>
                </a:solidFill>
                <a:ea typeface="ＭＳ Ｐゴシック" pitchFamily="34" charset="-128"/>
              </a:rPr>
              <a:t>own</a:t>
            </a:r>
            <a:r>
              <a:rPr lang="en-US" altLang="en-US" dirty="0">
                <a:solidFill>
                  <a:srgbClr val="002060"/>
                </a:solidFill>
                <a:ea typeface="ＭＳ Ｐゴシック" pitchFamily="34" charset="-128"/>
              </a:rPr>
              <a:t>”</a:t>
            </a:r>
            <a:r>
              <a:rPr lang="en-US" dirty="0">
                <a:solidFill>
                  <a:srgbClr val="002060"/>
                </a:solidFill>
                <a:ea typeface="ＭＳ Ｐゴシック" pitchFamily="34" charset="-128"/>
              </a:rPr>
              <a:t> culture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578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24579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4343400" y="1027113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6E9C86A-51E4-4DFF-85AB-13DEBFE4F1A2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11</a:t>
            </a:fld>
            <a:endParaRPr lang="en-US" sz="1600" dirty="0">
              <a:solidFill>
                <a:srgbClr val="7B9899"/>
              </a:solidFill>
              <a:latin typeface="Georgia" pitchFamily="18" charset="0"/>
            </a:endParaRPr>
          </a:p>
        </p:txBody>
      </p:sp>
      <p:pic>
        <p:nvPicPr>
          <p:cNvPr id="24580" name="Content Placeholder 7" descr="pic 1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4" r="-974"/>
          <a:stretch/>
        </p:blipFill>
        <p:spPr>
          <a:xfrm>
            <a:off x="2668772" y="1676400"/>
            <a:ext cx="3732028" cy="4572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5602" name="Content Placeholder 5" descr="5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0" b="79"/>
          <a:stretch/>
        </p:blipFill>
        <p:spPr>
          <a:xfrm>
            <a:off x="301625" y="2371060"/>
            <a:ext cx="8504238" cy="2870792"/>
          </a:xfrm>
        </p:spPr>
      </p:pic>
      <p:sp>
        <p:nvSpPr>
          <p:cNvPr id="25603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8A4C2B4-4CF2-4476-A435-E150ED43E422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12</a:t>
            </a:fld>
            <a:endParaRPr lang="en-US" sz="1600">
              <a:solidFill>
                <a:srgbClr val="7B9899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6626" name="Content Placeholder 5" descr="11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r="205"/>
          <a:stretch/>
        </p:blipFill>
        <p:spPr>
          <a:xfrm>
            <a:off x="1520456" y="1752600"/>
            <a:ext cx="6241311" cy="3886200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627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4343400" y="1006475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95B85E2-78C4-4AD1-BCE9-376ADAE3B047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13</a:t>
            </a:fld>
            <a:endParaRPr lang="en-US" sz="1600" dirty="0">
              <a:solidFill>
                <a:srgbClr val="7B9899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7650" name="Content Placeholder 5" descr="14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" r="-117"/>
          <a:stretch/>
        </p:blipFill>
        <p:spPr>
          <a:xfrm>
            <a:off x="1499191" y="1752600"/>
            <a:ext cx="6113721" cy="4267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65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9875E6B-89A3-4661-8A43-948CEC8E330F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14</a:t>
            </a:fld>
            <a:endParaRPr lang="en-US" sz="1600">
              <a:solidFill>
                <a:srgbClr val="7B9899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ea typeface="ＭＳ Ｐゴシック" pitchFamily="34" charset="-128"/>
              </a:rPr>
              <a:t>(B) WHAT IS CULTURE?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28675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28676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343400" y="1027113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EC0A616-35F7-4687-B405-78A5F5892F9D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15</a:t>
            </a:fld>
            <a:endParaRPr lang="en-US" sz="1600" dirty="0">
              <a:solidFill>
                <a:srgbClr val="7B9899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solidFill>
                  <a:srgbClr val="002060"/>
                </a:solidFill>
                <a:latin typeface="Goudy Old Style" pitchFamily="18" charset="0"/>
                <a:ea typeface="ＭＳ Ｐゴシック" pitchFamily="34" charset="-128"/>
              </a:rPr>
              <a:t>Definitions…</a:t>
            </a:r>
            <a:r>
              <a:rPr lang="en-US" sz="3600" dirty="0">
                <a:solidFill>
                  <a:srgbClr val="7B9899"/>
                </a:solidFill>
                <a:latin typeface="Goudy Old Style" pitchFamily="18" charset="0"/>
                <a:ea typeface="ＭＳ Ｐゴシック" pitchFamily="34" charset="-128"/>
              </a:rPr>
              <a:t>	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>
              <a:buFont typeface="Wingdings 2" charset="0"/>
              <a:buChar char=""/>
              <a:defRPr/>
            </a:pPr>
            <a:r>
              <a:rPr lang="en-US" sz="3200" dirty="0">
                <a:latin typeface="Goudy Old Style" charset="0"/>
                <a:ea typeface="ＭＳ Ｐゴシック" charset="0"/>
                <a:cs typeface="ＭＳ Ｐゴシック" charset="0"/>
              </a:rPr>
              <a:t>The term culture constitutes the following essential elements:</a:t>
            </a:r>
          </a:p>
          <a:p>
            <a:pPr lvl="1" eaLnBrk="1" hangingPunct="1">
              <a:buClr>
                <a:schemeClr val="accent2">
                  <a:lumMod val="50000"/>
                </a:schemeClr>
              </a:buClr>
              <a:buFont typeface="Wingdings" charset="0"/>
              <a:buChar char=""/>
              <a:defRPr/>
            </a:pPr>
            <a:r>
              <a:rPr lang="en-US" sz="2800" dirty="0">
                <a:solidFill>
                  <a:srgbClr val="000090"/>
                </a:solidFill>
                <a:latin typeface="Goudy Old Style" charset="0"/>
                <a:ea typeface="ＭＳ Ｐゴシック" charset="0"/>
              </a:rPr>
              <a:t>Patterned way of thinking</a:t>
            </a:r>
          </a:p>
          <a:p>
            <a:pPr lvl="1" eaLnBrk="1" hangingPunct="1">
              <a:buClr>
                <a:schemeClr val="accent2">
                  <a:lumMod val="50000"/>
                </a:schemeClr>
              </a:buClr>
              <a:buFont typeface="Wingdings" charset="0"/>
              <a:buChar char=""/>
              <a:defRPr/>
            </a:pPr>
            <a:r>
              <a:rPr lang="en-US" sz="2800" dirty="0">
                <a:solidFill>
                  <a:srgbClr val="000090"/>
                </a:solidFill>
                <a:latin typeface="Goudy Old Style" charset="0"/>
                <a:ea typeface="ＭＳ Ｐゴシック" charset="0"/>
              </a:rPr>
              <a:t>of a group</a:t>
            </a:r>
          </a:p>
          <a:p>
            <a:pPr lvl="1" eaLnBrk="1" hangingPunct="1">
              <a:buClr>
                <a:schemeClr val="accent2">
                  <a:lumMod val="50000"/>
                </a:schemeClr>
              </a:buClr>
              <a:buFont typeface="Wingdings" charset="0"/>
              <a:buChar char=""/>
              <a:defRPr/>
            </a:pPr>
            <a:r>
              <a:rPr lang="en-US" sz="2800" dirty="0">
                <a:solidFill>
                  <a:srgbClr val="000090"/>
                </a:solidFill>
                <a:latin typeface="Goudy Old Style" charset="0"/>
                <a:ea typeface="ＭＳ Ｐゴシック" charset="0"/>
              </a:rPr>
              <a:t>Based on value</a:t>
            </a:r>
          </a:p>
          <a:p>
            <a:pPr lvl="1" eaLnBrk="1" hangingPunct="1">
              <a:buClr>
                <a:schemeClr val="accent2">
                  <a:lumMod val="50000"/>
                </a:schemeClr>
              </a:buClr>
              <a:buFont typeface="Wingdings" charset="0"/>
              <a:buChar char=""/>
              <a:defRPr/>
            </a:pPr>
            <a:r>
              <a:rPr lang="en-US" sz="2800" dirty="0">
                <a:solidFill>
                  <a:srgbClr val="000090"/>
                </a:solidFill>
                <a:latin typeface="Goudy Old Style" charset="0"/>
                <a:ea typeface="ＭＳ Ｐゴシック" charset="0"/>
              </a:rPr>
              <a:t>Followed over a period of time</a:t>
            </a:r>
          </a:p>
          <a:p>
            <a:pPr lvl="1" eaLnBrk="1" hangingPunct="1">
              <a:buFont typeface="Wingdings" charset="0"/>
              <a:buChar char=""/>
              <a:defRPr/>
            </a:pPr>
            <a:endParaRPr lang="en-US" dirty="0">
              <a:latin typeface="Goudy Old Style" charset="0"/>
              <a:ea typeface="ＭＳ Ｐゴシック" charset="0"/>
            </a:endParaRPr>
          </a:p>
          <a:p>
            <a:pPr lvl="1" eaLnBrk="1" hangingPunct="1">
              <a:buFont typeface="Wingdings" charset="0"/>
              <a:buChar char=""/>
              <a:defRPr/>
            </a:pPr>
            <a:endParaRPr lang="en-US" dirty="0">
              <a:latin typeface="Goudy Old Style" charset="0"/>
              <a:ea typeface="ＭＳ Ｐゴシック" charset="0"/>
            </a:endParaRPr>
          </a:p>
          <a:p>
            <a:pPr marL="274638" lvl="1" indent="0" eaLnBrk="1" hangingPunct="1">
              <a:buFont typeface="Wingdings" charset="0"/>
              <a:buNone/>
              <a:defRPr/>
            </a:pPr>
            <a:r>
              <a:rPr lang="en-US" sz="1800" i="1" dirty="0">
                <a:latin typeface="Goudy Old Style" charset="0"/>
                <a:ea typeface="ＭＳ Ｐゴシック" charset="0"/>
              </a:rPr>
              <a:t>		See</a:t>
            </a:r>
            <a:r>
              <a:rPr lang="en-US" sz="1800" dirty="0">
                <a:latin typeface="Goudy Old Style" charset="0"/>
                <a:ea typeface="ＭＳ Ｐゴシック" charset="0"/>
              </a:rPr>
              <a:t> Sukhsimranjit Singh, 14 Cardozo J. Conflict </a:t>
            </a:r>
            <a:r>
              <a:rPr lang="en-US" sz="1800" dirty="0" err="1">
                <a:latin typeface="Goudy Old Style" charset="0"/>
                <a:ea typeface="ＭＳ Ｐゴシック" charset="0"/>
              </a:rPr>
              <a:t>Resol</a:t>
            </a:r>
            <a:r>
              <a:rPr lang="en-US" sz="1800" dirty="0">
                <a:latin typeface="Goudy Old Style" charset="0"/>
                <a:ea typeface="ＭＳ Ｐゴシック" charset="0"/>
              </a:rPr>
              <a:t>. 1 at 105</a:t>
            </a:r>
          </a:p>
        </p:txBody>
      </p:sp>
      <p:sp>
        <p:nvSpPr>
          <p:cNvPr id="29699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2970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A8B502A-CEAF-4147-A474-469B047AF69B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16</a:t>
            </a:fld>
            <a:endParaRPr lang="en-US" sz="1600">
              <a:solidFill>
                <a:srgbClr val="7B9899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  <p:bldP spid="28675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2060"/>
                </a:solidFill>
                <a:latin typeface="Goudy Old Style" pitchFamily="18" charset="0"/>
                <a:ea typeface="ＭＳ Ｐゴシック" pitchFamily="34" charset="-128"/>
              </a:rPr>
              <a:t>Culture is the </a:t>
            </a:r>
            <a:r>
              <a:rPr lang="ja-JP" altLang="en-US" dirty="0">
                <a:solidFill>
                  <a:srgbClr val="002060"/>
                </a:solidFill>
                <a:latin typeface="Goudy Old Style" pitchFamily="18" charset="0"/>
                <a:ea typeface="ＭＳ Ｐゴシック" pitchFamily="34" charset="-128"/>
              </a:rPr>
              <a:t>“</a:t>
            </a:r>
            <a:r>
              <a:rPr lang="en-US" altLang="ja-JP" dirty="0">
                <a:solidFill>
                  <a:srgbClr val="002060"/>
                </a:solidFill>
                <a:latin typeface="Goudy Old Style" pitchFamily="18" charset="0"/>
                <a:ea typeface="ＭＳ Ｐゴシック" pitchFamily="34" charset="-128"/>
              </a:rPr>
              <a:t>air</a:t>
            </a:r>
            <a:r>
              <a:rPr lang="ja-JP" altLang="en-US" dirty="0">
                <a:solidFill>
                  <a:srgbClr val="002060"/>
                </a:solidFill>
                <a:latin typeface="Goudy Old Style" pitchFamily="18" charset="0"/>
                <a:ea typeface="ＭＳ Ｐゴシック" pitchFamily="34" charset="-128"/>
              </a:rPr>
              <a:t>”</a:t>
            </a:r>
            <a:r>
              <a:rPr lang="en-US" altLang="ja-JP" dirty="0">
                <a:solidFill>
                  <a:srgbClr val="002060"/>
                </a:solidFill>
                <a:latin typeface="Goudy Old Style" pitchFamily="18" charset="0"/>
                <a:ea typeface="ＭＳ Ｐゴシック" pitchFamily="34" charset="-128"/>
              </a:rPr>
              <a:t> you breathe in.</a:t>
            </a:r>
            <a:endParaRPr lang="en-US" dirty="0">
              <a:solidFill>
                <a:srgbClr val="002060"/>
              </a:solidFill>
              <a:latin typeface="Goudy Old Style" pitchFamily="18" charset="0"/>
              <a:ea typeface="ＭＳ Ｐゴシック" pitchFamily="34" charset="-128"/>
            </a:endParaRP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Goudy Old Style" pitchFamily="18" charset="0"/>
                <a:ea typeface="ＭＳ Ｐゴシック" pitchFamily="34" charset="-128"/>
              </a:rPr>
              <a:t>It also constitutes (what we often forget!)</a:t>
            </a:r>
          </a:p>
          <a:p>
            <a:pPr lvl="1" eaLnBrk="1" hangingPunct="1"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rgbClr val="000090"/>
                </a:solidFill>
                <a:latin typeface="Goudy Old Style" pitchFamily="18" charset="0"/>
                <a:ea typeface="ＭＳ Ｐゴシック" pitchFamily="34" charset="-128"/>
              </a:rPr>
              <a:t>Religion</a:t>
            </a:r>
          </a:p>
          <a:p>
            <a:pPr lvl="1" eaLnBrk="1" hangingPunct="1">
              <a:buClr>
                <a:schemeClr val="accent2">
                  <a:lumMod val="50000"/>
                </a:schemeClr>
              </a:buClr>
            </a:pPr>
            <a:endParaRPr lang="en-US" sz="2400" dirty="0">
              <a:solidFill>
                <a:srgbClr val="000090"/>
              </a:solidFill>
              <a:latin typeface="Goudy Old Style" pitchFamily="18" charset="0"/>
              <a:ea typeface="ＭＳ Ｐゴシック" pitchFamily="34" charset="-128"/>
            </a:endParaRPr>
          </a:p>
          <a:p>
            <a:pPr lvl="1" eaLnBrk="1" hangingPunct="1"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rgbClr val="000090"/>
                </a:solidFill>
                <a:latin typeface="Goudy Old Style" pitchFamily="18" charset="0"/>
                <a:ea typeface="ＭＳ Ｐゴシック" pitchFamily="34" charset="-128"/>
              </a:rPr>
              <a:t>Identity</a:t>
            </a:r>
          </a:p>
          <a:p>
            <a:pPr lvl="1" eaLnBrk="1" hangingPunct="1">
              <a:buClr>
                <a:schemeClr val="accent2">
                  <a:lumMod val="50000"/>
                </a:schemeClr>
              </a:buClr>
            </a:pPr>
            <a:endParaRPr lang="en-US" sz="2400" dirty="0">
              <a:solidFill>
                <a:srgbClr val="000090"/>
              </a:solidFill>
              <a:latin typeface="Goudy Old Style" pitchFamily="18" charset="0"/>
              <a:ea typeface="ＭＳ Ｐゴシック" pitchFamily="34" charset="-128"/>
            </a:endParaRPr>
          </a:p>
          <a:p>
            <a:pPr lvl="1" eaLnBrk="1" hangingPunct="1"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rgbClr val="000090"/>
                </a:solidFill>
                <a:latin typeface="Goudy Old Style" pitchFamily="18" charset="0"/>
                <a:ea typeface="ＭＳ Ｐゴシック" pitchFamily="34" charset="-128"/>
              </a:rPr>
              <a:t>Core Values </a:t>
            </a:r>
          </a:p>
          <a:p>
            <a:pPr lvl="1" eaLnBrk="1" hangingPunct="1">
              <a:buClr>
                <a:schemeClr val="accent2">
                  <a:lumMod val="50000"/>
                </a:schemeClr>
              </a:buClr>
            </a:pPr>
            <a:endParaRPr lang="en-US" sz="2400" dirty="0">
              <a:solidFill>
                <a:srgbClr val="000090"/>
              </a:solidFill>
              <a:latin typeface="Goudy Old Style" pitchFamily="18" charset="0"/>
              <a:ea typeface="ＭＳ Ｐゴシック" pitchFamily="34" charset="-128"/>
            </a:endParaRPr>
          </a:p>
          <a:p>
            <a:pPr lvl="1" eaLnBrk="1" hangingPunct="1"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rgbClr val="000090"/>
                </a:solidFill>
                <a:latin typeface="Goudy Old Style" pitchFamily="18" charset="0"/>
                <a:ea typeface="ＭＳ Ｐゴシック" pitchFamily="34" charset="-128"/>
              </a:rPr>
              <a:t>Our set World-views</a:t>
            </a:r>
          </a:p>
          <a:p>
            <a:pPr lvl="1" eaLnBrk="1" hangingPunct="1">
              <a:buClr>
                <a:schemeClr val="accent2">
                  <a:lumMod val="50000"/>
                </a:schemeClr>
              </a:buClr>
            </a:pPr>
            <a:endParaRPr lang="en-US" sz="2400" dirty="0">
              <a:solidFill>
                <a:srgbClr val="000090"/>
              </a:solidFill>
              <a:latin typeface="Goudy Old Style" pitchFamily="18" charset="0"/>
              <a:ea typeface="ＭＳ Ｐゴシック" pitchFamily="34" charset="-128"/>
            </a:endParaRPr>
          </a:p>
          <a:p>
            <a:pPr lvl="1" eaLnBrk="1" hangingPunct="1"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rgbClr val="000090"/>
                </a:solidFill>
                <a:latin typeface="Goudy Old Style" pitchFamily="18" charset="0"/>
                <a:ea typeface="ＭＳ Ｐゴシック" pitchFamily="34" charset="-128"/>
              </a:rPr>
              <a:t>Our Belief Systems and Traditions</a:t>
            </a:r>
          </a:p>
          <a:p>
            <a:pPr marL="593725" lvl="2" indent="0" eaLnBrk="1" hangingPunct="1">
              <a:buFont typeface="Wingdings 2" pitchFamily="18" charset="2"/>
              <a:buNone/>
            </a:pPr>
            <a:endParaRPr lang="en-US" sz="2400" dirty="0">
              <a:latin typeface="Goudy Old Style" pitchFamily="18" charset="0"/>
              <a:ea typeface="ＭＳ Ｐゴシック" pitchFamily="34" charset="-128"/>
            </a:endParaRPr>
          </a:p>
        </p:txBody>
      </p:sp>
      <p:sp>
        <p:nvSpPr>
          <p:cNvPr id="30723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3072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84587C7-C645-4AA5-8F03-E1184252484B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17</a:t>
            </a:fld>
            <a:endParaRPr lang="en-US" sz="1600">
              <a:solidFill>
                <a:srgbClr val="7B9899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ea typeface="ＭＳ Ｐゴシック" pitchFamily="34" charset="-128"/>
              </a:rPr>
              <a:t>BROAD VIEW OF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>
              <a:buFont typeface="Wingdings 2" charset="0"/>
              <a:buChar char=""/>
              <a:defRPr/>
            </a:pPr>
            <a:r>
              <a:rPr lang="en-US" dirty="0">
                <a:solidFill>
                  <a:srgbClr val="002060"/>
                </a:solidFill>
              </a:rPr>
              <a:t>National</a:t>
            </a:r>
          </a:p>
          <a:p>
            <a:pPr>
              <a:buFont typeface="Wingdings 2" charset="0"/>
              <a:buChar char=""/>
              <a:defRPr/>
            </a:pPr>
            <a:endParaRPr lang="en-US" dirty="0">
              <a:solidFill>
                <a:srgbClr val="002060"/>
              </a:solidFill>
            </a:endParaRPr>
          </a:p>
          <a:p>
            <a:pPr>
              <a:buFont typeface="Wingdings 2" charset="0"/>
              <a:buChar char=""/>
              <a:defRPr/>
            </a:pPr>
            <a:endParaRPr lang="en-US" dirty="0">
              <a:solidFill>
                <a:srgbClr val="002060"/>
              </a:solidFill>
            </a:endParaRPr>
          </a:p>
          <a:p>
            <a:pPr>
              <a:buFont typeface="Wingdings 2" charset="0"/>
              <a:buChar char=""/>
              <a:defRPr/>
            </a:pPr>
            <a:r>
              <a:rPr lang="en-US" dirty="0">
                <a:solidFill>
                  <a:srgbClr val="002060"/>
                </a:solidFill>
              </a:rPr>
              <a:t>Organizational</a:t>
            </a:r>
          </a:p>
          <a:p>
            <a:pPr>
              <a:buFont typeface="Wingdings 2" charset="0"/>
              <a:buChar char=""/>
              <a:defRPr/>
            </a:pPr>
            <a:endParaRPr lang="en-US" dirty="0">
              <a:solidFill>
                <a:srgbClr val="002060"/>
              </a:solidFill>
            </a:endParaRPr>
          </a:p>
          <a:p>
            <a:pPr>
              <a:buFont typeface="Wingdings 2" charset="0"/>
              <a:buChar char=""/>
              <a:defRPr/>
            </a:pPr>
            <a:endParaRPr lang="en-US" dirty="0">
              <a:solidFill>
                <a:srgbClr val="002060"/>
              </a:solidFill>
            </a:endParaRPr>
          </a:p>
          <a:p>
            <a:pPr>
              <a:buFont typeface="Wingdings 2" charset="0"/>
              <a:buChar char=""/>
              <a:defRPr/>
            </a:pPr>
            <a:r>
              <a:rPr lang="en-US" dirty="0">
                <a:solidFill>
                  <a:srgbClr val="002060"/>
                </a:solidFill>
              </a:rPr>
              <a:t>Personal</a:t>
            </a:r>
          </a:p>
          <a:p>
            <a:pPr marL="0" indent="0">
              <a:buFont typeface="Wingdings 2" charset="0"/>
              <a:buNone/>
              <a:defRPr/>
            </a:pPr>
            <a:endParaRPr lang="en-US" dirty="0"/>
          </a:p>
        </p:txBody>
      </p:sp>
      <p:sp>
        <p:nvSpPr>
          <p:cNvPr id="31747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3B64850-71F0-4885-8023-57E7ABDC4457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18</a:t>
            </a:fld>
            <a:endParaRPr lang="en-US" sz="1600">
              <a:solidFill>
                <a:srgbClr val="7B9899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0090"/>
                </a:solidFill>
                <a:ea typeface="ＭＳ Ｐゴシック" pitchFamily="34" charset="-128"/>
              </a:rPr>
              <a:t>(C) CULTURAL DIMENTIONS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1287463" y="193675"/>
          <a:ext cx="6477000" cy="6163328"/>
        </p:xfrm>
        <a:graphic>
          <a:graphicData uri="http://schemas.openxmlformats.org/drawingml/2006/table">
            <a:tbl>
              <a:tblPr/>
              <a:tblGrid>
                <a:gridCol w="655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6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3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INDIVIDUALIST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COLLECTIVIST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7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Satisfy needs of the individual before those of the group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Autonomy, independence, and personal freedom are highly valued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Only one-third of world</a:t>
                      </a: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s population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Survival of the group ensures well-being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Identity tied to primary group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(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“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in-group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”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 = usually family)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Harmony and interdependence are stressed and valued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2792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3279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E0A08E8-A743-4934-ABEE-359888D29B03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19</a:t>
            </a:fld>
            <a:endParaRPr lang="en-US" sz="1600" dirty="0">
              <a:solidFill>
                <a:srgbClr val="7B9899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8153400" cy="2667000"/>
          </a:xfrm>
        </p:spPr>
        <p:txBody>
          <a:bodyPr/>
          <a:lstStyle/>
          <a:p>
            <a:r>
              <a:rPr lang="en-US" b="1" dirty="0">
                <a:latin typeface="Goudy Old Style" pitchFamily="18" charset="0"/>
                <a:ea typeface="ＭＳ Ｐゴシック" pitchFamily="34" charset="-128"/>
              </a:rPr>
              <a:t>Exploring the Cultural Dimensions of Conflict</a:t>
            </a:r>
          </a:p>
        </p:txBody>
      </p:sp>
      <p:sp>
        <p:nvSpPr>
          <p:cNvPr id="22530" name="Subtitle 2"/>
          <p:cNvSpPr>
            <a:spLocks noGrp="1"/>
          </p:cNvSpPr>
          <p:nvPr>
            <p:ph type="subTitle" idx="1"/>
          </p:nvPr>
        </p:nvSpPr>
        <p:spPr>
          <a:xfrm>
            <a:off x="685800" y="4191000"/>
            <a:ext cx="7772400" cy="2039938"/>
          </a:xfrm>
        </p:spPr>
        <p:txBody>
          <a:bodyPr/>
          <a:lstStyle/>
          <a:p>
            <a:pPr>
              <a:spcBef>
                <a:spcPct val="0"/>
              </a:spcBef>
              <a:buFont typeface="Wingdings 2" charset="0"/>
              <a:buNone/>
              <a:defRPr/>
            </a:pPr>
            <a:r>
              <a:rPr lang="en-US" dirty="0">
                <a:latin typeface="Goudy Old Style" charset="0"/>
                <a:ea typeface="ＭＳ Ｐゴシック" charset="0"/>
                <a:cs typeface="ＭＳ Ｐゴシック" charset="0"/>
              </a:rPr>
              <a:t>Sukhsimranjit Singh, LL.M. </a:t>
            </a:r>
          </a:p>
          <a:p>
            <a:pPr>
              <a:spcBef>
                <a:spcPct val="0"/>
              </a:spcBef>
              <a:buFont typeface="Wingdings 2" charset="0"/>
              <a:buNone/>
              <a:defRPr/>
            </a:pPr>
            <a:r>
              <a:rPr lang="en-US" dirty="0">
                <a:latin typeface="Goudy Old Style" charset="0"/>
                <a:ea typeface="ＭＳ Ｐゴシック" charset="0"/>
                <a:cs typeface="ＭＳ Ｐゴシック" charset="0"/>
              </a:rPr>
              <a:t>Associate Director, Center for Dispute Resolution</a:t>
            </a:r>
          </a:p>
          <a:p>
            <a:pPr>
              <a:spcBef>
                <a:spcPct val="0"/>
              </a:spcBef>
              <a:buFont typeface="Wingdings 2" charset="0"/>
              <a:buNone/>
              <a:defRPr/>
            </a:pPr>
            <a:r>
              <a:rPr lang="en-US" dirty="0">
                <a:latin typeface="Goudy Old Style" charset="0"/>
                <a:ea typeface="ＭＳ Ｐゴシック" charset="0"/>
                <a:cs typeface="ＭＳ Ｐゴシック" charset="0"/>
              </a:rPr>
              <a:t>Director, LL.M in Dispute Resolution</a:t>
            </a:r>
          </a:p>
          <a:p>
            <a:pPr>
              <a:spcBef>
                <a:spcPct val="0"/>
              </a:spcBef>
              <a:buFont typeface="Wingdings 2" charset="0"/>
              <a:buNone/>
              <a:defRPr/>
            </a:pPr>
            <a:r>
              <a:rPr lang="en-US" dirty="0">
                <a:latin typeface="Goudy Old Style" charset="0"/>
                <a:ea typeface="ＭＳ Ｐゴシック" charset="0"/>
                <a:cs typeface="ＭＳ Ｐゴシック" charset="0"/>
              </a:rPr>
              <a:t>Willamette University-College of Law, </a:t>
            </a:r>
          </a:p>
          <a:p>
            <a:pPr>
              <a:spcBef>
                <a:spcPct val="0"/>
              </a:spcBef>
              <a:buFont typeface="Wingdings 2" charset="0"/>
              <a:buNone/>
              <a:defRPr/>
            </a:pPr>
            <a:r>
              <a:rPr lang="en-US" dirty="0">
                <a:latin typeface="Goudy Old Style" charset="0"/>
                <a:ea typeface="ＭＳ Ｐゴシック" charset="0"/>
                <a:cs typeface="ＭＳ Ｐゴシック" charset="0"/>
              </a:rPr>
              <a:t>Salem, Oregon.</a:t>
            </a:r>
          </a:p>
          <a:p>
            <a:pPr>
              <a:spcBef>
                <a:spcPct val="0"/>
              </a:spcBef>
              <a:buFont typeface="Wingdings 2" charset="0"/>
              <a:buNone/>
              <a:defRPr/>
            </a:pPr>
            <a:r>
              <a:rPr lang="en-US" dirty="0">
                <a:latin typeface="Goudy Old Style" charset="0"/>
                <a:ea typeface="ＭＳ Ｐゴシック" charset="0"/>
                <a:cs typeface="ＭＳ Ｐゴシック" charset="0"/>
                <a:hlinkClick r:id="rId2"/>
              </a:rPr>
              <a:t>singhs@willamette.edu</a:t>
            </a:r>
            <a:r>
              <a:rPr lang="en-US" dirty="0">
                <a:latin typeface="Goudy Old Style" charset="0"/>
                <a:ea typeface="ＭＳ Ｐゴシック" charset="0"/>
                <a:cs typeface="ＭＳ Ｐゴシック" charset="0"/>
              </a:rPr>
              <a:t>, </a:t>
            </a:r>
          </a:p>
          <a:p>
            <a:pPr>
              <a:spcBef>
                <a:spcPct val="0"/>
              </a:spcBef>
              <a:buFont typeface="Wingdings 2" charset="0"/>
              <a:buNone/>
              <a:defRPr/>
            </a:pPr>
            <a:r>
              <a:rPr lang="en-US" dirty="0">
                <a:latin typeface="Goudy Old Style" charset="0"/>
                <a:ea typeface="ＭＳ Ｐゴシック" charset="0"/>
                <a:cs typeface="ＭＳ Ｐゴシック" charset="0"/>
              </a:rPr>
              <a:t>503-375-5369 (o)</a:t>
            </a:r>
          </a:p>
        </p:txBody>
      </p:sp>
      <p:sp>
        <p:nvSpPr>
          <p:cNvPr id="15363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15364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357577" y="2218660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AC0ACAF-84E7-405E-8120-FAD5AFF90D36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2</a:t>
            </a:fld>
            <a:endParaRPr lang="en-US" sz="1600" dirty="0">
              <a:solidFill>
                <a:srgbClr val="7B9899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0090"/>
                </a:solidFill>
                <a:ea typeface="ＭＳ Ｐゴシック" pitchFamily="34" charset="-128"/>
              </a:rPr>
              <a:t>CULTURAL DIMENSIONS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49871996"/>
              </p:ext>
            </p:extLst>
          </p:nvPr>
        </p:nvGraphicFramePr>
        <p:xfrm>
          <a:off x="1053693" y="1603356"/>
          <a:ext cx="7404507" cy="5102244"/>
        </p:xfrm>
        <a:graphic>
          <a:graphicData uri="http://schemas.openxmlformats.org/drawingml/2006/table">
            <a:tbl>
              <a:tblPr/>
              <a:tblGrid>
                <a:gridCol w="3533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0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5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5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767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buFontTx/>
                        <a:buNone/>
                      </a:pPr>
                      <a:r>
                        <a:rPr lang="en-US" sz="2400" b="1" u="sng" dirty="0"/>
                        <a:t>Internal</a:t>
                      </a:r>
                    </a:p>
                    <a:p>
                      <a:pPr algn="ctr">
                        <a:lnSpc>
                          <a:spcPct val="90000"/>
                        </a:lnSpc>
                        <a:buFontTx/>
                        <a:buNone/>
                      </a:pPr>
                      <a:endParaRPr lang="en-US" sz="2800" b="1" u="sng" dirty="0"/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2400" dirty="0"/>
                        <a:t>Control  is within the individual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endParaRPr lang="en-US" sz="2400" dirty="0"/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2400" dirty="0"/>
                        <a:t>No limits on what you can do/become if you make the necessary effort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endParaRPr lang="en-US" sz="2400" dirty="0"/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2400" dirty="0"/>
                        <a:t>You are responsible for what you do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US" sz="2400" b="1" u="sng" dirty="0"/>
                        <a:t>External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2000" dirty="0"/>
                    </a:p>
                    <a:p>
                      <a:r>
                        <a:rPr lang="en-US" sz="2400" dirty="0"/>
                        <a:t>Some things in life are predetermined</a:t>
                      </a:r>
                    </a:p>
                    <a:p>
                      <a:endParaRPr lang="en-US" sz="2400" dirty="0"/>
                    </a:p>
                    <a:p>
                      <a:r>
                        <a:rPr lang="en-US" sz="2400" dirty="0"/>
                        <a:t>There are limits beyond which you cannot go</a:t>
                      </a:r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  <a:p>
                      <a:r>
                        <a:rPr lang="en-US" sz="2400" dirty="0"/>
                        <a:t>Success is a combination of efforts and good fortune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3816" name="Footer Placeholder 1"/>
          <p:cNvSpPr>
            <a:spLocks noGrp="1"/>
          </p:cNvSpPr>
          <p:nvPr>
            <p:ph type="ftr" sz="quarter" idx="11"/>
          </p:nvPr>
        </p:nvSpPr>
        <p:spPr bwMode="auto">
          <a:xfrm>
            <a:off x="1017181" y="6404178"/>
            <a:ext cx="3581400" cy="2921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3381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5C5E728-9DFA-4EEE-B02A-9BCDA191A5A3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20</a:t>
            </a:fld>
            <a:endParaRPr lang="en-US" sz="1600">
              <a:solidFill>
                <a:srgbClr val="7B9899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304800" y="232145"/>
            <a:ext cx="8534400" cy="685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90"/>
                </a:solidFill>
                <a:ea typeface="ＭＳ Ｐゴシック" pitchFamily="34" charset="-128"/>
              </a:rPr>
              <a:t>CULTURAL COMPETENCY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371600"/>
            <a:ext cx="8504238" cy="4572000"/>
          </a:xfrm>
        </p:spPr>
        <p:txBody>
          <a:bodyPr/>
          <a:lstStyle/>
          <a:p>
            <a:pPr marL="274638" lvl="1" indent="0" eaLnBrk="1" hangingPunct="1">
              <a:buFont typeface="Wingdings" charset="0"/>
              <a:buNone/>
              <a:defRPr/>
            </a:pPr>
            <a:endParaRPr lang="en-US" dirty="0">
              <a:solidFill>
                <a:srgbClr val="000090"/>
              </a:solidFill>
              <a:ea typeface="ＭＳ Ｐゴシック" charset="0"/>
            </a:endParaRPr>
          </a:p>
          <a:p>
            <a:pPr lvl="1" eaLnBrk="1" hangingPunct="1">
              <a:buFont typeface="Wingdings" charset="0"/>
              <a:buChar char=""/>
              <a:defRPr/>
            </a:pPr>
            <a:endParaRPr lang="en-US" dirty="0">
              <a:solidFill>
                <a:srgbClr val="000090"/>
              </a:solidFill>
              <a:ea typeface="ＭＳ Ｐゴシック" charset="0"/>
            </a:endParaRPr>
          </a:p>
          <a:p>
            <a:pPr lvl="1" eaLnBrk="1" hangingPunct="1">
              <a:buClr>
                <a:schemeClr val="accent2">
                  <a:lumMod val="75000"/>
                </a:schemeClr>
              </a:buClr>
              <a:buFont typeface="Wingdings" charset="0"/>
              <a:buChar char=""/>
              <a:defRPr/>
            </a:pPr>
            <a:r>
              <a:rPr lang="en-US" sz="2800" dirty="0">
                <a:solidFill>
                  <a:srgbClr val="000090"/>
                </a:solidFill>
                <a:ea typeface="ＭＳ Ｐゴシック" charset="0"/>
              </a:rPr>
              <a:t>Your (m) Cultural Awareness </a:t>
            </a:r>
          </a:p>
          <a:p>
            <a:pPr lvl="1" eaLnBrk="1" hangingPunct="1">
              <a:buFont typeface="Wingdings" charset="0"/>
              <a:buChar char=""/>
              <a:defRPr/>
            </a:pPr>
            <a:endParaRPr lang="en-US" sz="2800" dirty="0">
              <a:solidFill>
                <a:srgbClr val="000090"/>
              </a:solidFill>
              <a:ea typeface="ＭＳ Ｐゴシック" charset="0"/>
            </a:endParaRPr>
          </a:p>
          <a:p>
            <a:pPr lvl="1" eaLnBrk="1" hangingPunct="1">
              <a:buFont typeface="Wingdings" charset="0"/>
              <a:buChar char=""/>
              <a:defRPr/>
            </a:pPr>
            <a:endParaRPr lang="en-US" sz="2800" dirty="0">
              <a:solidFill>
                <a:srgbClr val="000090"/>
              </a:solidFill>
              <a:ea typeface="ＭＳ Ｐゴシック" charset="0"/>
            </a:endParaRPr>
          </a:p>
          <a:p>
            <a:pPr lvl="1" eaLnBrk="1" hangingPunct="1">
              <a:buClr>
                <a:schemeClr val="accent2">
                  <a:lumMod val="75000"/>
                </a:schemeClr>
              </a:buClr>
              <a:buFont typeface="Wingdings" charset="0"/>
              <a:buChar char=""/>
              <a:defRPr/>
            </a:pPr>
            <a:r>
              <a:rPr lang="en-US" sz="2800" dirty="0">
                <a:solidFill>
                  <a:srgbClr val="000090"/>
                </a:solidFill>
                <a:ea typeface="ＭＳ Ｐゴシック" charset="0"/>
              </a:rPr>
              <a:t>Cultural Consciousness (moment to moment)</a:t>
            </a:r>
          </a:p>
          <a:p>
            <a:pPr lvl="1" eaLnBrk="1" hangingPunct="1">
              <a:buFont typeface="Wingdings" charset="0"/>
              <a:buChar char=""/>
              <a:defRPr/>
            </a:pPr>
            <a:endParaRPr lang="en-US" sz="2800" dirty="0">
              <a:solidFill>
                <a:srgbClr val="000090"/>
              </a:solidFill>
              <a:ea typeface="ＭＳ Ｐゴシック" charset="0"/>
            </a:endParaRPr>
          </a:p>
          <a:p>
            <a:pPr lvl="1" eaLnBrk="1" hangingPunct="1">
              <a:buFont typeface="Wingdings" charset="0"/>
              <a:buChar char=""/>
              <a:defRPr/>
            </a:pPr>
            <a:endParaRPr lang="en-US" sz="2800" dirty="0">
              <a:solidFill>
                <a:srgbClr val="000090"/>
              </a:solidFill>
              <a:ea typeface="ＭＳ Ｐゴシック" charset="0"/>
            </a:endParaRPr>
          </a:p>
          <a:p>
            <a:pPr lvl="1" eaLnBrk="1" hangingPunct="1">
              <a:buClr>
                <a:schemeClr val="accent2">
                  <a:lumMod val="75000"/>
                </a:schemeClr>
              </a:buClr>
              <a:buFont typeface="Wingdings" charset="0"/>
              <a:buChar char=""/>
              <a:defRPr/>
            </a:pPr>
            <a:r>
              <a:rPr lang="en-US" sz="2800" dirty="0">
                <a:solidFill>
                  <a:srgbClr val="000090"/>
                </a:solidFill>
                <a:ea typeface="ＭＳ Ｐゴシック" charset="0"/>
              </a:rPr>
              <a:t>Time and Goal Orientation</a:t>
            </a:r>
          </a:p>
          <a:p>
            <a:pPr marL="274638" lvl="1" indent="0" eaLnBrk="1" hangingPunct="1">
              <a:buFont typeface="Wingdings" charset="0"/>
              <a:buNone/>
              <a:defRPr/>
            </a:pPr>
            <a:r>
              <a:rPr lang="en-US" dirty="0">
                <a:solidFill>
                  <a:srgbClr val="000090"/>
                </a:solidFill>
                <a:ea typeface="ＭＳ Ｐゴシック" charset="0"/>
              </a:rPr>
              <a:t> </a:t>
            </a:r>
          </a:p>
        </p:txBody>
      </p:sp>
      <p:sp>
        <p:nvSpPr>
          <p:cNvPr id="34819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3482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A421499-B038-42D6-9281-99F092C48076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21</a:t>
            </a:fld>
            <a:endParaRPr lang="en-US" sz="1600">
              <a:solidFill>
                <a:srgbClr val="7B9899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3584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2CFE928-751D-4854-A95C-458CA2D3EBBB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22</a:t>
            </a:fld>
            <a:endParaRPr lang="en-US" sz="1600">
              <a:solidFill>
                <a:srgbClr val="7B9899"/>
              </a:solidFill>
              <a:latin typeface="Georgia" pitchFamily="18" charset="0"/>
            </a:endParaRPr>
          </a:p>
        </p:txBody>
      </p:sp>
      <p:pic>
        <p:nvPicPr>
          <p:cNvPr id="35843" name="Picture 2" descr="picture of ruth benedi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1981200"/>
            <a:ext cx="2159000" cy="3314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Content Placeholder 3" descr="9780618619559"/>
          <p:cNvPicPr>
            <a:picLocks noGrp="1" noChangeAspect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" r="-961"/>
          <a:stretch/>
        </p:blipFill>
        <p:spPr>
          <a:xfrm>
            <a:off x="893135" y="1527175"/>
            <a:ext cx="3083442" cy="4572000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0090"/>
                </a:solidFill>
                <a:ea typeface="ＭＳ Ｐゴシック" pitchFamily="34" charset="-128"/>
              </a:rPr>
              <a:t>Your Cultural Awareness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pic>
        <p:nvPicPr>
          <p:cNvPr id="36867" name="Picture 2" descr="Book, &quot;The Dance of Life&quot; by Edward T.H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2540000" cy="3911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Book, &quot;The Hidden Dimension&quot; by Edward T.H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2590800" cy="3911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357D6B9-EABC-4E85-B0FB-63E40CC032CD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23</a:t>
            </a:fld>
            <a:endParaRPr lang="en-US" sz="1600">
              <a:solidFill>
                <a:srgbClr val="7B9899"/>
              </a:solidFill>
              <a:latin typeface="Georgia" pitchFamily="18" charset="0"/>
            </a:endParaRPr>
          </a:p>
        </p:txBody>
      </p:sp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0090"/>
                </a:solidFill>
                <a:ea typeface="ＭＳ Ｐゴシック" pitchFamily="34" charset="-128"/>
              </a:rPr>
              <a:t>Your Cultural Awareness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3789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1FFFBD7-7A56-4BD8-A7DD-A07EF3256975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24</a:t>
            </a:fld>
            <a:endParaRPr lang="en-US" sz="1600">
              <a:solidFill>
                <a:srgbClr val="7B9899"/>
              </a:solidFill>
              <a:latin typeface="Georgia" pitchFamily="18" charset="0"/>
            </a:endParaRPr>
          </a:p>
        </p:txBody>
      </p:sp>
      <p:pic>
        <p:nvPicPr>
          <p:cNvPr id="37891" name="Picture 2" descr="Textbook, &quot;Venturing Beyond the Classroom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52403"/>
            <a:ext cx="2997200" cy="444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 descr="Textbook, &quot;Rethinking Negotiation Teachin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79" y="1678984"/>
            <a:ext cx="2959100" cy="444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0090"/>
                </a:solidFill>
                <a:ea typeface="ＭＳ Ｐゴシック" pitchFamily="34" charset="-128"/>
              </a:rPr>
              <a:t>Your Cultural Awareness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sz="quarter" idx="1"/>
          </p:nvPr>
        </p:nvSpPr>
        <p:spPr>
          <a:xfrm>
            <a:off x="279400" y="1527175"/>
            <a:ext cx="8504238" cy="4572000"/>
          </a:xfrm>
        </p:spPr>
        <p:txBody>
          <a:bodyPr/>
          <a:lstStyle/>
          <a:p>
            <a:pPr lvl="1" eaLnBrk="1" hangingPunct="1"/>
            <a:endParaRPr lang="en-US" dirty="0">
              <a:solidFill>
                <a:srgbClr val="000090"/>
              </a:solidFill>
              <a:ea typeface="ＭＳ Ｐゴシック" pitchFamily="34" charset="-128"/>
            </a:endParaRPr>
          </a:p>
          <a:p>
            <a:pPr lvl="1" eaLnBrk="1" hangingPunct="1">
              <a:buClr>
                <a:schemeClr val="accent2">
                  <a:lumMod val="75000"/>
                </a:schemeClr>
              </a:buClr>
            </a:pPr>
            <a:r>
              <a:rPr lang="en-US" altLang="ja-JP" sz="2400" dirty="0">
                <a:solidFill>
                  <a:srgbClr val="000000"/>
                </a:solidFill>
                <a:ea typeface="ＭＳ Ｐゴシック" pitchFamily="34" charset="-128"/>
              </a:rPr>
              <a:t>A longer Journey; because it’s inward</a:t>
            </a:r>
          </a:p>
          <a:p>
            <a:pPr lvl="1" eaLnBrk="1" hangingPunct="1">
              <a:buClr>
                <a:schemeClr val="accent2">
                  <a:lumMod val="75000"/>
                </a:schemeClr>
              </a:buClr>
            </a:pPr>
            <a:endParaRPr lang="en-US" sz="24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lvl="1" eaLnBrk="1" hangingPunct="1"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Learning to control our biases &amp; our reliance on shortcuts</a:t>
            </a:r>
          </a:p>
          <a:p>
            <a:pPr lvl="1" eaLnBrk="1" hangingPunct="1">
              <a:buClr>
                <a:schemeClr val="accent2">
                  <a:lumMod val="75000"/>
                </a:schemeClr>
              </a:buClr>
            </a:pPr>
            <a:endParaRPr lang="en-US" sz="24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lvl="1" eaLnBrk="1" hangingPunct="1"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On generosity, compassion, and understanding</a:t>
            </a:r>
          </a:p>
          <a:p>
            <a:pPr lvl="1" eaLnBrk="1" hangingPunct="1">
              <a:buClr>
                <a:schemeClr val="accent2">
                  <a:lumMod val="75000"/>
                </a:schemeClr>
              </a:buClr>
            </a:pPr>
            <a:endParaRPr lang="en-US" sz="24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lvl="1" eaLnBrk="1" hangingPunct="1">
              <a:buClr>
                <a:schemeClr val="accent2">
                  <a:lumMod val="75000"/>
                </a:schemeClr>
              </a:buClr>
            </a:pPr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Humbleness, </a:t>
            </a:r>
            <a:r>
              <a:rPr lang="en-US" sz="2400" dirty="0" err="1">
                <a:solidFill>
                  <a:srgbClr val="000000"/>
                </a:solidFill>
                <a:ea typeface="ＭＳ Ｐゴシック" pitchFamily="34" charset="-128"/>
              </a:rPr>
              <a:t>dya</a:t>
            </a:r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 &amp; confidence in </a:t>
            </a:r>
            <a:r>
              <a:rPr lang="en-US" altLang="en-US" sz="2400" dirty="0">
                <a:solidFill>
                  <a:srgbClr val="000000"/>
                </a:solidFill>
                <a:ea typeface="ＭＳ Ｐゴシック" pitchFamily="34" charset="-128"/>
              </a:rPr>
              <a:t>“</a:t>
            </a:r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them</a:t>
            </a:r>
            <a:r>
              <a:rPr lang="en-US" altLang="en-US" sz="2400" dirty="0">
                <a:solidFill>
                  <a:srgbClr val="000000"/>
                </a:solidFill>
                <a:ea typeface="ＭＳ Ｐゴシック" pitchFamily="34" charset="-128"/>
              </a:rPr>
              <a:t>”</a:t>
            </a:r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 and </a:t>
            </a:r>
            <a:r>
              <a:rPr lang="en-US" altLang="en-US" sz="2400" dirty="0">
                <a:solidFill>
                  <a:srgbClr val="000000"/>
                </a:solidFill>
                <a:ea typeface="ＭＳ Ｐゴシック" pitchFamily="34" charset="-128"/>
              </a:rPr>
              <a:t>“</a:t>
            </a:r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us</a:t>
            </a:r>
            <a:r>
              <a:rPr lang="en-US" altLang="en-US" sz="2400" dirty="0">
                <a:solidFill>
                  <a:srgbClr val="000000"/>
                </a:solidFill>
                <a:ea typeface="ＭＳ Ｐゴシック" pitchFamily="34" charset="-128"/>
              </a:rPr>
              <a:t>”</a:t>
            </a:r>
            <a:endParaRPr lang="en-US" sz="24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915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3891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A98922F-46C3-4476-B4B2-CB2D60BFAB15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25</a:t>
            </a:fld>
            <a:endParaRPr lang="en-US" sz="1600">
              <a:solidFill>
                <a:srgbClr val="7B9899"/>
              </a:solidFill>
              <a:latin typeface="Georgia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2395" y="76200"/>
            <a:ext cx="8534400" cy="758825"/>
          </a:xfrm>
        </p:spPr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CULTURAL CONSCIOUSNESS (MOMENT TO MOMENT)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2133599"/>
            <a:ext cx="8504238" cy="3965575"/>
          </a:xfrm>
        </p:spPr>
        <p:txBody>
          <a:bodyPr/>
          <a:lstStyle/>
          <a:p>
            <a:pPr lvl="1" eaLnBrk="1" hangingPunct="1">
              <a:buClr>
                <a:schemeClr val="accent2">
                  <a:lumMod val="75000"/>
                </a:schemeClr>
              </a:buClr>
            </a:pPr>
            <a:r>
              <a:rPr lang="en-US" sz="2800" dirty="0">
                <a:solidFill>
                  <a:srgbClr val="000000"/>
                </a:solidFill>
                <a:ea typeface="ＭＳ Ｐゴシック" pitchFamily="34" charset="-128"/>
              </a:rPr>
              <a:t>No to Cultural Coercion</a:t>
            </a:r>
          </a:p>
          <a:p>
            <a:pPr lvl="1" eaLnBrk="1" hangingPunct="1">
              <a:buClr>
                <a:schemeClr val="accent2">
                  <a:lumMod val="75000"/>
                </a:schemeClr>
              </a:buClr>
            </a:pPr>
            <a:endParaRPr lang="en-US" sz="28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lvl="1" eaLnBrk="1" hangingPunct="1">
              <a:buClr>
                <a:schemeClr val="accent2">
                  <a:lumMod val="75000"/>
                </a:schemeClr>
              </a:buClr>
            </a:pPr>
            <a:r>
              <a:rPr lang="en-US" sz="2800" dirty="0">
                <a:solidFill>
                  <a:srgbClr val="000000"/>
                </a:solidFill>
                <a:ea typeface="ＭＳ Ｐゴシック" pitchFamily="34" charset="-128"/>
              </a:rPr>
              <a:t>No to Cross-Cultural Disrespect</a:t>
            </a:r>
          </a:p>
          <a:p>
            <a:pPr lvl="1" eaLnBrk="1" hangingPunct="1">
              <a:buClr>
                <a:schemeClr val="accent2">
                  <a:lumMod val="75000"/>
                </a:schemeClr>
              </a:buClr>
            </a:pPr>
            <a:endParaRPr lang="en-US" sz="28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lvl="1" eaLnBrk="1" hangingPunct="1">
              <a:buClr>
                <a:schemeClr val="accent2">
                  <a:lumMod val="75000"/>
                </a:schemeClr>
              </a:buClr>
            </a:pPr>
            <a:r>
              <a:rPr lang="en-US" sz="2800" dirty="0">
                <a:solidFill>
                  <a:srgbClr val="000000"/>
                </a:solidFill>
                <a:ea typeface="ＭＳ Ｐゴシック" pitchFamily="34" charset="-128"/>
              </a:rPr>
              <a:t>No to One-dimensional Approach to Conflict</a:t>
            </a:r>
          </a:p>
          <a:p>
            <a:pPr lvl="1" eaLnBrk="1" hangingPunct="1">
              <a:buClr>
                <a:schemeClr val="accent2">
                  <a:lumMod val="75000"/>
                </a:schemeClr>
              </a:buClr>
            </a:pPr>
            <a:endParaRPr lang="en-US" sz="280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lvl="1" eaLnBrk="1" hangingPunct="1">
              <a:buClr>
                <a:schemeClr val="accent2">
                  <a:lumMod val="75000"/>
                </a:schemeClr>
              </a:buClr>
            </a:pPr>
            <a:r>
              <a:rPr lang="en-US" sz="2800" dirty="0">
                <a:solidFill>
                  <a:srgbClr val="000000"/>
                </a:solidFill>
                <a:ea typeface="ＭＳ Ｐゴシック" pitchFamily="34" charset="-128"/>
              </a:rPr>
              <a:t>No to Always making the Conflict about Culture</a:t>
            </a:r>
          </a:p>
        </p:txBody>
      </p:sp>
      <p:sp>
        <p:nvSpPr>
          <p:cNvPr id="39939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3994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2DC7ABB-AA98-4E7D-BEC6-DD2E03660959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26</a:t>
            </a:fld>
            <a:endParaRPr lang="en-US" sz="1600">
              <a:solidFill>
                <a:srgbClr val="7B9899"/>
              </a:solidFill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TIME ORIENTATION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/>
            <a:endParaRPr lang="en-US" sz="2400" dirty="0">
              <a:ea typeface="ＭＳ Ｐゴシック" pitchFamily="34" charset="-128"/>
            </a:endParaRPr>
          </a:p>
          <a:p>
            <a:pPr lvl="1" eaLnBrk="1" hangingPunct="1">
              <a:buClr>
                <a:schemeClr val="accent2">
                  <a:lumMod val="75000"/>
                </a:schemeClr>
              </a:buClr>
            </a:pPr>
            <a:r>
              <a:rPr lang="en-US" sz="2800" dirty="0">
                <a:solidFill>
                  <a:schemeClr val="tx1"/>
                </a:solidFill>
                <a:ea typeface="ＭＳ Ｐゴシック" pitchFamily="34" charset="-128"/>
              </a:rPr>
              <a:t>Your Culture dictates your Goals</a:t>
            </a:r>
          </a:p>
          <a:p>
            <a:pPr lvl="1" eaLnBrk="1" hangingPunct="1">
              <a:buClr>
                <a:schemeClr val="accent2">
                  <a:lumMod val="75000"/>
                </a:schemeClr>
              </a:buClr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 eaLnBrk="1" hangingPunct="1">
              <a:buClr>
                <a:schemeClr val="accent2">
                  <a:lumMod val="75000"/>
                </a:schemeClr>
              </a:buClr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 eaLnBrk="1" hangingPunct="1">
              <a:buClr>
                <a:schemeClr val="accent2">
                  <a:lumMod val="75000"/>
                </a:schemeClr>
              </a:buClr>
            </a:pPr>
            <a:r>
              <a:rPr lang="en-US" sz="2800" dirty="0">
                <a:solidFill>
                  <a:schemeClr val="tx1"/>
                </a:solidFill>
                <a:ea typeface="ＭＳ Ｐゴシック" pitchFamily="34" charset="-128"/>
              </a:rPr>
              <a:t>Just like each one of us</a:t>
            </a:r>
          </a:p>
          <a:p>
            <a:pPr lvl="1" eaLnBrk="1" hangingPunct="1">
              <a:buClr>
                <a:schemeClr val="accent2">
                  <a:lumMod val="75000"/>
                </a:schemeClr>
              </a:buClr>
            </a:pPr>
            <a:endParaRPr lang="en-US" sz="2800" dirty="0">
              <a:solidFill>
                <a:srgbClr val="000090"/>
              </a:solidFill>
              <a:ea typeface="ＭＳ Ｐゴシック" pitchFamily="34" charset="-128"/>
            </a:endParaRPr>
          </a:p>
          <a:p>
            <a:pPr lvl="1" eaLnBrk="1" hangingPunct="1">
              <a:buClr>
                <a:schemeClr val="accent2">
                  <a:lumMod val="75000"/>
                </a:schemeClr>
              </a:buClr>
            </a:pPr>
            <a:endParaRPr lang="en-US" sz="2800" dirty="0">
              <a:solidFill>
                <a:srgbClr val="000090"/>
              </a:solidFill>
              <a:ea typeface="ＭＳ Ｐゴシック" pitchFamily="34" charset="-128"/>
            </a:endParaRPr>
          </a:p>
          <a:p>
            <a:pPr lvl="1" eaLnBrk="1" hangingPunct="1">
              <a:buClr>
                <a:schemeClr val="accent2">
                  <a:lumMod val="75000"/>
                </a:schemeClr>
              </a:buClr>
            </a:pPr>
            <a:r>
              <a:rPr lang="en-US" sz="2800" dirty="0">
                <a:solidFill>
                  <a:srgbClr val="000090"/>
                </a:solidFill>
                <a:ea typeface="ＭＳ Ｐゴシック" pitchFamily="34" charset="-128"/>
              </a:rPr>
              <a:t>We are one yet so distinct</a:t>
            </a:r>
          </a:p>
        </p:txBody>
      </p:sp>
      <p:sp>
        <p:nvSpPr>
          <p:cNvPr id="40963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4096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3C5086C-521E-4B84-B5AD-B8F2C6CBDE1E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27</a:t>
            </a:fld>
            <a:endParaRPr lang="en-US" sz="1600">
              <a:solidFill>
                <a:srgbClr val="7B9899"/>
              </a:solidFill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GOAL ORIENTATION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4198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771DF1B-D97F-4A72-8313-68F218F6C2F0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28</a:t>
            </a:fld>
            <a:endParaRPr lang="en-US" sz="1600">
              <a:solidFill>
                <a:srgbClr val="7B9899"/>
              </a:solidFill>
              <a:latin typeface="Georgia" pitchFamily="18" charset="0"/>
            </a:endParaRPr>
          </a:p>
        </p:txBody>
      </p:sp>
      <p:sp>
        <p:nvSpPr>
          <p:cNvPr id="41986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marL="593725" lvl="2" indent="0" eaLnBrk="1" hangingPunct="1">
              <a:buFont typeface="Wingdings 2" pitchFamily="18" charset="2"/>
              <a:buNone/>
            </a:pPr>
            <a:endParaRPr lang="en-US" dirty="0">
              <a:solidFill>
                <a:srgbClr val="000090"/>
              </a:solidFill>
              <a:ea typeface="ＭＳ Ｐゴシック" pitchFamily="34" charset="-128"/>
            </a:endParaRPr>
          </a:p>
          <a:p>
            <a:pPr marL="593725" lvl="2" indent="0" eaLnBrk="1" hangingPunct="1">
              <a:buFont typeface="Wingdings 2" pitchFamily="18" charset="2"/>
              <a:buNone/>
            </a:pPr>
            <a:endParaRPr lang="en-US" sz="2800" dirty="0">
              <a:solidFill>
                <a:srgbClr val="000090"/>
              </a:solidFill>
              <a:ea typeface="ＭＳ Ｐゴシック" pitchFamily="34" charset="-128"/>
            </a:endParaRPr>
          </a:p>
          <a:p>
            <a:pPr marL="593725" lvl="2" indent="0" eaLnBrk="1" hangingPunct="1">
              <a:buFont typeface="Wingdings 2" pitchFamily="18" charset="2"/>
              <a:buNone/>
            </a:pPr>
            <a:endParaRPr lang="en-US" sz="2800" dirty="0">
              <a:solidFill>
                <a:srgbClr val="000090"/>
              </a:solidFill>
              <a:ea typeface="ＭＳ Ｐゴシック" pitchFamily="34" charset="-128"/>
            </a:endParaRPr>
          </a:p>
          <a:p>
            <a:pPr marL="593725" lvl="2" indent="0" eaLnBrk="1" hangingPunct="1">
              <a:buFont typeface="Wingdings 2" pitchFamily="18" charset="2"/>
              <a:buNone/>
            </a:pPr>
            <a:r>
              <a:rPr lang="en-US" sz="2800" dirty="0">
                <a:solidFill>
                  <a:srgbClr val="000090"/>
                </a:solidFill>
                <a:ea typeface="ＭＳ Ｐゴシック" pitchFamily="34" charset="-128"/>
              </a:rPr>
              <a:t>				</a:t>
            </a:r>
            <a:r>
              <a:rPr lang="en-US" sz="2400" dirty="0">
                <a:solidFill>
                  <a:srgbClr val="000090"/>
                </a:solidFill>
                <a:ea typeface="ＭＳ Ｐゴシック" pitchFamily="34" charset="-128"/>
              </a:rPr>
              <a:t>Thank you for your time.</a:t>
            </a:r>
          </a:p>
        </p:txBody>
      </p:sp>
      <p:pic>
        <p:nvPicPr>
          <p:cNvPr id="41989" name="Picture 3" descr="Sukh's photo for the web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49" y="1546520"/>
            <a:ext cx="2701925" cy="3959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7B9899"/>
                </a:solidFill>
                <a:ea typeface="ＭＳ Ｐゴシック" pitchFamily="34" charset="-128"/>
              </a:rPr>
              <a:t>Thank You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00492" y="1981200"/>
            <a:ext cx="9906000" cy="2514600"/>
          </a:xfrm>
        </p:spPr>
        <p:txBody>
          <a:bodyPr>
            <a:normAutofit fontScale="90000"/>
          </a:bodyPr>
          <a:lstStyle/>
          <a:p>
            <a:pPr defTabSz="171450">
              <a:defRPr/>
            </a:pPr>
            <a:br>
              <a:rPr lang="en-US" dirty="0"/>
            </a:br>
            <a:r>
              <a:rPr lang="en-US" b="1" dirty="0"/>
              <a:t>Upcoming CADRE webinar!</a:t>
            </a:r>
            <a:br>
              <a:rPr lang="en-US" b="1" dirty="0"/>
            </a:br>
            <a:br>
              <a:rPr lang="en-US" b="1" dirty="0"/>
            </a:br>
            <a:r>
              <a:rPr lang="en-US" sz="3600" i="1" dirty="0"/>
              <a:t>The Mediator's Mind:</a:t>
            </a:r>
            <a:br>
              <a:rPr lang="en-US" sz="3600" i="1" dirty="0"/>
            </a:br>
            <a:r>
              <a:rPr lang="en-US" sz="3600" i="1" dirty="0"/>
              <a:t> Insights from Psychology and Neuroscience</a:t>
            </a:r>
            <a:br>
              <a:rPr lang="en-US" sz="3600" i="1" dirty="0"/>
            </a:br>
            <a:r>
              <a:rPr lang="en-US" sz="3100" dirty="0">
                <a:latin typeface="+mn-lt"/>
              </a:rPr>
              <a:t>Richard </a:t>
            </a:r>
            <a:r>
              <a:rPr lang="en-US" sz="3100" dirty="0" err="1">
                <a:latin typeface="+mn-lt"/>
              </a:rPr>
              <a:t>Birke</a:t>
            </a:r>
            <a:br>
              <a:rPr lang="en-US" sz="3100" dirty="0">
                <a:latin typeface="+mn-lt"/>
              </a:rPr>
            </a:br>
            <a:r>
              <a:rPr lang="en-US" sz="3100" dirty="0">
                <a:latin typeface="+mn-lt"/>
              </a:rPr>
              <a:t>Director, Center for Dispute Resolution,</a:t>
            </a:r>
            <a:br>
              <a:rPr lang="en-US" sz="3100" dirty="0">
                <a:latin typeface="+mn-lt"/>
              </a:rPr>
            </a:br>
            <a:r>
              <a:rPr lang="en-US" sz="3100" dirty="0">
                <a:latin typeface="+mn-lt"/>
              </a:rPr>
              <a:t>Willamette University College of Law</a:t>
            </a:r>
            <a:br>
              <a:rPr lang="en-US" sz="3100" dirty="0">
                <a:latin typeface="+mn-lt"/>
              </a:rPr>
            </a:br>
            <a:r>
              <a:rPr lang="en-US" sz="3100" b="1" dirty="0"/>
              <a:t>May 1, 2013</a:t>
            </a:r>
            <a:br>
              <a:rPr lang="en-US" sz="3100" b="1" dirty="0"/>
            </a:br>
            <a:r>
              <a:rPr lang="en-US" sz="3100" b="1" dirty="0"/>
              <a:t>11:30 am – 12:45 pm PACIFIC TIME</a:t>
            </a:r>
            <a:br>
              <a:rPr lang="en-US" sz="3600" b="1" i="1" dirty="0"/>
            </a:br>
            <a:br>
              <a:rPr lang="en-US" sz="3600" b="1" dirty="0"/>
            </a:br>
            <a:r>
              <a:rPr lang="en-US" sz="3600" b="1" dirty="0"/>
              <a:t>M</a:t>
            </a: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ore details will be available on the CADRE website soon:</a:t>
            </a:r>
            <a:br>
              <a:rPr lang="en-US" sz="2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  <a:hlinkClick r:id="rId4"/>
              </a:rPr>
              <a:t>http://www.directionservice.org/cadre/webinarindex.cfm</a:t>
            </a:r>
            <a:b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</a:br>
            <a:b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</a:br>
            <a:endParaRPr lang="en-US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pic>
        <p:nvPicPr>
          <p:cNvPr id="66563" name="Picture 3" descr="cadre log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95400" cy="63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453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4343400" y="990600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4E67D5A-AEC9-401B-AEB2-1E1508EFD2B9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3</a:t>
            </a:fld>
            <a:endParaRPr lang="en-US" sz="1600" dirty="0">
              <a:solidFill>
                <a:srgbClr val="7B9899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>
              <a:buFont typeface="Wingdings 2" charset="0"/>
              <a:buChar char=""/>
              <a:defRPr/>
            </a:pPr>
            <a:r>
              <a:rPr lang="en-US" dirty="0"/>
              <a:t>Indo-</a:t>
            </a:r>
          </a:p>
          <a:p>
            <a:pPr marL="0" indent="0">
              <a:buFont typeface="Wingdings 2" charset="0"/>
              <a:buNone/>
              <a:defRPr/>
            </a:pPr>
            <a:r>
              <a:rPr lang="en-US" dirty="0"/>
              <a:t>   -American</a:t>
            </a:r>
          </a:p>
          <a:p>
            <a:pPr>
              <a:buFont typeface="Wingdings 2" charset="0"/>
              <a:buChar char=""/>
              <a:defRPr/>
            </a:pPr>
            <a:r>
              <a:rPr lang="en-US" dirty="0"/>
              <a:t>Mediator</a:t>
            </a:r>
          </a:p>
          <a:p>
            <a:pPr>
              <a:buFont typeface="Wingdings 2" charset="0"/>
              <a:buChar char=""/>
              <a:defRPr/>
            </a:pPr>
            <a:r>
              <a:rPr lang="en-US" dirty="0"/>
              <a:t>Teacher</a:t>
            </a:r>
          </a:p>
          <a:p>
            <a:pPr>
              <a:buFont typeface="Wingdings 2" charset="0"/>
              <a:buChar char=""/>
              <a:defRPr/>
            </a:pPr>
            <a:r>
              <a:rPr lang="en-US" dirty="0"/>
              <a:t>Sikh</a:t>
            </a:r>
          </a:p>
          <a:p>
            <a:pPr>
              <a:buFont typeface="Wingdings 2" charset="0"/>
              <a:buChar char=""/>
              <a:defRPr/>
            </a:pPr>
            <a:r>
              <a:rPr lang="en-US" dirty="0"/>
              <a:t>Father</a:t>
            </a:r>
          </a:p>
          <a:p>
            <a:pPr>
              <a:buFont typeface="Wingdings 2" charset="0"/>
              <a:buChar char=""/>
              <a:defRPr/>
            </a:pPr>
            <a:r>
              <a:rPr lang="en-US" dirty="0"/>
              <a:t>Husband</a:t>
            </a:r>
          </a:p>
          <a:p>
            <a:pPr>
              <a:buFont typeface="Wingdings 2" charset="0"/>
              <a:buChar char=""/>
              <a:defRPr/>
            </a:pPr>
            <a:r>
              <a:rPr lang="en-US" dirty="0"/>
              <a:t>Son</a:t>
            </a:r>
          </a:p>
        </p:txBody>
      </p:sp>
      <p:pic>
        <p:nvPicPr>
          <p:cNvPr id="16389" name="Picture 5" descr="image of an elaborate pala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1617663"/>
            <a:ext cx="6324600" cy="4630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What is my culture?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Framework for my Talk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sz="quarter" idx="1"/>
          </p:nvPr>
        </p:nvSpPr>
        <p:spPr>
          <a:xfrm>
            <a:off x="367082" y="1752600"/>
            <a:ext cx="8504237" cy="4872038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Dimensions of Conflict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Defining Culture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Cultural Influence on Conflict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Conflict Resolution and Culture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Resources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1741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4343400" y="990600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23D8B03-7A59-4DCA-B71F-B09DC6045A5C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4</a:t>
            </a:fld>
            <a:endParaRPr lang="en-US" sz="1600" dirty="0">
              <a:solidFill>
                <a:srgbClr val="7B9899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Initial Request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endParaRPr lang="en-US" i="1" dirty="0">
              <a:ea typeface="ＭＳ Ｐゴシック" pitchFamily="34" charset="-128"/>
            </a:endParaRPr>
          </a:p>
          <a:p>
            <a:pPr marL="0" indent="0">
              <a:buFont typeface="Wingdings 2" pitchFamily="18" charset="2"/>
              <a:buNone/>
            </a:pPr>
            <a:r>
              <a:rPr lang="en-US" altLang="en-US" sz="2400" i="1" dirty="0">
                <a:ea typeface="ＭＳ Ｐゴシック" pitchFamily="34" charset="-128"/>
              </a:rPr>
              <a:t>“</a:t>
            </a:r>
            <a:r>
              <a:rPr lang="en-US" sz="2400" i="1" dirty="0">
                <a:ea typeface="ＭＳ Ｐゴシック" pitchFamily="34" charset="-128"/>
              </a:rPr>
              <a:t>There should be zeal to learn about a new culture. There should be an honest non-judgmental approach to learning the new culture. Take it this way. A new culture will only adopt you if you are willing to accept that culture without inhibitions.</a:t>
            </a:r>
            <a:r>
              <a:rPr lang="en-US" altLang="en-US" sz="2400" dirty="0">
                <a:ea typeface="ＭＳ Ｐゴシック" pitchFamily="34" charset="-128"/>
              </a:rPr>
              <a:t>”</a:t>
            </a:r>
            <a:endParaRPr lang="en-US" sz="2400" dirty="0">
              <a:ea typeface="ＭＳ Ｐゴシック" pitchFamily="34" charset="-128"/>
            </a:endParaRPr>
          </a:p>
          <a:p>
            <a:pPr marL="0" indent="0">
              <a:buFont typeface="Wingdings 2" pitchFamily="18" charset="2"/>
              <a:buNone/>
            </a:pPr>
            <a:endParaRPr lang="en-US" sz="2400" dirty="0">
              <a:ea typeface="ＭＳ Ｐゴシック" pitchFamily="34" charset="-128"/>
            </a:endParaRPr>
          </a:p>
          <a:p>
            <a:pPr marL="0" indent="0">
              <a:buFont typeface="Wingdings 2" pitchFamily="18" charset="2"/>
              <a:buNone/>
            </a:pPr>
            <a:r>
              <a:rPr lang="en-US" sz="2800" dirty="0">
                <a:ea typeface="ＭＳ Ｐゴシック" pitchFamily="34" charset="-128"/>
              </a:rPr>
              <a:t>		</a:t>
            </a:r>
            <a:r>
              <a:rPr lang="en-US" sz="3200" dirty="0">
                <a:ea typeface="ＭＳ Ｐゴシック" pitchFamily="34" charset="-128"/>
              </a:rPr>
              <a:t>                           </a:t>
            </a:r>
            <a:r>
              <a:rPr lang="en-US" sz="1800" dirty="0">
                <a:ea typeface="ＭＳ Ｐゴシック" pitchFamily="34" charset="-128"/>
              </a:rPr>
              <a:t>Stella Ting Toomey &amp; </a:t>
            </a:r>
            <a:r>
              <a:rPr lang="en-US" sz="1800" dirty="0" err="1">
                <a:ea typeface="ＭＳ Ｐゴシック" pitchFamily="34" charset="-128"/>
              </a:rPr>
              <a:t>Leeva</a:t>
            </a:r>
            <a:r>
              <a:rPr lang="en-US" sz="1800" dirty="0">
                <a:ea typeface="ＭＳ Ｐゴシック" pitchFamily="34" charset="-128"/>
              </a:rPr>
              <a:t> C. Chung</a:t>
            </a:r>
          </a:p>
          <a:p>
            <a:pPr marL="0" indent="0">
              <a:buFont typeface="Wingdings 2" pitchFamily="18" charset="2"/>
              <a:buNone/>
            </a:pPr>
            <a:endParaRPr lang="en-US" dirty="0">
              <a:ea typeface="ＭＳ Ｐゴシック" pitchFamily="34" charset="-128"/>
            </a:endParaRP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4343400" y="1006475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5DE8A79-6A99-4C0D-B330-7537E86EEBDF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5</a:t>
            </a:fld>
            <a:endParaRPr lang="en-US" sz="1600" dirty="0">
              <a:solidFill>
                <a:srgbClr val="7B9899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(A) Different Dimensions of Conflict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endParaRPr lang="en-US" i="1" dirty="0">
              <a:ea typeface="ＭＳ Ｐゴシック" pitchFamily="34" charset="-128"/>
            </a:endParaRPr>
          </a:p>
          <a:p>
            <a:pPr>
              <a:buFont typeface="Wingdings 2" pitchFamily="18" charset="2"/>
              <a:buNone/>
            </a:pPr>
            <a:r>
              <a:rPr lang="en-US" i="1" dirty="0">
                <a:ea typeface="ＭＳ Ｐゴシック" pitchFamily="34" charset="-128"/>
              </a:rPr>
              <a:t>   </a:t>
            </a:r>
            <a:r>
              <a:rPr lang="en-US" sz="2800" i="1" dirty="0">
                <a:ea typeface="ＭＳ Ｐゴシック" pitchFamily="34" charset="-128"/>
              </a:rPr>
              <a:t>Cultures perceive and address conflict differently</a:t>
            </a:r>
          </a:p>
          <a:p>
            <a:pPr>
              <a:buFont typeface="Wingdings 2" pitchFamily="18" charset="2"/>
              <a:buNone/>
            </a:pPr>
            <a:endParaRPr lang="en-US" sz="2800" i="1" dirty="0">
              <a:ea typeface="ＭＳ Ｐゴシック" pitchFamily="34" charset="-128"/>
            </a:endParaRPr>
          </a:p>
          <a:p>
            <a:pPr>
              <a:buFont typeface="Wingdings 2" pitchFamily="18" charset="2"/>
              <a:buNone/>
            </a:pPr>
            <a:r>
              <a:rPr lang="en-US" sz="2800" i="1" dirty="0">
                <a:ea typeface="ＭＳ Ｐゴシック" pitchFamily="34" charset="-128"/>
              </a:rPr>
              <a:t>				</a:t>
            </a:r>
            <a:r>
              <a:rPr lang="en-US" sz="2000" i="1" dirty="0">
                <a:ea typeface="ＭＳ Ｐゴシック" pitchFamily="34" charset="-128"/>
              </a:rPr>
              <a:t>See Bee Chen </a:t>
            </a:r>
            <a:r>
              <a:rPr lang="en-US" sz="2000" i="1" dirty="0" err="1">
                <a:ea typeface="ＭＳ Ｐゴシック" pitchFamily="34" charset="-128"/>
              </a:rPr>
              <a:t>Goh</a:t>
            </a:r>
            <a:r>
              <a:rPr lang="en-US" sz="2000" i="1" dirty="0">
                <a:ea typeface="ＭＳ Ｐゴシック" pitchFamily="34" charset="-128"/>
              </a:rPr>
              <a:t> Et All </a:t>
            </a:r>
            <a:r>
              <a:rPr lang="en-US" altLang="en-US" sz="2000" i="1" dirty="0">
                <a:ea typeface="ＭＳ Ｐゴシック" pitchFamily="34" charset="-128"/>
              </a:rPr>
              <a:t>“</a:t>
            </a:r>
            <a:r>
              <a:rPr lang="en-US" sz="2000" i="1" dirty="0">
                <a:ea typeface="ＭＳ Ｐゴシック" pitchFamily="34" charset="-128"/>
              </a:rPr>
              <a:t>As We See It</a:t>
            </a:r>
            <a:r>
              <a:rPr lang="en-US" altLang="en-US" sz="2000" i="1" dirty="0">
                <a:ea typeface="ＭＳ Ｐゴシック" pitchFamily="34" charset="-128"/>
              </a:rPr>
              <a:t>”</a:t>
            </a:r>
            <a:endParaRPr lang="en-US" altLang="ja-JP" sz="2000" i="1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19459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4343400" y="1027113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57EE598-35D2-4993-88D6-BCEE68997947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6</a:t>
            </a:fld>
            <a:endParaRPr lang="en-US" sz="1600" dirty="0">
              <a:solidFill>
                <a:srgbClr val="7B9899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76200"/>
            <a:ext cx="8534400" cy="990600"/>
          </a:xfrm>
        </p:spPr>
        <p:txBody>
          <a:bodyPr/>
          <a:lstStyle/>
          <a:p>
            <a:br>
              <a:rPr lang="en-US" sz="2800" dirty="0">
                <a:solidFill>
                  <a:srgbClr val="7B9899"/>
                </a:solidFill>
                <a:ea typeface="ＭＳ Ｐゴシック" pitchFamily="34" charset="-128"/>
              </a:rPr>
            </a:br>
            <a:r>
              <a:rPr lang="en-US" sz="2800" dirty="0">
                <a:solidFill>
                  <a:srgbClr val="002060"/>
                </a:solidFill>
                <a:ea typeface="ＭＳ Ｐゴシック" pitchFamily="34" charset="-128"/>
              </a:rPr>
              <a:t>University of Mumbai - American vs. Indian Perspectives</a:t>
            </a:r>
          </a:p>
        </p:txBody>
      </p:sp>
      <p:pic>
        <p:nvPicPr>
          <p:cNvPr id="20482" name="Content Placeholder 3" descr="picture of people standing together smiling at the camera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4079" y="1676400"/>
            <a:ext cx="6049962" cy="4572000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483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343400" y="990600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C650FE8-DD79-4BF5-8020-8D75AA757419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7</a:t>
            </a:fld>
            <a:endParaRPr lang="en-US" sz="1600" dirty="0">
              <a:solidFill>
                <a:srgbClr val="7B9899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2060"/>
                </a:solidFill>
                <a:ea typeface="ＭＳ Ｐゴシック" pitchFamily="34" charset="-128"/>
              </a:rPr>
              <a:t>Arranged Marriage and Conflict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dirty="0">
                <a:ea typeface="ＭＳ Ｐゴシック" pitchFamily="34" charset="-128"/>
              </a:rPr>
              <a:t>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dirty="0">
                <a:ea typeface="ＭＳ Ｐゴシック" pitchFamily="34" charset="-128"/>
              </a:rPr>
              <a:t>	</a:t>
            </a:r>
          </a:p>
          <a:p>
            <a:pPr eaLnBrk="1" hangingPunct="1"/>
            <a:endParaRPr lang="en-US" dirty="0">
              <a:ea typeface="ＭＳ Ｐゴシック" pitchFamily="34" charset="-128"/>
            </a:endParaRPr>
          </a:p>
        </p:txBody>
      </p:sp>
      <p:sp>
        <p:nvSpPr>
          <p:cNvPr id="21507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21508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343400" y="1027113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CAD73B1-E9CB-4158-B1EC-88965730287F}" type="slidenum">
              <a:rPr lang="en-US" sz="1600" smtClean="0">
                <a:solidFill>
                  <a:srgbClr val="7B9899"/>
                </a:solidFill>
                <a:latin typeface="Georgia" pitchFamily="18" charset="0"/>
              </a:rPr>
              <a:pPr eaLnBrk="1" hangingPunct="1"/>
              <a:t>8</a:t>
            </a:fld>
            <a:endParaRPr lang="en-US" sz="1600" dirty="0">
              <a:solidFill>
                <a:srgbClr val="7B9899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Willingness to Learn</a:t>
            </a:r>
          </a:p>
        </p:txBody>
      </p:sp>
      <p:pic>
        <p:nvPicPr>
          <p:cNvPr id="22530" name="Content Placeholder 3" descr="picture of a building in the middle of a body of water lit up by lights in the night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9" b="9679"/>
          <a:stretch>
            <a:fillRect/>
          </a:stretch>
        </p:blipFill>
        <p:spPr>
          <a:xfrm>
            <a:off x="301625" y="1527175"/>
            <a:ext cx="8504238" cy="457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531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  <a:latin typeface="Georgia" pitchFamily="18" charset="0"/>
              </a:rPr>
              <a:t>© 2013 Sukhsimranjit Singh, LL.M. 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362450" y="990600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E5EB6F0-E60A-4C58-93AD-5687626EB0F4}" type="slidenum">
              <a:rPr lang="en-US" sz="1600">
                <a:solidFill>
                  <a:srgbClr val="7B9899"/>
                </a:solidFill>
                <a:latin typeface="Georgia" pitchFamily="18" charset="0"/>
              </a:rPr>
              <a:pPr eaLnBrk="1" hangingPunct="1"/>
              <a:t>9</a:t>
            </a:fld>
            <a:endParaRPr lang="en-US" sz="1600" dirty="0">
              <a:solidFill>
                <a:srgbClr val="7B9899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5645</TotalTime>
  <Words>985</Words>
  <Application>Microsoft Office PowerPoint</Application>
  <PresentationFormat>On-screen Show (4:3)</PresentationFormat>
  <Paragraphs>227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ＭＳ Ｐゴシック</vt:lpstr>
      <vt:lpstr>Arial</vt:lpstr>
      <vt:lpstr>Arial Black</vt:lpstr>
      <vt:lpstr>Calibri</vt:lpstr>
      <vt:lpstr>Georgia</vt:lpstr>
      <vt:lpstr>Goudy Old Style</vt:lpstr>
      <vt:lpstr>Wingdings</vt:lpstr>
      <vt:lpstr>Wingdings 2</vt:lpstr>
      <vt:lpstr>Civic</vt:lpstr>
      <vt:lpstr>5_Office Theme</vt:lpstr>
      <vt:lpstr>Exploring the Cultural Dimensions of Conflict</vt:lpstr>
      <vt:lpstr>Exploring the Cultural Dimensions of Conflict</vt:lpstr>
      <vt:lpstr>What is my culture?</vt:lpstr>
      <vt:lpstr>Framework for my Talk</vt:lpstr>
      <vt:lpstr>Initial Request</vt:lpstr>
      <vt:lpstr>(A) Different Dimensions of Conflict </vt:lpstr>
      <vt:lpstr> University of Mumbai - American vs. Indian Perspectives</vt:lpstr>
      <vt:lpstr>Arranged Marriage and Conflict</vt:lpstr>
      <vt:lpstr>Willingness to Learn</vt:lpstr>
      <vt:lpstr>Awareness of our “own” culture</vt:lpstr>
      <vt:lpstr>PowerPoint Presentation</vt:lpstr>
      <vt:lpstr>PowerPoint Presentation</vt:lpstr>
      <vt:lpstr>PowerPoint Presentation</vt:lpstr>
      <vt:lpstr>PowerPoint Presentation</vt:lpstr>
      <vt:lpstr>(B) WHAT IS CULTURE?</vt:lpstr>
      <vt:lpstr>Definitions… </vt:lpstr>
      <vt:lpstr>Culture is the “air” you breathe in.</vt:lpstr>
      <vt:lpstr>BROAD VIEW OF CULTURE</vt:lpstr>
      <vt:lpstr>(C) CULTURAL DIMENTIONS</vt:lpstr>
      <vt:lpstr>CULTURAL DIMENSIONS</vt:lpstr>
      <vt:lpstr>CULTURAL COMPETENCY</vt:lpstr>
      <vt:lpstr>Your Cultural Awareness</vt:lpstr>
      <vt:lpstr>Your Cultural Awareness</vt:lpstr>
      <vt:lpstr>Your Cultural Awareness</vt:lpstr>
      <vt:lpstr>CULTURAL CONSCIOUSNESS (MOMENT TO MOMENT)</vt:lpstr>
      <vt:lpstr>TIME ORIENTATION</vt:lpstr>
      <vt:lpstr>GOAL ORIENTATION</vt:lpstr>
      <vt:lpstr>Thank You</vt:lpstr>
      <vt:lpstr> Upcoming CADRE webinar!  The Mediator's Mind:  Insights from Psychology and Neuroscience Richard Birke Director, Center for Dispute Resolution, Willamette University College of Law May 1, 2013 11:30 am – 12:45 pm PACIFIC TIME  More details will be available on the CADRE website soon: http://www.directionservice.org/cadre/webinarindex.cfm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Fostering Mediation in Culturally Diverse Populations by Understanding Techniques of Effective Cross-cultural Dispute Resolution</dc:title>
  <dc:creator>Willamette University</dc:creator>
  <cp:lastModifiedBy>Amanda Rinehart</cp:lastModifiedBy>
  <cp:revision>131</cp:revision>
  <cp:lastPrinted>2011-10-28T15:11:01Z</cp:lastPrinted>
  <dcterms:created xsi:type="dcterms:W3CDTF">2011-10-28T04:56:59Z</dcterms:created>
  <dcterms:modified xsi:type="dcterms:W3CDTF">2021-04-06T22:25:38Z</dcterms:modified>
</cp:coreProperties>
</file>