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4" r:id="rId2"/>
    <p:sldId id="256" r:id="rId3"/>
    <p:sldId id="289" r:id="rId4"/>
    <p:sldId id="292" r:id="rId5"/>
    <p:sldId id="268" r:id="rId6"/>
    <p:sldId id="269" r:id="rId7"/>
    <p:sldId id="270" r:id="rId8"/>
    <p:sldId id="271" r:id="rId9"/>
    <p:sldId id="272" r:id="rId10"/>
    <p:sldId id="276" r:id="rId11"/>
    <p:sldId id="273" r:id="rId12"/>
    <p:sldId id="260" r:id="rId13"/>
    <p:sldId id="261" r:id="rId14"/>
    <p:sldId id="257" r:id="rId15"/>
    <p:sldId id="262" r:id="rId16"/>
    <p:sldId id="282" r:id="rId17"/>
    <p:sldId id="263" r:id="rId18"/>
    <p:sldId id="283" r:id="rId19"/>
    <p:sldId id="286" r:id="rId20"/>
    <p:sldId id="264" r:id="rId21"/>
    <p:sldId id="285" r:id="rId22"/>
    <p:sldId id="277" r:id="rId23"/>
    <p:sldId id="278" r:id="rId24"/>
    <p:sldId id="279" r:id="rId25"/>
    <p:sldId id="266" r:id="rId26"/>
    <p:sldId id="281" r:id="rId27"/>
    <p:sldId id="287" r:id="rId28"/>
    <p:sldId id="284" r:id="rId29"/>
    <p:sldId id="291" r:id="rId30"/>
    <p:sldId id="267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42" autoAdjust="0"/>
  </p:normalViewPr>
  <p:slideViewPr>
    <p:cSldViewPr>
      <p:cViewPr>
        <p:scale>
          <a:sx n="70" d="100"/>
          <a:sy n="70" d="100"/>
        </p:scale>
        <p:origin x="-1733" y="-6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299861A-AD59-4C60-8FF7-03E5C167FF0A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A55EFD-2750-4F23-AE02-8868C3AA1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651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992619A-8E46-4284-A819-3799CB74AB0D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AC4547D-F621-4C70-AEBE-6847F42E6040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17F3F3A-E607-40E5-95DA-9CC01AB3349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150B4EB-0C20-4F3E-AF31-EE3ACBC38A7D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B8CC911-A02A-4D90-A932-D7FE5D0B1EA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C6754592-BA88-4695-A506-BD32B5A13C92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B4F1D76-5AE6-45AC-8911-1867C3F299F9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2EC60D1-684E-4E44-A5F1-6043596E600B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aseline="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FEA4F5C-5A57-467A-9ECD-61AA86C4427A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935F98-C456-4709-9DAE-51EEC21A3437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0C0ABA8-4B8A-49A1-BAD3-1709694BEFE7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55EFD-2750-4F23-AE02-8868C3AA1F1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687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75960F5-D779-4A73-B72E-5AD4123665A6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4D0C6A7-0477-420F-9EFF-62703C50BFC8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FB03F97-25BB-4F61-A7DA-8A7E07484596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§"/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0A65202-9A1B-4B26-A2C0-C8C66667120B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F796F11-AF1B-421D-B16F-EA0374DFFC37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61CBFC7-EE6C-42A2-86A9-ADD8A9FE6EF5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DC35-8E5D-493B-AF35-A10ADF5FD2D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A55EFD-2750-4F23-AE02-8868C3AA1F1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89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3C4E60A-38D7-4D16-9D9E-CCC21065CB1E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D5F5C6F-F645-48B6-91A5-D699CD52AD8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42BDC94-03AF-4459-9974-322FFD30952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0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E6857AA-AB22-4437-B8D7-D27872B689AB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66800" y="2286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3810000"/>
            <a:ext cx="63246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F22F6B7-78A6-4ED1-8304-0D0345F70B4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505200"/>
            <a:ext cx="65532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D7DBA6A-EF39-4FA0-A569-5DA8B02C312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505200"/>
            <a:ext cx="6553200" cy="563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5542-2237-47B0-B715-A50E71908D07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081A-FBBC-4078-8CBE-70E55595F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09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5ACF-5BE8-4015-A603-DDBC3DCF4C48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B31F-CD08-4BF5-81A3-8E7765D01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76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51BB8-B47F-43C8-885B-CA94952564AD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DFE1-B370-4EB3-A0C7-40B1AEDC6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7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ADB75-5142-4A31-9F93-8C68B26D7533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5432-7DAE-40B6-8854-D7A83D341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8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7DFC-92B8-478D-8369-7588DFEA3B83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42F7-38DC-4078-BA76-FE0FE6C15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7552-506F-4738-8C51-4B886481B618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D368-53C1-4753-AA9F-ED900373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1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98F2-515A-4801-9DEC-D359306FF563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BBB5-F270-4342-9F93-634318083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98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20304-1DC1-432A-868E-824B5B3AA2BE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8EC3-B9D1-4BF3-95F7-36AF08F71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715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8393-C21C-4D87-B5A3-F5F7E19FD3AD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9178-55D9-4B88-9BD2-E6B7A0AAE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3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0C78-D86D-4E1E-BEB1-676E54E1A7DA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17C3-C69E-4A8F-97A8-812DD94C6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5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3B7C-55F1-4175-8EBE-19D4CAAE8B1F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6F90-6CFB-4706-A23A-BFA407368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13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36A86C-9C1F-4541-AF58-3C81DC65E182}" type="datetimeFigureOut">
              <a:rPr lang="en-US"/>
              <a:pPr>
                <a:defRPr/>
              </a:pPr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74E165-6F63-4ECA-B861-75FD2A8A0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rectionservice.org/cadre/playingnicelywebinar.cf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.vinh@unc.edu" TargetMode="External"/><Relationship Id="rId7" Type="http://schemas.openxmlformats.org/officeDocument/2006/relationships/hyperlink" Target="mailto:kreaves3@cherrycreekschools.or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vettep@denvermetrocprc.org" TargetMode="External"/><Relationship Id="rId5" Type="http://schemas.openxmlformats.org/officeDocument/2006/relationships/hyperlink" Target="mailto:awhitehorne@directionservice.org" TargetMode="External"/><Relationship Id="rId4" Type="http://schemas.openxmlformats.org/officeDocument/2006/relationships/hyperlink" Target="mailto:jswett@pace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-sped.org/recommendedpractices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tacenter.org/topics/eiservices/keyprinckeyprac.asp" TargetMode="External"/><Relationship Id="rId4" Type="http://schemas.openxmlformats.org/officeDocument/2006/relationships/hyperlink" Target="http://ectacenter.org/topics/iep/iep.as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s/playingnicel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599" y="6492875"/>
            <a:ext cx="633579" cy="365125"/>
          </a:xfrm>
        </p:spPr>
        <p:txBody>
          <a:bodyPr/>
          <a:lstStyle/>
          <a:p>
            <a:pPr>
              <a:defRPr/>
            </a:pPr>
            <a:fld id="{431A3BFA-88BE-4D1E-BDB4-38CF2F28B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374" y="762000"/>
            <a:ext cx="7543800" cy="3516923"/>
          </a:xfrm>
        </p:spPr>
        <p:txBody>
          <a:bodyPr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Playing Nicely Together: </a:t>
            </a:r>
            <a:b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Family-Centered </a:t>
            </a:r>
            <a:b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Practices that Can Help </a:t>
            </a:r>
            <a:b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  <a:t>Practitioners Work with Families</a:t>
            </a:r>
            <a:b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charset="-128"/>
                <a:cs typeface="+mn-cs"/>
              </a:rPr>
            </a:br>
            <a:r>
              <a:rPr 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/>
            </a:r>
            <a:br>
              <a:rPr lang="en-US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</a:br>
            <a:r>
              <a:rPr 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May 19, 2015</a:t>
            </a: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2:30 pm – 3:45 pm ET (11:30-12:45 PT)</a:t>
            </a:r>
            <a:br>
              <a: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18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  <a:hlinkClick r:id="rId2"/>
              </a:rPr>
              <a:t>Note: The PowerPoint is currently available on the CADRE website http://www.directionservice.org/cadre/playingnicelywebinar.cfm</a:t>
            </a:r>
            <a:r>
              <a:rPr lang="en-US" sz="18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rgbClr val="C0504D">
                    <a:lumMod val="75000"/>
                  </a:srgbClr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r>
              <a:rPr lang="en-US" sz="1800" b="1" dirty="0" smtClean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Dial </a:t>
            </a: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  <a:t>in: 1-877-512-6886        ID: 679 683 6031</a:t>
            </a:r>
            <a:b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" pitchFamily="34" charset="0"/>
              </a:rPr>
            </a:b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7762" y="4267200"/>
            <a:ext cx="8455025" cy="2385268"/>
          </a:xfrm>
          <a:prstGeom prst="rect">
            <a:avLst/>
          </a:prstGeom>
          <a:noFill/>
          <a:ln w="22225" cmpd="thickThin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Technical Stuff: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All phone lines are muted – press #6 to unmute your phone during Q&amp;A.</a:t>
            </a:r>
          </a:p>
          <a:p>
            <a:pPr eaLnBrk="1" hangingPunct="1">
              <a:defRPr/>
            </a:pPr>
            <a:endParaRPr lang="en-US" sz="8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Use a phone line for best audio quality.</a:t>
            </a: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endParaRPr lang="en-US" sz="11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Please enter any questions or technical difficulties into the chat box.</a:t>
            </a:r>
          </a:p>
          <a:p>
            <a:pPr eaLnBrk="1" hangingPunct="1">
              <a:defRPr/>
            </a:pPr>
            <a:endParaRPr lang="en-US" sz="10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Thank you for taking the time to answer the webinar poll questions! </a:t>
            </a:r>
            <a:r>
              <a:rPr lang="en-US" sz="2000" i="1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(Note: The poll questions will appear on your screen until we remove them)</a:t>
            </a:r>
          </a:p>
        </p:txBody>
      </p:sp>
    </p:spTree>
    <p:extLst>
      <p:ext uri="{BB962C8B-B14F-4D97-AF65-F5344CB8AC3E}">
        <p14:creationId xmlns:p14="http://schemas.microsoft.com/office/powerpoint/2010/main" val="32995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</a:rPr>
              <a:t>Building Blocks of Relationships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447800"/>
            <a:ext cx="5257800" cy="48768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Font typeface="Arial" charset="0"/>
              <a:buNone/>
            </a:pPr>
            <a:r>
              <a:rPr lang="en-US" altLang="en-US" sz="3200" b="1" smtClean="0"/>
              <a:t>Acknowledged Agreement</a:t>
            </a:r>
            <a:r>
              <a:rPr lang="en-US" altLang="en-US" sz="3200" smtClean="0"/>
              <a:t> to work together in the </a:t>
            </a:r>
            <a:r>
              <a:rPr lang="en-US" altLang="en-US" sz="3200" b="1" smtClean="0"/>
              <a:t>best interest of the child </a:t>
            </a:r>
            <a:r>
              <a:rPr lang="en-US" altLang="en-US" sz="3200" smtClean="0"/>
              <a:t>results in: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Ongoing, open communication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Increased family awareness and involvement</a:t>
            </a:r>
            <a:endParaRPr lang="en-US" altLang="en-US" sz="2400" smtClean="0"/>
          </a:p>
        </p:txBody>
      </p:sp>
      <p:pic>
        <p:nvPicPr>
          <p:cNvPr id="7" name="Picture 1" title="women and children on play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2387600" cy="3581400"/>
          </a:xfrm>
          <a:prstGeom prst="rect">
            <a:avLst/>
          </a:prstGeom>
          <a:noFill/>
          <a:ln w="228600" cap="sq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224568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2"/>
                </a:solidFill>
              </a:rPr>
              <a:t>What are you doing                        to build and support                         family-professional relationships?</a:t>
            </a:r>
            <a:endParaRPr lang="en-US" dirty="0"/>
          </a:p>
        </p:txBody>
      </p:sp>
      <p:pic>
        <p:nvPicPr>
          <p:cNvPr id="11266" name="Picture 2" descr="http://ts1.mm.bing.net/th?&amp;id=JN.DUlKfAA3lswZtrzZEb9/gA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971800"/>
            <a:ext cx="3162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/>
          <p:cNvSpPr>
            <a:spLocks noChangeArrowheads="1"/>
          </p:cNvSpPr>
          <p:nvPr/>
        </p:nvSpPr>
        <p:spPr bwMode="auto">
          <a:xfrm rot="-179895">
            <a:off x="6046788" y="3792538"/>
            <a:ext cx="19827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C00000"/>
                </a:solidFill>
                <a:latin typeface="Century Schoolbook" pitchFamily="18" charset="0"/>
                <a:ea typeface="GungsuhChe" pitchFamily="49" charset="-127"/>
              </a:rPr>
              <a:t>Please share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C00000"/>
                </a:solidFill>
                <a:latin typeface="Century Schoolbook" pitchFamily="18" charset="0"/>
                <a:ea typeface="GungsuhChe" pitchFamily="49" charset="-127"/>
              </a:rPr>
              <a:t>your stories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C00000"/>
                </a:solidFill>
                <a:latin typeface="Century Schoolbook" pitchFamily="18" charset="0"/>
                <a:ea typeface="GungsuhChe" pitchFamily="49" charset="-127"/>
              </a:rPr>
              <a:t>in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C00000"/>
                </a:solidFill>
                <a:latin typeface="Century Schoolbook" pitchFamily="18" charset="0"/>
                <a:ea typeface="GungsuhChe" pitchFamily="49" charset="-127"/>
              </a:rPr>
              <a:t>chat box!</a:t>
            </a:r>
          </a:p>
        </p:txBody>
      </p:sp>
      <p:pic>
        <p:nvPicPr>
          <p:cNvPr id="4" name="Picture 3" title="woman working with mother and daught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r="10402"/>
          <a:stretch/>
        </p:blipFill>
        <p:spPr>
          <a:xfrm>
            <a:off x="780563" y="2971800"/>
            <a:ext cx="3867637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2286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198" y="24959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Family Practices – What are They?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0998" y="1524000"/>
            <a:ext cx="2971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/>
              <a:t>Activities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2078390"/>
            <a:ext cx="8229600" cy="452596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Promote family members’ active participation in decision-making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Lead to the development of a high quality service plan or education program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Support families in achieving                              the goals they have for their                        children</a:t>
            </a:r>
          </a:p>
        </p:txBody>
      </p:sp>
      <p:pic>
        <p:nvPicPr>
          <p:cNvPr id="12292" name="Picture 4" title="family bathing d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4114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Three Types of Family Practices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en-US" altLang="en-US" sz="3400" smtClean="0"/>
              <a:t>Family-Centered Practices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altLang="en-US" sz="3400" smtClean="0"/>
              <a:t>Family Capacity-Building Practices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en-US" altLang="en-US" sz="3400" smtClean="0"/>
              <a:t>Family and Professional Collaboration</a:t>
            </a:r>
          </a:p>
        </p:txBody>
      </p:sp>
      <p:pic>
        <p:nvPicPr>
          <p:cNvPr id="5" name="Picture 4" title="young woman on compute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2362200" cy="2362200"/>
          </a:xfrm>
          <a:prstGeom prst="rect">
            <a:avLst/>
          </a:prstGeom>
          <a:noFill/>
          <a:ln w="2286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Family-Centered Practices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307850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/>
              <a:t>Practices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17914"/>
            <a:ext cx="8534400" cy="50292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 smtClean="0"/>
              <a:t>Treat families with dignity and                                      respect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 smtClean="0"/>
              <a:t>Honor each family’s own strengths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 smtClean="0"/>
              <a:t>Respond to every family’s own                          circumstances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 smtClean="0"/>
              <a:t>Ensure family members have                                             complete, unbiased information                      necessary to make informed decisions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 smtClean="0"/>
              <a:t>Support participation </a:t>
            </a:r>
            <a:r>
              <a:rPr lang="en-US" sz="2900" dirty="0"/>
              <a:t>in </a:t>
            </a:r>
            <a:r>
              <a:rPr lang="en-US" sz="2900" dirty="0" smtClean="0"/>
              <a:t>everyday                                          activities </a:t>
            </a:r>
            <a:r>
              <a:rPr lang="en-US" sz="2900" dirty="0"/>
              <a:t>as part of family and community </a:t>
            </a:r>
            <a:r>
              <a:rPr lang="en-US" sz="2900" dirty="0" smtClean="0"/>
              <a:t>life</a:t>
            </a:r>
          </a:p>
        </p:txBody>
      </p:sp>
      <p:pic>
        <p:nvPicPr>
          <p:cNvPr id="14340" name="Picture 1" title="father and chi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286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2"/>
                </a:solidFill>
              </a:rPr>
              <a:t>Family Capacity-Building Practices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07850"/>
            <a:ext cx="2310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/>
              <a:t>Practices that: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5257800" cy="46021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Help </a:t>
            </a:r>
            <a:r>
              <a:rPr lang="en-US" dirty="0"/>
              <a:t>families recognize the important </a:t>
            </a:r>
            <a:r>
              <a:rPr lang="en-US" dirty="0" smtClean="0"/>
              <a:t>roles that </a:t>
            </a:r>
            <a:r>
              <a:rPr lang="en-US" dirty="0"/>
              <a:t>they play in their children’s development </a:t>
            </a:r>
            <a:r>
              <a:rPr lang="en-US" dirty="0" smtClean="0"/>
              <a:t>and education through </a:t>
            </a:r>
            <a:r>
              <a:rPr lang="en-US" dirty="0"/>
              <a:t>everyday activities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Afford families opportunities to build capacity relating to their children’s development and education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pic>
        <p:nvPicPr>
          <p:cNvPr id="15364" name="Content Placeholder 3" descr="Photograph: A child care professional steadies a child filling a pail with soil.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28" r="-15228"/>
          <a:stretch>
            <a:fillRect/>
          </a:stretch>
        </p:blipFill>
        <p:spPr bwMode="auto">
          <a:xfrm>
            <a:off x="5329238" y="1676400"/>
            <a:ext cx="3705225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2"/>
                </a:solidFill>
              </a:rPr>
              <a:t>Family Capacity-Building Practices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,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cont.</a:t>
            </a:r>
            <a:endParaRPr lang="en-US" altLang="en-US" b="1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1198602"/>
            <a:ext cx="24536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Calibri"/>
                <a:cs typeface="+mn-cs"/>
              </a:rPr>
              <a:t>Practices that</a:t>
            </a:r>
            <a:r>
              <a:rPr lang="en-US" sz="3000" b="1" dirty="0" smtClean="0">
                <a:solidFill>
                  <a:prstClr val="black"/>
                </a:solidFill>
                <a:latin typeface="Calibri"/>
                <a:cs typeface="+mn-cs"/>
              </a:rPr>
              <a:t>:</a:t>
            </a:r>
            <a:endParaRPr lang="en-US" sz="3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28800"/>
            <a:ext cx="4953000" cy="4495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Create possibilities for families to participate in their children’s education and development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Support families to develop advocacy skills and their ability to educate others about their children’s strengths and needs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endParaRPr lang="en-US" dirty="0" smtClean="0"/>
          </a:p>
        </p:txBody>
      </p:sp>
      <p:pic>
        <p:nvPicPr>
          <p:cNvPr id="16388" name="Picture 4" title="kids playing in sn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5304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Family &amp; Professional Collaboration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Practices that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cs typeface="+mn-cs"/>
              </a:rPr>
              <a:t>:</a:t>
            </a:r>
            <a:endParaRPr lang="en-US" sz="3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1200"/>
            <a:ext cx="8153400" cy="4267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Build trusting relationships between families, practitioners, and educators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Provide genuine opportunities for the family and professionals to work together to create mutually agreed-upon goals                           and outcomes that support                                the child’s development                                     and education</a:t>
            </a:r>
          </a:p>
        </p:txBody>
      </p:sp>
      <p:pic>
        <p:nvPicPr>
          <p:cNvPr id="17412" name="Picture 3" title="mother and chi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89" y="4332514"/>
            <a:ext cx="29146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9906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tx2"/>
                </a:solidFill>
              </a:rPr>
              <a:t>Family &amp; Professional Collaboration</a:t>
            </a:r>
            <a:r>
              <a:rPr lang="en-US" altLang="en-US" sz="3600" b="1" dirty="0" smtClean="0">
                <a:solidFill>
                  <a:schemeClr val="tx2"/>
                </a:solidFill>
              </a:rPr>
              <a:t>, cont.</a:t>
            </a:r>
            <a:endParaRPr lang="en-US" altLang="en-US" sz="4000" b="1" dirty="0" smtClean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371600"/>
            <a:ext cx="260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Practices that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  <a:cs typeface="+mn-cs"/>
              </a:rPr>
              <a:t>:</a:t>
            </a:r>
            <a:endParaRPr lang="en-US" sz="32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81200"/>
            <a:ext cx="47244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Support families in using                         opportunities to be involved                                    in their children’s development                           and education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Encourage cooperative problem-solving</a:t>
            </a:r>
          </a:p>
        </p:txBody>
      </p:sp>
      <p:pic>
        <p:nvPicPr>
          <p:cNvPr id="4" name="Picture 3" title="boy in shopping c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3276600" cy="3582988"/>
          </a:xfrm>
          <a:prstGeom prst="rect">
            <a:avLst/>
          </a:prstGeom>
          <a:ln w="254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What are your experiences with practices that support family engagement?</a:t>
            </a:r>
            <a:r>
              <a:rPr lang="en-US" altLang="en-US" b="1" dirty="0">
                <a:solidFill>
                  <a:schemeClr val="accent2"/>
                </a:solidFill>
              </a:rPr>
              <a:t> </a:t>
            </a:r>
            <a:br>
              <a:rPr lang="en-US" altLang="en-US" b="1" dirty="0">
                <a:solidFill>
                  <a:schemeClr val="accent2"/>
                </a:solidFill>
              </a:rPr>
            </a:br>
            <a:endParaRPr lang="en-US" dirty="0"/>
          </a:p>
        </p:txBody>
      </p:sp>
      <p:grpSp>
        <p:nvGrpSpPr>
          <p:cNvPr id="19459" name="Group 7" title="please share stories in chat box"/>
          <p:cNvGrpSpPr>
            <a:grpSpLocks/>
          </p:cNvGrpSpPr>
          <p:nvPr/>
        </p:nvGrpSpPr>
        <p:grpSpPr bwMode="auto">
          <a:xfrm>
            <a:off x="762000" y="3113314"/>
            <a:ext cx="2990850" cy="2971800"/>
            <a:chOff x="906635" y="3414347"/>
            <a:chExt cx="2838450" cy="2857500"/>
          </a:xfrm>
        </p:grpSpPr>
        <p:pic>
          <p:nvPicPr>
            <p:cNvPr id="19461" name="Picture 5" descr="http://ts1.mm.bing.net/th?&amp;id=JN.wszR2lsHZ2XBs/oR7SXMMA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635" y="3414347"/>
              <a:ext cx="283845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220010" y="4127196"/>
              <a:ext cx="2210195" cy="16317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500" dirty="0">
                  <a:solidFill>
                    <a:schemeClr val="bg1">
                      <a:lumMod val="95000"/>
                    </a:schemeClr>
                  </a:solidFill>
                  <a:latin typeface="Cooper Black" panose="0208090404030B020404" pitchFamily="18" charset="0"/>
                </a:rPr>
                <a:t>Please share</a:t>
              </a:r>
            </a:p>
            <a:p>
              <a:pPr algn="ctr">
                <a:defRPr/>
              </a:pPr>
              <a:r>
                <a:rPr lang="en-US" sz="2500" dirty="0">
                  <a:solidFill>
                    <a:schemeClr val="bg1">
                      <a:lumMod val="95000"/>
                    </a:schemeClr>
                  </a:solidFill>
                  <a:latin typeface="Cooper Black" panose="0208090404030B020404" pitchFamily="18" charset="0"/>
                </a:rPr>
                <a:t>your stories</a:t>
              </a:r>
            </a:p>
            <a:p>
              <a:pPr algn="ctr">
                <a:defRPr/>
              </a:pPr>
              <a:r>
                <a:rPr lang="en-US" sz="2500" dirty="0">
                  <a:solidFill>
                    <a:schemeClr val="bg1">
                      <a:lumMod val="95000"/>
                    </a:schemeClr>
                  </a:solidFill>
                  <a:latin typeface="Cooper Black" panose="0208090404030B020404" pitchFamily="18" charset="0"/>
                </a:rPr>
                <a:t>in the </a:t>
              </a:r>
            </a:p>
            <a:p>
              <a:pPr algn="ctr">
                <a:defRPr/>
              </a:pPr>
              <a:r>
                <a:rPr lang="en-US" sz="2500" dirty="0">
                  <a:solidFill>
                    <a:schemeClr val="bg1">
                      <a:lumMod val="95000"/>
                    </a:schemeClr>
                  </a:solidFill>
                  <a:latin typeface="Cooper Black" panose="0208090404030B020404" pitchFamily="18" charset="0"/>
                </a:rPr>
                <a:t>chat box!</a:t>
              </a:r>
            </a:p>
          </p:txBody>
        </p:sp>
      </p:grpSp>
      <p:pic>
        <p:nvPicPr>
          <p:cNvPr id="19460" name="Picture 2" title="girl putting on sock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3957638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13" y="2667000"/>
            <a:ext cx="8001000" cy="3124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latin typeface="+mn-lt"/>
              </a:rPr>
              <a:t>Playing Nicely Together: </a:t>
            </a:r>
            <a:r>
              <a:rPr lang="en-US" sz="3400" b="1" dirty="0" smtClean="0">
                <a:latin typeface="+mn-lt"/>
              </a:rPr>
              <a:t/>
            </a:r>
            <a:br>
              <a:rPr lang="en-US" sz="3400" b="1" dirty="0" smtClean="0">
                <a:latin typeface="+mn-lt"/>
              </a:rPr>
            </a:br>
            <a:r>
              <a:rPr lang="en-US" sz="3800" dirty="0" smtClean="0">
                <a:latin typeface="+mn-lt"/>
              </a:rPr>
              <a:t>Family-Centered </a:t>
            </a:r>
            <a:br>
              <a:rPr lang="en-US" sz="3800" dirty="0" smtClean="0">
                <a:latin typeface="+mn-lt"/>
              </a:rPr>
            </a:br>
            <a:r>
              <a:rPr lang="en-US" sz="3800" dirty="0" smtClean="0">
                <a:latin typeface="+mn-lt"/>
              </a:rPr>
              <a:t>Practices that Can Help </a:t>
            </a:r>
            <a:br>
              <a:rPr lang="en-US" sz="3800" dirty="0" smtClean="0">
                <a:latin typeface="+mn-lt"/>
              </a:rPr>
            </a:br>
            <a:r>
              <a:rPr lang="en-US" sz="3800" dirty="0" smtClean="0">
                <a:latin typeface="+mn-lt"/>
              </a:rPr>
              <a:t>Practitioners Work with Families</a:t>
            </a:r>
          </a:p>
        </p:txBody>
      </p:sp>
      <p:pic>
        <p:nvPicPr>
          <p:cNvPr id="2051" name="Picture 3" title="CAD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18150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ctalogo-template-large.png" title="Ect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19800"/>
            <a:ext cx="23479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title="Kids playin on beach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3225" y="438150"/>
            <a:ext cx="3276600" cy="245745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7030A0"/>
                </a:solidFill>
              </a:rPr>
              <a:t>Relationship Timeline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783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3400" smtClean="0"/>
              <a:t>Initial Contact &amp; Establishing Rapport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400" smtClean="0"/>
              <a:t>Working Together (Meetings, Evaluations)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400" smtClean="0"/>
              <a:t>Over the Long Haul…</a:t>
            </a:r>
          </a:p>
        </p:txBody>
      </p:sp>
      <p:pic>
        <p:nvPicPr>
          <p:cNvPr id="5" name="Picture 4" title="tea part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5012268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2286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</a:rPr>
              <a:t>Initial Contact &amp; </a:t>
            </a:r>
            <a:r>
              <a:rPr lang="en-US" b="1" dirty="0">
                <a:solidFill>
                  <a:srgbClr val="7030A0"/>
                </a:solidFill>
              </a:rPr>
              <a:t>Establishing Rapport 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100" smtClean="0"/>
              <a:t>Begin with a trusting, respectful inquiry, to guide conversation about                                       the child’s educational and                          developmental needs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100" smtClean="0"/>
              <a:t>Introduce the concept of                    working as a “Team” from the beginning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100" smtClean="0"/>
              <a:t>Acknowledge the strengths of all those involved – family and practitioners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3100" smtClean="0"/>
              <a:t>Balance the time spent with the family listening and sharing</a:t>
            </a:r>
          </a:p>
        </p:txBody>
      </p:sp>
      <p:pic>
        <p:nvPicPr>
          <p:cNvPr id="21508" name="Picture 4" title="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048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7030A0"/>
                </a:solidFill>
              </a:rPr>
              <a:t>Initial Contact &amp; </a:t>
            </a:r>
            <a:r>
              <a:rPr lang="en-US" sz="3600" b="1" dirty="0">
                <a:solidFill>
                  <a:srgbClr val="7030A0"/>
                </a:solidFill>
              </a:rPr>
              <a:t>Establishing </a:t>
            </a:r>
            <a:r>
              <a:rPr lang="en-US" sz="3600" b="1" dirty="0" smtClean="0">
                <a:solidFill>
                  <a:srgbClr val="7030A0"/>
                </a:solidFill>
              </a:rPr>
              <a:t>Rapport</a:t>
            </a:r>
            <a:r>
              <a:rPr lang="en-US" sz="2800" b="1" dirty="0" smtClean="0">
                <a:solidFill>
                  <a:srgbClr val="7030A0"/>
                </a:solidFill>
              </a:rPr>
              <a:t>, cont.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5943600" cy="5181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900" dirty="0" smtClean="0"/>
              <a:t>Encourage sensitivity to                   all aspects of diversity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900" dirty="0" smtClean="0"/>
              <a:t>Develop an understanding               of the family’s support                      system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900" dirty="0" smtClean="0"/>
              <a:t>Ask the family how they view            their role in their child’s              education and development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900" dirty="0" smtClean="0"/>
              <a:t>Develop an understanding               of family concerns, priorities,        and available resources</a:t>
            </a:r>
          </a:p>
        </p:txBody>
      </p:sp>
      <p:pic>
        <p:nvPicPr>
          <p:cNvPr id="22532" name="Picture 3" title="girl playing with toy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600200"/>
            <a:ext cx="3078162" cy="40386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7030A0"/>
                </a:solidFill>
              </a:rPr>
              <a:t>Working Together (Meetings, Evaluations)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352800" y="1219200"/>
            <a:ext cx="54864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2900" smtClean="0"/>
              <a:t>Make sure that the family knows they’re a core part of the Team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900" smtClean="0"/>
              <a:t>Work as a Team – Everyone gets to share observations, provide suggestions, raise questions, and be heard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900" smtClean="0"/>
              <a:t>Honorable Intentions – Assume that all team members are working for the best of the child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2900" smtClean="0"/>
              <a:t>Walk the Talk – Work collaboratively </a:t>
            </a:r>
          </a:p>
        </p:txBody>
      </p:sp>
      <p:pic>
        <p:nvPicPr>
          <p:cNvPr id="23556" name="Picture 3" title="boy on balance bea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511425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7030A0"/>
                </a:solidFill>
              </a:rPr>
              <a:t>Working Together (Meetings, Evaluations)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, cont.</a:t>
            </a:r>
            <a:endParaRPr lang="en-US" alt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3000" smtClean="0"/>
              <a:t>Use warm and welcoming communication styles and social behaviors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000" smtClean="0"/>
              <a:t>Meet expectations – Be credible and follow though with plans that’ve been made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000" smtClean="0"/>
              <a:t>Balance the time spent listening and sharing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3000" smtClean="0"/>
              <a:t>Use words that everyone can understand – Try to avoid jargon. If you use it, explain                                     what it means and make sure                            others are okay with it</a:t>
            </a:r>
          </a:p>
        </p:txBody>
      </p:sp>
      <p:pic>
        <p:nvPicPr>
          <p:cNvPr id="24580" name="Picture 5" descr="https://tse1.mm.bing.net/th?&amp;id=JN.VoT%2by8f/8p7OjnOl7DFlHA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5625"/>
            <a:ext cx="2362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7030A0"/>
                </a:solidFill>
              </a:rPr>
              <a:t>Over the Long Haul…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86200" y="1219200"/>
            <a:ext cx="4953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Revisit the relationship regularly to be sure everyone is working well together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Jointly consider new strategies, activities, or routines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Revise goals and outcomes as a Team </a:t>
            </a:r>
          </a:p>
        </p:txBody>
      </p:sp>
      <p:pic>
        <p:nvPicPr>
          <p:cNvPr id="4" name="Picture 1" title="girls playing in gra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2787650" cy="4191000"/>
          </a:xfrm>
          <a:prstGeom prst="rect">
            <a:avLst/>
          </a:prstGeom>
          <a:noFill/>
          <a:ln w="228600" cap="sq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224568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Over the Long Haul….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3474" y="1143000"/>
            <a:ext cx="49530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Step up to assist when others could use some help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/>
              <a:t>Connect with families regularly, </a:t>
            </a:r>
            <a:r>
              <a:rPr lang="en-US" altLang="en-US" dirty="0" smtClean="0"/>
              <a:t>between </a:t>
            </a:r>
            <a:r>
              <a:rPr lang="en-US" altLang="en-US" dirty="0"/>
              <a:t>meetings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smtClean="0"/>
              <a:t>Be aware of resources available in the community to support  the student and family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en-US" dirty="0" smtClean="0"/>
          </a:p>
        </p:txBody>
      </p:sp>
      <p:pic>
        <p:nvPicPr>
          <p:cNvPr id="26628" name="Picture 1" title="young woman playing baseb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447800"/>
            <a:ext cx="3198812" cy="43434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962400"/>
            <a:ext cx="8229600" cy="2514599"/>
          </a:xfrm>
        </p:spPr>
        <p:txBody>
          <a:bodyPr/>
          <a:lstStyle/>
          <a:p>
            <a:r>
              <a:rPr lang="en-US" altLang="en-US" b="1" dirty="0">
                <a:solidFill>
                  <a:srgbClr val="7030A0"/>
                </a:solidFill>
              </a:rPr>
              <a:t>What are you doing                        to nurture and maintain your                          family-professional relationships? </a:t>
            </a:r>
            <a:br>
              <a:rPr lang="en-US" altLang="en-US" b="1" dirty="0">
                <a:solidFill>
                  <a:srgbClr val="7030A0"/>
                </a:solidFill>
              </a:rPr>
            </a:br>
            <a:endParaRPr lang="en-US" dirty="0"/>
          </a:p>
        </p:txBody>
      </p:sp>
      <p:grpSp>
        <p:nvGrpSpPr>
          <p:cNvPr id="27651" name="Group 5" title="please share your stories in chat box"/>
          <p:cNvGrpSpPr>
            <a:grpSpLocks/>
          </p:cNvGrpSpPr>
          <p:nvPr/>
        </p:nvGrpSpPr>
        <p:grpSpPr bwMode="auto">
          <a:xfrm>
            <a:off x="304800" y="381000"/>
            <a:ext cx="4038600" cy="3276600"/>
            <a:chOff x="228600" y="2971800"/>
            <a:chExt cx="3657600" cy="2971801"/>
          </a:xfrm>
        </p:grpSpPr>
        <p:pic>
          <p:nvPicPr>
            <p:cNvPr id="27653" name="Picture 4" descr="http://ts1.mm.bing.net/th?&amp;id=HN.608012321314309928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71800"/>
              <a:ext cx="3657600" cy="297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92834" y="3580847"/>
              <a:ext cx="2329132" cy="17853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750" b="1" dirty="0">
                  <a:solidFill>
                    <a:schemeClr val="accent4">
                      <a:lumMod val="75000"/>
                    </a:schemeClr>
                  </a:solidFill>
                  <a:latin typeface="Maiandra GD" panose="020E0502030308020204" pitchFamily="34" charset="0"/>
                </a:rPr>
                <a:t>Please share</a:t>
              </a:r>
            </a:p>
            <a:p>
              <a:pPr algn="ctr">
                <a:defRPr/>
              </a:pPr>
              <a:r>
                <a:rPr lang="en-US" sz="2750" b="1" dirty="0">
                  <a:solidFill>
                    <a:schemeClr val="accent4">
                      <a:lumMod val="75000"/>
                    </a:schemeClr>
                  </a:solidFill>
                  <a:latin typeface="Maiandra GD" panose="020E0502030308020204" pitchFamily="34" charset="0"/>
                </a:rPr>
                <a:t>your stories</a:t>
              </a:r>
            </a:p>
            <a:p>
              <a:pPr algn="ctr">
                <a:defRPr/>
              </a:pPr>
              <a:r>
                <a:rPr lang="en-US" sz="2750" b="1" dirty="0">
                  <a:solidFill>
                    <a:schemeClr val="accent4">
                      <a:lumMod val="75000"/>
                    </a:schemeClr>
                  </a:solidFill>
                  <a:latin typeface="Maiandra GD" panose="020E0502030308020204" pitchFamily="34" charset="0"/>
                </a:rPr>
                <a:t>in the </a:t>
              </a:r>
            </a:p>
            <a:p>
              <a:pPr algn="ctr">
                <a:defRPr/>
              </a:pPr>
              <a:r>
                <a:rPr lang="en-US" sz="2750" b="1" dirty="0">
                  <a:solidFill>
                    <a:schemeClr val="accent4">
                      <a:lumMod val="75000"/>
                    </a:schemeClr>
                  </a:solidFill>
                  <a:latin typeface="Maiandra GD" panose="020E0502030308020204" pitchFamily="34" charset="0"/>
                </a:rPr>
                <a:t>chat box!</a:t>
              </a:r>
            </a:p>
          </p:txBody>
        </p:sp>
      </p:grpSp>
      <p:pic>
        <p:nvPicPr>
          <p:cNvPr id="27652" name="Picture 5" title="girl playing with alphabet lette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88963"/>
            <a:ext cx="3770313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 smtClean="0">
                <a:latin typeface="Scruff LET" pitchFamily="2" charset="0"/>
              </a:rPr>
              <a:t>Any questions or comments?</a:t>
            </a:r>
          </a:p>
        </p:txBody>
      </p:sp>
      <p:sp>
        <p:nvSpPr>
          <p:cNvPr id="28675" name="Title 1"/>
          <p:cNvSpPr txBox="1">
            <a:spLocks/>
          </p:cNvSpPr>
          <p:nvPr/>
        </p:nvSpPr>
        <p:spPr bwMode="auto">
          <a:xfrm>
            <a:off x="457200" y="5486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Scruff LET" pitchFamily="2" charset="0"/>
              </a:rPr>
              <a:t>Thank you!</a:t>
            </a:r>
          </a:p>
        </p:txBody>
      </p:sp>
      <p:pic>
        <p:nvPicPr>
          <p:cNvPr id="3" name="Picture 2" title="boy in bathtu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52550"/>
            <a:ext cx="5334000" cy="4210050"/>
          </a:xfrm>
          <a:prstGeom prst="rect">
            <a:avLst/>
          </a:prstGeom>
          <a:ln w="50800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Contact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Information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endParaRPr lang="en-US" altLang="en-US" sz="9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</a:rPr>
              <a:t>Megan Vinh, ECTA Center &amp; </a:t>
            </a:r>
            <a:r>
              <a:rPr lang="en-US" altLang="en-US" sz="2600" dirty="0" err="1" smtClean="0">
                <a:solidFill>
                  <a:schemeClr val="accent4">
                    <a:lumMod val="75000"/>
                  </a:schemeClr>
                </a:solidFill>
              </a:rPr>
              <a:t>DaSy</a:t>
            </a: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</a:rPr>
              <a:t> Center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megan.vinh@unc.edu</a:t>
            </a:r>
            <a:endParaRPr lang="en-US" altLang="en-US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</a:rPr>
              <a:t>Judy Swett, PACER &amp; ECTA Center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jswett@pacer.org</a:t>
            </a:r>
            <a:endParaRPr lang="en-US" altLang="en-US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</a:rPr>
              <a:t>Amy Whitehorne, CADRE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awhitehorne@directionservice.org</a:t>
            </a: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</a:rPr>
              <a:t>Yvette Plummer </a:t>
            </a:r>
            <a:r>
              <a:rPr lang="en-US" altLang="en-US" sz="2600" dirty="0" err="1" smtClean="0">
                <a:solidFill>
                  <a:schemeClr val="accent4">
                    <a:lumMod val="75000"/>
                  </a:schemeClr>
                </a:solidFill>
              </a:rPr>
              <a:t>Burkhalter</a:t>
            </a: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</a:rPr>
              <a:t>, Denver Metro CPRC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  <a:hlinkClick r:id="rId6"/>
              </a:rPr>
              <a:t>yvettep@denvermetrocprc.org</a:t>
            </a:r>
            <a:endParaRPr lang="en-US" altLang="en-US" sz="2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</a:rPr>
              <a:t>Kristen Clarke Reaves, Cherry Creek Schools, Colorado</a:t>
            </a:r>
          </a:p>
          <a:p>
            <a:pPr marL="0" indent="0" algn="ctr">
              <a:spcBef>
                <a:spcPct val="0"/>
              </a:spcBef>
              <a:spcAft>
                <a:spcPts val="1800"/>
              </a:spcAft>
              <a:buFont typeface="Arial" charset="0"/>
              <a:buNone/>
              <a:defRPr/>
            </a:pPr>
            <a:r>
              <a:rPr lang="en-US" altLang="en-US" sz="2600" dirty="0" smtClean="0">
                <a:solidFill>
                  <a:schemeClr val="accent4">
                    <a:lumMod val="75000"/>
                  </a:schemeClr>
                </a:solidFill>
                <a:hlinkClick r:id="rId7"/>
              </a:rPr>
              <a:t>kreaves3@cherrycreekschools.org</a:t>
            </a:r>
            <a:endParaRPr lang="en-US" altLang="en-US" sz="26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412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Presenters</a:t>
            </a:r>
            <a:br>
              <a:rPr lang="en-US" sz="60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en-US" sz="6000" b="1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n-US" altLang="en-US" sz="15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en-US" sz="3000" b="1" dirty="0" smtClean="0">
                <a:solidFill>
                  <a:schemeClr val="accent4">
                    <a:lumMod val="75000"/>
                  </a:schemeClr>
                </a:solidFill>
              </a:rPr>
              <a:t>Megan Vinh, ECTA Center &amp; </a:t>
            </a:r>
            <a:r>
              <a:rPr lang="en-US" altLang="en-US" sz="3000" b="1" dirty="0" err="1" smtClean="0">
                <a:solidFill>
                  <a:schemeClr val="accent4">
                    <a:lumMod val="75000"/>
                  </a:schemeClr>
                </a:solidFill>
              </a:rPr>
              <a:t>DaSy</a:t>
            </a:r>
            <a:r>
              <a:rPr lang="en-US" altLang="en-US" sz="3000" b="1" dirty="0" smtClean="0">
                <a:solidFill>
                  <a:schemeClr val="accent4">
                    <a:lumMod val="75000"/>
                  </a:schemeClr>
                </a:solidFill>
              </a:rPr>
              <a:t> Center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sz="3000" b="1" dirty="0" smtClean="0">
                <a:solidFill>
                  <a:schemeClr val="accent4">
                    <a:lumMod val="75000"/>
                  </a:schemeClr>
                </a:solidFill>
              </a:rPr>
              <a:t>Judy Swett, PACER &amp; ECTA Center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sz="3000" b="1" dirty="0" smtClean="0">
                <a:solidFill>
                  <a:schemeClr val="accent4">
                    <a:lumMod val="75000"/>
                  </a:schemeClr>
                </a:solidFill>
              </a:rPr>
              <a:t>Amy Whitehorne, CADRE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sz="3000" b="1" dirty="0" smtClean="0">
                <a:solidFill>
                  <a:schemeClr val="accent4">
                    <a:lumMod val="75000"/>
                  </a:schemeClr>
                </a:solidFill>
              </a:rPr>
              <a:t>Yvette Plummer </a:t>
            </a:r>
            <a:r>
              <a:rPr lang="en-US" altLang="en-US" sz="3000" b="1" dirty="0" err="1" smtClean="0">
                <a:solidFill>
                  <a:schemeClr val="accent4">
                    <a:lumMod val="75000"/>
                  </a:schemeClr>
                </a:solidFill>
              </a:rPr>
              <a:t>Burkhalter</a:t>
            </a:r>
            <a:r>
              <a:rPr lang="en-US" altLang="en-US" sz="3000" b="1" dirty="0" smtClean="0">
                <a:solidFill>
                  <a:schemeClr val="accent4">
                    <a:lumMod val="75000"/>
                  </a:schemeClr>
                </a:solidFill>
              </a:rPr>
              <a:t>, Denver Metro CPRC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n-US" sz="3000" b="1" dirty="0" smtClean="0">
                <a:solidFill>
                  <a:schemeClr val="accent4">
                    <a:lumMod val="75000"/>
                  </a:schemeClr>
                </a:solidFill>
              </a:rPr>
              <a:t>Kristen Clarke Reaves, Cherry Creek Schools, CO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n-US" altLang="en-US" sz="1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alt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Special thanks to Anne Lucas                                                of the ECTA Center &amp; </a:t>
            </a:r>
            <a:r>
              <a:rPr lang="en-US" altLang="en-US" sz="2800" b="1" i="1" dirty="0" err="1" smtClean="0">
                <a:solidFill>
                  <a:schemeClr val="accent4">
                    <a:lumMod val="75000"/>
                  </a:schemeClr>
                </a:solidFill>
              </a:rPr>
              <a:t>DaSy</a:t>
            </a:r>
            <a:r>
              <a:rPr lang="en-US" altLang="en-US" sz="2800" b="1" i="1" dirty="0" smtClean="0">
                <a:solidFill>
                  <a:schemeClr val="accent4">
                    <a:lumMod val="75000"/>
                  </a:schemeClr>
                </a:solidFill>
              </a:rPr>
              <a:t> Center,                                              who served as advisor and content reviewer.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Resources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  <a:solidFill>
            <a:schemeClr val="accent4">
              <a:lumMod val="20000"/>
              <a:lumOff val="80000"/>
            </a:schemeClr>
          </a:solidFill>
          <a:ln w="412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</a:rPr>
              <a:t>Division for Early Childhood. (2014). </a:t>
            </a:r>
            <a:r>
              <a:rPr lang="en-US" sz="2250" i="1" dirty="0" smtClean="0">
                <a:solidFill>
                  <a:schemeClr val="accent4">
                    <a:lumMod val="75000"/>
                  </a:schemeClr>
                </a:solidFill>
              </a:rPr>
              <a:t>DEC recommended practices in early intervention/early childhood special education 2014</a:t>
            </a: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</a:rPr>
              <a:t>. Retrieved from </a:t>
            </a: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http://www.dec-sped.org/recommendedpractices     (Division for Early Childhood)</a:t>
            </a:r>
            <a:endParaRPr lang="en-US" sz="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</a:rPr>
              <a:t>NECTAC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Workgroup on Principles and Practices for the IEP Process. (2012, October). </a:t>
            </a:r>
            <a:r>
              <a:rPr lang="en-US" sz="2250" i="1" dirty="0">
                <a:solidFill>
                  <a:schemeClr val="accent4">
                    <a:lumMod val="75000"/>
                  </a:schemeClr>
                </a:solidFill>
              </a:rPr>
              <a:t>Key practices underlying the IEP process: Supporting family participation, inclusive practices, and positive outcomes for preschool children with disabilities</a:t>
            </a: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sz="2250" dirty="0">
                <a:solidFill>
                  <a:schemeClr val="accent4">
                    <a:lumMod val="75000"/>
                  </a:schemeClr>
                </a:solidFill>
              </a:rPr>
              <a:t>Retrieved from </a:t>
            </a: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http://ectacenter.org/topics/iep/iep.asp (ECTA Center)</a:t>
            </a:r>
            <a:endParaRPr lang="en-US" sz="5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</a:rPr>
              <a:t>Workgroup on Principles and Practices in Natural Environments, OSEP TA Community of Practice: Part C Settings. (2008, February). </a:t>
            </a:r>
            <a:r>
              <a:rPr lang="en-US" sz="2250" i="1" dirty="0" smtClean="0">
                <a:solidFill>
                  <a:schemeClr val="accent4">
                    <a:lumMod val="75000"/>
                  </a:schemeClr>
                </a:solidFill>
              </a:rPr>
              <a:t>Agreed upon practices for providing early intervention services in natural environments</a:t>
            </a: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</a:rPr>
              <a:t>. Retrieved from </a:t>
            </a: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http://ectacenter.org/topics/eiservices/keyprinckeyprac.asp  (ECTA Center)</a:t>
            </a:r>
            <a:r>
              <a:rPr lang="en-US" sz="225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A3BFA-88BE-4D1E-BDB4-38CF2F28B2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1905000"/>
          </a:xfrm>
        </p:spPr>
        <p:txBody>
          <a:bodyPr>
            <a:normAutofit fontScale="90000"/>
          </a:bodyPr>
          <a:lstStyle/>
          <a:p>
            <a:pPr defTabSz="171450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Thank you for joining us!</a:t>
            </a:r>
            <a:br>
              <a:rPr lang="en-US" sz="5300" b="1" dirty="0" smtClean="0"/>
            </a:br>
            <a:r>
              <a:rPr lang="en-US" sz="3600" i="1" dirty="0" smtClean="0"/>
              <a:t>Please take a few minutes to respond to this brief survey about </a:t>
            </a:r>
            <a:r>
              <a:rPr lang="en-US" sz="3600" i="1" dirty="0"/>
              <a:t>your experience:</a:t>
            </a:r>
            <a:br>
              <a:rPr lang="en-US" sz="3600" i="1" dirty="0"/>
            </a:br>
            <a:r>
              <a:rPr lang="en-US" sz="3600" i="1" dirty="0" smtClean="0">
                <a:hlinkClick r:id="rId3"/>
              </a:rPr>
              <a:t>Webinar Survey  https://www.surveymonkey.com/s/playingnicely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026" name="Picture 2" descr="Survey Image" title="Survey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3124200" cy="2796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Content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38600" y="1574800"/>
            <a:ext cx="4038600" cy="2133600"/>
          </a:xfrm>
        </p:spPr>
        <p:txBody>
          <a:bodyPr/>
          <a:lstStyle/>
          <a:p>
            <a:r>
              <a:rPr lang="en-US" dirty="0" smtClean="0"/>
              <a:t>Relationship Building Blocks</a:t>
            </a:r>
          </a:p>
          <a:p>
            <a:r>
              <a:rPr lang="en-US" dirty="0" smtClean="0"/>
              <a:t>Family Practices</a:t>
            </a:r>
          </a:p>
          <a:p>
            <a:r>
              <a:rPr lang="en-US" dirty="0" smtClean="0"/>
              <a:t>Relationship Timeline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114800"/>
            <a:ext cx="620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/>
              <a:t>Some of the content featured in this webinar was adapted from: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4495800"/>
            <a:ext cx="8229600" cy="2163763"/>
          </a:xfrm>
        </p:spPr>
        <p:txBody>
          <a:bodyPr/>
          <a:lstStyle/>
          <a:p>
            <a:pPr marL="8001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 smtClean="0"/>
              <a:t>DEC </a:t>
            </a:r>
            <a:r>
              <a:rPr lang="en-US" altLang="en-US" sz="2000" i="1" dirty="0"/>
              <a:t>Recommended Practices in Early Intervention/Early Childhood Special Education</a:t>
            </a:r>
            <a:endParaRPr lang="en-US" altLang="en-US" sz="2000" dirty="0"/>
          </a:p>
          <a:p>
            <a:pPr marL="8001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i="1" dirty="0"/>
              <a:t>Key practices underlying the IEP process: Supporting Family Participation, Inclusive Practices, and Positive Outcomes for Preschool Children with Disabilities</a:t>
            </a:r>
            <a:endParaRPr lang="en-US" altLang="en-US" sz="2000" i="1" dirty="0"/>
          </a:p>
          <a:p>
            <a:pPr marL="8001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i="1" dirty="0"/>
              <a:t>Agreed upon Practices for Providing Early Intervention Services in Natural Environments</a:t>
            </a:r>
            <a:endParaRPr lang="en-US" altLang="en-US" sz="2000" dirty="0"/>
          </a:p>
        </p:txBody>
      </p:sp>
      <p:pic>
        <p:nvPicPr>
          <p:cNvPr id="6" name="Content Placeholder 3" descr="Photograph: A child peers through an ophthalmoscope.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08" r="-6908"/>
          <a:stretch>
            <a:fillRect/>
          </a:stretch>
        </p:blipFill>
        <p:spPr bwMode="auto">
          <a:xfrm>
            <a:off x="533400" y="1143000"/>
            <a:ext cx="26003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9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</a:rPr>
              <a:t>Relationships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altLang="en-US" dirty="0" smtClean="0"/>
              <a:t>Built over time</a:t>
            </a:r>
          </a:p>
          <a:p>
            <a:r>
              <a:rPr lang="en-US" altLang="en-US" dirty="0" smtClean="0"/>
              <a:t>Based on a foundation of:</a:t>
            </a:r>
          </a:p>
          <a:p>
            <a:pPr lvl="1"/>
            <a:r>
              <a:rPr lang="en-US" altLang="en-US" dirty="0" smtClean="0"/>
              <a:t>Honesty, accountability,                                          and trust</a:t>
            </a:r>
          </a:p>
          <a:p>
            <a:pPr lvl="1"/>
            <a:r>
              <a:rPr lang="en-US" altLang="en-US" dirty="0" smtClean="0"/>
              <a:t>Mutual respect</a:t>
            </a:r>
          </a:p>
          <a:p>
            <a:pPr lvl="1"/>
            <a:r>
              <a:rPr lang="en-US" altLang="en-US" dirty="0" smtClean="0"/>
              <a:t>Good communication</a:t>
            </a:r>
          </a:p>
          <a:p>
            <a:pPr lvl="1"/>
            <a:r>
              <a:rPr lang="en-US" altLang="en-US" dirty="0" smtClean="0"/>
              <a:t>Acknowledged agreement to work together in the best interest of the child</a:t>
            </a:r>
          </a:p>
          <a:p>
            <a:r>
              <a:rPr lang="en-US" altLang="en-US" dirty="0" smtClean="0"/>
              <a:t>Rooted in attitude of being nonjudgmental and flexible</a:t>
            </a:r>
          </a:p>
        </p:txBody>
      </p:sp>
      <p:pic>
        <p:nvPicPr>
          <p:cNvPr id="9" name="Picture 3" descr="P:\WA_Contract\WEB-CONTENT\images\Images to pull from\FPG-CONNECT\DSC_0046.jpg" title="little bo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7"/>
          <a:stretch/>
        </p:blipFill>
        <p:spPr bwMode="auto">
          <a:xfrm>
            <a:off x="5303096" y="1524000"/>
            <a:ext cx="3542071" cy="2590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286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</a:rPr>
              <a:t>Building Blocks of Relationships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800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en-US" sz="3400" b="1" smtClean="0"/>
              <a:t>Honesty, Accountability and Trust are the:</a:t>
            </a:r>
          </a:p>
          <a:p>
            <a:pPr marL="628650"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smtClean="0"/>
              <a:t>Foundation of all successful relationships</a:t>
            </a:r>
          </a:p>
          <a:p>
            <a:pPr marL="628650"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smtClean="0"/>
              <a:t>Outcomes of consistency, predictability and follow-through</a:t>
            </a:r>
          </a:p>
          <a:p>
            <a:pPr marL="628650"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smtClean="0"/>
              <a:t>Result of the value placed on both families’ and practitioners’ experiences                                          and perceptions</a:t>
            </a:r>
          </a:p>
          <a:p>
            <a:pPr marL="628650"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smtClean="0"/>
              <a:t>Reflection of what we say                                          and do</a:t>
            </a:r>
          </a:p>
        </p:txBody>
      </p:sp>
      <p:pic>
        <p:nvPicPr>
          <p:cNvPr id="6148" name="Picture 5" descr="https://tse1.mm.bing.net/th?&amp;id=JN.obUGWEC3rrb80N6yAo5ABw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3718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</a:rPr>
              <a:t>Building Blocks of Relationships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447800"/>
            <a:ext cx="7391400" cy="56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en-US" sz="3400" b="1" dirty="0">
                <a:solidFill>
                  <a:prstClr val="black"/>
                </a:solidFill>
                <a:latin typeface="Calibri"/>
                <a:cs typeface="+mn-cs"/>
              </a:rPr>
              <a:t>Mutual Respect is characterized by: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982788"/>
            <a:ext cx="5181600" cy="419100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smtClean="0"/>
              <a:t>Self-respect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smtClean="0"/>
              <a:t>Appreciation and respect for new or different points of view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smtClean="0"/>
              <a:t>Exploration of your own feelings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3000" smtClean="0"/>
              <a:t>Awareness of personal values when working with children and families</a:t>
            </a:r>
          </a:p>
        </p:txBody>
      </p:sp>
      <p:pic>
        <p:nvPicPr>
          <p:cNvPr id="7172" name="Picture 4" title="two little boy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1863"/>
            <a:ext cx="32004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</a:rPr>
              <a:t>Building Blocks of Relationships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371600"/>
            <a:ext cx="8016875" cy="5873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altLang="en-US" b="1" smtClean="0"/>
              <a:t>Good Communication is demonstrated by:</a:t>
            </a:r>
          </a:p>
        </p:txBody>
      </p:sp>
      <p:grpSp>
        <p:nvGrpSpPr>
          <p:cNvPr id="8197" name="Group 2" descr="conversation, active listening, sharing infomraiton, strong working partnerships" title="good communication is demonstrated by"/>
          <p:cNvGrpSpPr>
            <a:grpSpLocks/>
          </p:cNvGrpSpPr>
          <p:nvPr/>
        </p:nvGrpSpPr>
        <p:grpSpPr bwMode="auto">
          <a:xfrm>
            <a:off x="457200" y="1958975"/>
            <a:ext cx="8534400" cy="954088"/>
            <a:chOff x="457200" y="1958935"/>
            <a:chExt cx="8629651" cy="954108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1958935"/>
              <a:ext cx="5714575" cy="954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914400" lvl="1" indent="-457200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altLang="en-US" sz="2800" dirty="0">
                  <a:solidFill>
                    <a:prstClr val="black"/>
                  </a:solidFill>
                  <a:latin typeface="Calibri"/>
                  <a:cs typeface="+mn-cs"/>
                </a:rPr>
                <a:t>Conversation</a:t>
              </a:r>
            </a:p>
            <a:p>
              <a:pPr marL="914400" lvl="1" indent="-457200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altLang="en-US" sz="2800" dirty="0">
                  <a:solidFill>
                    <a:prstClr val="black"/>
                  </a:solidFill>
                  <a:latin typeface="Calibri"/>
                  <a:cs typeface="+mn-cs"/>
                </a:rPr>
                <a:t>Active Listening</a:t>
              </a:r>
            </a:p>
          </p:txBody>
        </p:sp>
        <p:sp>
          <p:nvSpPr>
            <p:cNvPr id="2" name="TextBox 1" title="sharing information, strong working partnerships"/>
            <p:cNvSpPr txBox="1"/>
            <p:nvPr/>
          </p:nvSpPr>
          <p:spPr>
            <a:xfrm>
              <a:off x="3693319" y="1958935"/>
              <a:ext cx="5393532" cy="954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914400" lvl="1" indent="-457200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altLang="en-US" sz="2800" dirty="0">
                  <a:solidFill>
                    <a:prstClr val="black"/>
                  </a:solidFill>
                  <a:latin typeface="Calibri"/>
                  <a:cs typeface="+mn-cs"/>
                </a:rPr>
                <a:t>Sharing Information</a:t>
              </a:r>
            </a:p>
            <a:p>
              <a:pPr marL="914400" lvl="1" indent="-457200">
                <a:lnSpc>
                  <a:spcPct val="90000"/>
                </a:lnSpc>
                <a:spcBef>
                  <a:spcPct val="20000"/>
                </a:spcBef>
                <a:buFont typeface="Wingdings" panose="05000000000000000000" pitchFamily="2" charset="2"/>
                <a:buChar char="ü"/>
                <a:defRPr/>
              </a:pPr>
              <a:r>
                <a:rPr lang="en-US" altLang="en-US" sz="2800" dirty="0">
                  <a:solidFill>
                    <a:prstClr val="black"/>
                  </a:solidFill>
                  <a:latin typeface="Calibri"/>
                  <a:cs typeface="+mn-cs"/>
                </a:rPr>
                <a:t>Strong Working Partnerships</a:t>
              </a:r>
              <a:endParaRPr lang="en-US" dirty="0"/>
            </a:p>
          </p:txBody>
        </p:sp>
      </p:grpSp>
      <p:pic>
        <p:nvPicPr>
          <p:cNvPr id="5" name="Picture 4" title="baby and do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63" y="3392488"/>
            <a:ext cx="4945062" cy="2779712"/>
          </a:xfrm>
          <a:prstGeom prst="rect">
            <a:avLst/>
          </a:prstGeom>
          <a:ln w="228600" cap="sq">
            <a:solidFill>
              <a:schemeClr val="bg1">
                <a:lumMod val="85000"/>
              </a:schemeClr>
            </a:solidFill>
            <a:miter lim="8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accent2"/>
                </a:solidFill>
              </a:rPr>
              <a:t>Building Blocks of Relationships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lvl="1" indent="0">
              <a:lnSpc>
                <a:spcPct val="90000"/>
              </a:lnSpc>
              <a:buFont typeface="Arial" charset="0"/>
              <a:buNone/>
            </a:pPr>
            <a:r>
              <a:rPr lang="en-US" altLang="en-US" sz="3200" b="1" smtClean="0"/>
              <a:t>Acknowledged Agreement</a:t>
            </a:r>
            <a:r>
              <a:rPr lang="en-US" altLang="en-US" sz="3200" smtClean="0"/>
              <a:t> to work together in the </a:t>
            </a:r>
            <a:r>
              <a:rPr lang="en-US" altLang="en-US" sz="3200" b="1" smtClean="0"/>
              <a:t>best interest of the child </a:t>
            </a:r>
            <a:r>
              <a:rPr lang="en-US" altLang="en-US" sz="3200" smtClean="0"/>
              <a:t>results in: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Mutual understanding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Families and professionals becoming wiser about the child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Shared understanding                                         of the child leading to                                     better outcomes for the                                  child</a:t>
            </a:r>
          </a:p>
        </p:txBody>
      </p:sp>
      <p:pic>
        <p:nvPicPr>
          <p:cNvPr id="9219" name="Picture 4" title="man and children playing g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46714"/>
            <a:ext cx="3554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1240</Words>
  <Application>Microsoft Office PowerPoint</Application>
  <PresentationFormat>On-screen Show (4:3)</PresentationFormat>
  <Paragraphs>190</Paragraphs>
  <Slides>31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Playing Nicely Together:  Family-Centered  Practices that Can Help  Practitioners Work with Families  May 19, 2015 2:30 pm – 3:45 pm ET (11:30-12:45 PT) Note: The PowerPoint is currently available on the CADRE website http://www.directionservice.org/cadre/playingnicelywebinar.cfm Dial in: 1-877-512-6886        ID: 679 683 6031 </vt:lpstr>
      <vt:lpstr>Playing Nicely Together:  Family-Centered  Practices that Can Help  Practitioners Work with Families</vt:lpstr>
      <vt:lpstr>Presenters </vt:lpstr>
      <vt:lpstr>Content Overview</vt:lpstr>
      <vt:lpstr>Relationships</vt:lpstr>
      <vt:lpstr>Building Blocks of Relationships</vt:lpstr>
      <vt:lpstr>Building Blocks of Relationships</vt:lpstr>
      <vt:lpstr>Building Blocks of Relationships</vt:lpstr>
      <vt:lpstr>Building Blocks of Relationships</vt:lpstr>
      <vt:lpstr>Building Blocks of Relationships</vt:lpstr>
      <vt:lpstr>What are you doing                        to build and support                         family-professional relationships?</vt:lpstr>
      <vt:lpstr>Family Practices – What are They?</vt:lpstr>
      <vt:lpstr>Three Types of Family Practices</vt:lpstr>
      <vt:lpstr>Family-Centered Practices</vt:lpstr>
      <vt:lpstr>Family Capacity-Building Practices</vt:lpstr>
      <vt:lpstr>Family Capacity-Building Practices, cont.</vt:lpstr>
      <vt:lpstr>Family &amp; Professional Collaboration</vt:lpstr>
      <vt:lpstr>Family &amp; Professional Collaboration, cont.</vt:lpstr>
      <vt:lpstr>What are your experiences with practices that support family engagement?  </vt:lpstr>
      <vt:lpstr>Relationship Timeline</vt:lpstr>
      <vt:lpstr>Initial Contact &amp; Establishing Rapport </vt:lpstr>
      <vt:lpstr>Initial Contact &amp; Establishing Rapport, cont.</vt:lpstr>
      <vt:lpstr>Working Together (Meetings, Evaluations)</vt:lpstr>
      <vt:lpstr>Working Together (Meetings, Evaluations), cont.</vt:lpstr>
      <vt:lpstr>Over the Long Haul…</vt:lpstr>
      <vt:lpstr>Over the Long Haul….</vt:lpstr>
      <vt:lpstr>What are you doing                        to nurture and maintain your                          family-professional relationships?  </vt:lpstr>
      <vt:lpstr>Any questions or comments?</vt:lpstr>
      <vt:lpstr>Contact Information</vt:lpstr>
      <vt:lpstr>Resources</vt:lpstr>
      <vt:lpstr>  Thank you for joining us! Please take a few minutes to respond to this brief survey about your experience: Webinar Survey  https://www.surveymonkey.com/s/playingnicely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Whitehorne</dc:creator>
  <cp:lastModifiedBy>Amy Whitehorne</cp:lastModifiedBy>
  <cp:revision>521</cp:revision>
  <dcterms:created xsi:type="dcterms:W3CDTF">2015-02-03T18:53:26Z</dcterms:created>
  <dcterms:modified xsi:type="dcterms:W3CDTF">2015-05-19T01:31:13Z</dcterms:modified>
  <cp:contentStatus/>
</cp:coreProperties>
</file>