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6" r:id="rId1"/>
    <p:sldMasterId id="2147484681" r:id="rId2"/>
    <p:sldMasterId id="2147484693" r:id="rId3"/>
    <p:sldMasterId id="2147484705" r:id="rId4"/>
    <p:sldMasterId id="2147484729" r:id="rId5"/>
    <p:sldMasterId id="2147484753" r:id="rId6"/>
    <p:sldMasterId id="2147484756" r:id="rId7"/>
  </p:sldMasterIdLst>
  <p:notesMasterIdLst>
    <p:notesMasterId r:id="rId55"/>
  </p:notesMasterIdLst>
  <p:handoutMasterIdLst>
    <p:handoutMasterId r:id="rId56"/>
  </p:handoutMasterIdLst>
  <p:sldIdLst>
    <p:sldId id="505" r:id="rId8"/>
    <p:sldId id="388" r:id="rId9"/>
    <p:sldId id="405" r:id="rId10"/>
    <p:sldId id="406" r:id="rId11"/>
    <p:sldId id="473" r:id="rId12"/>
    <p:sldId id="477" r:id="rId13"/>
    <p:sldId id="478" r:id="rId14"/>
    <p:sldId id="475" r:id="rId15"/>
    <p:sldId id="425" r:id="rId16"/>
    <p:sldId id="484" r:id="rId17"/>
    <p:sldId id="485" r:id="rId18"/>
    <p:sldId id="471" r:id="rId19"/>
    <p:sldId id="468" r:id="rId20"/>
    <p:sldId id="483" r:id="rId21"/>
    <p:sldId id="508" r:id="rId22"/>
    <p:sldId id="509" r:id="rId23"/>
    <p:sldId id="510" r:id="rId24"/>
    <p:sldId id="511" r:id="rId25"/>
    <p:sldId id="512" r:id="rId26"/>
    <p:sldId id="513" r:id="rId27"/>
    <p:sldId id="514" r:id="rId28"/>
    <p:sldId id="515" r:id="rId29"/>
    <p:sldId id="516" r:id="rId30"/>
    <p:sldId id="517" r:id="rId31"/>
    <p:sldId id="518" r:id="rId32"/>
    <p:sldId id="519" r:id="rId33"/>
    <p:sldId id="486" r:id="rId34"/>
    <p:sldId id="487" r:id="rId35"/>
    <p:sldId id="488" r:id="rId36"/>
    <p:sldId id="489" r:id="rId37"/>
    <p:sldId id="490" r:id="rId38"/>
    <p:sldId id="491" r:id="rId39"/>
    <p:sldId id="492" r:id="rId40"/>
    <p:sldId id="493" r:id="rId41"/>
    <p:sldId id="494" r:id="rId42"/>
    <p:sldId id="495" r:id="rId43"/>
    <p:sldId id="496" r:id="rId44"/>
    <p:sldId id="497" r:id="rId45"/>
    <p:sldId id="498" r:id="rId46"/>
    <p:sldId id="499" r:id="rId47"/>
    <p:sldId id="500" r:id="rId48"/>
    <p:sldId id="501" r:id="rId49"/>
    <p:sldId id="502" r:id="rId50"/>
    <p:sldId id="503" r:id="rId51"/>
    <p:sldId id="504" r:id="rId52"/>
    <p:sldId id="506" r:id="rId53"/>
    <p:sldId id="507" r:id="rId54"/>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FF33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7235" autoAdjust="0"/>
  </p:normalViewPr>
  <p:slideViewPr>
    <p:cSldViewPr>
      <p:cViewPr>
        <p:scale>
          <a:sx n="59" d="100"/>
          <a:sy n="59" d="100"/>
        </p:scale>
        <p:origin x="-1397" y="-163"/>
      </p:cViewPr>
      <p:guideLst>
        <p:guide orient="horz" pos="2160"/>
        <p:guide pos="2880"/>
      </p:guideLst>
    </p:cSldViewPr>
  </p:slideViewPr>
  <p:outlineViewPr>
    <p:cViewPr>
      <p:scale>
        <a:sx n="33" d="100"/>
        <a:sy n="33" d="100"/>
      </p:scale>
      <p:origin x="96" y="0"/>
    </p:cViewPr>
  </p:outlineViewPr>
  <p:notesTextViewPr>
    <p:cViewPr>
      <p:scale>
        <a:sx n="100" d="100"/>
        <a:sy n="100" d="100"/>
      </p:scale>
      <p:origin x="0" y="0"/>
    </p:cViewPr>
  </p:notesTextViewPr>
  <p:sorterViewPr>
    <p:cViewPr>
      <p:scale>
        <a:sx n="60" d="100"/>
        <a:sy n="60" d="100"/>
      </p:scale>
      <p:origin x="0" y="1086"/>
    </p:cViewPr>
  </p:sorterViewPr>
  <p:notesViewPr>
    <p:cSldViewPr>
      <p:cViewPr varScale="1">
        <p:scale>
          <a:sx n="53" d="100"/>
          <a:sy n="53" d="100"/>
        </p:scale>
        <p:origin x="-2226" y="-10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11" tIns="46956" rIns="93911" bIns="46956" numCol="1" anchor="t" anchorCtr="0" compatLnSpc="1">
            <a:prstTxWarp prst="textNoShape">
              <a:avLst/>
            </a:prstTxWarp>
          </a:bodyPr>
          <a:lstStyle>
            <a:lvl1pPr defTabSz="937800">
              <a:defRPr sz="1200">
                <a:latin typeface="Arial" charset="0"/>
                <a:ea typeface="ＭＳ Ｐゴシック" pitchFamily="34" charset="-128"/>
                <a:cs typeface="+mn-cs"/>
              </a:defRPr>
            </a:lvl1pPr>
          </a:lstStyle>
          <a:p>
            <a:pPr>
              <a:defRPr/>
            </a:pPr>
            <a:endParaRPr lang="en-US"/>
          </a:p>
        </p:txBody>
      </p:sp>
      <p:sp>
        <p:nvSpPr>
          <p:cNvPr id="81923" name="Rectangle 3"/>
          <p:cNvSpPr>
            <a:spLocks noGrp="1" noChangeArrowheads="1"/>
          </p:cNvSpPr>
          <p:nvPr>
            <p:ph type="dt" sz="quarter" idx="1"/>
          </p:nvPr>
        </p:nvSpPr>
        <p:spPr bwMode="auto">
          <a:xfrm>
            <a:off x="4008438"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11" tIns="46956" rIns="93911" bIns="46956" numCol="1" anchor="t" anchorCtr="0" compatLnSpc="1">
            <a:prstTxWarp prst="textNoShape">
              <a:avLst/>
            </a:prstTxWarp>
          </a:bodyPr>
          <a:lstStyle>
            <a:lvl1pPr algn="r" defTabSz="937800">
              <a:defRPr sz="1200">
                <a:latin typeface="Arial" charset="0"/>
                <a:ea typeface="ＭＳ Ｐゴシック" pitchFamily="34" charset="-128"/>
                <a:cs typeface="+mn-cs"/>
              </a:defRPr>
            </a:lvl1pPr>
          </a:lstStyle>
          <a:p>
            <a:pPr>
              <a:defRPr/>
            </a:pPr>
            <a:endParaRPr lang="en-US"/>
          </a:p>
        </p:txBody>
      </p:sp>
      <p:sp>
        <p:nvSpPr>
          <p:cNvPr id="81924" name="Rectangle 4"/>
          <p:cNvSpPr>
            <a:spLocks noGrp="1" noChangeArrowheads="1"/>
          </p:cNvSpPr>
          <p:nvPr>
            <p:ph type="ftr" sz="quarter" idx="2"/>
          </p:nvPr>
        </p:nvSpPr>
        <p:spPr bwMode="auto">
          <a:xfrm>
            <a:off x="0"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11" tIns="46956" rIns="93911" bIns="46956" numCol="1" anchor="b" anchorCtr="0" compatLnSpc="1">
            <a:prstTxWarp prst="textNoShape">
              <a:avLst/>
            </a:prstTxWarp>
          </a:bodyPr>
          <a:lstStyle>
            <a:lvl1pPr defTabSz="937800">
              <a:defRPr sz="1200">
                <a:latin typeface="Arial" charset="0"/>
                <a:ea typeface="ＭＳ Ｐゴシック" pitchFamily="34" charset="-128"/>
                <a:cs typeface="+mn-cs"/>
              </a:defRPr>
            </a:lvl1pPr>
          </a:lstStyle>
          <a:p>
            <a:pPr>
              <a:defRPr/>
            </a:pPr>
            <a:endParaRPr lang="en-US"/>
          </a:p>
        </p:txBody>
      </p:sp>
      <p:sp>
        <p:nvSpPr>
          <p:cNvPr id="81925" name="Rectangle 5"/>
          <p:cNvSpPr>
            <a:spLocks noGrp="1" noChangeArrowheads="1"/>
          </p:cNvSpPr>
          <p:nvPr>
            <p:ph type="sldNum" sz="quarter" idx="3"/>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11" tIns="46956" rIns="93911" bIns="46956" numCol="1" anchor="b" anchorCtr="0" compatLnSpc="1">
            <a:prstTxWarp prst="textNoShape">
              <a:avLst/>
            </a:prstTxWarp>
          </a:bodyPr>
          <a:lstStyle>
            <a:lvl1pPr algn="r" defTabSz="936625">
              <a:defRPr sz="1200">
                <a:latin typeface="Arial" pitchFamily="34" charset="0"/>
                <a:ea typeface="ＭＳ Ｐゴシック" pitchFamily="34" charset="-128"/>
              </a:defRPr>
            </a:lvl1pPr>
          </a:lstStyle>
          <a:p>
            <a:pPr>
              <a:defRPr/>
            </a:pPr>
            <a:fld id="{2A491FA3-6864-4EC4-A6F1-21ED0BE8167F}" type="slidenum">
              <a:rPr lang="en-US" altLang="en-US"/>
              <a:pPr>
                <a:defRPr/>
              </a:pPr>
              <a:t>‹#›</a:t>
            </a:fld>
            <a:endParaRPr lang="en-US" altLang="en-US"/>
          </a:p>
        </p:txBody>
      </p:sp>
    </p:spTree>
    <p:extLst>
      <p:ext uri="{BB962C8B-B14F-4D97-AF65-F5344CB8AC3E}">
        <p14:creationId xmlns:p14="http://schemas.microsoft.com/office/powerpoint/2010/main" val="1930349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11" tIns="46956" rIns="93911" bIns="46956" numCol="1" anchor="t" anchorCtr="0" compatLnSpc="1">
            <a:prstTxWarp prst="textNoShape">
              <a:avLst/>
            </a:prstTxWarp>
          </a:bodyPr>
          <a:lstStyle>
            <a:lvl1pPr defTabSz="937800">
              <a:defRPr sz="1200">
                <a:latin typeface="Arial" charset="0"/>
                <a:ea typeface="ＭＳ Ｐゴシック" pitchFamily="34" charset="-128"/>
                <a:cs typeface="+mn-cs"/>
              </a:defRPr>
            </a:lvl1pPr>
          </a:lstStyle>
          <a:p>
            <a:pPr>
              <a:defRPr/>
            </a:pPr>
            <a:endParaRPr lang="en-US"/>
          </a:p>
        </p:txBody>
      </p:sp>
      <p:sp>
        <p:nvSpPr>
          <p:cNvPr id="5123" name="Rectangle 3"/>
          <p:cNvSpPr>
            <a:spLocks noGrp="1" noChangeArrowheads="1"/>
          </p:cNvSpPr>
          <p:nvPr>
            <p:ph type="dt" idx="1"/>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11" tIns="46956" rIns="93911" bIns="46956" numCol="1" anchor="t" anchorCtr="0" compatLnSpc="1">
            <a:prstTxWarp prst="textNoShape">
              <a:avLst/>
            </a:prstTxWarp>
          </a:bodyPr>
          <a:lstStyle>
            <a:lvl1pPr algn="r" defTabSz="937800">
              <a:defRPr sz="1200">
                <a:latin typeface="Arial" charset="0"/>
                <a:ea typeface="ＭＳ Ｐゴシック" pitchFamily="34" charset="-128"/>
                <a:cs typeface="+mn-cs"/>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200150" y="703263"/>
            <a:ext cx="4679950" cy="35099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41388" y="4448175"/>
            <a:ext cx="519430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11" tIns="46956" rIns="93911" bIns="4695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11" tIns="46956" rIns="93911" bIns="46956" numCol="1" anchor="b" anchorCtr="0" compatLnSpc="1">
            <a:prstTxWarp prst="textNoShape">
              <a:avLst/>
            </a:prstTxWarp>
          </a:bodyPr>
          <a:lstStyle>
            <a:lvl1pPr defTabSz="937800">
              <a:defRPr sz="1200">
                <a:latin typeface="Arial" charset="0"/>
                <a:ea typeface="ＭＳ Ｐゴシック" pitchFamily="34"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11" tIns="46956" rIns="93911" bIns="46956" numCol="1" anchor="b" anchorCtr="0" compatLnSpc="1">
            <a:prstTxWarp prst="textNoShape">
              <a:avLst/>
            </a:prstTxWarp>
          </a:bodyPr>
          <a:lstStyle>
            <a:lvl1pPr algn="r" defTabSz="936625">
              <a:defRPr sz="1200">
                <a:latin typeface="Arial" pitchFamily="34" charset="0"/>
                <a:ea typeface="ＭＳ Ｐゴシック" pitchFamily="34" charset="-128"/>
              </a:defRPr>
            </a:lvl1pPr>
          </a:lstStyle>
          <a:p>
            <a:pPr>
              <a:defRPr/>
            </a:pPr>
            <a:fld id="{27269719-9F96-4ADE-85DD-A301CEC4CD97}" type="slidenum">
              <a:rPr lang="en-US" altLang="en-US"/>
              <a:pPr>
                <a:defRPr/>
              </a:pPr>
              <a:t>‹#›</a:t>
            </a:fld>
            <a:endParaRPr lang="en-US" altLang="en-US"/>
          </a:p>
        </p:txBody>
      </p:sp>
    </p:spTree>
    <p:extLst>
      <p:ext uri="{BB962C8B-B14F-4D97-AF65-F5344CB8AC3E}">
        <p14:creationId xmlns:p14="http://schemas.microsoft.com/office/powerpoint/2010/main" val="2271777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wsems.us/new/pdf/11.12IEPParticipantSurvey.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xfrm>
            <a:off x="414338" y="4448175"/>
            <a:ext cx="6324600" cy="4211638"/>
          </a:xfrm>
          <a:noFill/>
        </p:spPr>
        <p:txBody>
          <a:bodyPr/>
          <a:lstStyle/>
          <a:p>
            <a:pPr marL="166688" indent="-166688" defTabSz="912813">
              <a:buFontTx/>
              <a:buChar char="•"/>
            </a:pPr>
            <a:endParaRPr lang="en-US" altLang="en-US" smtClean="0"/>
          </a:p>
        </p:txBody>
      </p:sp>
      <p:sp>
        <p:nvSpPr>
          <p:cNvPr id="20484" name="Slide Number Placeholder 3"/>
          <p:cNvSpPr>
            <a:spLocks noGrp="1"/>
          </p:cNvSpPr>
          <p:nvPr>
            <p:ph type="sldNum" sz="quarter" idx="5"/>
          </p:nvPr>
        </p:nvSpPr>
        <p:spPr>
          <a:noFill/>
        </p:spPr>
        <p:txBody>
          <a:bodyPr/>
          <a:lstStyle>
            <a:lvl1pPr defTabSz="935038" eaLnBrk="0" hangingPunct="0">
              <a:spcBef>
                <a:spcPct val="30000"/>
              </a:spcBef>
              <a:defRPr sz="1200">
                <a:solidFill>
                  <a:schemeClr val="tx1"/>
                </a:solidFill>
                <a:latin typeface="Arial" charset="0"/>
                <a:ea typeface="ＭＳ Ｐゴシック" charset="-128"/>
              </a:defRPr>
            </a:lvl1pPr>
            <a:lvl2pPr marL="742950" indent="-285750" defTabSz="935038" eaLnBrk="0" hangingPunct="0">
              <a:spcBef>
                <a:spcPct val="30000"/>
              </a:spcBef>
              <a:defRPr sz="1200">
                <a:solidFill>
                  <a:schemeClr val="tx1"/>
                </a:solidFill>
                <a:latin typeface="Arial" charset="0"/>
                <a:ea typeface="ＭＳ Ｐゴシック" charset="-128"/>
              </a:defRPr>
            </a:lvl2pPr>
            <a:lvl3pPr marL="1143000" indent="-228600" defTabSz="935038" eaLnBrk="0" hangingPunct="0">
              <a:spcBef>
                <a:spcPct val="30000"/>
              </a:spcBef>
              <a:defRPr sz="1200">
                <a:solidFill>
                  <a:schemeClr val="tx1"/>
                </a:solidFill>
                <a:latin typeface="Arial" charset="0"/>
                <a:ea typeface="ＭＳ Ｐゴシック" charset="-128"/>
              </a:defRPr>
            </a:lvl3pPr>
            <a:lvl4pPr marL="1600200" indent="-228600" defTabSz="935038" eaLnBrk="0" hangingPunct="0">
              <a:spcBef>
                <a:spcPct val="30000"/>
              </a:spcBef>
              <a:defRPr sz="1200">
                <a:solidFill>
                  <a:schemeClr val="tx1"/>
                </a:solidFill>
                <a:latin typeface="Arial" charset="0"/>
                <a:ea typeface="ＭＳ Ｐゴシック" charset="-128"/>
              </a:defRPr>
            </a:lvl4pPr>
            <a:lvl5pPr marL="2057400" indent="-228600" defTabSz="935038" eaLnBrk="0" hangingPunct="0">
              <a:spcBef>
                <a:spcPct val="30000"/>
              </a:spcBef>
              <a:defRPr sz="1200">
                <a:solidFill>
                  <a:schemeClr val="tx1"/>
                </a:solidFill>
                <a:latin typeface="Arial" charset="0"/>
                <a:ea typeface="ＭＳ Ｐゴシック" charset="-128"/>
              </a:defRPr>
            </a:lvl5pPr>
            <a:lvl6pPr marL="2514600" indent="-228600" defTabSz="935038"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defTabSz="935038"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defTabSz="935038"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defTabSz="935038" eaLnBrk="0" fontAlgn="base" hangingPunct="0">
              <a:spcBef>
                <a:spcPct val="30000"/>
              </a:spcBef>
              <a:spcAft>
                <a:spcPct val="0"/>
              </a:spcAft>
              <a:defRPr sz="1200">
                <a:solidFill>
                  <a:schemeClr val="tx1"/>
                </a:solidFill>
                <a:latin typeface="Arial" charset="0"/>
                <a:ea typeface="ＭＳ Ｐゴシック" charset="-128"/>
              </a:defRPr>
            </a:lvl9pPr>
          </a:lstStyle>
          <a:p>
            <a:pPr eaLnBrk="1" hangingPunct="1">
              <a:spcBef>
                <a:spcPct val="0"/>
              </a:spcBef>
            </a:pPr>
            <a:fld id="{8FDB063A-7FC9-4284-9DB9-04F5D56B94B0}" type="slidenum">
              <a:rPr lang="en-US" altLang="en-US" smtClean="0"/>
              <a:pPr eaLnBrk="1" hangingPunct="1">
                <a:spcBef>
                  <a:spcPct val="0"/>
                </a:spcBef>
              </a:pPr>
              <a:t>2</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p:txBody>
          <a:bodyPr/>
          <a:lstStyle/>
          <a:p>
            <a:pPr>
              <a:defRPr/>
            </a:pPr>
            <a:endParaRPr lang="en-US" altLang="en-US" dirty="0" smtClean="0"/>
          </a:p>
          <a:p>
            <a:pPr marL="288065" indent="-288065">
              <a:spcBef>
                <a:spcPct val="0"/>
              </a:spcBef>
              <a:buFont typeface="Arial" panose="020B0604020202020204" pitchFamily="34" charset="0"/>
              <a:buChar char="•"/>
              <a:defRPr/>
            </a:pPr>
            <a:r>
              <a:rPr lang="en-US" altLang="en-US" sz="1800" dirty="0" smtClean="0">
                <a:latin typeface="Arial" panose="020B0604020202020204" pitchFamily="34" charset="0"/>
                <a:ea typeface="ＭＳ Ｐゴシック" pitchFamily="34" charset="-128"/>
                <a:cs typeface="Arial" panose="020B0604020202020204" pitchFamily="34" charset="0"/>
              </a:rPr>
              <a:t>Our Stakeholders’ Council agreed that we should use a similar Evaluation process with Facilitated IEPs as we do with Mediation, to measure how the process is working. </a:t>
            </a:r>
          </a:p>
          <a:p>
            <a:pPr marL="288065" indent="-288065">
              <a:spcBef>
                <a:spcPct val="0"/>
              </a:spcBef>
              <a:buFont typeface="Arial" panose="020B0604020202020204" pitchFamily="34" charset="0"/>
              <a:buChar char="•"/>
              <a:defRPr/>
            </a:pPr>
            <a:r>
              <a:rPr lang="en-US" altLang="en-US" sz="1800" dirty="0" smtClean="0">
                <a:latin typeface="Arial" panose="020B0604020202020204" pitchFamily="34" charset="0"/>
                <a:ea typeface="ＭＳ Ｐゴシック" pitchFamily="34" charset="-128"/>
                <a:cs typeface="Arial" panose="020B0604020202020204" pitchFamily="34" charset="0"/>
              </a:rPr>
              <a:t>All participants in the IEP Facilitation Meeting &amp; the facilitator are asked to complete a </a:t>
            </a:r>
            <a:r>
              <a:rPr lang="en-US" altLang="en-US" sz="1800" dirty="0" smtClean="0">
                <a:latin typeface="Arial" panose="020B0604020202020204" pitchFamily="34" charset="0"/>
                <a:ea typeface="ＭＳ Ｐゴシック" pitchFamily="34" charset="-128"/>
                <a:cs typeface="Arial" panose="020B0604020202020204" pitchFamily="34" charset="0"/>
                <a:hlinkClick r:id="rId3"/>
              </a:rPr>
              <a:t>survey</a:t>
            </a:r>
            <a:r>
              <a:rPr lang="en-US" altLang="en-US" sz="1800" dirty="0" smtClean="0">
                <a:latin typeface="Arial" panose="020B0604020202020204" pitchFamily="34" charset="0"/>
                <a:ea typeface="ＭＳ Ｐゴシック" pitchFamily="34" charset="-128"/>
                <a:cs typeface="Arial" panose="020B0604020202020204" pitchFamily="34" charset="0"/>
              </a:rPr>
              <a:t> about their experience. </a:t>
            </a:r>
          </a:p>
          <a:p>
            <a:pPr>
              <a:spcBef>
                <a:spcPct val="0"/>
              </a:spcBef>
              <a:defRPr/>
            </a:pPr>
            <a:r>
              <a:rPr lang="en-US" altLang="en-US" sz="1800" dirty="0" smtClean="0">
                <a:latin typeface="Arial" panose="020B0604020202020204" pitchFamily="34" charset="0"/>
                <a:ea typeface="ＭＳ Ｐゴシック" pitchFamily="34" charset="-128"/>
                <a:cs typeface="Arial" panose="020B0604020202020204" pitchFamily="34" charset="0"/>
              </a:rPr>
              <a:t>	</a:t>
            </a:r>
            <a:r>
              <a:rPr lang="en-US" altLang="en-US" sz="1800" b="1" dirty="0" smtClean="0">
                <a:latin typeface="Arial" panose="020B0604020202020204" pitchFamily="34" charset="0"/>
                <a:ea typeface="ＭＳ Ｐゴシック" pitchFamily="34" charset="-128"/>
                <a:cs typeface="Arial" panose="020B0604020202020204" pitchFamily="34" charset="0"/>
              </a:rPr>
              <a:t>We have provided you with a copy of these surveys.</a:t>
            </a:r>
            <a:endParaRPr lang="en-US" altLang="en-US" sz="1800" dirty="0" smtClean="0">
              <a:latin typeface="Arial" panose="020B0604020202020204" pitchFamily="34" charset="0"/>
              <a:ea typeface="ＭＳ Ｐゴシック" pitchFamily="34" charset="-128"/>
              <a:cs typeface="Arial" panose="020B0604020202020204" pitchFamily="34" charset="0"/>
            </a:endParaRPr>
          </a:p>
          <a:p>
            <a:pPr marL="288065" indent="-288065">
              <a:spcBef>
                <a:spcPct val="0"/>
              </a:spcBef>
              <a:buFont typeface="Arial" panose="020B0604020202020204" pitchFamily="34" charset="0"/>
              <a:buChar char="•"/>
              <a:defRPr/>
            </a:pPr>
            <a:r>
              <a:rPr lang="en-US" altLang="en-US" sz="1800" dirty="0" smtClean="0">
                <a:latin typeface="Arial" panose="020B0604020202020204" pitchFamily="34" charset="0"/>
                <a:ea typeface="ＭＳ Ｐゴシック" pitchFamily="34" charset="-128"/>
                <a:cs typeface="Arial" panose="020B0604020202020204" pitchFamily="34" charset="0"/>
              </a:rPr>
              <a:t>The information is provided anonymously and remains confidential. </a:t>
            </a:r>
          </a:p>
          <a:p>
            <a:pPr marL="288065" indent="-288065">
              <a:spcBef>
                <a:spcPct val="0"/>
              </a:spcBef>
              <a:buFont typeface="Arial" panose="020B0604020202020204" pitchFamily="34" charset="0"/>
              <a:buChar char="•"/>
              <a:defRPr/>
            </a:pPr>
            <a:r>
              <a:rPr lang="en-US" altLang="en-US" sz="1800" dirty="0" smtClean="0">
                <a:latin typeface="Arial" panose="020B0604020202020204" pitchFamily="34" charset="0"/>
                <a:ea typeface="ＭＳ Ｐゴシック" pitchFamily="34" charset="-128"/>
                <a:cs typeface="Arial" panose="020B0604020202020204" pitchFamily="34" charset="0"/>
              </a:rPr>
              <a:t>Only thing shared publicly is aggregate data like the longitudinal data (for 9 years) that is shown on this slide.</a:t>
            </a:r>
          </a:p>
          <a:p>
            <a:pPr marL="288065" indent="-288065">
              <a:spcBef>
                <a:spcPct val="0"/>
              </a:spcBef>
              <a:buFont typeface="Arial" panose="020B0604020202020204" pitchFamily="34" charset="0"/>
              <a:buChar char="•"/>
              <a:defRPr/>
            </a:pPr>
            <a:r>
              <a:rPr lang="en-US" altLang="en-US" sz="1800" u="sng" dirty="0" smtClean="0">
                <a:latin typeface="Arial" panose="020B0604020202020204" pitchFamily="34" charset="0"/>
                <a:ea typeface="ＭＳ Ｐゴシック" pitchFamily="34" charset="-128"/>
                <a:cs typeface="Arial" panose="020B0604020202020204" pitchFamily="34" charset="0"/>
              </a:rPr>
              <a:t>We are very transparent with these results – sharing them annually with our WSEMS Stakeholders’ Council, the WI </a:t>
            </a:r>
            <a:r>
              <a:rPr lang="en-US" altLang="en-US" sz="1800" u="sng" dirty="0" err="1" smtClean="0">
                <a:latin typeface="Arial" panose="020B0604020202020204" pitchFamily="34" charset="0"/>
                <a:ea typeface="ＭＳ Ｐゴシック" pitchFamily="34" charset="-128"/>
                <a:cs typeface="Arial" panose="020B0604020202020204" pitchFamily="34" charset="0"/>
              </a:rPr>
              <a:t>Dept</a:t>
            </a:r>
            <a:r>
              <a:rPr lang="en-US" altLang="en-US" sz="1800" u="sng" dirty="0" smtClean="0">
                <a:latin typeface="Arial" panose="020B0604020202020204" pitchFamily="34" charset="0"/>
                <a:ea typeface="ＭＳ Ｐゴシック" pitchFamily="34" charset="-128"/>
                <a:cs typeface="Arial" panose="020B0604020202020204" pitchFamily="34" charset="0"/>
              </a:rPr>
              <a:t> of Public Instruction, our Mediators, and, as you can see, during our training of parents &amp; schools.</a:t>
            </a:r>
          </a:p>
          <a:p>
            <a:pPr marL="288065" indent="-288065">
              <a:buFont typeface="Arial" panose="020B0604020202020204" pitchFamily="34" charset="0"/>
              <a:buChar char="•"/>
              <a:defRPr/>
            </a:pPr>
            <a:r>
              <a:rPr lang="en-US" sz="1800" dirty="0" smtClean="0">
                <a:latin typeface="Arial" panose="020B0604020202020204" pitchFamily="34" charset="0"/>
                <a:cs typeface="Arial" panose="020B0604020202020204" pitchFamily="34" charset="0"/>
              </a:rPr>
              <a:t>This data </a:t>
            </a:r>
            <a:r>
              <a:rPr lang="en-US" sz="1800" b="1" dirty="0" smtClean="0">
                <a:latin typeface="Arial" panose="020B0604020202020204" pitchFamily="34" charset="0"/>
                <a:cs typeface="Arial" panose="020B0604020202020204" pitchFamily="34" charset="0"/>
              </a:rPr>
              <a:t>is </a:t>
            </a:r>
            <a:r>
              <a:rPr lang="en-US" sz="1800" dirty="0" smtClean="0">
                <a:latin typeface="Arial" panose="020B0604020202020204" pitchFamily="34" charset="0"/>
                <a:cs typeface="Arial" panose="020B0604020202020204" pitchFamily="34" charset="0"/>
              </a:rPr>
              <a:t>particularly significant given the nature of the group that seeks the IEP Facilitation option. There are about 125,000 students with disabilities in Wisconsin. While the vast majority of these IEPs proceed smoothly, some do not. This small group of parents/schools end up distrusting each other. It is significant that through the IEP Facilitation process – these participants acquire a positive and trustful view of the IEP process and each other. </a:t>
            </a:r>
          </a:p>
          <a:p>
            <a:pPr marL="288065" indent="-288065">
              <a:spcBef>
                <a:spcPct val="0"/>
              </a:spcBef>
              <a:buFont typeface="Arial" panose="020B0604020202020204" pitchFamily="34" charset="0"/>
              <a:buChar char="•"/>
              <a:defRPr/>
            </a:pPr>
            <a:endParaRPr lang="en-US" sz="1800" dirty="0" smtClean="0">
              <a:latin typeface="Arial" panose="020B0604020202020204" pitchFamily="34" charset="0"/>
              <a:cs typeface="Arial" panose="020B0604020202020204" pitchFamily="34" charset="0"/>
            </a:endParaRPr>
          </a:p>
          <a:p>
            <a:pPr>
              <a:defRPr/>
            </a:pPr>
            <a:endParaRPr lang="en-US" altLang="en-US" sz="1600" dirty="0">
              <a:latin typeface="Arial" panose="020B0604020202020204" pitchFamily="34" charset="0"/>
              <a:ea typeface="ＭＳ Ｐゴシック" pitchFamily="34" charset="-128"/>
              <a:cs typeface="Arial" panose="020B0604020202020204" pitchFamily="34" charset="0"/>
            </a:endParaRPr>
          </a:p>
        </p:txBody>
      </p:sp>
      <p:sp>
        <p:nvSpPr>
          <p:cNvPr id="29700" name="Slide Number Placeholder 3"/>
          <p:cNvSpPr>
            <a:spLocks noGrp="1"/>
          </p:cNvSpPr>
          <p:nvPr>
            <p:ph type="sldNum" sz="quarter" idx="5"/>
          </p:nvPr>
        </p:nvSpPr>
        <p:spPr>
          <a:noFill/>
        </p:spPr>
        <p:txBody>
          <a:bodyPr/>
          <a:lstStyle>
            <a:lvl1pPr defTabSz="936625" eaLnBrk="0" hangingPunct="0">
              <a:spcBef>
                <a:spcPct val="30000"/>
              </a:spcBef>
              <a:defRPr sz="1200">
                <a:solidFill>
                  <a:schemeClr val="tx1"/>
                </a:solidFill>
                <a:latin typeface="Arial" charset="0"/>
                <a:ea typeface="ＭＳ Ｐゴシック" charset="-128"/>
              </a:defRPr>
            </a:lvl1pPr>
            <a:lvl2pPr marL="741363" indent="-284163" defTabSz="936625" eaLnBrk="0" hangingPunct="0">
              <a:spcBef>
                <a:spcPct val="30000"/>
              </a:spcBef>
              <a:defRPr sz="1200">
                <a:solidFill>
                  <a:schemeClr val="tx1"/>
                </a:solidFill>
                <a:latin typeface="Arial" charset="0"/>
                <a:ea typeface="ＭＳ Ｐゴシック" charset="-128"/>
              </a:defRPr>
            </a:lvl2pPr>
            <a:lvl3pPr marL="1139825" indent="-227013" defTabSz="936625" eaLnBrk="0" hangingPunct="0">
              <a:spcBef>
                <a:spcPct val="30000"/>
              </a:spcBef>
              <a:defRPr sz="1200">
                <a:solidFill>
                  <a:schemeClr val="tx1"/>
                </a:solidFill>
                <a:latin typeface="Arial" charset="0"/>
                <a:ea typeface="ＭＳ Ｐゴシック" charset="-128"/>
              </a:defRPr>
            </a:lvl3pPr>
            <a:lvl4pPr marL="1597025" indent="-227013" defTabSz="936625" eaLnBrk="0" hangingPunct="0">
              <a:spcBef>
                <a:spcPct val="30000"/>
              </a:spcBef>
              <a:defRPr sz="1200">
                <a:solidFill>
                  <a:schemeClr val="tx1"/>
                </a:solidFill>
                <a:latin typeface="Arial" charset="0"/>
                <a:ea typeface="ＭＳ Ｐゴシック" charset="-128"/>
              </a:defRPr>
            </a:lvl4pPr>
            <a:lvl5pPr marL="2054225" indent="-227013" defTabSz="936625" eaLnBrk="0" hangingPunct="0">
              <a:spcBef>
                <a:spcPct val="30000"/>
              </a:spcBef>
              <a:defRPr sz="1200">
                <a:solidFill>
                  <a:schemeClr val="tx1"/>
                </a:solidFill>
                <a:latin typeface="Arial" charset="0"/>
                <a:ea typeface="ＭＳ Ｐゴシック" charset="-128"/>
              </a:defRPr>
            </a:lvl5pPr>
            <a:lvl6pPr marL="2511425" indent="-227013" defTabSz="936625" eaLnBrk="0" fontAlgn="base" hangingPunct="0">
              <a:spcBef>
                <a:spcPct val="30000"/>
              </a:spcBef>
              <a:spcAft>
                <a:spcPct val="0"/>
              </a:spcAft>
              <a:defRPr sz="1200">
                <a:solidFill>
                  <a:schemeClr val="tx1"/>
                </a:solidFill>
                <a:latin typeface="Arial" charset="0"/>
                <a:ea typeface="ＭＳ Ｐゴシック" charset="-128"/>
              </a:defRPr>
            </a:lvl6pPr>
            <a:lvl7pPr marL="2968625" indent="-227013" defTabSz="936625" eaLnBrk="0" fontAlgn="base" hangingPunct="0">
              <a:spcBef>
                <a:spcPct val="30000"/>
              </a:spcBef>
              <a:spcAft>
                <a:spcPct val="0"/>
              </a:spcAft>
              <a:defRPr sz="1200">
                <a:solidFill>
                  <a:schemeClr val="tx1"/>
                </a:solidFill>
                <a:latin typeface="Arial" charset="0"/>
                <a:ea typeface="ＭＳ Ｐゴシック" charset="-128"/>
              </a:defRPr>
            </a:lvl7pPr>
            <a:lvl8pPr marL="3425825" indent="-227013" defTabSz="936625" eaLnBrk="0" fontAlgn="base" hangingPunct="0">
              <a:spcBef>
                <a:spcPct val="30000"/>
              </a:spcBef>
              <a:spcAft>
                <a:spcPct val="0"/>
              </a:spcAft>
              <a:defRPr sz="1200">
                <a:solidFill>
                  <a:schemeClr val="tx1"/>
                </a:solidFill>
                <a:latin typeface="Arial" charset="0"/>
                <a:ea typeface="ＭＳ Ｐゴシック" charset="-128"/>
              </a:defRPr>
            </a:lvl8pPr>
            <a:lvl9pPr marL="3883025" indent="-227013" defTabSz="936625" eaLnBrk="0" fontAlgn="base" hangingPunct="0">
              <a:spcBef>
                <a:spcPct val="30000"/>
              </a:spcBef>
              <a:spcAft>
                <a:spcPct val="0"/>
              </a:spcAft>
              <a:defRPr sz="1200">
                <a:solidFill>
                  <a:schemeClr val="tx1"/>
                </a:solidFill>
                <a:latin typeface="Arial" charset="0"/>
                <a:ea typeface="ＭＳ Ｐゴシック" charset="-128"/>
              </a:defRPr>
            </a:lvl9pPr>
          </a:lstStyle>
          <a:p>
            <a:pPr eaLnBrk="1" hangingPunct="1">
              <a:spcBef>
                <a:spcPct val="0"/>
              </a:spcBef>
            </a:pPr>
            <a:fld id="{D790DF6B-DCFE-4DEC-AC29-3430FBFA1387}" type="slidenum">
              <a:rPr lang="en-US" altLang="en-US" smtClean="0"/>
              <a:pPr eaLnBrk="1" hangingPunct="1">
                <a:spcBef>
                  <a:spcPct val="0"/>
                </a:spcBef>
              </a:pPr>
              <a:t>11</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2333625" y="703263"/>
            <a:ext cx="2562225" cy="1920875"/>
          </a:xfrm>
          <a:ln/>
        </p:spPr>
      </p:sp>
      <p:sp>
        <p:nvSpPr>
          <p:cNvPr id="30723" name="Rectangle 3"/>
          <p:cNvSpPr>
            <a:spLocks noGrp="1" noChangeArrowheads="1"/>
          </p:cNvSpPr>
          <p:nvPr>
            <p:ph type="body" idx="1"/>
          </p:nvPr>
        </p:nvSpPr>
        <p:spPr>
          <a:xfrm>
            <a:off x="642938" y="2700338"/>
            <a:ext cx="6019800" cy="5959475"/>
          </a:xfrm>
          <a:noFill/>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xfrm>
            <a:off x="719138" y="4448175"/>
            <a:ext cx="5867400" cy="4211638"/>
          </a:xfrm>
          <a:noFill/>
        </p:spPr>
        <p:txBody>
          <a:bodyPr/>
          <a:lstStyle/>
          <a:p>
            <a:r>
              <a:rPr lang="en-US" altLang="en-US" sz="1800" smtClean="0"/>
              <a:t>n</a:t>
            </a:r>
            <a:r>
              <a:rPr lang="en-US" altLang="en-US" sz="1600" smtClean="0"/>
              <a:t>.</a:t>
            </a:r>
          </a:p>
        </p:txBody>
      </p:sp>
      <p:sp>
        <p:nvSpPr>
          <p:cNvPr id="31748" name="Slide Number Placeholder 3"/>
          <p:cNvSpPr>
            <a:spLocks noGrp="1"/>
          </p:cNvSpPr>
          <p:nvPr>
            <p:ph type="sldNum" sz="quarter" idx="5"/>
          </p:nvPr>
        </p:nvSpPr>
        <p:spPr>
          <a:noFill/>
        </p:spPr>
        <p:txBody>
          <a:bodyPr/>
          <a:lstStyle>
            <a:lvl1pPr defTabSz="936625" eaLnBrk="0" hangingPunct="0">
              <a:spcBef>
                <a:spcPct val="30000"/>
              </a:spcBef>
              <a:defRPr sz="1200">
                <a:solidFill>
                  <a:schemeClr val="tx1"/>
                </a:solidFill>
                <a:latin typeface="Arial" charset="0"/>
                <a:ea typeface="ＭＳ Ｐゴシック" charset="-128"/>
              </a:defRPr>
            </a:lvl1pPr>
            <a:lvl2pPr marL="742950" indent="-285750" defTabSz="936625" eaLnBrk="0" hangingPunct="0">
              <a:spcBef>
                <a:spcPct val="30000"/>
              </a:spcBef>
              <a:defRPr sz="1200">
                <a:solidFill>
                  <a:schemeClr val="tx1"/>
                </a:solidFill>
                <a:latin typeface="Arial" charset="0"/>
                <a:ea typeface="ＭＳ Ｐゴシック" charset="-128"/>
              </a:defRPr>
            </a:lvl2pPr>
            <a:lvl3pPr marL="1143000" indent="-228600" defTabSz="936625" eaLnBrk="0" hangingPunct="0">
              <a:spcBef>
                <a:spcPct val="30000"/>
              </a:spcBef>
              <a:defRPr sz="1200">
                <a:solidFill>
                  <a:schemeClr val="tx1"/>
                </a:solidFill>
                <a:latin typeface="Arial" charset="0"/>
                <a:ea typeface="ＭＳ Ｐゴシック" charset="-128"/>
              </a:defRPr>
            </a:lvl3pPr>
            <a:lvl4pPr marL="1600200" indent="-228600" defTabSz="936625" eaLnBrk="0" hangingPunct="0">
              <a:spcBef>
                <a:spcPct val="30000"/>
              </a:spcBef>
              <a:defRPr sz="1200">
                <a:solidFill>
                  <a:schemeClr val="tx1"/>
                </a:solidFill>
                <a:latin typeface="Arial" charset="0"/>
                <a:ea typeface="ＭＳ Ｐゴシック" charset="-128"/>
              </a:defRPr>
            </a:lvl4pPr>
            <a:lvl5pPr marL="2057400" indent="-228600" defTabSz="936625" eaLnBrk="0" hangingPunct="0">
              <a:spcBef>
                <a:spcPct val="30000"/>
              </a:spcBef>
              <a:defRPr sz="1200">
                <a:solidFill>
                  <a:schemeClr val="tx1"/>
                </a:solidFill>
                <a:latin typeface="Arial" charset="0"/>
                <a:ea typeface="ＭＳ Ｐゴシック" charset="-128"/>
              </a:defRPr>
            </a:lvl5pPr>
            <a:lvl6pPr marL="2514600" indent="-228600" defTabSz="936625"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defTabSz="936625"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defTabSz="936625"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defTabSz="936625" eaLnBrk="0" fontAlgn="base" hangingPunct="0">
              <a:spcBef>
                <a:spcPct val="30000"/>
              </a:spcBef>
              <a:spcAft>
                <a:spcPct val="0"/>
              </a:spcAft>
              <a:defRPr sz="1200">
                <a:solidFill>
                  <a:schemeClr val="tx1"/>
                </a:solidFill>
                <a:latin typeface="Arial" charset="0"/>
                <a:ea typeface="ＭＳ Ｐゴシック" charset="-128"/>
              </a:defRPr>
            </a:lvl9pPr>
          </a:lstStyle>
          <a:p>
            <a:pPr eaLnBrk="1" hangingPunct="1">
              <a:spcBef>
                <a:spcPct val="0"/>
              </a:spcBef>
            </a:pPr>
            <a:fld id="{2FA43DE3-D406-4AC5-B2C3-65EE91735B39}" type="slidenum">
              <a:rPr lang="en-US" altLang="en-US" smtClean="0"/>
              <a:pPr eaLnBrk="1" hangingPunct="1">
                <a:spcBef>
                  <a:spcPct val="0"/>
                </a:spcBef>
              </a:pPr>
              <a:t>13</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endParaRPr lang="en-US" altLang="en-US" smtClean="0"/>
          </a:p>
        </p:txBody>
      </p:sp>
      <p:sp>
        <p:nvSpPr>
          <p:cNvPr id="32772" name="Slide Number Placeholder 3"/>
          <p:cNvSpPr>
            <a:spLocks noGrp="1"/>
          </p:cNvSpPr>
          <p:nvPr>
            <p:ph type="sldNum" sz="quarter" idx="5"/>
          </p:nvPr>
        </p:nvSpPr>
        <p:spPr>
          <a:noFill/>
        </p:spPr>
        <p:txBody>
          <a:bodyPr/>
          <a:lstStyle>
            <a:lvl1pPr defTabSz="936625" eaLnBrk="0" hangingPunct="0">
              <a:spcBef>
                <a:spcPct val="30000"/>
              </a:spcBef>
              <a:defRPr sz="1200">
                <a:solidFill>
                  <a:schemeClr val="tx1"/>
                </a:solidFill>
                <a:latin typeface="Arial" charset="0"/>
                <a:ea typeface="ＭＳ Ｐゴシック" charset="-128"/>
              </a:defRPr>
            </a:lvl1pPr>
            <a:lvl2pPr marL="741363" indent="-284163" defTabSz="936625" eaLnBrk="0" hangingPunct="0">
              <a:spcBef>
                <a:spcPct val="30000"/>
              </a:spcBef>
              <a:defRPr sz="1200">
                <a:solidFill>
                  <a:schemeClr val="tx1"/>
                </a:solidFill>
                <a:latin typeface="Arial" charset="0"/>
                <a:ea typeface="ＭＳ Ｐゴシック" charset="-128"/>
              </a:defRPr>
            </a:lvl2pPr>
            <a:lvl3pPr marL="1141413" indent="-227013" defTabSz="936625" eaLnBrk="0" hangingPunct="0">
              <a:spcBef>
                <a:spcPct val="30000"/>
              </a:spcBef>
              <a:defRPr sz="1200">
                <a:solidFill>
                  <a:schemeClr val="tx1"/>
                </a:solidFill>
                <a:latin typeface="Arial" charset="0"/>
                <a:ea typeface="ＭＳ Ｐゴシック" charset="-128"/>
              </a:defRPr>
            </a:lvl3pPr>
            <a:lvl4pPr marL="1597025" indent="-227013" defTabSz="936625" eaLnBrk="0" hangingPunct="0">
              <a:spcBef>
                <a:spcPct val="30000"/>
              </a:spcBef>
              <a:defRPr sz="1200">
                <a:solidFill>
                  <a:schemeClr val="tx1"/>
                </a:solidFill>
                <a:latin typeface="Arial" charset="0"/>
                <a:ea typeface="ＭＳ Ｐゴシック" charset="-128"/>
              </a:defRPr>
            </a:lvl4pPr>
            <a:lvl5pPr marL="2054225" indent="-227013" defTabSz="936625" eaLnBrk="0" hangingPunct="0">
              <a:spcBef>
                <a:spcPct val="30000"/>
              </a:spcBef>
              <a:defRPr sz="1200">
                <a:solidFill>
                  <a:schemeClr val="tx1"/>
                </a:solidFill>
                <a:latin typeface="Arial" charset="0"/>
                <a:ea typeface="ＭＳ Ｐゴシック" charset="-128"/>
              </a:defRPr>
            </a:lvl5pPr>
            <a:lvl6pPr marL="2511425" indent="-227013" defTabSz="936625" eaLnBrk="0" fontAlgn="base" hangingPunct="0">
              <a:spcBef>
                <a:spcPct val="30000"/>
              </a:spcBef>
              <a:spcAft>
                <a:spcPct val="0"/>
              </a:spcAft>
              <a:defRPr sz="1200">
                <a:solidFill>
                  <a:schemeClr val="tx1"/>
                </a:solidFill>
                <a:latin typeface="Arial" charset="0"/>
                <a:ea typeface="ＭＳ Ｐゴシック" charset="-128"/>
              </a:defRPr>
            </a:lvl6pPr>
            <a:lvl7pPr marL="2968625" indent="-227013" defTabSz="936625" eaLnBrk="0" fontAlgn="base" hangingPunct="0">
              <a:spcBef>
                <a:spcPct val="30000"/>
              </a:spcBef>
              <a:spcAft>
                <a:spcPct val="0"/>
              </a:spcAft>
              <a:defRPr sz="1200">
                <a:solidFill>
                  <a:schemeClr val="tx1"/>
                </a:solidFill>
                <a:latin typeface="Arial" charset="0"/>
                <a:ea typeface="ＭＳ Ｐゴシック" charset="-128"/>
              </a:defRPr>
            </a:lvl7pPr>
            <a:lvl8pPr marL="3425825" indent="-227013" defTabSz="936625" eaLnBrk="0" fontAlgn="base" hangingPunct="0">
              <a:spcBef>
                <a:spcPct val="30000"/>
              </a:spcBef>
              <a:spcAft>
                <a:spcPct val="0"/>
              </a:spcAft>
              <a:defRPr sz="1200">
                <a:solidFill>
                  <a:schemeClr val="tx1"/>
                </a:solidFill>
                <a:latin typeface="Arial" charset="0"/>
                <a:ea typeface="ＭＳ Ｐゴシック" charset="-128"/>
              </a:defRPr>
            </a:lvl8pPr>
            <a:lvl9pPr marL="3883025" indent="-227013" defTabSz="936625" eaLnBrk="0" fontAlgn="base" hangingPunct="0">
              <a:spcBef>
                <a:spcPct val="30000"/>
              </a:spcBef>
              <a:spcAft>
                <a:spcPct val="0"/>
              </a:spcAft>
              <a:defRPr sz="1200">
                <a:solidFill>
                  <a:schemeClr val="tx1"/>
                </a:solidFill>
                <a:latin typeface="Arial" charset="0"/>
                <a:ea typeface="ＭＳ Ｐゴシック" charset="-128"/>
              </a:defRPr>
            </a:lvl9pPr>
          </a:lstStyle>
          <a:p>
            <a:pPr eaLnBrk="1" hangingPunct="1">
              <a:spcBef>
                <a:spcPct val="0"/>
              </a:spcBef>
            </a:pPr>
            <a:fld id="{3E257DAA-41C1-423D-AC41-22CD63D5CBC4}" type="slidenum">
              <a:rPr lang="en-US" altLang="en-US" smtClean="0"/>
              <a:pPr eaLnBrk="1" hangingPunct="1">
                <a:spcBef>
                  <a:spcPct val="0"/>
                </a:spcBef>
              </a:pPr>
              <a:t>14</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FC1494-9444-433D-ADA6-A710FDC087D9}"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849870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FC1494-9444-433D-ADA6-A710FDC087D9}"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046815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a:p>
            <a:endParaRPr lang="en-US" dirty="0"/>
          </a:p>
        </p:txBody>
      </p:sp>
      <p:sp>
        <p:nvSpPr>
          <p:cNvPr id="4" name="Slide Number Placeholder 3"/>
          <p:cNvSpPr>
            <a:spLocks noGrp="1"/>
          </p:cNvSpPr>
          <p:nvPr>
            <p:ph type="sldNum" sz="quarter" idx="10"/>
          </p:nvPr>
        </p:nvSpPr>
        <p:spPr/>
        <p:txBody>
          <a:bodyPr/>
          <a:lstStyle/>
          <a:p>
            <a:fld id="{F8FC1494-9444-433D-ADA6-A710FDC087D9}"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124906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FC1494-9444-433D-ADA6-A710FDC087D9}"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498513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FC1494-9444-433D-ADA6-A710FDC087D9}"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033010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endParaRPr lang="en-US" dirty="0"/>
          </a:p>
          <a:p>
            <a:endParaRPr lang="en-US" b="1" dirty="0"/>
          </a:p>
        </p:txBody>
      </p:sp>
      <p:sp>
        <p:nvSpPr>
          <p:cNvPr id="4" name="Slide Number Placeholder 3"/>
          <p:cNvSpPr>
            <a:spLocks noGrp="1"/>
          </p:cNvSpPr>
          <p:nvPr>
            <p:ph type="sldNum" sz="quarter" idx="10"/>
          </p:nvPr>
        </p:nvSpPr>
        <p:spPr/>
        <p:txBody>
          <a:bodyPr/>
          <a:lstStyle/>
          <a:p>
            <a:fld id="{F8FC1494-9444-433D-ADA6-A710FDC087D9}"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286127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2243138" y="185738"/>
            <a:ext cx="2663825" cy="1997075"/>
          </a:xfrm>
          <a:solidFill>
            <a:srgbClr val="FFFFFF"/>
          </a:solidFill>
          <a:ln/>
        </p:spPr>
      </p:sp>
      <p:sp>
        <p:nvSpPr>
          <p:cNvPr id="21507" name="Rectangle 3"/>
          <p:cNvSpPr>
            <a:spLocks noGrp="1" noChangeArrowheads="1"/>
          </p:cNvSpPr>
          <p:nvPr>
            <p:ph type="body" idx="1"/>
          </p:nvPr>
        </p:nvSpPr>
        <p:spPr>
          <a:xfrm>
            <a:off x="261938" y="2243138"/>
            <a:ext cx="6629400" cy="6553200"/>
          </a:xfrm>
          <a:solidFill>
            <a:srgbClr val="FFFFFF"/>
          </a:solidFill>
          <a:ln>
            <a:solidFill>
              <a:srgbClr val="000000"/>
            </a:solidFill>
            <a:miter lim="800000"/>
            <a:headEnd/>
            <a:tailEnd/>
          </a:ln>
        </p:spPr>
        <p:txBody>
          <a:bodyPr/>
          <a:lstStyle/>
          <a:p>
            <a:pPr marL="171450" indent="-171450"/>
            <a:endParaRPr lang="en-US" altLang="en-US" sz="1400" smtClean="0">
              <a:latin typeface="Calibri" charset="0"/>
            </a:endParaRPr>
          </a:p>
          <a:p>
            <a:pPr marL="171450" indent="-171450" eaLnBrk="1" hangingPunct="1"/>
            <a:endParaRPr lang="en-US" altLang="en-US" sz="1400" smtClean="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b="1" dirty="0"/>
              <a:t> </a:t>
            </a:r>
            <a:endParaRPr lang="en-US" dirty="0"/>
          </a:p>
          <a:p>
            <a:endParaRPr lang="en-US" dirty="0"/>
          </a:p>
        </p:txBody>
      </p:sp>
      <p:sp>
        <p:nvSpPr>
          <p:cNvPr id="4" name="Slide Number Placeholder 3"/>
          <p:cNvSpPr>
            <a:spLocks noGrp="1"/>
          </p:cNvSpPr>
          <p:nvPr>
            <p:ph type="sldNum" sz="quarter" idx="10"/>
          </p:nvPr>
        </p:nvSpPr>
        <p:spPr/>
        <p:txBody>
          <a:bodyPr/>
          <a:lstStyle/>
          <a:p>
            <a:fld id="{F8FC1494-9444-433D-ADA6-A710FDC087D9}"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042057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b="1" dirty="0"/>
              <a:t> </a:t>
            </a:r>
            <a:endParaRPr lang="en-US" dirty="0"/>
          </a:p>
          <a:p>
            <a:endParaRPr lang="en-US" dirty="0"/>
          </a:p>
        </p:txBody>
      </p:sp>
      <p:sp>
        <p:nvSpPr>
          <p:cNvPr id="4" name="Slide Number Placeholder 3"/>
          <p:cNvSpPr>
            <a:spLocks noGrp="1"/>
          </p:cNvSpPr>
          <p:nvPr>
            <p:ph type="sldNum" sz="quarter" idx="10"/>
          </p:nvPr>
        </p:nvSpPr>
        <p:spPr/>
        <p:txBody>
          <a:bodyPr/>
          <a:lstStyle/>
          <a:p>
            <a:fld id="{F8FC1494-9444-433D-ADA6-A710FDC087D9}"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265233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cs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66075" indent="-294644">
              <a:spcBef>
                <a:spcPct val="30000"/>
              </a:spcBef>
              <a:defRPr sz="1200">
                <a:solidFill>
                  <a:schemeClr val="tx1"/>
                </a:solidFill>
                <a:latin typeface="Arial" panose="020B0604020202020204" pitchFamily="34" charset="0"/>
                <a:cs typeface="Arial" panose="020B0604020202020204" pitchFamily="34" charset="0"/>
              </a:defRPr>
            </a:lvl2pPr>
            <a:lvl3pPr marL="1178577" indent="-235715">
              <a:spcBef>
                <a:spcPct val="30000"/>
              </a:spcBef>
              <a:defRPr sz="1200">
                <a:solidFill>
                  <a:schemeClr val="tx1"/>
                </a:solidFill>
                <a:latin typeface="Arial" panose="020B0604020202020204" pitchFamily="34" charset="0"/>
                <a:cs typeface="Arial" panose="020B0604020202020204" pitchFamily="34" charset="0"/>
              </a:defRPr>
            </a:lvl3pPr>
            <a:lvl4pPr marL="1650008" indent="-235715">
              <a:spcBef>
                <a:spcPct val="30000"/>
              </a:spcBef>
              <a:defRPr sz="1200">
                <a:solidFill>
                  <a:schemeClr val="tx1"/>
                </a:solidFill>
                <a:latin typeface="Arial" panose="020B0604020202020204" pitchFamily="34" charset="0"/>
                <a:cs typeface="Arial" panose="020B0604020202020204" pitchFamily="34" charset="0"/>
              </a:defRPr>
            </a:lvl4pPr>
            <a:lvl5pPr marL="2121439" indent="-235715">
              <a:spcBef>
                <a:spcPct val="30000"/>
              </a:spcBef>
              <a:defRPr sz="1200">
                <a:solidFill>
                  <a:schemeClr val="tx1"/>
                </a:solidFill>
                <a:latin typeface="Arial" panose="020B0604020202020204" pitchFamily="34" charset="0"/>
                <a:cs typeface="Arial" panose="020B0604020202020204" pitchFamily="34" charset="0"/>
              </a:defRPr>
            </a:lvl5pPr>
            <a:lvl6pPr marL="2592869" indent="-23571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64300" indent="-23571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535731" indent="-23571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007162" indent="-23571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459BD03-92F3-4D7A-9BEB-9158D7F01AF6}" type="slidenum">
              <a:rPr lang="es-MX" altLang="en-US" smtClean="0">
                <a:solidFill>
                  <a:prstClr val="black"/>
                </a:solidFill>
              </a:rPr>
              <a:pPr>
                <a:spcBef>
                  <a:spcPct val="0"/>
                </a:spcBef>
              </a:pPr>
              <a:t>26</a:t>
            </a:fld>
            <a:endParaRPr lang="es-MX" altLang="en-US" dirty="0" smtClean="0">
              <a:solidFill>
                <a:prstClr val="black"/>
              </a:solidFill>
            </a:endParaRPr>
          </a:p>
        </p:txBody>
      </p:sp>
    </p:spTree>
    <p:extLst>
      <p:ext uri="{BB962C8B-B14F-4D97-AF65-F5344CB8AC3E}">
        <p14:creationId xmlns:p14="http://schemas.microsoft.com/office/powerpoint/2010/main" val="723319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E95FF0-248C-4FA9-9079-3C78748E7B83}" type="slidenum">
              <a:rPr lang="en-US">
                <a:solidFill>
                  <a:prstClr val="black"/>
                </a:solidFill>
              </a:rPr>
              <a:pPr/>
              <a:t>27</a:t>
            </a:fld>
            <a:endParaRPr lang="en-US" dirty="0">
              <a:solidFill>
                <a:prstClr val="black"/>
              </a:solidFill>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dirty="0"/>
              <a:t>This presentation was given by Tim Riveria to the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E40930-2649-4677-A3C1-1E0C8EB9CDF7}" type="slidenum">
              <a:rPr lang="en-US">
                <a:solidFill>
                  <a:prstClr val="black"/>
                </a:solidFill>
              </a:rPr>
              <a:pPr/>
              <a:t>28</a:t>
            </a:fld>
            <a:endParaRPr lang="en-US" dirty="0">
              <a:solidFill>
                <a:prstClr val="black"/>
              </a:solidFill>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59CCFE-1A98-475F-976F-1F1D81E6DE95}" type="slidenum">
              <a:rPr lang="en-US">
                <a:solidFill>
                  <a:prstClr val="black"/>
                </a:solidFill>
              </a:rPr>
              <a:pPr/>
              <a:t>29</a:t>
            </a:fld>
            <a:endParaRPr lang="en-US" dirty="0">
              <a:solidFill>
                <a:prstClr val="black"/>
              </a:solidFill>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46B215-D103-4384-8D2A-F35EC364FB25}"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0794924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6B6A24-6C60-4293-B205-2EC908CFE400}" type="slidenum">
              <a:rPr lang="en-US">
                <a:solidFill>
                  <a:prstClr val="black"/>
                </a:solidFill>
              </a:rPr>
              <a:pPr/>
              <a:t>32</a:t>
            </a:fld>
            <a:endParaRPr lang="en-US" dirty="0">
              <a:solidFill>
                <a:prstClr val="black"/>
              </a:solidFill>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dirty="0" smtClean="0"/>
              <a:t>Traditional</a:t>
            </a:r>
            <a:r>
              <a:rPr lang="en-US" baseline="0" dirty="0" smtClean="0"/>
              <a:t> school system does not expel ES kids and practically can’t suspend for more than ten school due to alt. school setting requirement.  </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6B6A24-6C60-4293-B205-2EC908CFE400}" type="slidenum">
              <a:rPr lang="en-US">
                <a:solidFill>
                  <a:prstClr val="black"/>
                </a:solidFill>
              </a:rPr>
              <a:pPr/>
              <a:t>33</a:t>
            </a:fld>
            <a:endParaRPr lang="en-US" dirty="0">
              <a:solidFill>
                <a:prstClr val="black"/>
              </a:solidFill>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769E4-E7B6-4DDE-8290-5DCDA398E6FD}" type="slidenum">
              <a:rPr lang="en-US">
                <a:solidFill>
                  <a:prstClr val="black"/>
                </a:solidFill>
              </a:rPr>
              <a:pPr/>
              <a:t>34</a:t>
            </a:fld>
            <a:endParaRPr lang="en-US" dirty="0">
              <a:solidFill>
                <a:prstClr val="black"/>
              </a:solidFill>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2624138" y="185738"/>
            <a:ext cx="1849437" cy="1387475"/>
          </a:xfrm>
          <a:ln/>
        </p:spPr>
      </p:sp>
      <p:sp>
        <p:nvSpPr>
          <p:cNvPr id="22531" name="Rectangle 3"/>
          <p:cNvSpPr>
            <a:spLocks noGrp="1" noChangeArrowheads="1"/>
          </p:cNvSpPr>
          <p:nvPr>
            <p:ph type="body" idx="1"/>
          </p:nvPr>
        </p:nvSpPr>
        <p:spPr>
          <a:xfrm>
            <a:off x="109538" y="1557338"/>
            <a:ext cx="6858000" cy="7102475"/>
          </a:xfrm>
          <a:noFill/>
        </p:spPr>
        <p:txBody>
          <a:bodyPr/>
          <a:lstStyle/>
          <a:p>
            <a:pPr marL="171450" indent="-171450">
              <a:buFontTx/>
              <a:buChar char="•"/>
            </a:pPr>
            <a:endParaRPr lang="en-US" altLang="en-US" sz="14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F9B989-4F26-462A-9779-AEAFC9EBCA4A}" type="slidenum">
              <a:rPr lang="en-US">
                <a:solidFill>
                  <a:prstClr val="black"/>
                </a:solidFill>
              </a:rPr>
              <a:pPr/>
              <a:t>35</a:t>
            </a:fld>
            <a:endParaRPr lang="en-US" dirty="0">
              <a:solidFill>
                <a:prstClr val="black"/>
              </a:solidFill>
            </a:endParaRP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81DC35-8E5D-493B-AF35-A10ADF5FD2DF}"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7501514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81DC35-8E5D-493B-AF35-A10ADF5FD2DF}"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750151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2724150" y="0"/>
            <a:ext cx="1206500" cy="904875"/>
          </a:xfrm>
          <a:solidFill>
            <a:srgbClr val="FFFFFF"/>
          </a:solidFill>
          <a:ln/>
        </p:spPr>
      </p:sp>
      <p:sp>
        <p:nvSpPr>
          <p:cNvPr id="23555" name="Rectangle 3"/>
          <p:cNvSpPr>
            <a:spLocks noGrp="1" noChangeArrowheads="1"/>
          </p:cNvSpPr>
          <p:nvPr>
            <p:ph type="body" idx="1"/>
          </p:nvPr>
        </p:nvSpPr>
        <p:spPr>
          <a:xfrm>
            <a:off x="338138" y="904875"/>
            <a:ext cx="6738937" cy="8267700"/>
          </a:xfrm>
          <a:solidFill>
            <a:srgbClr val="FFFFFF"/>
          </a:solidFill>
          <a:ln>
            <a:solidFill>
              <a:srgbClr val="000000"/>
            </a:solidFill>
            <a:miter lim="800000"/>
            <a:headEnd/>
            <a:tailEnd/>
          </a:ln>
        </p:spPr>
        <p:txBody>
          <a:bodyPr/>
          <a:lstStyle/>
          <a:p>
            <a:pPr marL="287338" indent="-287338" defTabSz="460375" eaLnBrk="1" hangingPunct="1">
              <a:spcBef>
                <a:spcPct val="0"/>
              </a:spcBef>
              <a:buFontTx/>
              <a:buChar char="•"/>
            </a:pPr>
            <a:endParaRPr lang="en-US" altLang="en-US" sz="1600"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en-US" altLang="en-US" smtClean="0"/>
          </a:p>
        </p:txBody>
      </p:sp>
      <p:sp>
        <p:nvSpPr>
          <p:cNvPr id="24580" name="Slide Number Placeholder 3"/>
          <p:cNvSpPr>
            <a:spLocks noGrp="1"/>
          </p:cNvSpPr>
          <p:nvPr>
            <p:ph type="sldNum" sz="quarter" idx="5"/>
          </p:nvPr>
        </p:nvSpPr>
        <p:spPr>
          <a:noFill/>
        </p:spPr>
        <p:txBody>
          <a:bodyPr/>
          <a:lstStyle>
            <a:lvl1pPr defTabSz="936625" eaLnBrk="0" hangingPunct="0">
              <a:defRPr>
                <a:solidFill>
                  <a:schemeClr val="tx1"/>
                </a:solidFill>
                <a:latin typeface="Arial" charset="0"/>
                <a:ea typeface="ＭＳ Ｐゴシック" charset="-128"/>
              </a:defRPr>
            </a:lvl1pPr>
            <a:lvl2pPr marL="742950" indent="-285750" defTabSz="936625" eaLnBrk="0" hangingPunct="0">
              <a:defRPr>
                <a:solidFill>
                  <a:schemeClr val="tx1"/>
                </a:solidFill>
                <a:latin typeface="Arial" charset="0"/>
                <a:ea typeface="ＭＳ Ｐゴシック" charset="-128"/>
              </a:defRPr>
            </a:lvl2pPr>
            <a:lvl3pPr marL="1143000" indent="-228600" defTabSz="936625" eaLnBrk="0" hangingPunct="0">
              <a:defRPr>
                <a:solidFill>
                  <a:schemeClr val="tx1"/>
                </a:solidFill>
                <a:latin typeface="Arial" charset="0"/>
                <a:ea typeface="ＭＳ Ｐゴシック" charset="-128"/>
              </a:defRPr>
            </a:lvl3pPr>
            <a:lvl4pPr marL="1600200" indent="-228600" defTabSz="936625" eaLnBrk="0" hangingPunct="0">
              <a:defRPr>
                <a:solidFill>
                  <a:schemeClr val="tx1"/>
                </a:solidFill>
                <a:latin typeface="Arial" charset="0"/>
                <a:ea typeface="ＭＳ Ｐゴシック" charset="-128"/>
              </a:defRPr>
            </a:lvl4pPr>
            <a:lvl5pPr marL="2057400" indent="-228600" defTabSz="936625" eaLnBrk="0" hangingPunct="0">
              <a:defRPr>
                <a:solidFill>
                  <a:schemeClr val="tx1"/>
                </a:solidFill>
                <a:latin typeface="Arial" charset="0"/>
                <a:ea typeface="ＭＳ Ｐゴシック" charset="-128"/>
              </a:defRPr>
            </a:lvl5pPr>
            <a:lvl6pPr marL="2514600" indent="-228600" defTabSz="936625" eaLnBrk="0" fontAlgn="base" hangingPunct="0">
              <a:spcBef>
                <a:spcPct val="0"/>
              </a:spcBef>
              <a:spcAft>
                <a:spcPct val="0"/>
              </a:spcAft>
              <a:defRPr>
                <a:solidFill>
                  <a:schemeClr val="tx1"/>
                </a:solidFill>
                <a:latin typeface="Arial" charset="0"/>
                <a:ea typeface="ＭＳ Ｐゴシック" charset="-128"/>
              </a:defRPr>
            </a:lvl6pPr>
            <a:lvl7pPr marL="2971800" indent="-228600" defTabSz="936625" eaLnBrk="0" fontAlgn="base" hangingPunct="0">
              <a:spcBef>
                <a:spcPct val="0"/>
              </a:spcBef>
              <a:spcAft>
                <a:spcPct val="0"/>
              </a:spcAft>
              <a:defRPr>
                <a:solidFill>
                  <a:schemeClr val="tx1"/>
                </a:solidFill>
                <a:latin typeface="Arial" charset="0"/>
                <a:ea typeface="ＭＳ Ｐゴシック" charset="-128"/>
              </a:defRPr>
            </a:lvl7pPr>
            <a:lvl8pPr marL="3429000" indent="-228600" defTabSz="936625" eaLnBrk="0" fontAlgn="base" hangingPunct="0">
              <a:spcBef>
                <a:spcPct val="0"/>
              </a:spcBef>
              <a:spcAft>
                <a:spcPct val="0"/>
              </a:spcAft>
              <a:defRPr>
                <a:solidFill>
                  <a:schemeClr val="tx1"/>
                </a:solidFill>
                <a:latin typeface="Arial" charset="0"/>
                <a:ea typeface="ＭＳ Ｐゴシック" charset="-128"/>
              </a:defRPr>
            </a:lvl8pPr>
            <a:lvl9pPr marL="3886200" indent="-228600" defTabSz="936625"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E3C04C96-CF45-47EC-B164-46CF220F4A53}" type="slidenum">
              <a:rPr lang="en-US" altLang="en-US" smtClean="0"/>
              <a:pPr eaLnBrk="1" hangingPunct="1"/>
              <a:t>6</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2371725" y="0"/>
            <a:ext cx="2363788" cy="1773238"/>
          </a:xfrm>
          <a:ln>
            <a:noFill/>
          </a:ln>
          <a:extLst>
            <a:ext uri="{91240B29-F687-4F45-9708-019B960494DF}">
              <a14:hiddenLine xmlns:a14="http://schemas.microsoft.com/office/drawing/2010/main" w="9525">
                <a:solidFill>
                  <a:srgbClr val="000000"/>
                </a:solidFill>
                <a:miter lim="800000"/>
                <a:headEnd/>
                <a:tailEnd/>
              </a14:hiddenLine>
            </a:ext>
          </a:extLst>
        </p:spPr>
      </p:sp>
      <p:sp>
        <p:nvSpPr>
          <p:cNvPr id="25603" name="Rectangle 3"/>
          <p:cNvSpPr>
            <a:spLocks noGrp="1" noChangeArrowheads="1"/>
          </p:cNvSpPr>
          <p:nvPr>
            <p:ph type="body" idx="1"/>
          </p:nvPr>
        </p:nvSpPr>
        <p:spPr>
          <a:xfrm>
            <a:off x="330200" y="1755775"/>
            <a:ext cx="6530975" cy="6378575"/>
          </a:xfrm>
          <a:noFill/>
        </p:spPr>
        <p:txBody>
          <a:bodyPr/>
          <a:lstStyle/>
          <a:p>
            <a:pPr marL="287338" indent="-287338">
              <a:lnSpc>
                <a:spcPct val="80000"/>
              </a:lnSpc>
              <a:buFontTx/>
              <a:buChar char="•"/>
            </a:pPr>
            <a:endParaRPr lang="en-US" altLang="en-US" sz="1800"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2751138" y="109538"/>
            <a:ext cx="1422400" cy="1066800"/>
          </a:xfrm>
          <a:solidFill>
            <a:srgbClr val="FFFFFF"/>
          </a:solidFill>
          <a:ln/>
        </p:spPr>
      </p:sp>
      <p:sp>
        <p:nvSpPr>
          <p:cNvPr id="26627" name="Rectangle 3"/>
          <p:cNvSpPr>
            <a:spLocks noGrp="1" noChangeArrowheads="1"/>
          </p:cNvSpPr>
          <p:nvPr>
            <p:ph type="body" idx="1"/>
          </p:nvPr>
        </p:nvSpPr>
        <p:spPr>
          <a:xfrm>
            <a:off x="185738" y="1397000"/>
            <a:ext cx="6781800" cy="7780338"/>
          </a:xfrm>
          <a:solidFill>
            <a:srgbClr val="FFFFFF"/>
          </a:solidFill>
          <a:ln>
            <a:solidFill>
              <a:srgbClr val="000000"/>
            </a:solidFill>
            <a:miter lim="800000"/>
            <a:headEnd/>
            <a:tailEnd/>
          </a:ln>
        </p:spPr>
        <p:txBody>
          <a:bodyPr/>
          <a:lstStyle/>
          <a:p>
            <a:pPr marL="287338" indent="-287338">
              <a:spcBef>
                <a:spcPct val="0"/>
              </a:spcBef>
              <a:buFontTx/>
              <a:buChar char="•"/>
            </a:pPr>
            <a:endParaRPr lang="en-US" altLang="en-US" sz="1400"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2624138" y="185738"/>
            <a:ext cx="1524000" cy="1143000"/>
          </a:xfrm>
          <a:ln/>
        </p:spPr>
      </p:sp>
      <p:sp>
        <p:nvSpPr>
          <p:cNvPr id="27651" name="Notes Placeholder 2"/>
          <p:cNvSpPr>
            <a:spLocks noGrp="1"/>
          </p:cNvSpPr>
          <p:nvPr>
            <p:ph type="body" idx="1"/>
          </p:nvPr>
        </p:nvSpPr>
        <p:spPr>
          <a:xfrm>
            <a:off x="109538" y="1328738"/>
            <a:ext cx="6967537" cy="7848600"/>
          </a:xfrm>
          <a:noFill/>
        </p:spPr>
        <p:txBody>
          <a:bodyPr/>
          <a:lstStyle/>
          <a:p>
            <a:pPr marL="349250" indent="-287338">
              <a:spcBef>
                <a:spcPct val="0"/>
              </a:spcBef>
              <a:buFontTx/>
              <a:buChar char="•"/>
            </a:pPr>
            <a:endParaRPr lang="en-US" altLang="en-US" sz="1400" smtClean="0">
              <a:cs typeface="Arial" charset="0"/>
            </a:endParaRPr>
          </a:p>
        </p:txBody>
      </p:sp>
      <p:sp>
        <p:nvSpPr>
          <p:cNvPr id="27652" name="Slide Number Placeholder 3"/>
          <p:cNvSpPr>
            <a:spLocks noGrp="1"/>
          </p:cNvSpPr>
          <p:nvPr>
            <p:ph type="sldNum" sz="quarter" idx="5"/>
          </p:nvPr>
        </p:nvSpPr>
        <p:spPr>
          <a:noFill/>
        </p:spPr>
        <p:txBody>
          <a:bodyPr/>
          <a:lstStyle>
            <a:lvl1pPr defTabSz="936625" eaLnBrk="0" hangingPunct="0">
              <a:spcBef>
                <a:spcPct val="30000"/>
              </a:spcBef>
              <a:defRPr sz="1200">
                <a:solidFill>
                  <a:schemeClr val="tx1"/>
                </a:solidFill>
                <a:latin typeface="Arial" charset="0"/>
                <a:ea typeface="ＭＳ Ｐゴシック" charset="-128"/>
              </a:defRPr>
            </a:lvl1pPr>
            <a:lvl2pPr marL="742950" indent="-285750" defTabSz="936625" eaLnBrk="0" hangingPunct="0">
              <a:spcBef>
                <a:spcPct val="30000"/>
              </a:spcBef>
              <a:defRPr sz="1200">
                <a:solidFill>
                  <a:schemeClr val="tx1"/>
                </a:solidFill>
                <a:latin typeface="Arial" charset="0"/>
                <a:ea typeface="ＭＳ Ｐゴシック" charset="-128"/>
              </a:defRPr>
            </a:lvl2pPr>
            <a:lvl3pPr marL="1143000" indent="-228600" defTabSz="936625" eaLnBrk="0" hangingPunct="0">
              <a:spcBef>
                <a:spcPct val="30000"/>
              </a:spcBef>
              <a:defRPr sz="1200">
                <a:solidFill>
                  <a:schemeClr val="tx1"/>
                </a:solidFill>
                <a:latin typeface="Arial" charset="0"/>
                <a:ea typeface="ＭＳ Ｐゴシック" charset="-128"/>
              </a:defRPr>
            </a:lvl3pPr>
            <a:lvl4pPr marL="1600200" indent="-228600" defTabSz="936625" eaLnBrk="0" hangingPunct="0">
              <a:spcBef>
                <a:spcPct val="30000"/>
              </a:spcBef>
              <a:defRPr sz="1200">
                <a:solidFill>
                  <a:schemeClr val="tx1"/>
                </a:solidFill>
                <a:latin typeface="Arial" charset="0"/>
                <a:ea typeface="ＭＳ Ｐゴシック" charset="-128"/>
              </a:defRPr>
            </a:lvl4pPr>
            <a:lvl5pPr marL="2057400" indent="-228600" defTabSz="936625" eaLnBrk="0" hangingPunct="0">
              <a:spcBef>
                <a:spcPct val="30000"/>
              </a:spcBef>
              <a:defRPr sz="1200">
                <a:solidFill>
                  <a:schemeClr val="tx1"/>
                </a:solidFill>
                <a:latin typeface="Arial" charset="0"/>
                <a:ea typeface="ＭＳ Ｐゴシック" charset="-128"/>
              </a:defRPr>
            </a:lvl5pPr>
            <a:lvl6pPr marL="2514600" indent="-228600" defTabSz="936625"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defTabSz="936625"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defTabSz="936625"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defTabSz="936625" eaLnBrk="0" fontAlgn="base" hangingPunct="0">
              <a:spcBef>
                <a:spcPct val="30000"/>
              </a:spcBef>
              <a:spcAft>
                <a:spcPct val="0"/>
              </a:spcAft>
              <a:defRPr sz="1200">
                <a:solidFill>
                  <a:schemeClr val="tx1"/>
                </a:solidFill>
                <a:latin typeface="Arial" charset="0"/>
                <a:ea typeface="ＭＳ Ｐゴシック" charset="-128"/>
              </a:defRPr>
            </a:lvl9pPr>
          </a:lstStyle>
          <a:p>
            <a:pPr eaLnBrk="1" hangingPunct="1">
              <a:spcBef>
                <a:spcPct val="0"/>
              </a:spcBef>
            </a:pPr>
            <a:fld id="{2C430A7B-69D0-4945-A71D-22B68D1761D5}" type="slidenum">
              <a:rPr lang="en-US" altLang="en-US" smtClean="0"/>
              <a:pPr eaLnBrk="1" hangingPunct="1">
                <a:spcBef>
                  <a:spcPct val="0"/>
                </a:spcBef>
              </a:pPr>
              <a:t>9</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pPr marL="171450" indent="-171450">
              <a:buFontTx/>
              <a:buChar char="•"/>
            </a:pPr>
            <a:endParaRPr lang="en-US" altLang="en-US" sz="1600" smtClean="0">
              <a:cs typeface="Arial" charset="0"/>
            </a:endParaRPr>
          </a:p>
        </p:txBody>
      </p:sp>
      <p:sp>
        <p:nvSpPr>
          <p:cNvPr id="28676" name="Slide Number Placeholder 3"/>
          <p:cNvSpPr>
            <a:spLocks noGrp="1"/>
          </p:cNvSpPr>
          <p:nvPr>
            <p:ph type="sldNum" sz="quarter" idx="5"/>
          </p:nvPr>
        </p:nvSpPr>
        <p:spPr>
          <a:noFill/>
        </p:spPr>
        <p:txBody>
          <a:bodyPr/>
          <a:lstStyle>
            <a:lvl1pPr defTabSz="936625" eaLnBrk="0" hangingPunct="0">
              <a:spcBef>
                <a:spcPct val="30000"/>
              </a:spcBef>
              <a:defRPr sz="1200">
                <a:solidFill>
                  <a:schemeClr val="tx1"/>
                </a:solidFill>
                <a:latin typeface="Arial" charset="0"/>
                <a:ea typeface="ＭＳ Ｐゴシック" charset="-128"/>
              </a:defRPr>
            </a:lvl1pPr>
            <a:lvl2pPr marL="741363" indent="-284163" defTabSz="936625" eaLnBrk="0" hangingPunct="0">
              <a:spcBef>
                <a:spcPct val="30000"/>
              </a:spcBef>
              <a:defRPr sz="1200">
                <a:solidFill>
                  <a:schemeClr val="tx1"/>
                </a:solidFill>
                <a:latin typeface="Arial" charset="0"/>
                <a:ea typeface="ＭＳ Ｐゴシック" charset="-128"/>
              </a:defRPr>
            </a:lvl2pPr>
            <a:lvl3pPr marL="1139825" indent="-227013" defTabSz="936625" eaLnBrk="0" hangingPunct="0">
              <a:spcBef>
                <a:spcPct val="30000"/>
              </a:spcBef>
              <a:defRPr sz="1200">
                <a:solidFill>
                  <a:schemeClr val="tx1"/>
                </a:solidFill>
                <a:latin typeface="Arial" charset="0"/>
                <a:ea typeface="ＭＳ Ｐゴシック" charset="-128"/>
              </a:defRPr>
            </a:lvl3pPr>
            <a:lvl4pPr marL="1597025" indent="-227013" defTabSz="936625" eaLnBrk="0" hangingPunct="0">
              <a:spcBef>
                <a:spcPct val="30000"/>
              </a:spcBef>
              <a:defRPr sz="1200">
                <a:solidFill>
                  <a:schemeClr val="tx1"/>
                </a:solidFill>
                <a:latin typeface="Arial" charset="0"/>
                <a:ea typeface="ＭＳ Ｐゴシック" charset="-128"/>
              </a:defRPr>
            </a:lvl4pPr>
            <a:lvl5pPr marL="2054225" indent="-227013" defTabSz="936625" eaLnBrk="0" hangingPunct="0">
              <a:spcBef>
                <a:spcPct val="30000"/>
              </a:spcBef>
              <a:defRPr sz="1200">
                <a:solidFill>
                  <a:schemeClr val="tx1"/>
                </a:solidFill>
                <a:latin typeface="Arial" charset="0"/>
                <a:ea typeface="ＭＳ Ｐゴシック" charset="-128"/>
              </a:defRPr>
            </a:lvl5pPr>
            <a:lvl6pPr marL="2511425" indent="-227013" defTabSz="936625" eaLnBrk="0" fontAlgn="base" hangingPunct="0">
              <a:spcBef>
                <a:spcPct val="30000"/>
              </a:spcBef>
              <a:spcAft>
                <a:spcPct val="0"/>
              </a:spcAft>
              <a:defRPr sz="1200">
                <a:solidFill>
                  <a:schemeClr val="tx1"/>
                </a:solidFill>
                <a:latin typeface="Arial" charset="0"/>
                <a:ea typeface="ＭＳ Ｐゴシック" charset="-128"/>
              </a:defRPr>
            </a:lvl6pPr>
            <a:lvl7pPr marL="2968625" indent="-227013" defTabSz="936625" eaLnBrk="0" fontAlgn="base" hangingPunct="0">
              <a:spcBef>
                <a:spcPct val="30000"/>
              </a:spcBef>
              <a:spcAft>
                <a:spcPct val="0"/>
              </a:spcAft>
              <a:defRPr sz="1200">
                <a:solidFill>
                  <a:schemeClr val="tx1"/>
                </a:solidFill>
                <a:latin typeface="Arial" charset="0"/>
                <a:ea typeface="ＭＳ Ｐゴシック" charset="-128"/>
              </a:defRPr>
            </a:lvl7pPr>
            <a:lvl8pPr marL="3425825" indent="-227013" defTabSz="936625" eaLnBrk="0" fontAlgn="base" hangingPunct="0">
              <a:spcBef>
                <a:spcPct val="30000"/>
              </a:spcBef>
              <a:spcAft>
                <a:spcPct val="0"/>
              </a:spcAft>
              <a:defRPr sz="1200">
                <a:solidFill>
                  <a:schemeClr val="tx1"/>
                </a:solidFill>
                <a:latin typeface="Arial" charset="0"/>
                <a:ea typeface="ＭＳ Ｐゴシック" charset="-128"/>
              </a:defRPr>
            </a:lvl8pPr>
            <a:lvl9pPr marL="3883025" indent="-227013" defTabSz="936625" eaLnBrk="0" fontAlgn="base" hangingPunct="0">
              <a:spcBef>
                <a:spcPct val="30000"/>
              </a:spcBef>
              <a:spcAft>
                <a:spcPct val="0"/>
              </a:spcAft>
              <a:defRPr sz="1200">
                <a:solidFill>
                  <a:schemeClr val="tx1"/>
                </a:solidFill>
                <a:latin typeface="Arial" charset="0"/>
                <a:ea typeface="ＭＳ Ｐゴシック" charset="-128"/>
              </a:defRPr>
            </a:lvl9pPr>
          </a:lstStyle>
          <a:p>
            <a:pPr eaLnBrk="1" hangingPunct="1">
              <a:spcBef>
                <a:spcPct val="0"/>
              </a:spcBef>
            </a:pPr>
            <a:fld id="{B3D5D828-518C-43E1-9B8E-B5AED7595D21}" type="slidenum">
              <a:rPr lang="en-US" altLang="en-US" smtClean="0"/>
              <a:pPr eaLnBrk="1" hangingPunct="1">
                <a:spcBef>
                  <a:spcPct val="0"/>
                </a:spcBef>
              </a:pPr>
              <a:t>10</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Master" Target="../slideMasters/slideMaster6.xml"/><Relationship Id="rId6" Type="http://schemas.openxmlformats.org/officeDocument/2006/relationships/image" Target="../media/image9.tiff"/><Relationship Id="rId5" Type="http://schemas.openxmlformats.org/officeDocument/2006/relationships/image" Target="../media/image5.jpeg"/><Relationship Id="rId4" Type="http://schemas.openxmlformats.org/officeDocument/2006/relationships/image" Target="../media/image8.jpe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tiff"/><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88797308-A586-4FC9-B1F9-D1E0CFE4515B}" type="slidenum">
              <a:rPr lang="en-US" altLang="en-US"/>
              <a:pPr>
                <a:defRPr/>
              </a:pPr>
              <a:t>‹#›</a:t>
            </a:fld>
            <a:endParaRPr lang="en-US" altLang="en-US"/>
          </a:p>
        </p:txBody>
      </p:sp>
    </p:spTree>
    <p:extLst>
      <p:ext uri="{BB962C8B-B14F-4D97-AF65-F5344CB8AC3E}">
        <p14:creationId xmlns:p14="http://schemas.microsoft.com/office/powerpoint/2010/main" val="2098907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515455-5AA0-410C-912A-21F827972292}" type="slidenum">
              <a:rPr lang="en-US" altLang="en-US"/>
              <a:pPr>
                <a:defRPr/>
              </a:pPr>
              <a:t>‹#›</a:t>
            </a:fld>
            <a:endParaRPr lang="en-US" altLang="en-US"/>
          </a:p>
        </p:txBody>
      </p:sp>
    </p:spTree>
    <p:extLst>
      <p:ext uri="{BB962C8B-B14F-4D97-AF65-F5344CB8AC3E}">
        <p14:creationId xmlns:p14="http://schemas.microsoft.com/office/powerpoint/2010/main" val="480202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4CE23E-E004-4464-972E-89C8154C2FB4}" type="slidenum">
              <a:rPr lang="en-US" altLang="en-US"/>
              <a:pPr>
                <a:defRPr/>
              </a:pPr>
              <a:t>‹#›</a:t>
            </a:fld>
            <a:endParaRPr lang="en-US" altLang="en-US"/>
          </a:p>
        </p:txBody>
      </p:sp>
    </p:spTree>
    <p:extLst>
      <p:ext uri="{BB962C8B-B14F-4D97-AF65-F5344CB8AC3E}">
        <p14:creationId xmlns:p14="http://schemas.microsoft.com/office/powerpoint/2010/main" val="2701084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5867400" cy="6858000"/>
            <a:chOff x="0" y="0"/>
            <a:chExt cx="3696" cy="4320"/>
          </a:xfrm>
        </p:grpSpPr>
        <p:sp>
          <p:nvSpPr>
            <p:cNvPr id="27651"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endParaRPr kumimoji="1" lang="en-US" sz="2400" dirty="0">
                <a:solidFill>
                  <a:srgbClr val="003366"/>
                </a:solidFill>
                <a:latin typeface="Times New Roman" pitchFamily="18" charset="0"/>
                <a:ea typeface="+mn-ea"/>
              </a:endParaRPr>
            </a:p>
          </p:txBody>
        </p:sp>
        <p:sp>
          <p:nvSpPr>
            <p:cNvPr id="27652"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endParaRPr kumimoji="1" lang="en-US" sz="2400" dirty="0">
                <a:solidFill>
                  <a:srgbClr val="003366"/>
                </a:solidFill>
                <a:latin typeface="Times New Roman" pitchFamily="18" charset="0"/>
                <a:ea typeface="+mn-ea"/>
              </a:endParaRPr>
            </a:p>
          </p:txBody>
        </p:sp>
      </p:grpSp>
      <p:grpSp>
        <p:nvGrpSpPr>
          <p:cNvPr id="27653" name="Group 5"/>
          <p:cNvGrpSpPr>
            <a:grpSpLocks/>
          </p:cNvGrpSpPr>
          <p:nvPr/>
        </p:nvGrpSpPr>
        <p:grpSpPr bwMode="auto">
          <a:xfrm>
            <a:off x="3632200" y="4889500"/>
            <a:ext cx="4876800" cy="319088"/>
            <a:chOff x="2288" y="3080"/>
            <a:chExt cx="3072" cy="201"/>
          </a:xfrm>
        </p:grpSpPr>
        <p:sp>
          <p:nvSpPr>
            <p:cNvPr id="27654"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eaLnBrk="0" hangingPunct="0"/>
              <a:endParaRPr lang="en-US" dirty="0">
                <a:solidFill>
                  <a:srgbClr val="003366"/>
                </a:solidFill>
                <a:ea typeface="+mn-ea"/>
              </a:endParaRPr>
            </a:p>
          </p:txBody>
        </p:sp>
        <p:sp>
          <p:nvSpPr>
            <p:cNvPr id="27655"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eaLnBrk="0" hangingPunct="0"/>
              <a:endParaRPr lang="en-US" dirty="0">
                <a:solidFill>
                  <a:srgbClr val="003366"/>
                </a:solidFill>
                <a:ea typeface="+mn-ea"/>
              </a:endParaRPr>
            </a:p>
          </p:txBody>
        </p:sp>
      </p:grpSp>
      <p:sp>
        <p:nvSpPr>
          <p:cNvPr id="27656"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27657" name="Rectangle 9"/>
          <p:cNvSpPr>
            <a:spLocks noGrp="1" noChangeArrowheads="1"/>
          </p:cNvSpPr>
          <p:nvPr>
            <p:ph type="dt" sz="quarter" idx="2"/>
          </p:nvPr>
        </p:nvSpPr>
        <p:spPr/>
        <p:txBody>
          <a:bodyPr/>
          <a:lstStyle>
            <a:lvl1pPr>
              <a:defRPr>
                <a:solidFill>
                  <a:schemeClr val="bg1"/>
                </a:solidFill>
              </a:defRPr>
            </a:lvl1pPr>
          </a:lstStyle>
          <a:p>
            <a:endParaRPr lang="en-US" dirty="0">
              <a:solidFill>
                <a:srgbClr val="FFFFFF"/>
              </a:solidFill>
            </a:endParaRPr>
          </a:p>
        </p:txBody>
      </p:sp>
      <p:sp>
        <p:nvSpPr>
          <p:cNvPr id="27658" name="Rectangle 10"/>
          <p:cNvSpPr>
            <a:spLocks noGrp="1" noChangeArrowheads="1"/>
          </p:cNvSpPr>
          <p:nvPr>
            <p:ph type="ftr" sz="quarter" idx="3"/>
          </p:nvPr>
        </p:nvSpPr>
        <p:spPr/>
        <p:txBody>
          <a:bodyPr/>
          <a:lstStyle>
            <a:lvl1pPr algn="r">
              <a:defRPr/>
            </a:lvl1pPr>
          </a:lstStyle>
          <a:p>
            <a:r>
              <a:rPr lang="en-US" dirty="0" smtClean="0">
                <a:solidFill>
                  <a:srgbClr val="003366"/>
                </a:solidFill>
              </a:rPr>
              <a:t>Timothy J. Riveria, Advocates for Justice and Education, Inc.</a:t>
            </a:r>
            <a:endParaRPr lang="en-US" dirty="0">
              <a:solidFill>
                <a:srgbClr val="003366"/>
              </a:solidFill>
            </a:endParaRPr>
          </a:p>
        </p:txBody>
      </p:sp>
      <p:sp>
        <p:nvSpPr>
          <p:cNvPr id="27659" name="Rectangle 11"/>
          <p:cNvSpPr>
            <a:spLocks noGrp="1" noChangeArrowheads="1"/>
          </p:cNvSpPr>
          <p:nvPr>
            <p:ph type="sldNum" sz="quarter" idx="4"/>
          </p:nvPr>
        </p:nvSpPr>
        <p:spPr>
          <a:xfrm>
            <a:off x="76200" y="6248400"/>
            <a:ext cx="587375" cy="488950"/>
          </a:xfrm>
        </p:spPr>
        <p:txBody>
          <a:bodyPr anchorCtr="0"/>
          <a:lstStyle>
            <a:lvl1pPr>
              <a:defRPr/>
            </a:lvl1pPr>
          </a:lstStyle>
          <a:p>
            <a:fld id="{37C430C2-50C3-4EB3-933D-5AD9BF3D66D5}" type="slidenum">
              <a:rPr lang="en-US">
                <a:solidFill>
                  <a:srgbClr val="FFFFFF"/>
                </a:solidFill>
              </a:rPr>
              <a:pPr/>
              <a:t>‹#›</a:t>
            </a:fld>
            <a:endParaRPr lang="en-US" dirty="0">
              <a:solidFill>
                <a:srgbClr val="FFFFFF"/>
              </a:solidFill>
            </a:endParaRPr>
          </a:p>
        </p:txBody>
      </p:sp>
      <p:sp>
        <p:nvSpPr>
          <p:cNvPr id="27660"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302453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3366"/>
              </a:solidFill>
            </a:endParaRPr>
          </a:p>
        </p:txBody>
      </p:sp>
      <p:sp>
        <p:nvSpPr>
          <p:cNvPr id="5" name="Footer Placeholder 4"/>
          <p:cNvSpPr>
            <a:spLocks noGrp="1"/>
          </p:cNvSpPr>
          <p:nvPr>
            <p:ph type="ftr" sz="quarter" idx="11"/>
          </p:nvPr>
        </p:nvSpPr>
        <p:spPr/>
        <p:txBody>
          <a:bodyPr/>
          <a:lstStyle>
            <a:lvl1pPr>
              <a:defRPr/>
            </a:lvl1pPr>
          </a:lstStyle>
          <a:p>
            <a:r>
              <a:rPr lang="en-US" dirty="0" smtClean="0">
                <a:solidFill>
                  <a:srgbClr val="003366"/>
                </a:solidFill>
              </a:rPr>
              <a:t>Timothy J. Riveria, Advocates for Justice and Education, Inc.</a:t>
            </a:r>
            <a:endParaRPr lang="en-US" dirty="0">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461AEB24-8CB5-49FC-871C-D49F79E67440}"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606387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3366"/>
              </a:solidFill>
            </a:endParaRPr>
          </a:p>
        </p:txBody>
      </p:sp>
      <p:sp>
        <p:nvSpPr>
          <p:cNvPr id="5" name="Footer Placeholder 4"/>
          <p:cNvSpPr>
            <a:spLocks noGrp="1"/>
          </p:cNvSpPr>
          <p:nvPr>
            <p:ph type="ftr" sz="quarter" idx="11"/>
          </p:nvPr>
        </p:nvSpPr>
        <p:spPr/>
        <p:txBody>
          <a:bodyPr/>
          <a:lstStyle>
            <a:lvl1pPr>
              <a:defRPr/>
            </a:lvl1pPr>
          </a:lstStyle>
          <a:p>
            <a:r>
              <a:rPr lang="en-US" dirty="0" smtClean="0">
                <a:solidFill>
                  <a:srgbClr val="003366"/>
                </a:solidFill>
              </a:rPr>
              <a:t>Timothy J. Riveria, Advocates for Justice and Education, Inc.</a:t>
            </a:r>
            <a:endParaRPr lang="en-US" dirty="0">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7A2DDB48-9D1B-44FD-99B7-A6A908945807}"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201842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003366"/>
              </a:solidFill>
            </a:endParaRPr>
          </a:p>
        </p:txBody>
      </p:sp>
      <p:sp>
        <p:nvSpPr>
          <p:cNvPr id="6" name="Footer Placeholder 5"/>
          <p:cNvSpPr>
            <a:spLocks noGrp="1"/>
          </p:cNvSpPr>
          <p:nvPr>
            <p:ph type="ftr" sz="quarter" idx="11"/>
          </p:nvPr>
        </p:nvSpPr>
        <p:spPr/>
        <p:txBody>
          <a:bodyPr/>
          <a:lstStyle>
            <a:lvl1pPr>
              <a:defRPr/>
            </a:lvl1pPr>
          </a:lstStyle>
          <a:p>
            <a:r>
              <a:rPr lang="en-US" dirty="0" smtClean="0">
                <a:solidFill>
                  <a:srgbClr val="003366"/>
                </a:solidFill>
              </a:rPr>
              <a:t>Timothy J. Riveria, Advocates for Justice and Education, Inc.</a:t>
            </a:r>
            <a:endParaRPr lang="en-US" dirty="0">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571E3527-ECBF-4611-8576-C8495BA8D794}"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78281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solidFill>
                <a:srgbClr val="003366"/>
              </a:solidFill>
            </a:endParaRPr>
          </a:p>
        </p:txBody>
      </p:sp>
      <p:sp>
        <p:nvSpPr>
          <p:cNvPr id="8" name="Footer Placeholder 7"/>
          <p:cNvSpPr>
            <a:spLocks noGrp="1"/>
          </p:cNvSpPr>
          <p:nvPr>
            <p:ph type="ftr" sz="quarter" idx="11"/>
          </p:nvPr>
        </p:nvSpPr>
        <p:spPr/>
        <p:txBody>
          <a:bodyPr/>
          <a:lstStyle>
            <a:lvl1pPr>
              <a:defRPr/>
            </a:lvl1pPr>
          </a:lstStyle>
          <a:p>
            <a:r>
              <a:rPr lang="en-US" dirty="0" smtClean="0">
                <a:solidFill>
                  <a:srgbClr val="003366"/>
                </a:solidFill>
              </a:rPr>
              <a:t>Timothy J. Riveria, Advocates for Justice and Education, Inc.</a:t>
            </a:r>
            <a:endParaRPr lang="en-US" dirty="0">
              <a:solidFill>
                <a:srgbClr val="003366"/>
              </a:solidFill>
            </a:endParaRPr>
          </a:p>
        </p:txBody>
      </p:sp>
      <p:sp>
        <p:nvSpPr>
          <p:cNvPr id="9" name="Slide Number Placeholder 8"/>
          <p:cNvSpPr>
            <a:spLocks noGrp="1"/>
          </p:cNvSpPr>
          <p:nvPr>
            <p:ph type="sldNum" sz="quarter" idx="12"/>
          </p:nvPr>
        </p:nvSpPr>
        <p:spPr/>
        <p:txBody>
          <a:bodyPr/>
          <a:lstStyle>
            <a:lvl1pPr>
              <a:defRPr/>
            </a:lvl1pPr>
          </a:lstStyle>
          <a:p>
            <a:fld id="{CE760C1D-18F3-4376-8E13-A642F4E7EB1C}"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932470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003366"/>
              </a:solidFill>
            </a:endParaRPr>
          </a:p>
        </p:txBody>
      </p:sp>
      <p:sp>
        <p:nvSpPr>
          <p:cNvPr id="4" name="Footer Placeholder 3"/>
          <p:cNvSpPr>
            <a:spLocks noGrp="1"/>
          </p:cNvSpPr>
          <p:nvPr>
            <p:ph type="ftr" sz="quarter" idx="11"/>
          </p:nvPr>
        </p:nvSpPr>
        <p:spPr/>
        <p:txBody>
          <a:bodyPr/>
          <a:lstStyle>
            <a:lvl1pPr>
              <a:defRPr/>
            </a:lvl1pPr>
          </a:lstStyle>
          <a:p>
            <a:r>
              <a:rPr lang="en-US" dirty="0" smtClean="0">
                <a:solidFill>
                  <a:srgbClr val="003366"/>
                </a:solidFill>
              </a:rPr>
              <a:t>Timothy J. Riveria, Advocates for Justice and Education, Inc.</a:t>
            </a:r>
            <a:endParaRPr lang="en-US" dirty="0">
              <a:solidFill>
                <a:srgbClr val="003366"/>
              </a:solidFill>
            </a:endParaRPr>
          </a:p>
        </p:txBody>
      </p:sp>
      <p:sp>
        <p:nvSpPr>
          <p:cNvPr id="5" name="Slide Number Placeholder 4"/>
          <p:cNvSpPr>
            <a:spLocks noGrp="1"/>
          </p:cNvSpPr>
          <p:nvPr>
            <p:ph type="sldNum" sz="quarter" idx="12"/>
          </p:nvPr>
        </p:nvSpPr>
        <p:spPr/>
        <p:txBody>
          <a:bodyPr/>
          <a:lstStyle>
            <a:lvl1pPr>
              <a:defRPr/>
            </a:lvl1pPr>
          </a:lstStyle>
          <a:p>
            <a:fld id="{38254B9D-55F9-4CF8-A307-63DB44FB28DB}"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711792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3366"/>
              </a:solidFill>
            </a:endParaRPr>
          </a:p>
        </p:txBody>
      </p:sp>
      <p:sp>
        <p:nvSpPr>
          <p:cNvPr id="3" name="Footer Placeholder 2"/>
          <p:cNvSpPr>
            <a:spLocks noGrp="1"/>
          </p:cNvSpPr>
          <p:nvPr>
            <p:ph type="ftr" sz="quarter" idx="11"/>
          </p:nvPr>
        </p:nvSpPr>
        <p:spPr/>
        <p:txBody>
          <a:bodyPr/>
          <a:lstStyle>
            <a:lvl1pPr>
              <a:defRPr/>
            </a:lvl1pPr>
          </a:lstStyle>
          <a:p>
            <a:r>
              <a:rPr lang="en-US" dirty="0" smtClean="0">
                <a:solidFill>
                  <a:srgbClr val="003366"/>
                </a:solidFill>
              </a:rPr>
              <a:t>Timothy J. Riveria, Advocates for Justice and Education, Inc.</a:t>
            </a:r>
            <a:endParaRPr lang="en-US" dirty="0">
              <a:solidFill>
                <a:srgbClr val="003366"/>
              </a:solidFill>
            </a:endParaRPr>
          </a:p>
        </p:txBody>
      </p:sp>
      <p:sp>
        <p:nvSpPr>
          <p:cNvPr id="4" name="Slide Number Placeholder 3"/>
          <p:cNvSpPr>
            <a:spLocks noGrp="1"/>
          </p:cNvSpPr>
          <p:nvPr>
            <p:ph type="sldNum" sz="quarter" idx="12"/>
          </p:nvPr>
        </p:nvSpPr>
        <p:spPr/>
        <p:txBody>
          <a:bodyPr/>
          <a:lstStyle>
            <a:lvl1pPr>
              <a:defRPr/>
            </a:lvl1pPr>
          </a:lstStyle>
          <a:p>
            <a:fld id="{8A04B878-219C-4321-8533-3328B10D9930}"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497856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3366"/>
              </a:solidFill>
            </a:endParaRPr>
          </a:p>
        </p:txBody>
      </p:sp>
      <p:sp>
        <p:nvSpPr>
          <p:cNvPr id="6" name="Footer Placeholder 5"/>
          <p:cNvSpPr>
            <a:spLocks noGrp="1"/>
          </p:cNvSpPr>
          <p:nvPr>
            <p:ph type="ftr" sz="quarter" idx="11"/>
          </p:nvPr>
        </p:nvSpPr>
        <p:spPr/>
        <p:txBody>
          <a:bodyPr/>
          <a:lstStyle>
            <a:lvl1pPr>
              <a:defRPr/>
            </a:lvl1pPr>
          </a:lstStyle>
          <a:p>
            <a:r>
              <a:rPr lang="en-US" dirty="0" smtClean="0">
                <a:solidFill>
                  <a:srgbClr val="003366"/>
                </a:solidFill>
              </a:rPr>
              <a:t>Timothy J. Riveria, Advocates for Justice and Education, Inc.</a:t>
            </a:r>
            <a:endParaRPr lang="en-US" dirty="0">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447C9597-706E-4FB4-A242-9A7CC9F3E709}"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32856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AA4052-6D13-4979-9239-CA52392585AA}" type="slidenum">
              <a:rPr lang="en-US" altLang="en-US"/>
              <a:pPr>
                <a:defRPr/>
              </a:pPr>
              <a:t>‹#›</a:t>
            </a:fld>
            <a:endParaRPr lang="en-US" altLang="en-US"/>
          </a:p>
        </p:txBody>
      </p:sp>
    </p:spTree>
    <p:extLst>
      <p:ext uri="{BB962C8B-B14F-4D97-AF65-F5344CB8AC3E}">
        <p14:creationId xmlns:p14="http://schemas.microsoft.com/office/powerpoint/2010/main" val="71115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3366"/>
              </a:solidFill>
            </a:endParaRPr>
          </a:p>
        </p:txBody>
      </p:sp>
      <p:sp>
        <p:nvSpPr>
          <p:cNvPr id="6" name="Footer Placeholder 5"/>
          <p:cNvSpPr>
            <a:spLocks noGrp="1"/>
          </p:cNvSpPr>
          <p:nvPr>
            <p:ph type="ftr" sz="quarter" idx="11"/>
          </p:nvPr>
        </p:nvSpPr>
        <p:spPr/>
        <p:txBody>
          <a:bodyPr/>
          <a:lstStyle>
            <a:lvl1pPr>
              <a:defRPr/>
            </a:lvl1pPr>
          </a:lstStyle>
          <a:p>
            <a:r>
              <a:rPr lang="en-US" dirty="0" smtClean="0">
                <a:solidFill>
                  <a:srgbClr val="003366"/>
                </a:solidFill>
              </a:rPr>
              <a:t>Timothy J. Riveria, Advocates for Justice and Education, Inc.</a:t>
            </a:r>
            <a:endParaRPr lang="en-US" dirty="0">
              <a:solidFill>
                <a:srgbClr val="003366"/>
              </a:solidFill>
            </a:endParaRPr>
          </a:p>
        </p:txBody>
      </p:sp>
      <p:sp>
        <p:nvSpPr>
          <p:cNvPr id="7" name="Slide Number Placeholder 6"/>
          <p:cNvSpPr>
            <a:spLocks noGrp="1"/>
          </p:cNvSpPr>
          <p:nvPr>
            <p:ph type="sldNum" sz="quarter" idx="12"/>
          </p:nvPr>
        </p:nvSpPr>
        <p:spPr/>
        <p:txBody>
          <a:bodyPr/>
          <a:lstStyle>
            <a:lvl1pPr>
              <a:defRPr/>
            </a:lvl1pPr>
          </a:lstStyle>
          <a:p>
            <a:fld id="{477166AC-ECE9-4F5E-8BA5-FCF5B2B64AD5}"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715736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3366"/>
              </a:solidFill>
            </a:endParaRPr>
          </a:p>
        </p:txBody>
      </p:sp>
      <p:sp>
        <p:nvSpPr>
          <p:cNvPr id="5" name="Footer Placeholder 4"/>
          <p:cNvSpPr>
            <a:spLocks noGrp="1"/>
          </p:cNvSpPr>
          <p:nvPr>
            <p:ph type="ftr" sz="quarter" idx="11"/>
          </p:nvPr>
        </p:nvSpPr>
        <p:spPr/>
        <p:txBody>
          <a:bodyPr/>
          <a:lstStyle>
            <a:lvl1pPr>
              <a:defRPr/>
            </a:lvl1pPr>
          </a:lstStyle>
          <a:p>
            <a:r>
              <a:rPr lang="en-US" dirty="0" smtClean="0">
                <a:solidFill>
                  <a:srgbClr val="003366"/>
                </a:solidFill>
              </a:rPr>
              <a:t>Timothy J. Riveria, Advocates for Justice and Education, Inc.</a:t>
            </a:r>
            <a:endParaRPr lang="en-US" dirty="0">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27DFCA3F-EEF1-4A76-A41F-B05F11710697}"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238337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003366"/>
              </a:solidFill>
            </a:endParaRPr>
          </a:p>
        </p:txBody>
      </p:sp>
      <p:sp>
        <p:nvSpPr>
          <p:cNvPr id="5" name="Footer Placeholder 4"/>
          <p:cNvSpPr>
            <a:spLocks noGrp="1"/>
          </p:cNvSpPr>
          <p:nvPr>
            <p:ph type="ftr" sz="quarter" idx="11"/>
          </p:nvPr>
        </p:nvSpPr>
        <p:spPr/>
        <p:txBody>
          <a:bodyPr/>
          <a:lstStyle>
            <a:lvl1pPr>
              <a:defRPr/>
            </a:lvl1pPr>
          </a:lstStyle>
          <a:p>
            <a:r>
              <a:rPr lang="en-US" dirty="0" smtClean="0">
                <a:solidFill>
                  <a:srgbClr val="003366"/>
                </a:solidFill>
              </a:rPr>
              <a:t>Timothy J. Riveria, Advocates for Justice and Education, Inc.</a:t>
            </a:r>
            <a:endParaRPr lang="en-US" dirty="0">
              <a:solidFill>
                <a:srgbClr val="003366"/>
              </a:solidFill>
            </a:endParaRPr>
          </a:p>
        </p:txBody>
      </p:sp>
      <p:sp>
        <p:nvSpPr>
          <p:cNvPr id="6" name="Slide Number Placeholder 5"/>
          <p:cNvSpPr>
            <a:spLocks noGrp="1"/>
          </p:cNvSpPr>
          <p:nvPr>
            <p:ph type="sldNum" sz="quarter" idx="12"/>
          </p:nvPr>
        </p:nvSpPr>
        <p:spPr/>
        <p:txBody>
          <a:bodyPr/>
          <a:lstStyle>
            <a:lvl1pPr>
              <a:defRPr/>
            </a:lvl1pPr>
          </a:lstStyle>
          <a:p>
            <a:fld id="{BED1AD18-105F-4935-A4C6-2DFF9F3026E7}" type="slidenum">
              <a:rPr lang="en-US">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7186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C447B28-BE71-4F6A-9AA8-B95E88710004}" type="datetimeFigureOut">
              <a:rPr lang="en-US" smtClean="0"/>
              <a:pPr/>
              <a:t>1/21/2015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ill Sans MT"/>
              <a:ea typeface="+mn-ea"/>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40234776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C447B28-BE71-4F6A-9AA8-B95E88710004}"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87699039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ill Sans MT"/>
              <a:ea typeface="+mn-ea"/>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C447B28-BE71-4F6A-9AA8-B95E88710004}" type="datetimeFigureOut">
              <a:rPr lang="en-US" smtClean="0"/>
              <a:pPr/>
              <a:t>1/21/2015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50191109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2C447B28-BE71-4F6A-9AA8-B95E88710004}"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011357253"/>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C447B28-BE71-4F6A-9AA8-B95E88710004}" type="datetimeFigureOut">
              <a:rPr lang="en-US" smtClean="0"/>
              <a:pPr/>
              <a:t>1/21/2015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ill Sans MT"/>
              <a:ea typeface="+mn-ea"/>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359787362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C447B28-BE71-4F6A-9AA8-B95E88710004}" type="datetimeFigureOut">
              <a:rPr lang="en-US" smtClean="0"/>
              <a:pPr/>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Tree>
    <p:extLst>
      <p:ext uri="{BB962C8B-B14F-4D97-AF65-F5344CB8AC3E}">
        <p14:creationId xmlns:p14="http://schemas.microsoft.com/office/powerpoint/2010/main" val="1032652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ill Sans MT"/>
              <a:ea typeface="+mn-ea"/>
            </a:endParaRPr>
          </a:p>
        </p:txBody>
      </p:sp>
      <p:sp>
        <p:nvSpPr>
          <p:cNvPr id="2" name="Date Placeholder 1"/>
          <p:cNvSpPr>
            <a:spLocks noGrp="1"/>
          </p:cNvSpPr>
          <p:nvPr>
            <p:ph type="dt" sz="half" idx="10"/>
          </p:nvPr>
        </p:nvSpPr>
        <p:spPr/>
        <p:txBody>
          <a:bodyPr/>
          <a:lstStyle/>
          <a:p>
            <a:fld id="{2C447B28-BE71-4F6A-9AA8-B95E88710004}" type="datetimeFigureOut">
              <a:rPr lang="en-US" smtClean="0"/>
              <a:pPr/>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5FF27AB-CAFE-4B84-A8E4-153E374E2C95}" type="slidenum">
              <a:rPr lang="en-US" smtClean="0"/>
              <a:pPr/>
              <a:t>‹#›</a:t>
            </a:fld>
            <a:endParaRPr lang="en-US"/>
          </a:p>
        </p:txBody>
      </p:sp>
    </p:spTree>
    <p:extLst>
      <p:ext uri="{BB962C8B-B14F-4D97-AF65-F5344CB8AC3E}">
        <p14:creationId xmlns:p14="http://schemas.microsoft.com/office/powerpoint/2010/main" val="715847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62000" y="3276600"/>
            <a:ext cx="7543800" cy="1676400"/>
          </a:xfrm>
        </p:spPr>
        <p:txBody>
          <a:bodyPr/>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A33470F-555C-4FCC-9686-6F12E92CE794}" type="slidenum">
              <a:rPr lang="en-US" altLang="en-US"/>
              <a:pPr>
                <a:defRPr/>
              </a:pPr>
              <a:t>‹#›</a:t>
            </a:fld>
            <a:endParaRPr lang="en-US" altLang="en-US"/>
          </a:p>
        </p:txBody>
      </p:sp>
    </p:spTree>
    <p:extLst>
      <p:ext uri="{BB962C8B-B14F-4D97-AF65-F5344CB8AC3E}">
        <p14:creationId xmlns:p14="http://schemas.microsoft.com/office/powerpoint/2010/main" val="1733710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ill Sans MT"/>
              <a:ea typeface="+mn-ea"/>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5" name="Date Placeholder 4"/>
          <p:cNvSpPr>
            <a:spLocks noGrp="1"/>
          </p:cNvSpPr>
          <p:nvPr>
            <p:ph type="dt" sz="half" idx="10"/>
          </p:nvPr>
        </p:nvSpPr>
        <p:spPr/>
        <p:txBody>
          <a:bodyPr/>
          <a:lstStyle/>
          <a:p>
            <a:fld id="{2C447B28-BE71-4F6A-9AA8-B95E88710004}" type="datetimeFigureOut">
              <a:rPr lang="en-US" smtClean="0"/>
              <a:pPr/>
              <a:t>1/21/2015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379623657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ill Sans MT"/>
              <a:ea typeface="+mn-ea"/>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ill Sans MT"/>
              <a:ea typeface="+mn-ea"/>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5" name="Date Placeholder 4"/>
          <p:cNvSpPr>
            <a:spLocks noGrp="1"/>
          </p:cNvSpPr>
          <p:nvPr>
            <p:ph type="dt" sz="half" idx="10"/>
          </p:nvPr>
        </p:nvSpPr>
        <p:spPr>
          <a:xfrm>
            <a:off x="5788152" y="6404984"/>
            <a:ext cx="3044952" cy="365760"/>
          </a:xfrm>
        </p:spPr>
        <p:txBody>
          <a:bodyPr/>
          <a:lstStyle/>
          <a:p>
            <a:fld id="{2C447B28-BE71-4F6A-9AA8-B95E88710004}" type="datetimeFigureOut">
              <a:rPr lang="en-US" smtClean="0"/>
              <a:pPr/>
              <a:t>1/21/2015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24621203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447B28-BE71-4F6A-9AA8-B95E88710004}"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Tree>
    <p:extLst>
      <p:ext uri="{BB962C8B-B14F-4D97-AF65-F5344CB8AC3E}">
        <p14:creationId xmlns:p14="http://schemas.microsoft.com/office/powerpoint/2010/main" val="3594094646"/>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ill Sans MT"/>
              <a:ea typeface="+mn-ea"/>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C447B28-BE71-4F6A-9AA8-B95E88710004}"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3869358183"/>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6CC05BC-8299-4E45-961C-A9A9CECADE34}" type="datetimeFigureOut">
              <a:rPr lang="en-US">
                <a:solidFill>
                  <a:prstClr val="black">
                    <a:tint val="75000"/>
                  </a:prstClr>
                </a:solidFill>
              </a:rPr>
              <a:pPr>
                <a:defRPr/>
              </a:pPr>
              <a:t>1/21/2015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313E7A6-692B-440B-AFF0-F1ED82EE38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37206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976D24-1337-483A-BB95-83948B804596}" type="datetimeFigureOut">
              <a:rPr lang="en-US">
                <a:solidFill>
                  <a:prstClr val="black">
                    <a:tint val="75000"/>
                  </a:prstClr>
                </a:solidFill>
              </a:rPr>
              <a:pPr>
                <a:defRPr/>
              </a:pPr>
              <a:t>1/21/2015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1F7502-13A9-4611-8E2A-80A9E69B636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75851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7CE74D-59D5-453A-8979-BB4597E25582}" type="datetimeFigureOut">
              <a:rPr lang="en-US">
                <a:solidFill>
                  <a:prstClr val="black">
                    <a:tint val="75000"/>
                  </a:prstClr>
                </a:solidFill>
              </a:rPr>
              <a:pPr>
                <a:defRPr/>
              </a:pPr>
              <a:t>1/21/2015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58088D-552D-4D72-BEAB-7BDB284DB2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340628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28966" y="274638"/>
            <a:ext cx="6957834"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623C330-4948-494B-A7B0-1C8EBE79A7AF}" type="datetimeFigureOut">
              <a:rPr lang="en-US">
                <a:solidFill>
                  <a:prstClr val="black">
                    <a:tint val="75000"/>
                  </a:prstClr>
                </a:solidFill>
              </a:rPr>
              <a:pPr>
                <a:defRPr/>
              </a:pPr>
              <a:t>1/21/2015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8BF0F22-E1CD-4BC2-84C1-296EDEA5040A}" type="slidenum">
              <a:rPr lang="en-US">
                <a:solidFill>
                  <a:prstClr val="black">
                    <a:tint val="75000"/>
                  </a:prstClr>
                </a:solidFill>
              </a:rPr>
              <a:pPr>
                <a:defRPr/>
              </a:pPr>
              <a:t>‹#›</a:t>
            </a:fld>
            <a:endParaRPr lang="en-US">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05" y="76305"/>
            <a:ext cx="1704761" cy="838095"/>
          </a:xfrm>
          <a:prstGeom prst="rect">
            <a:avLst/>
          </a:prstGeom>
        </p:spPr>
      </p:pic>
    </p:spTree>
    <p:extLst>
      <p:ext uri="{BB962C8B-B14F-4D97-AF65-F5344CB8AC3E}">
        <p14:creationId xmlns:p14="http://schemas.microsoft.com/office/powerpoint/2010/main" val="15093294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269851A-BF5F-42B6-8D95-D28E90620181}" type="datetimeFigureOut">
              <a:rPr lang="en-US">
                <a:solidFill>
                  <a:prstClr val="black">
                    <a:tint val="75000"/>
                  </a:prstClr>
                </a:solidFill>
              </a:rPr>
              <a:pPr>
                <a:defRPr/>
              </a:pPr>
              <a:t>1/21/2015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00EA04-BFFA-4E3E-B4B4-D8CB950B5AA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281770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9759C81-3E87-4DDB-AA68-8F42CD0B206E}" type="datetimeFigureOut">
              <a:rPr lang="en-US">
                <a:solidFill>
                  <a:prstClr val="black">
                    <a:tint val="75000"/>
                  </a:prstClr>
                </a:solidFill>
              </a:rPr>
              <a:pPr>
                <a:defRPr/>
              </a:pPr>
              <a:t>1/21/2015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8FB3DC0-8B9E-4CFC-BD9D-66162843C74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88869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AE9B920-9A3B-4148-95DF-89CB612622C5}" type="slidenum">
              <a:rPr lang="en-US" altLang="en-US"/>
              <a:pPr>
                <a:defRPr/>
              </a:pPr>
              <a:t>‹#›</a:t>
            </a:fld>
            <a:endParaRPr lang="en-US" altLang="en-US"/>
          </a:p>
        </p:txBody>
      </p:sp>
    </p:spTree>
    <p:extLst>
      <p:ext uri="{BB962C8B-B14F-4D97-AF65-F5344CB8AC3E}">
        <p14:creationId xmlns:p14="http://schemas.microsoft.com/office/powerpoint/2010/main" val="15712689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E138BF-B077-4B36-BB85-E9D4E1227D83}" type="datetimeFigureOut">
              <a:rPr lang="en-US">
                <a:solidFill>
                  <a:prstClr val="black">
                    <a:tint val="75000"/>
                  </a:prstClr>
                </a:solidFill>
              </a:rPr>
              <a:pPr>
                <a:defRPr/>
              </a:pPr>
              <a:t>1/21/2015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7134414-5BFE-4CE2-AAB1-42F66520D56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095349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CE7307-A915-4F2E-95AC-6FCAA44567B3}" type="datetimeFigureOut">
              <a:rPr lang="en-US">
                <a:solidFill>
                  <a:prstClr val="black">
                    <a:tint val="75000"/>
                  </a:prstClr>
                </a:solidFill>
              </a:rPr>
              <a:pPr>
                <a:defRPr/>
              </a:pPr>
              <a:t>1/21/2015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1B80629-1B2D-46CF-9C73-9E1CC706270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272858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19165F-8F83-4CE7-9FFB-9216BAD5FAAE}" type="datetimeFigureOut">
              <a:rPr lang="en-US">
                <a:solidFill>
                  <a:prstClr val="black">
                    <a:tint val="75000"/>
                  </a:prstClr>
                </a:solidFill>
              </a:rPr>
              <a:pPr>
                <a:defRPr/>
              </a:pPr>
              <a:t>1/21/2015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311462A-637B-43CC-8001-AD034989ED4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135078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B949C5-F658-48B5-9997-B5381374AB17}" type="datetimeFigureOut">
              <a:rPr lang="en-US">
                <a:solidFill>
                  <a:prstClr val="black">
                    <a:tint val="75000"/>
                  </a:prstClr>
                </a:solidFill>
              </a:rPr>
              <a:pPr>
                <a:defRPr/>
              </a:pPr>
              <a:t>1/21/2015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7EBEC5-FA61-481C-B376-252F0DA5C7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667728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3334DF-E6FE-4DC4-B406-9319ABA2F9FF}" type="datetimeFigureOut">
              <a:rPr lang="en-US">
                <a:solidFill>
                  <a:prstClr val="black">
                    <a:tint val="75000"/>
                  </a:prstClr>
                </a:solidFill>
              </a:rPr>
              <a:pPr>
                <a:defRPr/>
              </a:pPr>
              <a:t>1/21/2015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7A92B1-5981-4FE0-BBB9-02DD4A0D4C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367367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D598D9-0C4C-4BA7-A0DD-574BF831C148}" type="datetimeFigureOut">
              <a:rPr lang="en-US">
                <a:solidFill>
                  <a:prstClr val="black">
                    <a:tint val="75000"/>
                  </a:prstClr>
                </a:solidFill>
              </a:rPr>
              <a:pPr>
                <a:defRPr/>
              </a:pPr>
              <a:t>1/21/2015</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71D06B2-FBAD-460D-BA02-522FDFE0CFD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85804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9A5AE64D-26A4-40A6-B080-ECADA62CFDAE}" type="datetimeFigureOut">
              <a:rPr lang="en-US">
                <a:solidFill>
                  <a:prstClr val="black">
                    <a:tint val="75000"/>
                  </a:prstClr>
                </a:solidFill>
              </a:rPr>
              <a:pPr>
                <a:defRPr/>
              </a:pPr>
              <a:t>1/21/2015</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06BBE199-BAAC-41B2-BBBC-F1326F29BA6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866900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5672871-A33A-4F7B-88C8-687D7F1C70DB}" type="datetimeFigureOut">
              <a:rPr lang="en-US">
                <a:solidFill>
                  <a:prstClr val="black">
                    <a:tint val="75000"/>
                  </a:prstClr>
                </a:solidFill>
              </a:rPr>
              <a:pPr>
                <a:defRPr/>
              </a:pPr>
              <a:t>1/21/2015</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4C12A42-9EB0-4C18-BA5D-F59DAB327BB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0628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CBEA29C3-463B-4CF6-9E77-47D3FFFB7240}" type="datetimeFigureOut">
              <a:rPr lang="en-US">
                <a:solidFill>
                  <a:prstClr val="black">
                    <a:tint val="75000"/>
                  </a:prstClr>
                </a:solidFill>
              </a:rPr>
              <a:pPr>
                <a:defRPr/>
              </a:pPr>
              <a:t>1/21/2015</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F8EF0FA-2422-4C39-82F2-129EDFBE43E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567698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E03D72DD-119E-42F7-8A31-85E0C0D0D11B}" type="datetimeFigureOut">
              <a:rPr lang="en-US">
                <a:solidFill>
                  <a:prstClr val="black">
                    <a:tint val="75000"/>
                  </a:prstClr>
                </a:solidFill>
              </a:rPr>
              <a:pPr>
                <a:defRPr/>
              </a:pPr>
              <a:t>1/21/2015</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DF2EDE8-E4E3-406A-96F4-B5ACB03D95A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0366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7588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6450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60CF16DF-EFD7-4A2A-9664-79F2FF2096FC}" type="slidenum">
              <a:rPr lang="en-US" altLang="en-US"/>
              <a:pPr>
                <a:defRPr/>
              </a:pPr>
              <a:t>‹#›</a:t>
            </a:fld>
            <a:endParaRPr lang="en-US" altLang="en-US"/>
          </a:p>
        </p:txBody>
      </p:sp>
    </p:spTree>
    <p:extLst>
      <p:ext uri="{BB962C8B-B14F-4D97-AF65-F5344CB8AC3E}">
        <p14:creationId xmlns:p14="http://schemas.microsoft.com/office/powerpoint/2010/main" val="7030873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4D09B02-232F-4399-AD13-B2B6FE54D387}" type="datetimeFigureOut">
              <a:rPr lang="en-US">
                <a:solidFill>
                  <a:prstClr val="black">
                    <a:tint val="75000"/>
                  </a:prstClr>
                </a:solidFill>
              </a:rPr>
              <a:pPr>
                <a:defRPr/>
              </a:pPr>
              <a:t>1/21/2015</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8B294ED-1DC4-45D5-984B-2B32F4B26F9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567322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6CD4977-0659-4E0C-88E1-810EAEDFE7CF}" type="datetimeFigureOut">
              <a:rPr lang="en-US">
                <a:solidFill>
                  <a:prstClr val="black">
                    <a:tint val="75000"/>
                  </a:prstClr>
                </a:solidFill>
              </a:rPr>
              <a:pPr>
                <a:defRPr/>
              </a:pPr>
              <a:t>1/21/2015</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DC334671-3C9F-48AA-81C8-C8A03532234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792356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57D52E-2C68-41B4-A9CF-D9E0A1AFF3EF}" type="datetimeFigureOut">
              <a:rPr lang="en-US">
                <a:solidFill>
                  <a:prstClr val="black">
                    <a:tint val="75000"/>
                  </a:prstClr>
                </a:solidFill>
              </a:rPr>
              <a:pPr>
                <a:defRPr/>
              </a:pPr>
              <a:t>1/21/2015</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0E05D19-5201-44AE-B08D-91AEF4A8C5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576203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F3DA109A-7F98-4B54-9164-9FE1D827D9EF}" type="datetimeFigureOut">
              <a:rPr lang="en-US">
                <a:solidFill>
                  <a:prstClr val="black">
                    <a:tint val="75000"/>
                  </a:prstClr>
                </a:solidFill>
              </a:rPr>
              <a:pPr>
                <a:defRPr/>
              </a:pPr>
              <a:t>1/21/2015</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42C44176-E001-4A7C-AF18-B59E791BB53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419299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1525E98-B55E-471E-942F-D9B7E874748B}" type="datetimeFigureOut">
              <a:rPr lang="en-US">
                <a:solidFill>
                  <a:prstClr val="black">
                    <a:tint val="75000"/>
                  </a:prstClr>
                </a:solidFill>
              </a:rPr>
              <a:pPr>
                <a:defRPr/>
              </a:pPr>
              <a:t>1/21/2015</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820297B-4BDE-427A-BC60-09195FB2A16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833769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1DABA1F0-C341-4887-854E-2DBB0A255AA6}" type="datetimeFigureOut">
              <a:rPr lang="en-US">
                <a:solidFill>
                  <a:prstClr val="black">
                    <a:tint val="75000"/>
                  </a:prstClr>
                </a:solidFill>
              </a:rPr>
              <a:pPr>
                <a:defRPr/>
              </a:pPr>
              <a:t>1/21/2015</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28E925AD-BC7A-46C7-9269-20F834FB20A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90022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D28445E9-43E6-4C36-9902-751F9C5BD421}" type="datetimeFigureOut">
              <a:rPr lang="en-US">
                <a:solidFill>
                  <a:prstClr val="black">
                    <a:tint val="75000"/>
                  </a:prstClr>
                </a:solidFill>
              </a:rPr>
              <a:pPr>
                <a:defRPr/>
              </a:pPr>
              <a:t>1/21/2015</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120DEB69-E88C-4050-8C82-57CCC666F3E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460543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6CC05BC-8299-4E45-961C-A9A9CECADE34}" type="datetimeFigureOut">
              <a:rPr lang="en-US">
                <a:solidFill>
                  <a:prstClr val="black">
                    <a:tint val="75000"/>
                  </a:prstClr>
                </a:solidFill>
              </a:rPr>
              <a:pPr>
                <a:defRPr/>
              </a:pPr>
              <a:t>1/21/2015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313E7A6-692B-440B-AFF0-F1ED82EE38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374691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976D24-1337-483A-BB95-83948B804596}" type="datetimeFigureOut">
              <a:rPr lang="en-US">
                <a:solidFill>
                  <a:prstClr val="black">
                    <a:tint val="75000"/>
                  </a:prstClr>
                </a:solidFill>
              </a:rPr>
              <a:pPr>
                <a:defRPr/>
              </a:pPr>
              <a:t>1/21/2015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1F7502-13A9-4611-8E2A-80A9E69B636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349612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7CE74D-59D5-453A-8979-BB4597E25582}" type="datetimeFigureOut">
              <a:rPr lang="en-US">
                <a:solidFill>
                  <a:prstClr val="black">
                    <a:tint val="75000"/>
                  </a:prstClr>
                </a:solidFill>
              </a:rPr>
              <a:pPr>
                <a:defRPr/>
              </a:pPr>
              <a:t>1/21/2015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58088D-552D-4D72-BEAB-7BDB284DB20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6777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473AA30-72BE-4B69-BE95-28699A0400F7}" type="slidenum">
              <a:rPr lang="en-US" altLang="en-US"/>
              <a:pPr>
                <a:defRPr/>
              </a:pPr>
              <a:t>‹#›</a:t>
            </a:fld>
            <a:endParaRPr lang="en-US" altLang="en-US"/>
          </a:p>
        </p:txBody>
      </p:sp>
    </p:spTree>
    <p:extLst>
      <p:ext uri="{BB962C8B-B14F-4D97-AF65-F5344CB8AC3E}">
        <p14:creationId xmlns:p14="http://schemas.microsoft.com/office/powerpoint/2010/main" val="34480556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28966" y="274638"/>
            <a:ext cx="6957834"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623C330-4948-494B-A7B0-1C8EBE79A7AF}" type="datetimeFigureOut">
              <a:rPr lang="en-US">
                <a:solidFill>
                  <a:prstClr val="black">
                    <a:tint val="75000"/>
                  </a:prstClr>
                </a:solidFill>
              </a:rPr>
              <a:pPr>
                <a:defRPr/>
              </a:pPr>
              <a:t>1/21/2015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8BF0F22-E1CD-4BC2-84C1-296EDEA5040A}" type="slidenum">
              <a:rPr lang="en-US">
                <a:solidFill>
                  <a:prstClr val="black">
                    <a:tint val="75000"/>
                  </a:prstClr>
                </a:solidFill>
              </a:rPr>
              <a:pPr>
                <a:defRPr/>
              </a:pPr>
              <a:t>‹#›</a:t>
            </a:fld>
            <a:endParaRPr lang="en-US">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05" y="76305"/>
            <a:ext cx="1704761" cy="838095"/>
          </a:xfrm>
          <a:prstGeom prst="rect">
            <a:avLst/>
          </a:prstGeom>
        </p:spPr>
      </p:pic>
    </p:spTree>
    <p:extLst>
      <p:ext uri="{BB962C8B-B14F-4D97-AF65-F5344CB8AC3E}">
        <p14:creationId xmlns:p14="http://schemas.microsoft.com/office/powerpoint/2010/main" val="13901436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269851A-BF5F-42B6-8D95-D28E90620181}" type="datetimeFigureOut">
              <a:rPr lang="en-US">
                <a:solidFill>
                  <a:prstClr val="black">
                    <a:tint val="75000"/>
                  </a:prstClr>
                </a:solidFill>
              </a:rPr>
              <a:pPr>
                <a:defRPr/>
              </a:pPr>
              <a:t>1/21/2015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00EA04-BFFA-4E3E-B4B4-D8CB950B5AA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014144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9759C81-3E87-4DDB-AA68-8F42CD0B206E}" type="datetimeFigureOut">
              <a:rPr lang="en-US">
                <a:solidFill>
                  <a:prstClr val="black">
                    <a:tint val="75000"/>
                  </a:prstClr>
                </a:solidFill>
              </a:rPr>
              <a:pPr>
                <a:defRPr/>
              </a:pPr>
              <a:t>1/21/2015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8FB3DC0-8B9E-4CFC-BD9D-66162843C74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010070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E138BF-B077-4B36-BB85-E9D4E1227D83}" type="datetimeFigureOut">
              <a:rPr lang="en-US">
                <a:solidFill>
                  <a:prstClr val="black">
                    <a:tint val="75000"/>
                  </a:prstClr>
                </a:solidFill>
              </a:rPr>
              <a:pPr>
                <a:defRPr/>
              </a:pPr>
              <a:t>1/21/2015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7134414-5BFE-4CE2-AAB1-42F66520D56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030579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CE7307-A915-4F2E-95AC-6FCAA44567B3}" type="datetimeFigureOut">
              <a:rPr lang="en-US">
                <a:solidFill>
                  <a:prstClr val="black">
                    <a:tint val="75000"/>
                  </a:prstClr>
                </a:solidFill>
              </a:rPr>
              <a:pPr>
                <a:defRPr/>
              </a:pPr>
              <a:t>1/21/2015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1B80629-1B2D-46CF-9C73-9E1CC706270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758537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19165F-8F83-4CE7-9FFB-9216BAD5FAAE}" type="datetimeFigureOut">
              <a:rPr lang="en-US">
                <a:solidFill>
                  <a:prstClr val="black">
                    <a:tint val="75000"/>
                  </a:prstClr>
                </a:solidFill>
              </a:rPr>
              <a:pPr>
                <a:defRPr/>
              </a:pPr>
              <a:t>1/21/2015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311462A-637B-43CC-8001-AD034989ED4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37925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B949C5-F658-48B5-9997-B5381374AB17}" type="datetimeFigureOut">
              <a:rPr lang="en-US">
                <a:solidFill>
                  <a:prstClr val="black">
                    <a:tint val="75000"/>
                  </a:prstClr>
                </a:solidFill>
              </a:rPr>
              <a:pPr>
                <a:defRPr/>
              </a:pPr>
              <a:t>1/21/2015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7EBEC5-FA61-481C-B376-252F0DA5C7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314106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3334DF-E6FE-4DC4-B406-9319ABA2F9FF}" type="datetimeFigureOut">
              <a:rPr lang="en-US">
                <a:solidFill>
                  <a:prstClr val="black">
                    <a:tint val="75000"/>
                  </a:prstClr>
                </a:solidFill>
              </a:rPr>
              <a:pPr>
                <a:defRPr/>
              </a:pPr>
              <a:t>1/21/2015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7A92B1-5981-4FE0-BBB9-02DD4A0D4C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564734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D598D9-0C4C-4BA7-A0DD-574BF831C148}" type="datetimeFigureOut">
              <a:rPr lang="en-US">
                <a:solidFill>
                  <a:prstClr val="black">
                    <a:tint val="75000"/>
                  </a:prstClr>
                </a:solidFill>
              </a:rPr>
              <a:pPr>
                <a:defRPr/>
              </a:pPr>
              <a:t>1/21/2015</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71D06B2-FBAD-460D-BA02-522FDFE0CFD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198329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9A5AE64D-26A4-40A6-B080-ECADA62CFDAE}" type="datetimeFigureOut">
              <a:rPr lang="en-US">
                <a:solidFill>
                  <a:prstClr val="black">
                    <a:tint val="75000"/>
                  </a:prstClr>
                </a:solidFill>
              </a:rPr>
              <a:pPr>
                <a:defRPr/>
              </a:pPr>
              <a:t>1/21/2015</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06BBE199-BAAC-41B2-BBBC-F1326F29BA6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83070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17D078-B9DB-4991-84DB-1B1E69919F4E}" type="slidenum">
              <a:rPr lang="en-US" altLang="en-US"/>
              <a:pPr>
                <a:defRPr/>
              </a:pPr>
              <a:t>‹#›</a:t>
            </a:fld>
            <a:endParaRPr lang="en-US" altLang="en-US"/>
          </a:p>
        </p:txBody>
      </p:sp>
    </p:spTree>
    <p:extLst>
      <p:ext uri="{BB962C8B-B14F-4D97-AF65-F5344CB8AC3E}">
        <p14:creationId xmlns:p14="http://schemas.microsoft.com/office/powerpoint/2010/main" val="25016113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5672871-A33A-4F7B-88C8-687D7F1C70DB}" type="datetimeFigureOut">
              <a:rPr lang="en-US">
                <a:solidFill>
                  <a:prstClr val="black">
                    <a:tint val="75000"/>
                  </a:prstClr>
                </a:solidFill>
              </a:rPr>
              <a:pPr>
                <a:defRPr/>
              </a:pPr>
              <a:t>1/21/2015</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4C12A42-9EB0-4C18-BA5D-F59DAB327BB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25498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CBEA29C3-463B-4CF6-9E77-47D3FFFB7240}" type="datetimeFigureOut">
              <a:rPr lang="en-US">
                <a:solidFill>
                  <a:prstClr val="black">
                    <a:tint val="75000"/>
                  </a:prstClr>
                </a:solidFill>
              </a:rPr>
              <a:pPr>
                <a:defRPr/>
              </a:pPr>
              <a:t>1/21/2015</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F8EF0FA-2422-4C39-82F2-129EDFBE43E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401879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E03D72DD-119E-42F7-8A31-85E0C0D0D11B}" type="datetimeFigureOut">
              <a:rPr lang="en-US">
                <a:solidFill>
                  <a:prstClr val="black">
                    <a:tint val="75000"/>
                  </a:prstClr>
                </a:solidFill>
              </a:rPr>
              <a:pPr>
                <a:defRPr/>
              </a:pPr>
              <a:t>1/21/2015</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DF2EDE8-E4E3-406A-96F4-B5ACB03D95A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595583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4D09B02-232F-4399-AD13-B2B6FE54D387}" type="datetimeFigureOut">
              <a:rPr lang="en-US">
                <a:solidFill>
                  <a:prstClr val="black">
                    <a:tint val="75000"/>
                  </a:prstClr>
                </a:solidFill>
              </a:rPr>
              <a:pPr>
                <a:defRPr/>
              </a:pPr>
              <a:t>1/21/2015</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8B294ED-1DC4-45D5-984B-2B32F4B26F9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249459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6CD4977-0659-4E0C-88E1-810EAEDFE7CF}" type="datetimeFigureOut">
              <a:rPr lang="en-US">
                <a:solidFill>
                  <a:prstClr val="black">
                    <a:tint val="75000"/>
                  </a:prstClr>
                </a:solidFill>
              </a:rPr>
              <a:pPr>
                <a:defRPr/>
              </a:pPr>
              <a:t>1/21/2015</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DC334671-3C9F-48AA-81C8-C8A03532234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158608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57D52E-2C68-41B4-A9CF-D9E0A1AFF3EF}" type="datetimeFigureOut">
              <a:rPr lang="en-US">
                <a:solidFill>
                  <a:prstClr val="black">
                    <a:tint val="75000"/>
                  </a:prstClr>
                </a:solidFill>
              </a:rPr>
              <a:pPr>
                <a:defRPr/>
              </a:pPr>
              <a:t>1/21/2015</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0E05D19-5201-44AE-B08D-91AEF4A8C5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992217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F3DA109A-7F98-4B54-9164-9FE1D827D9EF}" type="datetimeFigureOut">
              <a:rPr lang="en-US">
                <a:solidFill>
                  <a:prstClr val="black">
                    <a:tint val="75000"/>
                  </a:prstClr>
                </a:solidFill>
              </a:rPr>
              <a:pPr>
                <a:defRPr/>
              </a:pPr>
              <a:t>1/21/2015</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42C44176-E001-4A7C-AF18-B59E791BB53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883175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1525E98-B55E-471E-942F-D9B7E874748B}" type="datetimeFigureOut">
              <a:rPr lang="en-US">
                <a:solidFill>
                  <a:prstClr val="black">
                    <a:tint val="75000"/>
                  </a:prstClr>
                </a:solidFill>
              </a:rPr>
              <a:pPr>
                <a:defRPr/>
              </a:pPr>
              <a:t>1/21/2015</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820297B-4BDE-427A-BC60-09195FB2A16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081159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1DABA1F0-C341-4887-854E-2DBB0A255AA6}" type="datetimeFigureOut">
              <a:rPr lang="en-US">
                <a:solidFill>
                  <a:prstClr val="black">
                    <a:tint val="75000"/>
                  </a:prstClr>
                </a:solidFill>
              </a:rPr>
              <a:pPr>
                <a:defRPr/>
              </a:pPr>
              <a:t>1/21/2015</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28E925AD-BC7A-46C7-9269-20F834FB20A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900099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D28445E9-43E6-4C36-9902-751F9C5BD421}" type="datetimeFigureOut">
              <a:rPr lang="en-US">
                <a:solidFill>
                  <a:prstClr val="black">
                    <a:tint val="75000"/>
                  </a:prstClr>
                </a:solidFill>
              </a:rPr>
              <a:pPr>
                <a:defRPr/>
              </a:pPr>
              <a:t>1/21/2015</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120DEB69-E88C-4050-8C82-57CCC666F3E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94130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677194" y="2515394"/>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4572000"/>
            <a:ext cx="6784848" cy="1600200"/>
          </a:xfrm>
        </p:spPr>
        <p:txBody>
          <a:bodyPr>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E27776D-6DBD-4273-AFD2-862F906DF400}" type="slidenum">
              <a:rPr lang="en-US" altLang="en-US"/>
              <a:pPr>
                <a:defRPr/>
              </a:pPr>
              <a:t>‹#›</a:t>
            </a:fld>
            <a:endParaRPr lang="en-US" altLang="en-US"/>
          </a:p>
        </p:txBody>
      </p:sp>
    </p:spTree>
    <p:extLst>
      <p:ext uri="{BB962C8B-B14F-4D97-AF65-F5344CB8AC3E}">
        <p14:creationId xmlns:p14="http://schemas.microsoft.com/office/powerpoint/2010/main" val="32273505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3569" name="Picture 17" descr="shutterstock_487870"/>
          <p:cNvPicPr>
            <a:picLocks noChangeAspect="1" noChangeArrowheads="1"/>
          </p:cNvPicPr>
          <p:nvPr/>
        </p:nvPicPr>
        <p:blipFill>
          <a:blip r:embed="rId2" cstate="print"/>
          <a:srcRect t="-523"/>
          <a:stretch>
            <a:fillRect/>
          </a:stretch>
        </p:blipFill>
        <p:spPr bwMode="auto">
          <a:xfrm>
            <a:off x="0" y="1905000"/>
            <a:ext cx="1752600" cy="1524000"/>
          </a:xfrm>
          <a:prstGeom prst="rect">
            <a:avLst/>
          </a:prstGeom>
          <a:noFill/>
        </p:spPr>
      </p:pic>
      <p:pic>
        <p:nvPicPr>
          <p:cNvPr id="23571" name="Picture 19" descr="shutterstock_677250"/>
          <p:cNvPicPr>
            <a:picLocks noChangeAspect="1" noChangeArrowheads="1"/>
          </p:cNvPicPr>
          <p:nvPr/>
        </p:nvPicPr>
        <p:blipFill>
          <a:blip r:embed="rId3" cstate="print"/>
          <a:srcRect t="-209"/>
          <a:stretch>
            <a:fillRect/>
          </a:stretch>
        </p:blipFill>
        <p:spPr bwMode="auto">
          <a:xfrm>
            <a:off x="5562600" y="1905000"/>
            <a:ext cx="1752600" cy="1520825"/>
          </a:xfrm>
          <a:prstGeom prst="rect">
            <a:avLst/>
          </a:prstGeom>
          <a:noFill/>
        </p:spPr>
      </p:pic>
      <p:pic>
        <p:nvPicPr>
          <p:cNvPr id="23573" name="Picture 21" descr="shutterstock_723372"/>
          <p:cNvPicPr>
            <a:picLocks noChangeAspect="1" noChangeArrowheads="1"/>
          </p:cNvPicPr>
          <p:nvPr/>
        </p:nvPicPr>
        <p:blipFill>
          <a:blip r:embed="rId4" cstate="print"/>
          <a:srcRect t="6976"/>
          <a:stretch>
            <a:fillRect/>
          </a:stretch>
        </p:blipFill>
        <p:spPr bwMode="auto">
          <a:xfrm>
            <a:off x="1828800" y="1905000"/>
            <a:ext cx="1828800" cy="1524000"/>
          </a:xfrm>
          <a:prstGeom prst="rect">
            <a:avLst/>
          </a:prstGeom>
          <a:noFill/>
        </p:spPr>
      </p:pic>
      <p:sp>
        <p:nvSpPr>
          <p:cNvPr id="23554" name="Rectangle 2"/>
          <p:cNvSpPr>
            <a:spLocks noGrp="1" noChangeArrowheads="1"/>
          </p:cNvSpPr>
          <p:nvPr>
            <p:ph type="ctrTitle"/>
          </p:nvPr>
        </p:nvSpPr>
        <p:spPr>
          <a:xfrm>
            <a:off x="381000" y="3581400"/>
            <a:ext cx="8382000" cy="1470025"/>
          </a:xfrm>
        </p:spPr>
        <p:txBody>
          <a:bodyPr/>
          <a:lstStyle>
            <a:lvl1pPr>
              <a:defRPr/>
            </a:lvl1pPr>
          </a:lstStyle>
          <a:p>
            <a:r>
              <a:rPr lang="es-MX"/>
              <a:t>Click to edit Master title style</a:t>
            </a:r>
          </a:p>
        </p:txBody>
      </p:sp>
      <p:sp>
        <p:nvSpPr>
          <p:cNvPr id="23555" name="Rectangle 3"/>
          <p:cNvSpPr>
            <a:spLocks noGrp="1" noChangeArrowheads="1"/>
          </p:cNvSpPr>
          <p:nvPr>
            <p:ph type="subTitle" idx="1"/>
          </p:nvPr>
        </p:nvSpPr>
        <p:spPr>
          <a:xfrm>
            <a:off x="1066800" y="5334000"/>
            <a:ext cx="7010400" cy="609600"/>
          </a:xfrm>
        </p:spPr>
        <p:txBody>
          <a:bodyPr/>
          <a:lstStyle>
            <a:lvl1pPr marL="0" indent="0" algn="ctr">
              <a:buFontTx/>
              <a:buNone/>
              <a:defRPr/>
            </a:lvl1pPr>
          </a:lstStyle>
          <a:p>
            <a:r>
              <a:rPr lang="es-MX"/>
              <a:t>Click to edit Master subtitle style</a:t>
            </a:r>
          </a:p>
        </p:txBody>
      </p:sp>
      <p:sp>
        <p:nvSpPr>
          <p:cNvPr id="23559" name="Rectangle 7"/>
          <p:cNvSpPr>
            <a:spLocks noChangeArrowheads="1"/>
          </p:cNvSpPr>
          <p:nvPr/>
        </p:nvSpPr>
        <p:spPr bwMode="auto">
          <a:xfrm>
            <a:off x="0" y="0"/>
            <a:ext cx="9144000" cy="1828800"/>
          </a:xfrm>
          <a:prstGeom prst="rect">
            <a:avLst/>
          </a:prstGeom>
          <a:solidFill>
            <a:srgbClr val="00ADD0"/>
          </a:solidFill>
          <a:ln w="9525">
            <a:noFill/>
            <a:miter lim="800000"/>
            <a:headEnd/>
            <a:tailEnd/>
          </a:ln>
          <a:effectLst/>
        </p:spPr>
        <p:txBody>
          <a:bodyPr wrap="none" anchor="ctr"/>
          <a:lstStyle/>
          <a:p>
            <a:pPr fontAlgn="auto">
              <a:spcBef>
                <a:spcPts val="0"/>
              </a:spcBef>
              <a:spcAft>
                <a:spcPts val="0"/>
              </a:spcAft>
            </a:pPr>
            <a:endParaRPr lang="en-US" dirty="0">
              <a:solidFill>
                <a:srgbClr val="000000"/>
              </a:solidFill>
              <a:latin typeface="Century Gothic"/>
              <a:ea typeface="+mn-ea"/>
            </a:endParaRPr>
          </a:p>
        </p:txBody>
      </p:sp>
      <p:pic>
        <p:nvPicPr>
          <p:cNvPr id="23574" name="Picture 22" descr="PACER Logo 2-color RGB"/>
          <p:cNvPicPr>
            <a:picLocks noChangeAspect="1" noChangeArrowheads="1"/>
          </p:cNvPicPr>
          <p:nvPr/>
        </p:nvPicPr>
        <p:blipFill>
          <a:blip r:embed="rId5" cstate="print"/>
          <a:srcRect/>
          <a:stretch>
            <a:fillRect/>
          </a:stretch>
        </p:blipFill>
        <p:spPr bwMode="auto">
          <a:xfrm>
            <a:off x="6934200" y="6172200"/>
            <a:ext cx="2133600" cy="452438"/>
          </a:xfrm>
          <a:prstGeom prst="rect">
            <a:avLst/>
          </a:prstGeom>
          <a:noFill/>
        </p:spPr>
      </p:pic>
      <p:sp>
        <p:nvSpPr>
          <p:cNvPr id="23575" name="Rectangle 23"/>
          <p:cNvSpPr>
            <a:spLocks noChangeArrowheads="1"/>
          </p:cNvSpPr>
          <p:nvPr/>
        </p:nvSpPr>
        <p:spPr bwMode="auto">
          <a:xfrm>
            <a:off x="0" y="6629400"/>
            <a:ext cx="9144000" cy="228600"/>
          </a:xfrm>
          <a:prstGeom prst="rect">
            <a:avLst/>
          </a:prstGeom>
          <a:solidFill>
            <a:srgbClr val="00ADD0"/>
          </a:solidFill>
          <a:ln w="9525">
            <a:noFill/>
            <a:miter lim="800000"/>
            <a:headEnd/>
            <a:tailEnd/>
          </a:ln>
          <a:effectLst/>
        </p:spPr>
        <p:txBody>
          <a:bodyPr wrap="none" anchor="ctr"/>
          <a:lstStyle/>
          <a:p>
            <a:pPr fontAlgn="auto">
              <a:spcBef>
                <a:spcPts val="0"/>
              </a:spcBef>
              <a:spcAft>
                <a:spcPts val="0"/>
              </a:spcAft>
            </a:pPr>
            <a:endParaRPr lang="en-US" dirty="0">
              <a:solidFill>
                <a:srgbClr val="000000"/>
              </a:solidFill>
              <a:latin typeface="Century Gothic"/>
              <a:ea typeface="+mn-ea"/>
            </a:endParaRPr>
          </a:p>
        </p:txBody>
      </p:sp>
      <p:sp>
        <p:nvSpPr>
          <p:cNvPr id="23576" name="Rectangle 24"/>
          <p:cNvSpPr>
            <a:spLocks noGrp="1" noChangeArrowheads="1"/>
          </p:cNvSpPr>
          <p:nvPr>
            <p:ph type="ftr" sz="quarter" idx="3"/>
          </p:nvPr>
        </p:nvSpPr>
        <p:spPr bwMode="auto">
          <a:xfrm>
            <a:off x="76200" y="6384925"/>
            <a:ext cx="3505200" cy="24447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200" b="1">
                <a:solidFill>
                  <a:srgbClr val="00ADD0"/>
                </a:solidFill>
                <a:latin typeface="+mn-lt"/>
              </a:defRPr>
            </a:lvl1pPr>
          </a:lstStyle>
          <a:p>
            <a:pPr fontAlgn="auto">
              <a:spcBef>
                <a:spcPts val="0"/>
              </a:spcBef>
              <a:spcAft>
                <a:spcPts val="0"/>
              </a:spcAft>
            </a:pPr>
            <a:r>
              <a:rPr lang="en-US" dirty="0">
                <a:ea typeface="+mn-ea"/>
              </a:rPr>
              <a:t>© 2007, PACER Center</a:t>
            </a:r>
          </a:p>
        </p:txBody>
      </p:sp>
      <p:pic>
        <p:nvPicPr>
          <p:cNvPr id="4" name="Picture 3"/>
          <p:cNvPicPr>
            <a:picLocks noChangeAspect="1"/>
          </p:cNvPicPr>
          <p:nvPr userDrawn="1"/>
        </p:nvPicPr>
        <p:blipFill rotWithShape="1">
          <a:blip r:embed="rId6" cstate="print">
            <a:extLst>
              <a:ext uri="{28A0092B-C50C-407E-A947-70E740481C1C}">
                <a14:useLocalDpi xmlns:a14="http://schemas.microsoft.com/office/drawing/2010/main" val="0"/>
              </a:ext>
            </a:extLst>
          </a:blip>
          <a:srcRect r="17196"/>
          <a:stretch/>
        </p:blipFill>
        <p:spPr>
          <a:xfrm>
            <a:off x="3733800" y="1981198"/>
            <a:ext cx="1752600" cy="1443039"/>
          </a:xfrm>
          <a:prstGeom prst="rect">
            <a:avLst/>
          </a:prstGeom>
        </p:spPr>
      </p:pic>
      <p:pic>
        <p:nvPicPr>
          <p:cNvPr id="5" name="Picture 4"/>
          <p:cNvPicPr>
            <a:picLocks noChangeAspect="1"/>
          </p:cNvPicPr>
          <p:nvPr userDrawn="1"/>
        </p:nvPicPr>
        <p:blipFill rotWithShape="1">
          <a:blip r:embed="rId7" cstate="print">
            <a:extLst>
              <a:ext uri="{28A0092B-C50C-407E-A947-70E740481C1C}">
                <a14:useLocalDpi xmlns:a14="http://schemas.microsoft.com/office/drawing/2010/main" val="0"/>
              </a:ext>
            </a:extLst>
          </a:blip>
          <a:srcRect l="9643" r="16421" b="5008"/>
          <a:stretch/>
        </p:blipFill>
        <p:spPr>
          <a:xfrm>
            <a:off x="7391400" y="1908176"/>
            <a:ext cx="1752600" cy="1520823"/>
          </a:xfrm>
          <a:prstGeom prst="rect">
            <a:avLst/>
          </a:prstGeom>
        </p:spPr>
      </p:pic>
    </p:spTree>
    <p:extLst>
      <p:ext uri="{BB962C8B-B14F-4D97-AF65-F5344CB8AC3E}">
        <p14:creationId xmlns:p14="http://schemas.microsoft.com/office/powerpoint/2010/main" val="22080202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s-MX" dirty="0"/>
              <a:t>Page </a:t>
            </a:r>
            <a:fld id="{F7101EBC-29CC-4680-8E8A-4E4C31AACFF9}" type="slidenum">
              <a:rPr lang="es-MX"/>
              <a:pPr/>
              <a:t>‹#›</a:t>
            </a:fld>
            <a:endParaRPr lang="es-MX" dirty="0"/>
          </a:p>
        </p:txBody>
      </p:sp>
    </p:spTree>
    <p:extLst>
      <p:ext uri="{BB962C8B-B14F-4D97-AF65-F5344CB8AC3E}">
        <p14:creationId xmlns:p14="http://schemas.microsoft.com/office/powerpoint/2010/main" val="1794732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00C8213-B036-4A28-ACA4-7466FD96DF07}" type="datetimeFigureOut">
              <a:rPr lang="en-US">
                <a:solidFill>
                  <a:prstClr val="black">
                    <a:tint val="75000"/>
                  </a:prstClr>
                </a:solidFill>
              </a:rPr>
              <a:pPr>
                <a:defRPr/>
              </a:pPr>
              <a:t>1/21/2015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r>
              <a:rPr lang="en-US" dirty="0" smtClean="0">
                <a:solidFill>
                  <a:prstClr val="black">
                    <a:tint val="75000"/>
                  </a:prstClr>
                </a:solidFill>
              </a:rPr>
              <a:t>© 2007, PACER Center</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77A745F-AD3B-4979-822A-D006799B4946}" type="slidenum">
              <a:rPr lang="en-US">
                <a:solidFill>
                  <a:prstClr val="black">
                    <a:tint val="75000"/>
                  </a:prstClr>
                </a:solidFill>
              </a:rPr>
              <a:pPr>
                <a:defRPr/>
              </a:pPr>
              <a:t>‹#›</a:t>
            </a:fld>
            <a:endParaRPr lang="en-US" dirty="0">
              <a:solidFill>
                <a:prstClr val="black">
                  <a:tint val="75000"/>
                </a:prstClr>
              </a:solidFill>
            </a:endParaRP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17196"/>
          <a:stretch/>
        </p:blipFill>
        <p:spPr>
          <a:xfrm>
            <a:off x="3733800" y="1981198"/>
            <a:ext cx="1752600" cy="1443039"/>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9643" r="16421" b="5008"/>
          <a:stretch/>
        </p:blipFill>
        <p:spPr>
          <a:xfrm>
            <a:off x="7391400" y="1908176"/>
            <a:ext cx="1752600" cy="1520823"/>
          </a:xfrm>
          <a:prstGeom prst="rect">
            <a:avLst/>
          </a:prstGeom>
        </p:spPr>
      </p:pic>
    </p:spTree>
    <p:extLst>
      <p:ext uri="{BB962C8B-B14F-4D97-AF65-F5344CB8AC3E}">
        <p14:creationId xmlns:p14="http://schemas.microsoft.com/office/powerpoint/2010/main" val="28566973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52BD6B-3A79-4BBE-9176-7453550F2E93}" type="datetimeFigureOut">
              <a:rPr lang="en-US">
                <a:solidFill>
                  <a:prstClr val="black">
                    <a:tint val="75000"/>
                  </a:prstClr>
                </a:solidFill>
              </a:rPr>
              <a:pPr>
                <a:defRPr/>
              </a:pPr>
              <a:t>1/21/2015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r>
              <a:rPr lang="es-MX" dirty="0" smtClean="0">
                <a:solidFill>
                  <a:prstClr val="black">
                    <a:tint val="75000"/>
                  </a:prstClr>
                </a:solidFill>
              </a:rPr>
              <a:t>Page </a:t>
            </a:r>
            <a:fld id="{F7101EBC-29CC-4680-8E8A-4E4C31AACFF9}" type="slidenum">
              <a:rPr lang="es-MX" smtClean="0">
                <a:solidFill>
                  <a:prstClr val="black">
                    <a:tint val="75000"/>
                  </a:prstClr>
                </a:solidFill>
              </a:rPr>
              <a:pPr/>
              <a:t>‹#›</a:t>
            </a:fld>
            <a:endParaRPr lang="es-MX" dirty="0">
              <a:solidFill>
                <a:prstClr val="black">
                  <a:tint val="75000"/>
                </a:prstClr>
              </a:solidFill>
            </a:endParaRPr>
          </a:p>
        </p:txBody>
      </p:sp>
    </p:spTree>
    <p:extLst>
      <p:ext uri="{BB962C8B-B14F-4D97-AF65-F5344CB8AC3E}">
        <p14:creationId xmlns:p14="http://schemas.microsoft.com/office/powerpoint/2010/main" val="3806231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9A95F4-9297-4CC2-A6C6-815D379A51A5}" type="datetimeFigureOut">
              <a:rPr lang="en-US">
                <a:solidFill>
                  <a:prstClr val="black">
                    <a:tint val="75000"/>
                  </a:prstClr>
                </a:solidFill>
              </a:rPr>
              <a:pPr>
                <a:defRPr/>
              </a:pPr>
              <a:t>1/21/2015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r>
              <a:rPr lang="es-MX" dirty="0" smtClean="0">
                <a:solidFill>
                  <a:prstClr val="black">
                    <a:tint val="75000"/>
                  </a:prstClr>
                </a:solidFill>
              </a:rPr>
              <a:t>Page </a:t>
            </a:r>
            <a:fld id="{FB07B62B-0FD4-4450-B3B4-B616D3F0D9E1}" type="slidenum">
              <a:rPr lang="es-MX" smtClean="0">
                <a:solidFill>
                  <a:prstClr val="black">
                    <a:tint val="75000"/>
                  </a:prstClr>
                </a:solidFill>
              </a:rPr>
              <a:pPr/>
              <a:t>‹#›</a:t>
            </a:fld>
            <a:endParaRPr lang="es-MX" dirty="0">
              <a:solidFill>
                <a:prstClr val="black">
                  <a:tint val="75000"/>
                </a:prstClr>
              </a:solidFill>
            </a:endParaRPr>
          </a:p>
        </p:txBody>
      </p:sp>
    </p:spTree>
    <p:extLst>
      <p:ext uri="{BB962C8B-B14F-4D97-AF65-F5344CB8AC3E}">
        <p14:creationId xmlns:p14="http://schemas.microsoft.com/office/powerpoint/2010/main" val="3978897142"/>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E3510FE-9F68-4B25-8EBA-F427A57A8D33}" type="datetimeFigureOut">
              <a:rPr lang="en-US">
                <a:solidFill>
                  <a:prstClr val="black">
                    <a:tint val="75000"/>
                  </a:prstClr>
                </a:solidFill>
              </a:rPr>
              <a:pPr>
                <a:defRPr/>
              </a:pPr>
              <a:t>1/21/2015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r>
              <a:rPr lang="es-MX" dirty="0" smtClean="0">
                <a:solidFill>
                  <a:prstClr val="black">
                    <a:tint val="75000"/>
                  </a:prstClr>
                </a:solidFill>
              </a:rPr>
              <a:t>Page </a:t>
            </a:r>
            <a:fld id="{FB07B62B-0FD4-4450-B3B4-B616D3F0D9E1}" type="slidenum">
              <a:rPr lang="es-MX" smtClean="0">
                <a:solidFill>
                  <a:prstClr val="black">
                    <a:tint val="75000"/>
                  </a:prstClr>
                </a:solidFill>
              </a:rPr>
              <a:pPr/>
              <a:t>‹#›</a:t>
            </a:fld>
            <a:endParaRPr lang="es-MX" dirty="0">
              <a:solidFill>
                <a:prstClr val="black">
                  <a:tint val="75000"/>
                </a:prstClr>
              </a:solidFill>
            </a:endParaRPr>
          </a:p>
        </p:txBody>
      </p:sp>
    </p:spTree>
    <p:extLst>
      <p:ext uri="{BB962C8B-B14F-4D97-AF65-F5344CB8AC3E}">
        <p14:creationId xmlns:p14="http://schemas.microsoft.com/office/powerpoint/2010/main" val="3816847030"/>
      </p:ext>
    </p:extLst>
  </p:cSld>
  <p:clrMapOvr>
    <a:masterClrMapping/>
  </p:clrMapOvr>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3C52A98-E65C-4FE4-9B0C-22A5B0DFD180}" type="datetimeFigureOut">
              <a:rPr lang="en-US">
                <a:solidFill>
                  <a:prstClr val="black">
                    <a:tint val="75000"/>
                  </a:prstClr>
                </a:solidFill>
              </a:rPr>
              <a:pPr>
                <a:defRPr/>
              </a:pPr>
              <a:t>1/21/2015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r>
              <a:rPr lang="es-MX" dirty="0" smtClean="0">
                <a:solidFill>
                  <a:prstClr val="black">
                    <a:tint val="75000"/>
                  </a:prstClr>
                </a:solidFill>
              </a:rPr>
              <a:t>Page </a:t>
            </a:r>
            <a:fld id="{FB07B62B-0FD4-4450-B3B4-B616D3F0D9E1}" type="slidenum">
              <a:rPr lang="es-MX" smtClean="0">
                <a:solidFill>
                  <a:prstClr val="black">
                    <a:tint val="75000"/>
                  </a:prstClr>
                </a:solidFill>
              </a:rPr>
              <a:pPr/>
              <a:t>‹#›</a:t>
            </a:fld>
            <a:endParaRPr lang="es-MX" dirty="0">
              <a:solidFill>
                <a:prstClr val="black">
                  <a:tint val="75000"/>
                </a:prstClr>
              </a:solidFill>
            </a:endParaRPr>
          </a:p>
        </p:txBody>
      </p:sp>
    </p:spTree>
    <p:extLst>
      <p:ext uri="{BB962C8B-B14F-4D97-AF65-F5344CB8AC3E}">
        <p14:creationId xmlns:p14="http://schemas.microsoft.com/office/powerpoint/2010/main" val="2023637609"/>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FE048D1-CECD-4DC8-8F34-07A9F8E8444E}" type="datetimeFigureOut">
              <a:rPr lang="en-US">
                <a:solidFill>
                  <a:prstClr val="black">
                    <a:tint val="75000"/>
                  </a:prstClr>
                </a:solidFill>
              </a:rPr>
              <a:pPr>
                <a:defRPr/>
              </a:pPr>
              <a:t>1/21/2015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r>
              <a:rPr lang="es-MX" dirty="0" smtClean="0">
                <a:solidFill>
                  <a:prstClr val="black">
                    <a:tint val="75000"/>
                  </a:prstClr>
                </a:solidFill>
              </a:rPr>
              <a:t>Page </a:t>
            </a:r>
            <a:fld id="{FB07B62B-0FD4-4450-B3B4-B616D3F0D9E1}" type="slidenum">
              <a:rPr lang="es-MX" smtClean="0">
                <a:solidFill>
                  <a:prstClr val="black">
                    <a:tint val="75000"/>
                  </a:prstClr>
                </a:solidFill>
              </a:rPr>
              <a:pPr/>
              <a:t>‹#›</a:t>
            </a:fld>
            <a:endParaRPr lang="es-MX" dirty="0">
              <a:solidFill>
                <a:prstClr val="black">
                  <a:tint val="75000"/>
                </a:prstClr>
              </a:solidFill>
            </a:endParaRPr>
          </a:p>
        </p:txBody>
      </p:sp>
    </p:spTree>
    <p:extLst>
      <p:ext uri="{BB962C8B-B14F-4D97-AF65-F5344CB8AC3E}">
        <p14:creationId xmlns:p14="http://schemas.microsoft.com/office/powerpoint/2010/main" val="3565595842"/>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758B6F-05E1-436B-BB7D-46A13D54E5EC}" type="datetimeFigureOut">
              <a:rPr lang="en-US">
                <a:solidFill>
                  <a:prstClr val="black">
                    <a:tint val="75000"/>
                  </a:prstClr>
                </a:solidFill>
              </a:rPr>
              <a:pPr>
                <a:defRPr/>
              </a:pPr>
              <a:t>1/21/2015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r>
              <a:rPr lang="es-MX" dirty="0" smtClean="0">
                <a:solidFill>
                  <a:prstClr val="black">
                    <a:tint val="75000"/>
                  </a:prstClr>
                </a:solidFill>
              </a:rPr>
              <a:t>Page </a:t>
            </a:r>
            <a:fld id="{FB07B62B-0FD4-4450-B3B4-B616D3F0D9E1}" type="slidenum">
              <a:rPr lang="es-MX" smtClean="0">
                <a:solidFill>
                  <a:prstClr val="black">
                    <a:tint val="75000"/>
                  </a:prstClr>
                </a:solidFill>
              </a:rPr>
              <a:pPr/>
              <a:t>‹#›</a:t>
            </a:fld>
            <a:endParaRPr lang="es-MX" dirty="0">
              <a:solidFill>
                <a:prstClr val="black">
                  <a:tint val="75000"/>
                </a:prstClr>
              </a:solidFill>
            </a:endParaRPr>
          </a:p>
        </p:txBody>
      </p:sp>
    </p:spTree>
    <p:extLst>
      <p:ext uri="{BB962C8B-B14F-4D97-AF65-F5344CB8AC3E}">
        <p14:creationId xmlns:p14="http://schemas.microsoft.com/office/powerpoint/2010/main" val="226649521"/>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072901-3869-4845-9703-A25E0678A7E4}" type="datetimeFigureOut">
              <a:rPr lang="en-US">
                <a:solidFill>
                  <a:prstClr val="black">
                    <a:tint val="75000"/>
                  </a:prstClr>
                </a:solidFill>
              </a:rPr>
              <a:pPr>
                <a:defRPr/>
              </a:pPr>
              <a:t>1/21/2015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r>
              <a:rPr lang="es-MX" dirty="0" smtClean="0">
                <a:solidFill>
                  <a:prstClr val="black">
                    <a:tint val="75000"/>
                  </a:prstClr>
                </a:solidFill>
              </a:rPr>
              <a:t>Page </a:t>
            </a:r>
            <a:fld id="{FB07B62B-0FD4-4450-B3B4-B616D3F0D9E1}" type="slidenum">
              <a:rPr lang="es-MX" smtClean="0">
                <a:solidFill>
                  <a:prstClr val="black">
                    <a:tint val="75000"/>
                  </a:prstClr>
                </a:solidFill>
              </a:rPr>
              <a:pPr/>
              <a:t>‹#›</a:t>
            </a:fld>
            <a:endParaRPr lang="es-MX" dirty="0">
              <a:solidFill>
                <a:prstClr val="black">
                  <a:tint val="75000"/>
                </a:prstClr>
              </a:solidFill>
            </a:endParaRPr>
          </a:p>
        </p:txBody>
      </p:sp>
    </p:spTree>
    <p:extLst>
      <p:ext uri="{BB962C8B-B14F-4D97-AF65-F5344CB8AC3E}">
        <p14:creationId xmlns:p14="http://schemas.microsoft.com/office/powerpoint/2010/main" val="226478480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850392" y="3505200"/>
            <a:ext cx="7391400" cy="804862"/>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4478F0-48B0-464F-B1F6-65DD985968FF}" type="slidenum">
              <a:rPr lang="en-US" altLang="en-US"/>
              <a:pPr>
                <a:defRPr/>
              </a:pPr>
              <a:t>‹#›</a:t>
            </a:fld>
            <a:endParaRPr lang="en-US" altLang="en-US"/>
          </a:p>
        </p:txBody>
      </p:sp>
    </p:spTree>
    <p:extLst>
      <p:ext uri="{BB962C8B-B14F-4D97-AF65-F5344CB8AC3E}">
        <p14:creationId xmlns:p14="http://schemas.microsoft.com/office/powerpoint/2010/main" val="23365052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DEFC30-4B79-46C4-8874-EA979B024940}" type="datetimeFigureOut">
              <a:rPr lang="en-US">
                <a:solidFill>
                  <a:prstClr val="black">
                    <a:tint val="75000"/>
                  </a:prstClr>
                </a:solidFill>
              </a:rPr>
              <a:pPr>
                <a:defRPr/>
              </a:pPr>
              <a:t>1/21/2015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r>
              <a:rPr lang="es-MX" dirty="0" smtClean="0">
                <a:solidFill>
                  <a:prstClr val="black">
                    <a:tint val="75000"/>
                  </a:prstClr>
                </a:solidFill>
              </a:rPr>
              <a:t>Page </a:t>
            </a:r>
            <a:fld id="{FB07B62B-0FD4-4450-B3B4-B616D3F0D9E1}" type="slidenum">
              <a:rPr lang="es-MX" smtClean="0">
                <a:solidFill>
                  <a:prstClr val="black">
                    <a:tint val="75000"/>
                  </a:prstClr>
                </a:solidFill>
              </a:rPr>
              <a:pPr/>
              <a:t>‹#›</a:t>
            </a:fld>
            <a:endParaRPr lang="es-MX" dirty="0">
              <a:solidFill>
                <a:prstClr val="black">
                  <a:tint val="75000"/>
                </a:prstClr>
              </a:solidFill>
            </a:endParaRPr>
          </a:p>
        </p:txBody>
      </p:sp>
    </p:spTree>
    <p:extLst>
      <p:ext uri="{BB962C8B-B14F-4D97-AF65-F5344CB8AC3E}">
        <p14:creationId xmlns:p14="http://schemas.microsoft.com/office/powerpoint/2010/main" val="1760128895"/>
      </p:ext>
    </p:extLst>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678968-F760-4BE2-909B-F0BE005DEC51}" type="datetimeFigureOut">
              <a:rPr lang="en-US">
                <a:solidFill>
                  <a:prstClr val="black">
                    <a:tint val="75000"/>
                  </a:prstClr>
                </a:solidFill>
              </a:rPr>
              <a:pPr>
                <a:defRPr/>
              </a:pPr>
              <a:t>1/21/2015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r>
              <a:rPr lang="es-MX" dirty="0" smtClean="0">
                <a:solidFill>
                  <a:prstClr val="black">
                    <a:tint val="75000"/>
                  </a:prstClr>
                </a:solidFill>
              </a:rPr>
              <a:t>Page </a:t>
            </a:r>
            <a:fld id="{FB07B62B-0FD4-4450-B3B4-B616D3F0D9E1}" type="slidenum">
              <a:rPr lang="es-MX" smtClean="0">
                <a:solidFill>
                  <a:prstClr val="black">
                    <a:tint val="75000"/>
                  </a:prstClr>
                </a:solidFill>
              </a:rPr>
              <a:pPr/>
              <a:t>‹#›</a:t>
            </a:fld>
            <a:endParaRPr lang="es-MX" dirty="0">
              <a:solidFill>
                <a:prstClr val="black">
                  <a:tint val="75000"/>
                </a:prstClr>
              </a:solidFill>
            </a:endParaRPr>
          </a:p>
        </p:txBody>
      </p:sp>
    </p:spTree>
    <p:extLst>
      <p:ext uri="{BB962C8B-B14F-4D97-AF65-F5344CB8AC3E}">
        <p14:creationId xmlns:p14="http://schemas.microsoft.com/office/powerpoint/2010/main" val="151942532"/>
      </p:ext>
    </p:extLst>
  </p:cSld>
  <p:clrMapOvr>
    <a:masterClrMapping/>
  </p:clrMapOvr>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6B1AF6-7B19-44F6-9046-106A48AA6BFD}" type="datetimeFigureOut">
              <a:rPr lang="en-US">
                <a:solidFill>
                  <a:prstClr val="black">
                    <a:tint val="75000"/>
                  </a:prstClr>
                </a:solidFill>
              </a:rPr>
              <a:pPr>
                <a:defRPr/>
              </a:pPr>
              <a:t>1/21/2015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r>
              <a:rPr lang="es-MX" dirty="0" smtClean="0">
                <a:solidFill>
                  <a:prstClr val="black">
                    <a:tint val="75000"/>
                  </a:prstClr>
                </a:solidFill>
              </a:rPr>
              <a:t>Page </a:t>
            </a:r>
            <a:fld id="{FB07B62B-0FD4-4450-B3B4-B616D3F0D9E1}" type="slidenum">
              <a:rPr lang="es-MX" smtClean="0">
                <a:solidFill>
                  <a:prstClr val="black">
                    <a:tint val="75000"/>
                  </a:prstClr>
                </a:solidFill>
              </a:rPr>
              <a:pPr/>
              <a:t>‹#›</a:t>
            </a:fld>
            <a:endParaRPr lang="es-MX" dirty="0">
              <a:solidFill>
                <a:prstClr val="black">
                  <a:tint val="75000"/>
                </a:prstClr>
              </a:solidFill>
            </a:endParaRPr>
          </a:p>
        </p:txBody>
      </p:sp>
    </p:spTree>
    <p:extLst>
      <p:ext uri="{BB962C8B-B14F-4D97-AF65-F5344CB8AC3E}">
        <p14:creationId xmlns:p14="http://schemas.microsoft.com/office/powerpoint/2010/main" val="150685576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image" Target="../media/image4.png"/><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theme" Target="../theme/theme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image" Target="../media/image4.png"/><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theme" Target="../theme/theme5.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4" Type="http://schemas.openxmlformats.org/officeDocument/2006/relationships/image" Target="../media/image5.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7.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62000" y="4572000"/>
            <a:ext cx="6781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762000" y="685800"/>
            <a:ext cx="7543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48400" y="6208713"/>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ea typeface="ＭＳ Ｐゴシック" pitchFamily="34" charset="-128"/>
                <a:cs typeface="+mn-cs"/>
              </a:defRPr>
            </a:lvl1pPr>
          </a:lstStyle>
          <a:p>
            <a:pPr>
              <a:defRPr/>
            </a:pPr>
            <a:endParaRPr lang="en-US"/>
          </a:p>
        </p:txBody>
      </p:sp>
      <p:sp>
        <p:nvSpPr>
          <p:cNvPr id="5" name="Footer Placeholder 4"/>
          <p:cNvSpPr>
            <a:spLocks noGrp="1"/>
          </p:cNvSpPr>
          <p:nvPr>
            <p:ph type="ftr" sz="quarter" idx="3"/>
          </p:nvPr>
        </p:nvSpPr>
        <p:spPr>
          <a:xfrm>
            <a:off x="762000" y="6208713"/>
            <a:ext cx="4873625" cy="365125"/>
          </a:xfrm>
          <a:prstGeom prst="rect">
            <a:avLst/>
          </a:prstGeom>
        </p:spPr>
        <p:txBody>
          <a:bodyPr vert="horz" lIns="91440" tIns="45720" rIns="91440" bIns="45720" rtlCol="0" anchor="ctr"/>
          <a:lstStyle>
            <a:lvl1pPr algn="l">
              <a:defRPr sz="1200" b="1">
                <a:solidFill>
                  <a:schemeClr val="tx2">
                    <a:lumMod val="90000"/>
                    <a:lumOff val="10000"/>
                  </a:schemeClr>
                </a:solidFill>
                <a:latin typeface="Arial" charset="0"/>
                <a:ea typeface="ＭＳ Ｐゴシック" pitchFamily="34" charset="-128"/>
                <a:cs typeface="+mn-cs"/>
              </a:defRPr>
            </a:lvl1pPr>
          </a:lstStyle>
          <a:p>
            <a:pPr>
              <a:defRPr/>
            </a:pPr>
            <a:endParaRPr lang="en-US"/>
          </a:p>
        </p:txBody>
      </p:sp>
      <p:sp>
        <p:nvSpPr>
          <p:cNvPr id="6" name="Slide Number Placeholder 5"/>
          <p:cNvSpPr>
            <a:spLocks noGrp="1"/>
          </p:cNvSpPr>
          <p:nvPr>
            <p:ph type="sldNum" sz="quarter" idx="4"/>
          </p:nvPr>
        </p:nvSpPr>
        <p:spPr>
          <a:xfrm>
            <a:off x="7620000" y="5688013"/>
            <a:ext cx="762000" cy="365125"/>
          </a:xfrm>
          <a:prstGeom prst="rect">
            <a:avLst/>
          </a:prstGeom>
        </p:spPr>
        <p:txBody>
          <a:bodyPr vert="horz" wrap="square" lIns="91440" tIns="45720" rIns="91440" bIns="45720" numCol="1" anchor="ctr" anchorCtr="0" compatLnSpc="1">
            <a:prstTxWarp prst="textNoShape">
              <a:avLst/>
            </a:prstTxWarp>
          </a:bodyPr>
          <a:lstStyle>
            <a:lvl1pPr algn="r">
              <a:defRPr sz="2400">
                <a:solidFill>
                  <a:srgbClr val="262626"/>
                </a:solidFill>
                <a:latin typeface="Impact" pitchFamily="34" charset="0"/>
                <a:ea typeface="ＭＳ Ｐゴシック" pitchFamily="34" charset="-128"/>
              </a:defRPr>
            </a:lvl1pPr>
          </a:lstStyle>
          <a:p>
            <a:pPr>
              <a:defRPr/>
            </a:pPr>
            <a:fld id="{5A00FA7E-2819-4533-B093-C36AD378610E}" type="slidenum">
              <a:rPr lang="en-US" altLang="en-US"/>
              <a:pPr>
                <a:defRPr/>
              </a:pPr>
              <a:t>‹#›</a:t>
            </a:fld>
            <a:endParaRPr lang="en-US" altLang="en-US"/>
          </a:p>
        </p:txBody>
      </p:sp>
      <p:sp>
        <p:nvSpPr>
          <p:cNvPr id="8" name="Rectangle 7"/>
          <p:cNvSpPr/>
          <p:nvPr/>
        </p:nvSpPr>
        <p:spPr>
          <a:xfrm>
            <a:off x="777875"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677" r:id="rId1"/>
    <p:sldLayoutId id="2147484670" r:id="rId2"/>
    <p:sldLayoutId id="2147484678" r:id="rId3"/>
    <p:sldLayoutId id="2147484671" r:id="rId4"/>
    <p:sldLayoutId id="2147484679" r:id="rId5"/>
    <p:sldLayoutId id="2147484672" r:id="rId6"/>
    <p:sldLayoutId id="2147484673" r:id="rId7"/>
    <p:sldLayoutId id="2147484680" r:id="rId8"/>
    <p:sldLayoutId id="2147484674" r:id="rId9"/>
    <p:sldLayoutId id="2147484675" r:id="rId10"/>
    <p:sldLayoutId id="2147484676" r:id="rId11"/>
  </p:sldLayoutIdLst>
  <p:hf hdr="0" ftr="0" dt="0"/>
  <p:txStyles>
    <p:titleStyle>
      <a:lvl1pPr algn="l" rtl="0" eaLnBrk="0" fontAlgn="base" hangingPunct="0">
        <a:spcBef>
          <a:spcPct val="0"/>
        </a:spcBef>
        <a:spcAft>
          <a:spcPct val="0"/>
        </a:spcAft>
        <a:defRPr sz="5400" kern="1200">
          <a:solidFill>
            <a:srgbClr val="262626"/>
          </a:solidFill>
          <a:latin typeface="+mj-lt"/>
          <a:ea typeface="ＭＳ Ｐゴシック" charset="0"/>
          <a:cs typeface="ＭＳ Ｐゴシック" charset="0"/>
        </a:defRPr>
      </a:lvl1pPr>
      <a:lvl2pPr algn="l" rtl="0" eaLnBrk="0" fontAlgn="base" hangingPunct="0">
        <a:spcBef>
          <a:spcPct val="0"/>
        </a:spcBef>
        <a:spcAft>
          <a:spcPct val="0"/>
        </a:spcAft>
        <a:defRPr sz="5400">
          <a:solidFill>
            <a:srgbClr val="262626"/>
          </a:solidFill>
          <a:latin typeface="Impact" pitchFamily="34" charset="0"/>
          <a:ea typeface="ＭＳ Ｐゴシック" charset="0"/>
          <a:cs typeface="ＭＳ Ｐゴシック" charset="0"/>
        </a:defRPr>
      </a:lvl2pPr>
      <a:lvl3pPr algn="l" rtl="0" eaLnBrk="0" fontAlgn="base" hangingPunct="0">
        <a:spcBef>
          <a:spcPct val="0"/>
        </a:spcBef>
        <a:spcAft>
          <a:spcPct val="0"/>
        </a:spcAft>
        <a:defRPr sz="5400">
          <a:solidFill>
            <a:srgbClr val="262626"/>
          </a:solidFill>
          <a:latin typeface="Impact" pitchFamily="34" charset="0"/>
          <a:ea typeface="ＭＳ Ｐゴシック" charset="0"/>
          <a:cs typeface="ＭＳ Ｐゴシック" charset="0"/>
        </a:defRPr>
      </a:lvl3pPr>
      <a:lvl4pPr algn="l" rtl="0" eaLnBrk="0" fontAlgn="base" hangingPunct="0">
        <a:spcBef>
          <a:spcPct val="0"/>
        </a:spcBef>
        <a:spcAft>
          <a:spcPct val="0"/>
        </a:spcAft>
        <a:defRPr sz="5400">
          <a:solidFill>
            <a:srgbClr val="262626"/>
          </a:solidFill>
          <a:latin typeface="Impact" pitchFamily="34" charset="0"/>
          <a:ea typeface="ＭＳ Ｐゴシック" charset="0"/>
          <a:cs typeface="ＭＳ Ｐゴシック" charset="0"/>
        </a:defRPr>
      </a:lvl4pPr>
      <a:lvl5pPr algn="l" rtl="0" eaLnBrk="0" fontAlgn="base" hangingPunct="0">
        <a:spcBef>
          <a:spcPct val="0"/>
        </a:spcBef>
        <a:spcAft>
          <a:spcPct val="0"/>
        </a:spcAft>
        <a:defRPr sz="5400">
          <a:solidFill>
            <a:srgbClr val="262626"/>
          </a:solidFill>
          <a:latin typeface="Impact" pitchFamily="34"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93725" indent="-273050" algn="l" rtl="0" eaLnBrk="0" fontAlgn="base" hangingPunct="0">
        <a:spcBef>
          <a:spcPct val="20000"/>
        </a:spcBef>
        <a:spcAft>
          <a:spcPct val="0"/>
        </a:spcAft>
        <a:buClr>
          <a:schemeClr val="accent1"/>
        </a:buClr>
        <a:buFont typeface="Arial" charset="0"/>
        <a:buChar char="•"/>
        <a:defRPr sz="2200" kern="1200">
          <a:solidFill>
            <a:schemeClr val="tx2"/>
          </a:solidFill>
          <a:latin typeface="+mn-lt"/>
          <a:ea typeface="ＭＳ Ｐゴシック" charset="0"/>
          <a:cs typeface="+mn-cs"/>
        </a:defRPr>
      </a:lvl2pPr>
      <a:lvl3pPr marL="868363"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ＭＳ Ｐゴシック" charset="0"/>
          <a:cs typeface="+mn-cs"/>
        </a:defRPr>
      </a:lvl3pPr>
      <a:lvl4pPr marL="11430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ＭＳ Ｐゴシック" charset="0"/>
          <a:cs typeface="+mn-cs"/>
        </a:defRPr>
      </a:lvl4pPr>
      <a:lvl5pPr marL="1371600" indent="-228600" algn="l" rtl="0" eaLnBrk="0" fontAlgn="base" hangingPunct="0">
        <a:spcBef>
          <a:spcPct val="20000"/>
        </a:spcBef>
        <a:spcAft>
          <a:spcPct val="0"/>
        </a:spcAft>
        <a:buClr>
          <a:schemeClr val="accent1"/>
        </a:buClr>
        <a:buFont typeface="Arial" charset="0"/>
        <a:buChar char="•"/>
        <a:defRPr kern="1200">
          <a:solidFill>
            <a:schemeClr val="tx2"/>
          </a:solidFill>
          <a:latin typeface="+mn-lt"/>
          <a:ea typeface="ＭＳ Ｐゴシック" charset="0"/>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0" y="0"/>
            <a:ext cx="7620000" cy="6858000"/>
            <a:chOff x="0" y="0"/>
            <a:chExt cx="4800" cy="4320"/>
          </a:xfrm>
        </p:grpSpPr>
        <p:grpSp>
          <p:nvGrpSpPr>
            <p:cNvPr id="26627" name="Group 3"/>
            <p:cNvGrpSpPr>
              <a:grpSpLocks/>
            </p:cNvGrpSpPr>
            <p:nvPr userDrawn="1"/>
          </p:nvGrpSpPr>
          <p:grpSpPr bwMode="auto">
            <a:xfrm>
              <a:off x="0" y="0"/>
              <a:ext cx="2016" cy="4320"/>
              <a:chOff x="0" y="0"/>
              <a:chExt cx="2016" cy="4320"/>
            </a:xfrm>
          </p:grpSpPr>
          <p:sp>
            <p:nvSpPr>
              <p:cNvPr id="26628"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endParaRPr lang="en-US" dirty="0">
                  <a:solidFill>
                    <a:srgbClr val="003366"/>
                  </a:solidFill>
                  <a:ea typeface="+mn-ea"/>
                </a:endParaRPr>
              </a:p>
            </p:txBody>
          </p:sp>
          <p:sp>
            <p:nvSpPr>
              <p:cNvPr id="26629"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endParaRPr lang="en-US" dirty="0">
                  <a:solidFill>
                    <a:srgbClr val="003366"/>
                  </a:solidFill>
                  <a:ea typeface="+mn-ea"/>
                </a:endParaRPr>
              </a:p>
            </p:txBody>
          </p:sp>
        </p:grpSp>
        <p:grpSp>
          <p:nvGrpSpPr>
            <p:cNvPr id="26630" name="Group 6"/>
            <p:cNvGrpSpPr>
              <a:grpSpLocks/>
            </p:cNvGrpSpPr>
            <p:nvPr/>
          </p:nvGrpSpPr>
          <p:grpSpPr bwMode="auto">
            <a:xfrm>
              <a:off x="144" y="1248"/>
              <a:ext cx="4656" cy="201"/>
              <a:chOff x="144" y="1248"/>
              <a:chExt cx="4656" cy="201"/>
            </a:xfrm>
          </p:grpSpPr>
          <p:sp>
            <p:nvSpPr>
              <p:cNvPr id="26631"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endParaRPr lang="en-US" dirty="0">
                  <a:solidFill>
                    <a:srgbClr val="003366"/>
                  </a:solidFill>
                  <a:ea typeface="+mn-ea"/>
                </a:endParaRPr>
              </a:p>
            </p:txBody>
          </p:sp>
          <p:sp>
            <p:nvSpPr>
              <p:cNvPr id="26632"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endParaRPr lang="en-US" dirty="0">
                  <a:solidFill>
                    <a:srgbClr val="003366"/>
                  </a:solidFill>
                  <a:ea typeface="+mn-ea"/>
                </a:endParaRPr>
              </a:p>
            </p:txBody>
          </p:sp>
        </p:grpSp>
      </p:grpSp>
      <p:sp>
        <p:nvSpPr>
          <p:cNvPr id="26633"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6634"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5"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endParaRPr lang="en-US" dirty="0">
              <a:solidFill>
                <a:srgbClr val="003366"/>
              </a:solidFill>
              <a:ea typeface="+mn-ea"/>
            </a:endParaRPr>
          </a:p>
        </p:txBody>
      </p:sp>
      <p:sp>
        <p:nvSpPr>
          <p:cNvPr id="26636"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r>
              <a:rPr lang="en-US" dirty="0" smtClean="0">
                <a:solidFill>
                  <a:srgbClr val="003366"/>
                </a:solidFill>
                <a:ea typeface="+mn-ea"/>
              </a:rPr>
              <a:t>Timothy J. Riveria, Advocates for Justice and Education, Inc.</a:t>
            </a:r>
            <a:endParaRPr lang="en-US" dirty="0">
              <a:solidFill>
                <a:srgbClr val="003366"/>
              </a:solidFill>
              <a:ea typeface="+mn-ea"/>
            </a:endParaRPr>
          </a:p>
        </p:txBody>
      </p:sp>
      <p:sp>
        <p:nvSpPr>
          <p:cNvPr id="26637"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fld id="{318E2B2F-7A1A-4075-A653-D9BE3CD6A0CB}" type="slidenum">
              <a:rPr lang="en-US">
                <a:solidFill>
                  <a:srgbClr val="FFFFFF"/>
                </a:solidFill>
                <a:ea typeface="+mn-ea"/>
              </a:rPr>
              <a:pPr/>
              <a:t>‹#›</a:t>
            </a:fld>
            <a:endParaRPr lang="en-US" dirty="0">
              <a:solidFill>
                <a:srgbClr val="FFFFFF"/>
              </a:solidFill>
              <a:ea typeface="+mn-ea"/>
            </a:endParaRPr>
          </a:p>
        </p:txBody>
      </p:sp>
    </p:spTree>
    <p:extLst>
      <p:ext uri="{BB962C8B-B14F-4D97-AF65-F5344CB8AC3E}">
        <p14:creationId xmlns:p14="http://schemas.microsoft.com/office/powerpoint/2010/main" val="2134171617"/>
      </p:ext>
    </p:extLst>
  </p:cSld>
  <p:clrMap bg1="lt1" tx1="dk1" bg2="lt2" tx2="dk2" accent1="accent1" accent2="accent2" accent3="accent3" accent4="accent4" accent5="accent5" accent6="accent6" hlink="hlink" folHlink="folHlink"/>
  <p:sldLayoutIdLst>
    <p:sldLayoutId id="2147484682" r:id="rId1"/>
    <p:sldLayoutId id="2147484683" r:id="rId2"/>
    <p:sldLayoutId id="2147484684" r:id="rId3"/>
    <p:sldLayoutId id="2147484685" r:id="rId4"/>
    <p:sldLayoutId id="2147484686" r:id="rId5"/>
    <p:sldLayoutId id="2147484687" r:id="rId6"/>
    <p:sldLayoutId id="2147484688" r:id="rId7"/>
    <p:sldLayoutId id="2147484689" r:id="rId8"/>
    <p:sldLayoutId id="2147484690" r:id="rId9"/>
    <p:sldLayoutId id="2147484691" r:id="rId10"/>
    <p:sldLayoutId id="2147484692" r:id="rId11"/>
  </p:sldLayoutIdLst>
  <p:hf hdr="0" dt="0"/>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defRPr>
      </a:lvl2pPr>
      <a:lvl3pPr algn="l" rtl="0" fontAlgn="base">
        <a:lnSpc>
          <a:spcPct val="90000"/>
        </a:lnSpc>
        <a:spcBef>
          <a:spcPct val="0"/>
        </a:spcBef>
        <a:spcAft>
          <a:spcPct val="0"/>
        </a:spcAft>
        <a:defRPr sz="3600" b="1">
          <a:solidFill>
            <a:schemeClr val="tx2"/>
          </a:solidFill>
          <a:latin typeface="Arial" charset="0"/>
        </a:defRPr>
      </a:lvl3pPr>
      <a:lvl4pPr algn="l" rtl="0" fontAlgn="base">
        <a:lnSpc>
          <a:spcPct val="90000"/>
        </a:lnSpc>
        <a:spcBef>
          <a:spcPct val="0"/>
        </a:spcBef>
        <a:spcAft>
          <a:spcPct val="0"/>
        </a:spcAft>
        <a:defRPr sz="3600" b="1">
          <a:solidFill>
            <a:schemeClr val="tx2"/>
          </a:solidFill>
          <a:latin typeface="Arial" charset="0"/>
        </a:defRPr>
      </a:lvl4pPr>
      <a:lvl5pPr algn="l" rtl="0" fontAlgn="base">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fontAlgn="auto">
              <a:spcBef>
                <a:spcPts val="0"/>
              </a:spcBef>
              <a:spcAft>
                <a:spcPts val="0"/>
              </a:spcAft>
            </a:pPr>
            <a:fld id="{2C447B28-BE71-4F6A-9AA8-B95E88710004}" type="datetimeFigureOut">
              <a:rPr lang="en-US" smtClean="0">
                <a:latin typeface="Gill Sans MT"/>
                <a:ea typeface="+mn-ea"/>
              </a:rPr>
              <a:pPr fontAlgn="auto">
                <a:spcBef>
                  <a:spcPts val="0"/>
                </a:spcBef>
                <a:spcAft>
                  <a:spcPts val="0"/>
                </a:spcAft>
              </a:pPr>
              <a:t>1/21/2015</a:t>
            </a:fld>
            <a:endParaRPr lang="en-US">
              <a:latin typeface="Gill Sans MT"/>
              <a:ea typeface="+mn-ea"/>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fontAlgn="auto">
              <a:spcBef>
                <a:spcPts val="0"/>
              </a:spcBef>
              <a:spcAft>
                <a:spcPts val="0"/>
              </a:spcAft>
            </a:pPr>
            <a:endParaRPr lang="en-US">
              <a:latin typeface="Gill Sans MT"/>
              <a:ea typeface="+mn-ea"/>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dirty="0">
              <a:solidFill>
                <a:prstClr val="black"/>
              </a:solidFill>
              <a:latin typeface="Gill Sans MT"/>
              <a:ea typeface="+mn-ea"/>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fontAlgn="auto">
              <a:spcBef>
                <a:spcPts val="0"/>
              </a:spcBef>
              <a:spcAft>
                <a:spcPts val="0"/>
              </a:spcAft>
            </a:pPr>
            <a:endParaRPr lang="en-US">
              <a:solidFill>
                <a:prstClr val="black"/>
              </a:solidFill>
              <a:latin typeface="Gill Sans MT"/>
              <a:ea typeface="+mn-ea"/>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fontAlgn="auto">
              <a:spcBef>
                <a:spcPts val="0"/>
              </a:spcBef>
              <a:spcAft>
                <a:spcPts val="0"/>
              </a:spcAft>
            </a:pPr>
            <a:fld id="{D5FF27AB-CAFE-4B84-A8E4-153E374E2C95}" type="slidenum">
              <a:rPr lang="en-US" smtClean="0">
                <a:solidFill>
                  <a:srgbClr val="FDB828">
                    <a:shade val="75000"/>
                  </a:srgbClr>
                </a:solidFill>
                <a:latin typeface="Gill Sans MT"/>
                <a:ea typeface="+mn-ea"/>
              </a:rPr>
              <a:pPr fontAlgn="auto">
                <a:spcBef>
                  <a:spcPts val="0"/>
                </a:spcBef>
                <a:spcAft>
                  <a:spcPts val="0"/>
                </a:spcAft>
              </a:pPr>
              <a:t>‹#›</a:t>
            </a:fld>
            <a:endParaRPr lang="en-US">
              <a:solidFill>
                <a:srgbClr val="FDB828">
                  <a:shade val="75000"/>
                </a:srgbClr>
              </a:solidFill>
              <a:latin typeface="Gill Sans MT"/>
              <a:ea typeface="+mn-ea"/>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2179534361"/>
      </p:ext>
    </p:extLst>
  </p:cSld>
  <p:clrMap bg1="lt1" tx1="dk1" bg2="lt2" tx2="dk2" accent1="accent1" accent2="accent2" accent3="accent3" accent4="accent4" accent5="accent5" accent6="accent6" hlink="hlink" folHlink="folHlink"/>
  <p:sldLayoutIdLst>
    <p:sldLayoutId id="2147484694" r:id="rId1"/>
    <p:sldLayoutId id="2147484695" r:id="rId2"/>
    <p:sldLayoutId id="2147484696" r:id="rId3"/>
    <p:sldLayoutId id="2147484697" r:id="rId4"/>
    <p:sldLayoutId id="2147484698" r:id="rId5"/>
    <p:sldLayoutId id="2147484699" r:id="rId6"/>
    <p:sldLayoutId id="2147484700" r:id="rId7"/>
    <p:sldLayoutId id="2147484701" r:id="rId8"/>
    <p:sldLayoutId id="2147484702" r:id="rId9"/>
    <p:sldLayoutId id="2147484703" r:id="rId10"/>
    <p:sldLayoutId id="2147484704"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728966" y="274638"/>
            <a:ext cx="695783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23B0B72B-029E-441B-BDA6-AC2841C72F21}" type="datetimeFigureOut">
              <a:rPr lang="en-US">
                <a:solidFill>
                  <a:prstClr val="black">
                    <a:tint val="75000"/>
                  </a:prstClr>
                </a:solidFill>
                <a:ea typeface="+mn-ea"/>
              </a:rPr>
              <a:pPr>
                <a:defRPr/>
              </a:pPr>
              <a:t>1/21/2015</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7A91BD15-3622-4ECD-BD14-5C49D3354C8C}" type="slidenum">
              <a:rPr lang="en-US">
                <a:solidFill>
                  <a:prstClr val="black">
                    <a:tint val="75000"/>
                  </a:prstClr>
                </a:solidFill>
                <a:ea typeface="+mn-ea"/>
              </a:rPr>
              <a:pPr>
                <a:defRPr/>
              </a:pPr>
              <a:t>‹#›</a:t>
            </a:fld>
            <a:endParaRPr lang="en-US">
              <a:solidFill>
                <a:prstClr val="black">
                  <a:tint val="75000"/>
                </a:prstClr>
              </a:solidFill>
              <a:ea typeface="+mn-ea"/>
            </a:endParaRPr>
          </a:p>
        </p:txBody>
      </p:sp>
      <p:pic>
        <p:nvPicPr>
          <p:cNvPr id="7" name="Picture 6"/>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4205" y="76305"/>
            <a:ext cx="1704761" cy="838095"/>
          </a:xfrm>
          <a:prstGeom prst="rect">
            <a:avLst/>
          </a:prstGeom>
        </p:spPr>
      </p:pic>
    </p:spTree>
    <p:extLst>
      <p:ext uri="{BB962C8B-B14F-4D97-AF65-F5344CB8AC3E}">
        <p14:creationId xmlns:p14="http://schemas.microsoft.com/office/powerpoint/2010/main" val="1414524865"/>
      </p:ext>
    </p:extLst>
  </p:cSld>
  <p:clrMap bg1="lt1" tx1="dk1" bg2="lt2" tx2="dk2" accent1="accent1" accent2="accent2" accent3="accent3" accent4="accent4" accent5="accent5" accent6="accent6" hlink="hlink" folHlink="folHlink"/>
  <p:sldLayoutIdLst>
    <p:sldLayoutId id="2147484706" r:id="rId1"/>
    <p:sldLayoutId id="2147484707" r:id="rId2"/>
    <p:sldLayoutId id="2147484708" r:id="rId3"/>
    <p:sldLayoutId id="2147484709" r:id="rId4"/>
    <p:sldLayoutId id="2147484710" r:id="rId5"/>
    <p:sldLayoutId id="2147484711" r:id="rId6"/>
    <p:sldLayoutId id="2147484712" r:id="rId7"/>
    <p:sldLayoutId id="2147484713" r:id="rId8"/>
    <p:sldLayoutId id="2147484714" r:id="rId9"/>
    <p:sldLayoutId id="2147484715" r:id="rId10"/>
    <p:sldLayoutId id="2147484716" r:id="rId11"/>
    <p:sldLayoutId id="2147484717" r:id="rId12"/>
    <p:sldLayoutId id="2147484718" r:id="rId13"/>
    <p:sldLayoutId id="2147484719" r:id="rId14"/>
    <p:sldLayoutId id="2147484720" r:id="rId15"/>
    <p:sldLayoutId id="2147484721" r:id="rId16"/>
    <p:sldLayoutId id="2147484722" r:id="rId17"/>
    <p:sldLayoutId id="2147484723" r:id="rId18"/>
    <p:sldLayoutId id="2147484724" r:id="rId19"/>
    <p:sldLayoutId id="2147484725" r:id="rId20"/>
    <p:sldLayoutId id="2147484726" r:id="rId21"/>
    <p:sldLayoutId id="2147484727" r:id="rId22"/>
    <p:sldLayoutId id="2147484728" r:id="rId2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728966" y="274638"/>
            <a:ext cx="695783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23B0B72B-029E-441B-BDA6-AC2841C72F21}" type="datetimeFigureOut">
              <a:rPr lang="en-US">
                <a:solidFill>
                  <a:prstClr val="black">
                    <a:tint val="75000"/>
                  </a:prstClr>
                </a:solidFill>
              </a:rPr>
              <a:pPr>
                <a:defRPr/>
              </a:pPr>
              <a:t>1/21/2015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7A91BD15-3622-4ECD-BD14-5C49D3354C8C}" type="slidenum">
              <a:rPr lang="en-US">
                <a:solidFill>
                  <a:prstClr val="black">
                    <a:tint val="75000"/>
                  </a:prstClr>
                </a:solidFill>
              </a:rPr>
              <a:pPr>
                <a:defRPr/>
              </a:pPr>
              <a:t>‹#›</a:t>
            </a:fld>
            <a:endParaRPr lang="en-US">
              <a:solidFill>
                <a:prstClr val="black">
                  <a:tint val="75000"/>
                </a:prstClr>
              </a:solidFill>
            </a:endParaRPr>
          </a:p>
        </p:txBody>
      </p:sp>
      <p:pic>
        <p:nvPicPr>
          <p:cNvPr id="7" name="Picture 6"/>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4205" y="76305"/>
            <a:ext cx="1704761" cy="838095"/>
          </a:xfrm>
          <a:prstGeom prst="rect">
            <a:avLst/>
          </a:prstGeom>
        </p:spPr>
      </p:pic>
    </p:spTree>
    <p:extLst>
      <p:ext uri="{BB962C8B-B14F-4D97-AF65-F5344CB8AC3E}">
        <p14:creationId xmlns:p14="http://schemas.microsoft.com/office/powerpoint/2010/main" val="3056163478"/>
      </p:ext>
    </p:extLst>
  </p:cSld>
  <p:clrMap bg1="lt1" tx1="dk1" bg2="lt2" tx2="dk2" accent1="accent1" accent2="accent2" accent3="accent3" accent4="accent4" accent5="accent5" accent6="accent6" hlink="hlink" folHlink="folHlink"/>
  <p:sldLayoutIdLst>
    <p:sldLayoutId id="2147484730" r:id="rId1"/>
    <p:sldLayoutId id="2147484731" r:id="rId2"/>
    <p:sldLayoutId id="2147484732" r:id="rId3"/>
    <p:sldLayoutId id="2147484733" r:id="rId4"/>
    <p:sldLayoutId id="2147484734" r:id="rId5"/>
    <p:sldLayoutId id="2147484735" r:id="rId6"/>
    <p:sldLayoutId id="2147484736" r:id="rId7"/>
    <p:sldLayoutId id="2147484737" r:id="rId8"/>
    <p:sldLayoutId id="2147484738" r:id="rId9"/>
    <p:sldLayoutId id="2147484739" r:id="rId10"/>
    <p:sldLayoutId id="2147484740" r:id="rId11"/>
    <p:sldLayoutId id="2147484741" r:id="rId12"/>
    <p:sldLayoutId id="2147484742" r:id="rId13"/>
    <p:sldLayoutId id="2147484743" r:id="rId14"/>
    <p:sldLayoutId id="2147484744" r:id="rId15"/>
    <p:sldLayoutId id="2147484745" r:id="rId16"/>
    <p:sldLayoutId id="2147484746" r:id="rId17"/>
    <p:sldLayoutId id="2147484747" r:id="rId18"/>
    <p:sldLayoutId id="2147484748" r:id="rId19"/>
    <p:sldLayoutId id="2147484749" r:id="rId20"/>
    <p:sldLayoutId id="2147484750" r:id="rId21"/>
    <p:sldLayoutId id="2147484751" r:id="rId22"/>
    <p:sldLayoutId id="2147484752" r:id="rId2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4000" cy="762000"/>
          </a:xfrm>
          <a:prstGeom prst="rect">
            <a:avLst/>
          </a:prstGeom>
          <a:solidFill>
            <a:srgbClr val="00ADD0"/>
          </a:solidFill>
          <a:ln w="9525">
            <a:noFill/>
            <a:miter lim="800000"/>
            <a:headEnd/>
            <a:tailEnd/>
          </a:ln>
          <a:effectLst/>
        </p:spPr>
        <p:txBody>
          <a:bodyPr wrap="none" anchor="ctr"/>
          <a:lstStyle/>
          <a:p>
            <a:pPr fontAlgn="auto">
              <a:spcBef>
                <a:spcPts val="0"/>
              </a:spcBef>
              <a:spcAft>
                <a:spcPts val="0"/>
              </a:spcAft>
            </a:pPr>
            <a:endParaRPr lang="en-US" dirty="0">
              <a:solidFill>
                <a:srgbClr val="000000"/>
              </a:solidFill>
              <a:latin typeface="Century Gothic"/>
              <a:ea typeface="+mn-ea"/>
            </a:endParaRPr>
          </a:p>
        </p:txBody>
      </p:sp>
      <p:sp>
        <p:nvSpPr>
          <p:cNvPr id="1026" name="Rectangle 2"/>
          <p:cNvSpPr>
            <a:spLocks noGrp="1" noChangeArrowheads="1"/>
          </p:cNvSpPr>
          <p:nvPr>
            <p:ph type="title"/>
          </p:nvPr>
        </p:nvSpPr>
        <p:spPr bwMode="auto">
          <a:xfrm>
            <a:off x="457200" y="838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MX" smtClean="0"/>
              <a:t>Click to edit Master title style</a:t>
            </a:r>
          </a:p>
        </p:txBody>
      </p:sp>
      <p:sp>
        <p:nvSpPr>
          <p:cNvPr id="1027" name="Rectangle 3"/>
          <p:cNvSpPr>
            <a:spLocks noGrp="1" noChangeArrowheads="1"/>
          </p:cNvSpPr>
          <p:nvPr>
            <p:ph type="body" idx="1"/>
          </p:nvPr>
        </p:nvSpPr>
        <p:spPr bwMode="auto">
          <a:xfrm>
            <a:off x="457200" y="2209800"/>
            <a:ext cx="8229600" cy="396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MX" smtClean="0"/>
              <a:t>Click to edit Master text styles</a:t>
            </a:r>
          </a:p>
          <a:p>
            <a:pPr lvl="1"/>
            <a:r>
              <a:rPr lang="es-MX" smtClean="0"/>
              <a:t>Second level</a:t>
            </a:r>
          </a:p>
          <a:p>
            <a:pPr lvl="2"/>
            <a:r>
              <a:rPr lang="es-MX" smtClean="0"/>
              <a:t>Third level</a:t>
            </a:r>
          </a:p>
          <a:p>
            <a:pPr lvl="3"/>
            <a:r>
              <a:rPr lang="es-MX" smtClean="0"/>
              <a:t>Fourth level</a:t>
            </a:r>
          </a:p>
          <a:p>
            <a:pPr lvl="4"/>
            <a:r>
              <a:rPr lang="es-MX" smtClean="0"/>
              <a:t>Fifth level</a:t>
            </a:r>
          </a:p>
        </p:txBody>
      </p:sp>
      <p:sp>
        <p:nvSpPr>
          <p:cNvPr id="1030" name="Rectangle 6"/>
          <p:cNvSpPr>
            <a:spLocks noGrp="1" noChangeArrowheads="1"/>
          </p:cNvSpPr>
          <p:nvPr>
            <p:ph type="sldNum" sz="quarter" idx="4"/>
          </p:nvPr>
        </p:nvSpPr>
        <p:spPr bwMode="auto">
          <a:xfrm>
            <a:off x="76200" y="6392863"/>
            <a:ext cx="50292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solidFill>
                  <a:srgbClr val="00ADD0"/>
                </a:solidFill>
                <a:latin typeface="+mn-lt"/>
              </a:defRPr>
            </a:lvl1pPr>
          </a:lstStyle>
          <a:p>
            <a:pPr fontAlgn="auto">
              <a:spcBef>
                <a:spcPts val="0"/>
              </a:spcBef>
              <a:spcAft>
                <a:spcPts val="0"/>
              </a:spcAft>
            </a:pPr>
            <a:r>
              <a:rPr lang="es-MX" dirty="0">
                <a:ea typeface="+mn-ea"/>
              </a:rPr>
              <a:t>Page </a:t>
            </a:r>
            <a:fld id="{FB07B62B-0FD4-4450-B3B4-B616D3F0D9E1}" type="slidenum">
              <a:rPr lang="es-MX">
                <a:ea typeface="+mn-ea"/>
              </a:rPr>
              <a:pPr fontAlgn="auto">
                <a:spcBef>
                  <a:spcPts val="0"/>
                </a:spcBef>
                <a:spcAft>
                  <a:spcPts val="0"/>
                </a:spcAft>
              </a:pPr>
              <a:t>‹#›</a:t>
            </a:fld>
            <a:endParaRPr lang="es-MX" dirty="0">
              <a:ea typeface="+mn-ea"/>
            </a:endParaRPr>
          </a:p>
        </p:txBody>
      </p:sp>
      <p:pic>
        <p:nvPicPr>
          <p:cNvPr id="1033" name="Picture 9" descr="PACER Logo 2-color RGB"/>
          <p:cNvPicPr>
            <a:picLocks noChangeAspect="1" noChangeArrowheads="1"/>
          </p:cNvPicPr>
          <p:nvPr/>
        </p:nvPicPr>
        <p:blipFill>
          <a:blip r:embed="rId4" cstate="print"/>
          <a:srcRect/>
          <a:stretch>
            <a:fillRect/>
          </a:stretch>
        </p:blipFill>
        <p:spPr bwMode="auto">
          <a:xfrm>
            <a:off x="6934200" y="6172200"/>
            <a:ext cx="2133600" cy="452438"/>
          </a:xfrm>
          <a:prstGeom prst="rect">
            <a:avLst/>
          </a:prstGeom>
          <a:noFill/>
        </p:spPr>
      </p:pic>
      <p:sp>
        <p:nvSpPr>
          <p:cNvPr id="1034" name="Line 10"/>
          <p:cNvSpPr>
            <a:spLocks noChangeShapeType="1"/>
          </p:cNvSpPr>
          <p:nvPr/>
        </p:nvSpPr>
        <p:spPr bwMode="auto">
          <a:xfrm>
            <a:off x="457200" y="2057400"/>
            <a:ext cx="8229600" cy="0"/>
          </a:xfrm>
          <a:prstGeom prst="line">
            <a:avLst/>
          </a:prstGeom>
          <a:noFill/>
          <a:ln w="9525">
            <a:solidFill>
              <a:schemeClr val="tx1"/>
            </a:solidFill>
            <a:round/>
            <a:headEnd/>
            <a:tailEnd/>
          </a:ln>
          <a:effectLst/>
        </p:spPr>
        <p:txBody>
          <a:bodyPr/>
          <a:lstStyle/>
          <a:p>
            <a:pPr fontAlgn="auto">
              <a:spcBef>
                <a:spcPts val="0"/>
              </a:spcBef>
              <a:spcAft>
                <a:spcPts val="0"/>
              </a:spcAft>
            </a:pPr>
            <a:endParaRPr lang="en-US" dirty="0">
              <a:solidFill>
                <a:srgbClr val="000000"/>
              </a:solidFill>
              <a:latin typeface="Century Gothic"/>
              <a:ea typeface="+mn-ea"/>
            </a:endParaRPr>
          </a:p>
        </p:txBody>
      </p:sp>
      <p:sp>
        <p:nvSpPr>
          <p:cNvPr id="1036" name="Rectangle 12"/>
          <p:cNvSpPr>
            <a:spLocks noChangeArrowheads="1"/>
          </p:cNvSpPr>
          <p:nvPr/>
        </p:nvSpPr>
        <p:spPr bwMode="auto">
          <a:xfrm>
            <a:off x="0" y="6629400"/>
            <a:ext cx="9144000" cy="228600"/>
          </a:xfrm>
          <a:prstGeom prst="rect">
            <a:avLst/>
          </a:prstGeom>
          <a:solidFill>
            <a:srgbClr val="00ADD0"/>
          </a:solidFill>
          <a:ln w="9525">
            <a:noFill/>
            <a:miter lim="800000"/>
            <a:headEnd/>
            <a:tailEnd/>
          </a:ln>
          <a:effectLst/>
        </p:spPr>
        <p:txBody>
          <a:bodyPr wrap="none" anchor="ctr"/>
          <a:lstStyle/>
          <a:p>
            <a:pPr fontAlgn="auto">
              <a:spcBef>
                <a:spcPts val="0"/>
              </a:spcBef>
              <a:spcAft>
                <a:spcPts val="0"/>
              </a:spcAft>
            </a:pPr>
            <a:endParaRPr lang="en-US" dirty="0">
              <a:solidFill>
                <a:srgbClr val="000000"/>
              </a:solidFill>
              <a:latin typeface="Century Gothic"/>
              <a:ea typeface="+mn-ea"/>
            </a:endParaRPr>
          </a:p>
        </p:txBody>
      </p:sp>
    </p:spTree>
    <p:extLst>
      <p:ext uri="{BB962C8B-B14F-4D97-AF65-F5344CB8AC3E}">
        <p14:creationId xmlns:p14="http://schemas.microsoft.com/office/powerpoint/2010/main" val="412480173"/>
      </p:ext>
    </p:extLst>
  </p:cSld>
  <p:clrMap bg1="lt1" tx1="dk1" bg2="lt2" tx2="dk2" accent1="accent1" accent2="accent2" accent3="accent3" accent4="accent4" accent5="accent5" accent6="accent6" hlink="hlink" folHlink="folHlink"/>
  <p:sldLayoutIdLst>
    <p:sldLayoutId id="2147484754" r:id="rId1"/>
    <p:sldLayoutId id="2147484755" r:id="rId2"/>
  </p:sldLayoutIdLst>
  <p:hf hdr="0" ftr="0" dt="0"/>
  <p:txStyles>
    <p:titleStyle>
      <a:lvl1pPr algn="ctr" rtl="0" fontAlgn="base">
        <a:spcBef>
          <a:spcPct val="0"/>
        </a:spcBef>
        <a:spcAft>
          <a:spcPct val="0"/>
        </a:spcAft>
        <a:defRPr sz="4400" b="1">
          <a:solidFill>
            <a:srgbClr val="4D4D4D"/>
          </a:solidFill>
          <a:latin typeface="+mj-lt"/>
          <a:ea typeface="+mj-ea"/>
          <a:cs typeface="+mj-cs"/>
        </a:defRPr>
      </a:lvl1pPr>
      <a:lvl2pPr algn="ctr" rtl="0" fontAlgn="base">
        <a:spcBef>
          <a:spcPct val="0"/>
        </a:spcBef>
        <a:spcAft>
          <a:spcPct val="0"/>
        </a:spcAft>
        <a:defRPr sz="4400" b="1">
          <a:solidFill>
            <a:srgbClr val="4D4D4D"/>
          </a:solidFill>
          <a:latin typeface="Times New Roman" pitchFamily="18" charset="0"/>
          <a:cs typeface="Arial" charset="0"/>
        </a:defRPr>
      </a:lvl2pPr>
      <a:lvl3pPr algn="ctr" rtl="0" fontAlgn="base">
        <a:spcBef>
          <a:spcPct val="0"/>
        </a:spcBef>
        <a:spcAft>
          <a:spcPct val="0"/>
        </a:spcAft>
        <a:defRPr sz="4400" b="1">
          <a:solidFill>
            <a:srgbClr val="4D4D4D"/>
          </a:solidFill>
          <a:latin typeface="Times New Roman" pitchFamily="18" charset="0"/>
          <a:cs typeface="Arial" charset="0"/>
        </a:defRPr>
      </a:lvl3pPr>
      <a:lvl4pPr algn="ctr" rtl="0" fontAlgn="base">
        <a:spcBef>
          <a:spcPct val="0"/>
        </a:spcBef>
        <a:spcAft>
          <a:spcPct val="0"/>
        </a:spcAft>
        <a:defRPr sz="4400" b="1">
          <a:solidFill>
            <a:srgbClr val="4D4D4D"/>
          </a:solidFill>
          <a:latin typeface="Times New Roman" pitchFamily="18" charset="0"/>
          <a:cs typeface="Arial" charset="0"/>
        </a:defRPr>
      </a:lvl4pPr>
      <a:lvl5pPr algn="ctr" rtl="0" fontAlgn="base">
        <a:spcBef>
          <a:spcPct val="0"/>
        </a:spcBef>
        <a:spcAft>
          <a:spcPct val="0"/>
        </a:spcAft>
        <a:defRPr sz="4400" b="1">
          <a:solidFill>
            <a:srgbClr val="4D4D4D"/>
          </a:solidFill>
          <a:latin typeface="Times New Roman" pitchFamily="18" charset="0"/>
          <a:cs typeface="Arial" charset="0"/>
        </a:defRPr>
      </a:lvl5pPr>
      <a:lvl6pPr marL="457200" algn="ctr" rtl="0" fontAlgn="base">
        <a:spcBef>
          <a:spcPct val="0"/>
        </a:spcBef>
        <a:spcAft>
          <a:spcPct val="0"/>
        </a:spcAft>
        <a:defRPr sz="4400" b="1">
          <a:solidFill>
            <a:srgbClr val="4D4D4D"/>
          </a:solidFill>
          <a:latin typeface="Times New Roman" pitchFamily="18" charset="0"/>
          <a:cs typeface="Arial" charset="0"/>
        </a:defRPr>
      </a:lvl6pPr>
      <a:lvl7pPr marL="914400" algn="ctr" rtl="0" fontAlgn="base">
        <a:spcBef>
          <a:spcPct val="0"/>
        </a:spcBef>
        <a:spcAft>
          <a:spcPct val="0"/>
        </a:spcAft>
        <a:defRPr sz="4400" b="1">
          <a:solidFill>
            <a:srgbClr val="4D4D4D"/>
          </a:solidFill>
          <a:latin typeface="Times New Roman" pitchFamily="18" charset="0"/>
          <a:cs typeface="Arial" charset="0"/>
        </a:defRPr>
      </a:lvl7pPr>
      <a:lvl8pPr marL="1371600" algn="ctr" rtl="0" fontAlgn="base">
        <a:spcBef>
          <a:spcPct val="0"/>
        </a:spcBef>
        <a:spcAft>
          <a:spcPct val="0"/>
        </a:spcAft>
        <a:defRPr sz="4400" b="1">
          <a:solidFill>
            <a:srgbClr val="4D4D4D"/>
          </a:solidFill>
          <a:latin typeface="Times New Roman" pitchFamily="18" charset="0"/>
          <a:cs typeface="Arial" charset="0"/>
        </a:defRPr>
      </a:lvl8pPr>
      <a:lvl9pPr marL="1828800" algn="ctr" rtl="0" fontAlgn="base">
        <a:spcBef>
          <a:spcPct val="0"/>
        </a:spcBef>
        <a:spcAft>
          <a:spcPct val="0"/>
        </a:spcAft>
        <a:defRPr sz="4400" b="1">
          <a:solidFill>
            <a:srgbClr val="4D4D4D"/>
          </a:solidFill>
          <a:latin typeface="Times New Roman" pitchFamily="18"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fontAlgn="auto">
              <a:spcBef>
                <a:spcPts val="0"/>
              </a:spcBef>
              <a:spcAft>
                <a:spcPts val="0"/>
              </a:spcAft>
              <a:defRPr/>
            </a:pPr>
            <a:fld id="{DC1D2762-DA43-48D9-AC32-38E1BC76CB4B}" type="datetimeFigureOut">
              <a:rPr lang="en-US">
                <a:solidFill>
                  <a:prstClr val="black">
                    <a:tint val="75000"/>
                  </a:prstClr>
                </a:solidFill>
                <a:ea typeface="+mn-ea"/>
              </a:rPr>
              <a:pPr fontAlgn="auto">
                <a:spcBef>
                  <a:spcPts val="0"/>
                </a:spcBef>
                <a:spcAft>
                  <a:spcPts val="0"/>
                </a:spcAft>
                <a:defRPr/>
              </a:pPr>
              <a:t>1/21/2015</a:t>
            </a:fld>
            <a:endParaRPr lang="en-US" dirty="0">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fontAlgn="auto">
              <a:spcBef>
                <a:spcPts val="0"/>
              </a:spcBef>
              <a:spcAft>
                <a:spcPts val="0"/>
              </a:spcAft>
              <a:defRPr/>
            </a:pPr>
            <a:endParaRPr lang="en-US" dirty="0">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fontAlgn="auto">
              <a:spcBef>
                <a:spcPts val="0"/>
              </a:spcBef>
              <a:spcAft>
                <a:spcPts val="0"/>
              </a:spcAft>
            </a:pPr>
            <a:r>
              <a:rPr lang="es-MX" dirty="0" smtClean="0">
                <a:solidFill>
                  <a:prstClr val="black">
                    <a:tint val="75000"/>
                  </a:prstClr>
                </a:solidFill>
                <a:ea typeface="+mn-ea"/>
              </a:rPr>
              <a:t>Page </a:t>
            </a:r>
            <a:fld id="{FB07B62B-0FD4-4450-B3B4-B616D3F0D9E1}" type="slidenum">
              <a:rPr lang="es-MX" smtClean="0">
                <a:solidFill>
                  <a:prstClr val="black">
                    <a:tint val="75000"/>
                  </a:prstClr>
                </a:solidFill>
                <a:ea typeface="+mn-ea"/>
              </a:rPr>
              <a:pPr fontAlgn="auto">
                <a:spcBef>
                  <a:spcPts val="0"/>
                </a:spcBef>
                <a:spcAft>
                  <a:spcPts val="0"/>
                </a:spcAft>
              </a:pPr>
              <a:t>‹#›</a:t>
            </a:fld>
            <a:endParaRPr lang="es-MX" dirty="0">
              <a:solidFill>
                <a:prstClr val="black">
                  <a:tint val="75000"/>
                </a:prstClr>
              </a:solidFill>
              <a:ea typeface="+mn-ea"/>
            </a:endParaRPr>
          </a:p>
        </p:txBody>
      </p:sp>
    </p:spTree>
    <p:extLst>
      <p:ext uri="{BB962C8B-B14F-4D97-AF65-F5344CB8AC3E}">
        <p14:creationId xmlns:p14="http://schemas.microsoft.com/office/powerpoint/2010/main" val="1307564388"/>
      </p:ext>
    </p:extLst>
  </p:cSld>
  <p:clrMap bg1="lt1" tx1="dk1" bg2="lt2" tx2="dk2" accent1="accent1" accent2="accent2" accent3="accent3" accent4="accent4" accent5="accent5" accent6="accent6" hlink="hlink" folHlink="folHlink"/>
  <p:sldLayoutIdLst>
    <p:sldLayoutId id="2147484757"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 id="2147484766" r:id="rId10"/>
    <p:sldLayoutId id="2147484767"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directionservice.org/cadre/parentsearlydr.cfm" TargetMode="Externa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hyperlink" Target="file:///\\localhost\Users\Nissan\Desktop\WSEMS%202013%20Presentation\NB.m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hyperlink" Target="http://sped.dpi.wi.gov/sped_wsems" TargetMode="External"/><Relationship Id="rId3" Type="http://schemas.openxmlformats.org/officeDocument/2006/relationships/hyperlink" Target="http://www.wsems.us/about/who-we-are/" TargetMode="External"/><Relationship Id="rId7" Type="http://schemas.openxmlformats.org/officeDocument/2006/relationships/hyperlink" Target="http://www.parentcenterhub.org/?s=dispute+resoluti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directionservice.org/cadre/barlevinterviews.cfm" TargetMode="External"/><Relationship Id="rId5" Type="http://schemas.openxmlformats.org/officeDocument/2006/relationships/hyperlink" Target="http://www.directionservice.org/cadre/exemplar/matrix.cfm" TargetMode="External"/><Relationship Id="rId4" Type="http://schemas.openxmlformats.org/officeDocument/2006/relationships/hyperlink" Target="http://www.wifacets.org/programs/statewide-project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81.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hyperlink" Target="https://www.surveymonkey.com/s/parentearlydr" TargetMode="External"/><Relationship Id="rId2" Type="http://schemas.openxmlformats.org/officeDocument/2006/relationships/notesSlide" Target="../notesSlides/notesSlide31.xml"/><Relationship Id="rId1" Type="http://schemas.openxmlformats.org/officeDocument/2006/relationships/slideLayout" Target="../slideLayouts/slideLayout60.x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hyperlink" Target="http://www.directionservice.org/cadre/turnbullwebinar.cfm" TargetMode="External"/><Relationship Id="rId2" Type="http://schemas.openxmlformats.org/officeDocument/2006/relationships/notesSlide" Target="../notesSlides/notesSlide32.xml"/><Relationship Id="rId1" Type="http://schemas.openxmlformats.org/officeDocument/2006/relationships/slideLayout" Target="../slideLayouts/slideLayout60.xml"/><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6.jpeg"/><Relationship Id="rId4" Type="http://schemas.openxmlformats.org/officeDocument/2006/relationships/hyperlink" Target="http://www.wsems.us/mediators.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096363"/>
            <a:ext cx="7543800" cy="3048000"/>
          </a:xfrm>
        </p:spPr>
        <p:txBody>
          <a:bodyPr/>
          <a:lstStyle/>
          <a:p>
            <a:pPr lvl="0" defTabSz="457200" fontAlgn="auto">
              <a:spcBef>
                <a:spcPts val="0"/>
              </a:spcBef>
              <a:spcAft>
                <a:spcPts val="0"/>
              </a:spcAft>
            </a:pPr>
            <a:r>
              <a:rPr lang="en-US" sz="2800" b="1" dirty="0">
                <a:solidFill>
                  <a:prstClr val="black"/>
                </a:solidFill>
                <a:latin typeface="Cambria" panose="02040503050406030204" pitchFamily="18" charset="0"/>
                <a:ea typeface="ＭＳ Ｐゴシック" charset="-128"/>
                <a:cs typeface="+mn-cs"/>
              </a:rPr>
              <a:t>Parent Center Initiatives in Early Dispute Resolution</a:t>
            </a:r>
            <a:br>
              <a:rPr lang="en-US" sz="2800" b="1" dirty="0">
                <a:solidFill>
                  <a:prstClr val="black"/>
                </a:solidFill>
                <a:latin typeface="Cambria" panose="02040503050406030204" pitchFamily="18" charset="0"/>
                <a:ea typeface="ＭＳ Ｐゴシック" charset="-128"/>
                <a:cs typeface="+mn-cs"/>
              </a:rPr>
            </a:br>
            <a:r>
              <a:rPr lang="en-US" sz="1800" dirty="0">
                <a:solidFill>
                  <a:prstClr val="black">
                    <a:lumMod val="95000"/>
                    <a:lumOff val="5000"/>
                  </a:prstClr>
                </a:solidFill>
                <a:latin typeface="Cambria" panose="02040503050406030204" pitchFamily="18" charset="0"/>
                <a:ea typeface="ＭＳ Ｐゴシック" pitchFamily="34" charset="-128"/>
                <a:cs typeface="Arial" charset="0"/>
              </a:rPr>
              <a:t>Philip Moses, Jan </a:t>
            </a:r>
            <a:r>
              <a:rPr lang="en-US" sz="1800" dirty="0" err="1">
                <a:solidFill>
                  <a:prstClr val="black">
                    <a:lumMod val="95000"/>
                    <a:lumOff val="5000"/>
                  </a:prstClr>
                </a:solidFill>
                <a:latin typeface="Cambria" panose="02040503050406030204" pitchFamily="18" charset="0"/>
                <a:ea typeface="ＭＳ Ｐゴシック" pitchFamily="34" charset="-128"/>
                <a:cs typeface="Arial" charset="0"/>
              </a:rPr>
              <a:t>Serak</a:t>
            </a:r>
            <a:r>
              <a:rPr lang="en-US" sz="1800" dirty="0">
                <a:solidFill>
                  <a:prstClr val="black">
                    <a:lumMod val="95000"/>
                    <a:lumOff val="5000"/>
                  </a:prstClr>
                </a:solidFill>
                <a:latin typeface="Cambria" panose="02040503050406030204" pitchFamily="18" charset="0"/>
                <a:ea typeface="ＭＳ Ｐゴシック" pitchFamily="34" charset="-128"/>
                <a:cs typeface="Arial" charset="0"/>
              </a:rPr>
              <a:t>, Jody Manning, Timothy </a:t>
            </a:r>
            <a:r>
              <a:rPr lang="en-US" sz="1800" dirty="0" err="1">
                <a:solidFill>
                  <a:prstClr val="black">
                    <a:lumMod val="95000"/>
                    <a:lumOff val="5000"/>
                  </a:prstClr>
                </a:solidFill>
                <a:latin typeface="Cambria" panose="02040503050406030204" pitchFamily="18" charset="0"/>
                <a:ea typeface="ＭＳ Ｐゴシック" pitchFamily="34" charset="-128"/>
                <a:cs typeface="Arial" charset="0"/>
              </a:rPr>
              <a:t>Riveria</a:t>
            </a:r>
            <a:r>
              <a:rPr lang="en-US" sz="1800" dirty="0">
                <a:solidFill>
                  <a:prstClr val="black">
                    <a:lumMod val="95000"/>
                    <a:lumOff val="5000"/>
                  </a:prstClr>
                </a:solidFill>
                <a:latin typeface="Cambria" panose="02040503050406030204" pitchFamily="18" charset="0"/>
                <a:ea typeface="ＭＳ Ｐゴシック" pitchFamily="34" charset="-128"/>
                <a:cs typeface="Arial" charset="0"/>
              </a:rPr>
              <a:t>, Ana </a:t>
            </a:r>
            <a:r>
              <a:rPr lang="en-US" sz="1800" dirty="0" err="1">
                <a:solidFill>
                  <a:prstClr val="black">
                    <a:lumMod val="95000"/>
                    <a:lumOff val="5000"/>
                  </a:prstClr>
                </a:solidFill>
                <a:latin typeface="Cambria" panose="02040503050406030204" pitchFamily="18" charset="0"/>
                <a:ea typeface="ＭＳ Ｐゴシック" pitchFamily="34" charset="-128"/>
                <a:cs typeface="Arial" charset="0"/>
              </a:rPr>
              <a:t>Espada</a:t>
            </a:r>
            <a:r>
              <a:rPr lang="en-US" sz="1400" dirty="0">
                <a:solidFill>
                  <a:prstClr val="black">
                    <a:lumMod val="95000"/>
                    <a:lumOff val="5000"/>
                  </a:prstClr>
                </a:solidFill>
                <a:latin typeface="Cambria" panose="02040503050406030204" pitchFamily="18" charset="0"/>
                <a:ea typeface="ＭＳ Ｐゴシック" pitchFamily="34" charset="-128"/>
                <a:cs typeface="Arial" pitchFamily="34" charset="0"/>
              </a:rPr>
              <a:t/>
            </a:r>
            <a:br>
              <a:rPr lang="en-US" sz="1400" dirty="0">
                <a:solidFill>
                  <a:prstClr val="black">
                    <a:lumMod val="95000"/>
                    <a:lumOff val="5000"/>
                  </a:prstClr>
                </a:solidFill>
                <a:latin typeface="Cambria" panose="02040503050406030204" pitchFamily="18" charset="0"/>
                <a:ea typeface="ＭＳ Ｐゴシック" pitchFamily="34" charset="-128"/>
                <a:cs typeface="Arial" pitchFamily="34" charset="0"/>
              </a:rPr>
            </a:br>
            <a:r>
              <a:rPr lang="en-US" sz="2000" dirty="0">
                <a:solidFill>
                  <a:prstClr val="black">
                    <a:lumMod val="95000"/>
                    <a:lumOff val="5000"/>
                  </a:prstClr>
                </a:solidFill>
                <a:latin typeface="Cambria" panose="02040503050406030204" pitchFamily="18" charset="0"/>
                <a:ea typeface="ＭＳ Ｐゴシック" pitchFamily="34" charset="-128"/>
                <a:cs typeface="Arial" pitchFamily="34" charset="0"/>
              </a:rPr>
              <a:t/>
            </a:r>
            <a:br>
              <a:rPr lang="en-US" sz="2000" dirty="0">
                <a:solidFill>
                  <a:prstClr val="black">
                    <a:lumMod val="95000"/>
                    <a:lumOff val="5000"/>
                  </a:prstClr>
                </a:solidFill>
                <a:latin typeface="Cambria" panose="02040503050406030204" pitchFamily="18" charset="0"/>
                <a:ea typeface="ＭＳ Ｐゴシック" pitchFamily="34" charset="-128"/>
                <a:cs typeface="Arial" pitchFamily="34" charset="0"/>
              </a:rPr>
            </a:br>
            <a:r>
              <a:rPr lang="en-US" sz="2000" dirty="0">
                <a:solidFill>
                  <a:prstClr val="black">
                    <a:lumMod val="95000"/>
                    <a:lumOff val="5000"/>
                  </a:prstClr>
                </a:solidFill>
                <a:latin typeface="Cambria" panose="02040503050406030204" pitchFamily="18" charset="0"/>
                <a:ea typeface="ＭＳ Ｐゴシック" pitchFamily="34" charset="-128"/>
                <a:cs typeface="Arial" pitchFamily="34" charset="0"/>
              </a:rPr>
              <a:t>January 22, </a:t>
            </a:r>
            <a:r>
              <a:rPr lang="en-US" sz="2000" dirty="0" smtClean="0">
                <a:solidFill>
                  <a:prstClr val="black">
                    <a:lumMod val="95000"/>
                    <a:lumOff val="5000"/>
                  </a:prstClr>
                </a:solidFill>
                <a:latin typeface="Cambria" panose="02040503050406030204" pitchFamily="18" charset="0"/>
                <a:ea typeface="ＭＳ Ｐゴシック" pitchFamily="34" charset="-128"/>
                <a:cs typeface="Arial" pitchFamily="34" charset="0"/>
              </a:rPr>
              <a:t>2015</a:t>
            </a:r>
            <a:r>
              <a:rPr lang="en-US" sz="2000" dirty="0">
                <a:solidFill>
                  <a:prstClr val="black">
                    <a:lumMod val="95000"/>
                    <a:lumOff val="5000"/>
                  </a:prstClr>
                </a:solidFill>
                <a:latin typeface="Cambria" panose="02040503050406030204" pitchFamily="18" charset="0"/>
                <a:ea typeface="ＭＳ Ｐゴシック" pitchFamily="34" charset="-128"/>
                <a:cs typeface="Arial" pitchFamily="34" charset="0"/>
              </a:rPr>
              <a:t/>
            </a:r>
            <a:br>
              <a:rPr lang="en-US" sz="2000" dirty="0">
                <a:solidFill>
                  <a:prstClr val="black">
                    <a:lumMod val="95000"/>
                    <a:lumOff val="5000"/>
                  </a:prstClr>
                </a:solidFill>
                <a:latin typeface="Cambria" panose="02040503050406030204" pitchFamily="18" charset="0"/>
                <a:ea typeface="ＭＳ Ｐゴシック" pitchFamily="34" charset="-128"/>
                <a:cs typeface="Arial" pitchFamily="34" charset="0"/>
              </a:rPr>
            </a:br>
            <a:r>
              <a:rPr lang="en-US" sz="2000" dirty="0">
                <a:solidFill>
                  <a:prstClr val="black">
                    <a:lumMod val="95000"/>
                    <a:lumOff val="5000"/>
                  </a:prstClr>
                </a:solidFill>
                <a:latin typeface="Cambria" panose="02040503050406030204" pitchFamily="18" charset="0"/>
                <a:ea typeface="ＭＳ Ｐゴシック" pitchFamily="34" charset="-128"/>
                <a:cs typeface="Arial" pitchFamily="34" charset="0"/>
              </a:rPr>
              <a:t>2:30 pm – 3:45 pm ET (11:30-12:45 PT)</a:t>
            </a:r>
            <a:br>
              <a:rPr lang="en-US" sz="2000" dirty="0">
                <a:solidFill>
                  <a:prstClr val="black">
                    <a:lumMod val="95000"/>
                    <a:lumOff val="5000"/>
                  </a:prstClr>
                </a:solidFill>
                <a:latin typeface="Cambria" panose="02040503050406030204" pitchFamily="18" charset="0"/>
                <a:ea typeface="ＭＳ Ｐゴシック" pitchFamily="34" charset="-128"/>
                <a:cs typeface="Arial" pitchFamily="34" charset="0"/>
              </a:rPr>
            </a:br>
            <a:r>
              <a:rPr lang="en-US" sz="1800" b="1" dirty="0" smtClean="0">
                <a:solidFill>
                  <a:srgbClr val="C0504D">
                    <a:lumMod val="75000"/>
                  </a:srgbClr>
                </a:solidFill>
                <a:latin typeface="Cambria" panose="02040503050406030204" pitchFamily="18" charset="0"/>
                <a:ea typeface="ＭＳ Ｐゴシック" pitchFamily="34" charset="-128"/>
                <a:cs typeface="Arial" pitchFamily="34" charset="0"/>
                <a:hlinkClick r:id="rId2"/>
              </a:rPr>
              <a:t>Note: The PowerPoint is currently available on the CADRE website     http://www.directionservice.org/cadre/parentsearlydr.cfm</a:t>
            </a:r>
            <a:r>
              <a:rPr lang="en-US" sz="1800" b="1" dirty="0">
                <a:solidFill>
                  <a:srgbClr val="C0504D">
                    <a:lumMod val="75000"/>
                  </a:srgbClr>
                </a:solidFill>
                <a:latin typeface="Cambria" panose="02040503050406030204" pitchFamily="18" charset="0"/>
                <a:ea typeface="ＭＳ Ｐゴシック" pitchFamily="34" charset="-128"/>
                <a:cs typeface="Arial" pitchFamily="34" charset="0"/>
              </a:rPr>
              <a:t/>
            </a:r>
            <a:br>
              <a:rPr lang="en-US" sz="1800" b="1" dirty="0">
                <a:solidFill>
                  <a:srgbClr val="C0504D">
                    <a:lumMod val="75000"/>
                  </a:srgbClr>
                </a:solidFill>
                <a:latin typeface="Cambria" panose="02040503050406030204" pitchFamily="18" charset="0"/>
                <a:ea typeface="ＭＳ Ｐゴシック" pitchFamily="34" charset="-128"/>
                <a:cs typeface="Arial" pitchFamily="34" charset="0"/>
              </a:rPr>
            </a:br>
            <a:r>
              <a:rPr lang="en-US" sz="1800" b="1" dirty="0">
                <a:solidFill>
                  <a:srgbClr val="C00000"/>
                </a:solidFill>
                <a:latin typeface="Cambria" panose="02040503050406030204" pitchFamily="18" charset="0"/>
                <a:ea typeface="ＭＳ Ｐゴシック" pitchFamily="34" charset="-128"/>
                <a:cs typeface="Arial" pitchFamily="34" charset="0"/>
              </a:rPr>
              <a:t>Dial in: 1-877-512-6886        ID: 679 683 6031</a:t>
            </a:r>
            <a:br>
              <a:rPr lang="en-US" sz="1800" b="1" dirty="0">
                <a:solidFill>
                  <a:srgbClr val="C00000"/>
                </a:solidFill>
                <a:latin typeface="Cambria" panose="02040503050406030204" pitchFamily="18" charset="0"/>
                <a:ea typeface="ＭＳ Ｐゴシック" pitchFamily="34" charset="-128"/>
                <a:cs typeface="Arial" pitchFamily="34" charset="0"/>
              </a:rPr>
            </a:br>
            <a:endParaRPr lang="en-US" sz="4000" dirty="0"/>
          </a:p>
        </p:txBody>
      </p:sp>
      <p:sp>
        <p:nvSpPr>
          <p:cNvPr id="3" name="Slide Number Placeholder 2"/>
          <p:cNvSpPr>
            <a:spLocks noGrp="1"/>
          </p:cNvSpPr>
          <p:nvPr>
            <p:ph type="sldNum" sz="quarter" idx="12"/>
          </p:nvPr>
        </p:nvSpPr>
        <p:spPr>
          <a:xfrm>
            <a:off x="8229599" y="6492875"/>
            <a:ext cx="633579" cy="365125"/>
          </a:xfrm>
        </p:spPr>
        <p:txBody>
          <a:bodyPr/>
          <a:lstStyle/>
          <a:p>
            <a:pPr>
              <a:defRPr/>
            </a:pPr>
            <a:fld id="{431A3BFA-88BE-4D1E-BDB4-38CF2F28B283}" type="slidenum">
              <a:rPr lang="en-US" smtClean="0">
                <a:solidFill>
                  <a:prstClr val="black">
                    <a:tint val="75000"/>
                  </a:prstClr>
                </a:solidFill>
              </a:rPr>
              <a:pPr>
                <a:defRPr/>
              </a:pPr>
              <a:t>1</a:t>
            </a:fld>
            <a:endParaRPr lang="en-US" dirty="0">
              <a:solidFill>
                <a:prstClr val="black">
                  <a:tint val="75000"/>
                </a:prstClr>
              </a:solidFill>
            </a:endParaRPr>
          </a:p>
        </p:txBody>
      </p:sp>
      <p:sp>
        <p:nvSpPr>
          <p:cNvPr id="2" name="TextBox 1"/>
          <p:cNvSpPr txBox="1"/>
          <p:nvPr/>
        </p:nvSpPr>
        <p:spPr>
          <a:xfrm>
            <a:off x="387762" y="4114964"/>
            <a:ext cx="8455025" cy="2385268"/>
          </a:xfrm>
          <a:prstGeom prst="rect">
            <a:avLst/>
          </a:prstGeom>
          <a:noFill/>
          <a:ln w="22225" cmpd="thickThin">
            <a:solidFill>
              <a:schemeClr val="accent2">
                <a:lumMod val="75000"/>
              </a:schemeClr>
            </a:solidFill>
          </a:ln>
        </p:spPr>
        <p:txBody>
          <a:bodyPr>
            <a:spAutoFit/>
          </a:bodyPr>
          <a:lstStyle/>
          <a:p>
            <a:pPr algn="ctr">
              <a:defRPr/>
            </a:pPr>
            <a:r>
              <a:rPr lang="en-US" sz="2000" b="1" u="sng" dirty="0">
                <a:solidFill>
                  <a:prstClr val="black">
                    <a:lumMod val="95000"/>
                    <a:lumOff val="5000"/>
                  </a:prstClr>
                </a:solidFill>
                <a:latin typeface="Cambria" panose="02040503050406030204" pitchFamily="18" charset="0"/>
                <a:ea typeface="ＭＳ Ｐゴシック" pitchFamily="34" charset="-128"/>
                <a:cs typeface="Arial" charset="0"/>
              </a:rPr>
              <a:t>Technical Stuff:</a:t>
            </a:r>
          </a:p>
          <a:p>
            <a:pPr marL="285750" indent="-285750">
              <a:buFont typeface="Wingdings" pitchFamily="2" charset="2"/>
              <a:buChar char="Ø"/>
              <a:defRPr/>
            </a:pPr>
            <a:r>
              <a:rPr lang="en-US" sz="2000" dirty="0">
                <a:solidFill>
                  <a:prstClr val="black"/>
                </a:solidFill>
                <a:latin typeface="Cambria" panose="02040503050406030204" pitchFamily="18" charset="0"/>
                <a:ea typeface="ＭＳ Ｐゴシック" pitchFamily="34" charset="-128"/>
                <a:cs typeface="Arial" charset="0"/>
              </a:rPr>
              <a:t>All phone lines are muted – press </a:t>
            </a:r>
            <a:r>
              <a:rPr lang="en-US" sz="2000" dirty="0" smtClean="0">
                <a:solidFill>
                  <a:prstClr val="black"/>
                </a:solidFill>
                <a:latin typeface="Cambria" panose="02040503050406030204" pitchFamily="18" charset="0"/>
                <a:ea typeface="ＭＳ Ｐゴシック" pitchFamily="34" charset="-128"/>
                <a:cs typeface="Arial" charset="0"/>
              </a:rPr>
              <a:t>#6 </a:t>
            </a:r>
            <a:r>
              <a:rPr lang="en-US" sz="2000" dirty="0">
                <a:solidFill>
                  <a:prstClr val="black"/>
                </a:solidFill>
                <a:latin typeface="Cambria" panose="02040503050406030204" pitchFamily="18" charset="0"/>
                <a:ea typeface="ＭＳ Ｐゴシック" pitchFamily="34" charset="-128"/>
                <a:cs typeface="Arial" charset="0"/>
              </a:rPr>
              <a:t>to unmute your phone </a:t>
            </a:r>
            <a:r>
              <a:rPr lang="en-US" sz="2000" dirty="0" smtClean="0">
                <a:solidFill>
                  <a:prstClr val="black"/>
                </a:solidFill>
                <a:latin typeface="Cambria" panose="02040503050406030204" pitchFamily="18" charset="0"/>
                <a:ea typeface="ＭＳ Ｐゴシック" pitchFamily="34" charset="-128"/>
                <a:cs typeface="Arial" charset="0"/>
              </a:rPr>
              <a:t>during Q&amp;A</a:t>
            </a:r>
            <a:r>
              <a:rPr lang="en-US" sz="2000" dirty="0">
                <a:solidFill>
                  <a:prstClr val="black"/>
                </a:solidFill>
                <a:latin typeface="Cambria" panose="02040503050406030204" pitchFamily="18" charset="0"/>
                <a:ea typeface="ＭＳ Ｐゴシック" pitchFamily="34" charset="-128"/>
                <a:cs typeface="Arial" charset="0"/>
              </a:rPr>
              <a:t>.</a:t>
            </a:r>
          </a:p>
          <a:p>
            <a:pPr>
              <a:defRPr/>
            </a:pPr>
            <a:endParaRPr lang="en-US" sz="800" dirty="0">
              <a:solidFill>
                <a:prstClr val="black"/>
              </a:solidFill>
              <a:latin typeface="Cambria" panose="02040503050406030204" pitchFamily="18" charset="0"/>
              <a:ea typeface="ＭＳ Ｐゴシック" pitchFamily="34" charset="-128"/>
              <a:cs typeface="Arial" charset="0"/>
            </a:endParaRPr>
          </a:p>
          <a:p>
            <a:pPr marL="285750" indent="-285750">
              <a:buFont typeface="Wingdings" pitchFamily="2" charset="2"/>
              <a:buChar char="Ø"/>
              <a:defRPr/>
            </a:pPr>
            <a:r>
              <a:rPr lang="en-US" sz="2000" dirty="0" smtClean="0">
                <a:solidFill>
                  <a:prstClr val="black"/>
                </a:solidFill>
                <a:latin typeface="Cambria" panose="02040503050406030204" pitchFamily="18" charset="0"/>
                <a:ea typeface="ＭＳ Ｐゴシック" pitchFamily="34" charset="-128"/>
                <a:cs typeface="Arial" charset="0"/>
              </a:rPr>
              <a:t>Use a phone line for best audio quality.</a:t>
            </a:r>
          </a:p>
          <a:p>
            <a:pPr marL="285750" indent="-285750">
              <a:buFont typeface="Wingdings" pitchFamily="2" charset="2"/>
              <a:buChar char="Ø"/>
              <a:defRPr/>
            </a:pPr>
            <a:endParaRPr lang="en-US" sz="1100" dirty="0" smtClean="0">
              <a:solidFill>
                <a:prstClr val="black"/>
              </a:solidFill>
              <a:latin typeface="Cambria" panose="02040503050406030204" pitchFamily="18" charset="0"/>
              <a:ea typeface="ＭＳ Ｐゴシック" pitchFamily="34" charset="-128"/>
              <a:cs typeface="Arial" charset="0"/>
            </a:endParaRPr>
          </a:p>
          <a:p>
            <a:pPr marL="285750" indent="-285750">
              <a:buFont typeface="Wingdings" pitchFamily="2" charset="2"/>
              <a:buChar char="Ø"/>
              <a:defRPr/>
            </a:pPr>
            <a:r>
              <a:rPr lang="en-US" sz="2000" dirty="0" smtClean="0">
                <a:solidFill>
                  <a:prstClr val="black"/>
                </a:solidFill>
                <a:latin typeface="Cambria" panose="02040503050406030204" pitchFamily="18" charset="0"/>
                <a:ea typeface="ＭＳ Ｐゴシック" pitchFamily="34" charset="-128"/>
                <a:cs typeface="Arial" charset="0"/>
              </a:rPr>
              <a:t>Please </a:t>
            </a:r>
            <a:r>
              <a:rPr lang="en-US" sz="2000" dirty="0">
                <a:solidFill>
                  <a:prstClr val="black"/>
                </a:solidFill>
                <a:latin typeface="Cambria" panose="02040503050406030204" pitchFamily="18" charset="0"/>
                <a:ea typeface="ＭＳ Ｐゴシック" pitchFamily="34" charset="-128"/>
                <a:cs typeface="Arial" charset="0"/>
              </a:rPr>
              <a:t>enter </a:t>
            </a:r>
            <a:r>
              <a:rPr lang="en-US" sz="2000" dirty="0" smtClean="0">
                <a:solidFill>
                  <a:prstClr val="black"/>
                </a:solidFill>
                <a:latin typeface="Cambria" panose="02040503050406030204" pitchFamily="18" charset="0"/>
                <a:ea typeface="ＭＳ Ｐゴシック" pitchFamily="34" charset="-128"/>
                <a:cs typeface="Arial" charset="0"/>
              </a:rPr>
              <a:t>any questions or </a:t>
            </a:r>
            <a:r>
              <a:rPr lang="en-US" sz="2000" dirty="0">
                <a:solidFill>
                  <a:prstClr val="black"/>
                </a:solidFill>
                <a:latin typeface="Cambria" panose="02040503050406030204" pitchFamily="18" charset="0"/>
                <a:ea typeface="ＭＳ Ｐゴシック" pitchFamily="34" charset="-128"/>
                <a:cs typeface="Arial" charset="0"/>
              </a:rPr>
              <a:t>technical difficulties </a:t>
            </a:r>
            <a:r>
              <a:rPr lang="en-US" sz="2000" dirty="0" smtClean="0">
                <a:solidFill>
                  <a:prstClr val="black"/>
                </a:solidFill>
                <a:latin typeface="Cambria" panose="02040503050406030204" pitchFamily="18" charset="0"/>
                <a:ea typeface="ＭＳ Ｐゴシック" pitchFamily="34" charset="-128"/>
                <a:cs typeface="Arial" charset="0"/>
              </a:rPr>
              <a:t>into </a:t>
            </a:r>
            <a:r>
              <a:rPr lang="en-US" sz="2000" dirty="0">
                <a:solidFill>
                  <a:prstClr val="black"/>
                </a:solidFill>
                <a:latin typeface="Cambria" panose="02040503050406030204" pitchFamily="18" charset="0"/>
                <a:ea typeface="ＭＳ Ｐゴシック" pitchFamily="34" charset="-128"/>
                <a:cs typeface="Arial" charset="0"/>
              </a:rPr>
              <a:t>the chat box</a:t>
            </a:r>
            <a:r>
              <a:rPr lang="en-US" sz="2000" dirty="0" smtClean="0">
                <a:solidFill>
                  <a:prstClr val="black"/>
                </a:solidFill>
                <a:latin typeface="Cambria" panose="02040503050406030204" pitchFamily="18" charset="0"/>
                <a:ea typeface="ＭＳ Ｐゴシック" pitchFamily="34" charset="-128"/>
                <a:cs typeface="Arial" charset="0"/>
              </a:rPr>
              <a:t>.</a:t>
            </a:r>
            <a:endParaRPr lang="en-US" sz="2000" dirty="0">
              <a:solidFill>
                <a:prstClr val="black"/>
              </a:solidFill>
              <a:latin typeface="Cambria" panose="02040503050406030204" pitchFamily="18" charset="0"/>
              <a:ea typeface="ＭＳ Ｐゴシック" pitchFamily="34" charset="-128"/>
              <a:cs typeface="Arial" charset="0"/>
            </a:endParaRPr>
          </a:p>
          <a:p>
            <a:pPr>
              <a:defRPr/>
            </a:pPr>
            <a:endParaRPr lang="en-US" sz="1000" dirty="0">
              <a:solidFill>
                <a:prstClr val="black"/>
              </a:solidFill>
              <a:latin typeface="Cambria" panose="02040503050406030204" pitchFamily="18" charset="0"/>
              <a:ea typeface="ＭＳ Ｐゴシック" pitchFamily="34" charset="-128"/>
              <a:cs typeface="Arial" charset="0"/>
            </a:endParaRPr>
          </a:p>
          <a:p>
            <a:pPr marL="285750" indent="-285750">
              <a:buFont typeface="Wingdings" pitchFamily="2" charset="2"/>
              <a:buChar char="Ø"/>
              <a:defRPr/>
            </a:pPr>
            <a:r>
              <a:rPr lang="en-US" sz="2000" dirty="0">
                <a:solidFill>
                  <a:prstClr val="black"/>
                </a:solidFill>
                <a:latin typeface="Cambria" panose="02040503050406030204" pitchFamily="18" charset="0"/>
                <a:ea typeface="ＭＳ Ｐゴシック" pitchFamily="34" charset="-128"/>
                <a:cs typeface="Arial" charset="0"/>
              </a:rPr>
              <a:t>Thank you for taking the time to answer the </a:t>
            </a:r>
            <a:r>
              <a:rPr lang="en-US" sz="2000" dirty="0" smtClean="0">
                <a:solidFill>
                  <a:prstClr val="black"/>
                </a:solidFill>
                <a:latin typeface="Cambria" panose="02040503050406030204" pitchFamily="18" charset="0"/>
                <a:ea typeface="ＭＳ Ｐゴシック" pitchFamily="34" charset="-128"/>
                <a:cs typeface="Arial" charset="0"/>
              </a:rPr>
              <a:t>webinar </a:t>
            </a:r>
            <a:r>
              <a:rPr lang="en-US" sz="2000" dirty="0">
                <a:solidFill>
                  <a:prstClr val="black"/>
                </a:solidFill>
                <a:latin typeface="Cambria" panose="02040503050406030204" pitchFamily="18" charset="0"/>
                <a:ea typeface="ＭＳ Ｐゴシック" pitchFamily="34" charset="-128"/>
                <a:cs typeface="Arial" charset="0"/>
              </a:rPr>
              <a:t>poll questions! </a:t>
            </a:r>
            <a:r>
              <a:rPr lang="en-US" sz="2000" i="1" dirty="0">
                <a:solidFill>
                  <a:prstClr val="black"/>
                </a:solidFill>
                <a:latin typeface="Cambria" panose="02040503050406030204" pitchFamily="18" charset="0"/>
                <a:ea typeface="ＭＳ Ｐゴシック" pitchFamily="34" charset="-128"/>
                <a:cs typeface="Arial" charset="0"/>
              </a:rPr>
              <a:t>(Note: The poll questions will appear on your screen until we remove them)</a:t>
            </a:r>
          </a:p>
        </p:txBody>
      </p:sp>
    </p:spTree>
    <p:extLst>
      <p:ext uri="{BB962C8B-B14F-4D97-AF65-F5344CB8AC3E}">
        <p14:creationId xmlns:p14="http://schemas.microsoft.com/office/powerpoint/2010/main" val="2719993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3248"/>
            <a:ext cx="6781800" cy="931504"/>
          </a:xfrm>
        </p:spPr>
        <p:txBody>
          <a:bodyPr/>
          <a:lstStyle/>
          <a:p>
            <a:r>
              <a:rPr lang="en-US" altLang="en-US" sz="4800" b="1" dirty="0" smtClean="0">
                <a:ea typeface="ＭＳ Ｐゴシック" pitchFamily="34" charset="-128"/>
                <a:cs typeface="Arial" charset="0"/>
              </a:rPr>
              <a:t>WI Stats</a:t>
            </a:r>
            <a:endParaRPr lang="en-US" sz="2400" dirty="0"/>
          </a:p>
        </p:txBody>
      </p:sp>
      <p:sp>
        <p:nvSpPr>
          <p:cNvPr id="14391" name="Slide Number Placeholder 1"/>
          <p:cNvSpPr>
            <a:spLocks noGrp="1"/>
          </p:cNvSpPr>
          <p:nvPr>
            <p:ph type="sldNum" sz="quarter" idx="12"/>
          </p:nvPr>
        </p:nvSpPr>
        <p:spPr bwMode="auto">
          <a:xfrm>
            <a:off x="8153400" y="632460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7F6564A4-F0E8-4697-B922-7893F97AD650}" type="slidenum">
              <a:rPr lang="en-US" altLang="en-US" smtClean="0">
                <a:solidFill>
                  <a:srgbClr val="262626"/>
                </a:solidFill>
                <a:latin typeface="Impact" pitchFamily="34" charset="0"/>
              </a:rPr>
              <a:pPr eaLnBrk="1" hangingPunct="1"/>
              <a:t>10</a:t>
            </a:fld>
            <a:endParaRPr lang="en-US" altLang="en-US" smtClean="0">
              <a:solidFill>
                <a:srgbClr val="262626"/>
              </a:solidFill>
              <a:latin typeface="Impact" pitchFamily="34" charset="0"/>
            </a:endParaRPr>
          </a:p>
        </p:txBody>
      </p:sp>
      <p:graphicFrame>
        <p:nvGraphicFramePr>
          <p:cNvPr id="66606" name="Group 46" descr="Year 2013-14:&#10;FIEP Requests 43, FIEPs Held 27, Mediation Requests 68, Mediations Held 43, Agreement Rate Mediations 81%&#10;Year 2012-13:&#10;FIEP Requests 19, FIEPs Held 11, Mediation Requests 75, Mediations Held 50, Agreement Rate Mediations 88%&#10;Year 2011-12:&#10;FIEP Requests 23, FIEPs Held 18, Mediation Requests 49, Mediations Held 34, Agreement Rate Mediations 85%&#10;Year 2010-11:&#10;FIEP Requests 24, FIEPs Held 11, Mediation Requests 76, Mediations Held 51, Agreement Rate Mediations 92%&#10;Year 2009-10:&#10;FIEP Requests 25, FIEPs Held 15, Mediation Requests 70, Mediations Held 47, Agreement Rate Mediations 91%" title="WI Stats"/>
          <p:cNvGraphicFramePr>
            <a:graphicFrameLocks noGrp="1"/>
          </p:cNvGraphicFramePr>
          <p:nvPr>
            <p:ph idx="4294967295"/>
            <p:extLst>
              <p:ext uri="{D42A27DB-BD31-4B8C-83A1-F6EECF244321}">
                <p14:modId xmlns:p14="http://schemas.microsoft.com/office/powerpoint/2010/main" val="1948657659"/>
              </p:ext>
            </p:extLst>
          </p:nvPr>
        </p:nvGraphicFramePr>
        <p:xfrm>
          <a:off x="723900" y="2057400"/>
          <a:ext cx="7696199" cy="4076700"/>
        </p:xfrm>
        <a:graphic>
          <a:graphicData uri="http://schemas.openxmlformats.org/drawingml/2006/table">
            <a:tbl>
              <a:tblPr firstRow="1"/>
              <a:tblGrid>
                <a:gridCol w="1371599"/>
                <a:gridCol w="914400"/>
                <a:gridCol w="1066800"/>
                <a:gridCol w="1219200"/>
                <a:gridCol w="1359016"/>
                <a:gridCol w="1765184"/>
              </a:tblGrid>
              <a:tr h="82307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rPr>
                        <a:t>Year</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charset="0"/>
                          <a:cs typeface="ＭＳ Ｐゴシック" charset="0"/>
                        </a:rPr>
                        <a:t>FIEP</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charset="0"/>
                          <a:cs typeface="ＭＳ Ｐゴシック" charset="0"/>
                        </a:rPr>
                        <a:t>Req.</a:t>
                      </a:r>
                      <a:endPar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charset="0"/>
                          <a:cs typeface="ＭＳ Ｐゴシック" charset="0"/>
                        </a:rPr>
                        <a:t>FIEPs Held</a:t>
                      </a:r>
                      <a:endPar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Arial" charset="0"/>
                          <a:ea typeface="ＭＳ Ｐゴシック" charset="0"/>
                          <a:cs typeface="ＭＳ Ｐゴシック" charset="0"/>
                        </a:rPr>
                        <a:t>Medtn</a:t>
                      </a:r>
                      <a:r>
                        <a:rPr kumimoji="0" lang="en-US" sz="2400" b="1" i="0" u="none" strike="noStrike" cap="none" normalizeH="0" baseline="0" dirty="0" smtClean="0">
                          <a:ln>
                            <a:noFill/>
                          </a:ln>
                          <a:solidFill>
                            <a:schemeClr val="tx1"/>
                          </a:solidFill>
                          <a:effectLst/>
                          <a:latin typeface="Arial" charset="0"/>
                          <a:ea typeface="ＭＳ Ｐゴシック" charset="0"/>
                          <a:cs typeface="ＭＳ Ｐゴシック" charset="0"/>
                        </a:rPr>
                        <a:t> Req.</a:t>
                      </a:r>
                      <a:endPar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Arial" charset="0"/>
                          <a:ea typeface="ＭＳ Ｐゴシック" charset="0"/>
                          <a:cs typeface="ＭＳ Ｐゴシック" charset="0"/>
                        </a:rPr>
                        <a:t>Medtns</a:t>
                      </a:r>
                      <a:endParaRPr kumimoji="0" lang="en-US" sz="2400" b="1" i="0" u="none" strike="noStrike" cap="none" normalizeH="0" baseline="0" dirty="0" smtClean="0">
                        <a:ln>
                          <a:noFill/>
                        </a:ln>
                        <a:solidFill>
                          <a:schemeClr val="tx1"/>
                        </a:solidFill>
                        <a:effectLst/>
                        <a:latin typeface="Arial"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charset="0"/>
                          <a:cs typeface="ＭＳ Ｐゴシック" charset="0"/>
                        </a:rPr>
                        <a:t> Held</a:t>
                      </a:r>
                      <a:endPar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charset="0"/>
                          <a:cs typeface="ＭＳ Ｐゴシック" charset="0"/>
                        </a:rPr>
                        <a:t>Agreement Rate Med.</a:t>
                      </a:r>
                      <a:endParaRPr kumimoji="0" lang="en-US" sz="20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6244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charset="0"/>
                          <a:ea typeface="ＭＳ Ｐゴシック" charset="0"/>
                          <a:cs typeface="ＭＳ Ｐゴシック" charset="0"/>
                        </a:rPr>
                        <a:t>2013-14</a:t>
                      </a: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rPr>
                        <a:t>43</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rPr>
                        <a:t>27</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rPr>
                        <a:t>68</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rPr>
                        <a:t>43</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rPr>
                        <a:t>81%</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046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rPr>
                        <a:t>2012-13</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rPr>
                        <a:t>19</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rPr>
                        <a:t>11</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rPr>
                        <a:t>75</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rPr>
                        <a:t>50</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rPr>
                        <a:t>88%</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9092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charset="0"/>
                          <a:ea typeface="ＭＳ Ｐゴシック" charset="0"/>
                          <a:cs typeface="ＭＳ Ｐゴシック" charset="0"/>
                        </a:rPr>
                        <a:t>2011-12</a:t>
                      </a: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rPr>
                        <a:t>23</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rPr>
                        <a:t>18</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rPr>
                        <a:t>49</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rPr>
                        <a:t>34</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rPr>
                        <a:t>85%</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096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charset="0"/>
                          <a:ea typeface="ＭＳ Ｐゴシック" charset="0"/>
                          <a:cs typeface="ＭＳ Ｐゴシック" charset="0"/>
                        </a:rPr>
                        <a:t>2010-11</a:t>
                      </a: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rPr>
                        <a:t>24</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rPr>
                        <a:t>11</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rPr>
                        <a:t>76</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rPr>
                        <a:t>51</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rPr>
                        <a:t>92%</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8589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charset="0"/>
                          <a:ea typeface="ＭＳ Ｐゴシック" charset="0"/>
                          <a:cs typeface="ＭＳ Ｐゴシック" charset="0"/>
                        </a:rPr>
                        <a:t>2009-10</a:t>
                      </a: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rPr>
                        <a:t>25</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rPr>
                        <a:t>15</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rPr>
                        <a:t>70</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rPr>
                        <a:t>47</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rPr>
                        <a:t>91%</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pic>
        <p:nvPicPr>
          <p:cNvPr id="14392" name="Picture 1" descr="4 hands in" title="WSEMS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46870" y="431442"/>
            <a:ext cx="13970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868" y="461124"/>
            <a:ext cx="6781800" cy="834276"/>
          </a:xfrm>
        </p:spPr>
        <p:txBody>
          <a:bodyPr/>
          <a:lstStyle/>
          <a:p>
            <a:r>
              <a:rPr lang="en-US" altLang="en-US" sz="4800" b="1" dirty="0" smtClean="0">
                <a:ea typeface="ＭＳ Ｐゴシック" pitchFamily="34" charset="-128"/>
                <a:cs typeface="Arial" charset="0"/>
              </a:rPr>
              <a:t>Longitudinal Surveys</a:t>
            </a:r>
            <a:endParaRPr lang="en-US" dirty="0"/>
          </a:p>
        </p:txBody>
      </p:sp>
      <p:sp>
        <p:nvSpPr>
          <p:cNvPr id="15386" name="Slide Number Placeholder 1"/>
          <p:cNvSpPr>
            <a:spLocks noGrp="1"/>
          </p:cNvSpPr>
          <p:nvPr>
            <p:ph type="sldNum" sz="quarter" idx="12"/>
          </p:nvPr>
        </p:nvSpPr>
        <p:spPr bwMode="auto">
          <a:xfrm>
            <a:off x="8104188" y="640080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8EE38B1E-1AC0-42E8-932F-EFE3E090C2BD}" type="slidenum">
              <a:rPr lang="en-US" altLang="en-US" smtClean="0">
                <a:solidFill>
                  <a:srgbClr val="262626"/>
                </a:solidFill>
                <a:latin typeface="Impact" pitchFamily="34" charset="0"/>
              </a:rPr>
              <a:pPr eaLnBrk="1" hangingPunct="1"/>
              <a:t>11</a:t>
            </a:fld>
            <a:endParaRPr lang="en-US" altLang="en-US" dirty="0" smtClean="0">
              <a:solidFill>
                <a:srgbClr val="262626"/>
              </a:solidFill>
              <a:latin typeface="Impact" pitchFamily="34" charset="0"/>
            </a:endParaRPr>
          </a:p>
        </p:txBody>
      </p:sp>
      <p:graphicFrame>
        <p:nvGraphicFramePr>
          <p:cNvPr id="66606" name="Group 46" descr="Satisfaction with the process: IEP Facilitation (2004-13) 88% n=958; Mediation (2000-13) 88% n=1895&#10;Would use the same neutral again: IEP Facilitation (2004-13) 85% n=936; Mediation (2000-13) 89% n=1895&#10;Would use the process again: IEP Facilitation (2004-13) 87% n=957; Mediation (2000-13) 88% n=1869" title="Longitudinal Surveys"/>
          <p:cNvGraphicFramePr>
            <a:graphicFrameLocks noGrp="1"/>
          </p:cNvGraphicFramePr>
          <p:nvPr>
            <p:ph idx="4294967295"/>
            <p:extLst>
              <p:ext uri="{D42A27DB-BD31-4B8C-83A1-F6EECF244321}">
                <p14:modId xmlns:p14="http://schemas.microsoft.com/office/powerpoint/2010/main" val="1250657150"/>
              </p:ext>
            </p:extLst>
          </p:nvPr>
        </p:nvGraphicFramePr>
        <p:xfrm>
          <a:off x="865189" y="1905000"/>
          <a:ext cx="7238999" cy="3992612"/>
        </p:xfrm>
        <a:graphic>
          <a:graphicData uri="http://schemas.openxmlformats.org/drawingml/2006/table">
            <a:tbl>
              <a:tblPr firstRow="1"/>
              <a:tblGrid>
                <a:gridCol w="2916380"/>
                <a:gridCol w="1995054"/>
                <a:gridCol w="2327565"/>
              </a:tblGrid>
              <a:tr h="1188667">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charset="0"/>
                          <a:cs typeface="ＭＳ Ｐゴシック" charset="0"/>
                        </a:rPr>
                        <a:t>IEP Facilitation</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charset="0"/>
                          <a:cs typeface="ＭＳ Ｐゴシック" charset="0"/>
                        </a:rPr>
                        <a:t>(2004-13)</a:t>
                      </a:r>
                      <a:endPar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 b="1" i="0" u="none" strike="noStrike" cap="none" normalizeH="0" baseline="0" dirty="0" smtClean="0">
                        <a:ln>
                          <a:noFill/>
                        </a:ln>
                        <a:solidFill>
                          <a:schemeClr val="tx1"/>
                        </a:solidFill>
                        <a:effectLst/>
                        <a:latin typeface="Arial" charset="0"/>
                        <a:ea typeface="ＭＳ Ｐゴシック" charset="0"/>
                        <a:cs typeface="ＭＳ Ｐゴシック"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 b="1" i="0" u="none" strike="noStrike" cap="none" normalizeH="0" baseline="0" dirty="0" smtClean="0">
                        <a:ln>
                          <a:noFill/>
                        </a:ln>
                        <a:solidFill>
                          <a:schemeClr val="tx1"/>
                        </a:solidFill>
                        <a:effectLst/>
                        <a:latin typeface="Arial" charset="0"/>
                        <a:ea typeface="ＭＳ Ｐゴシック" charset="0"/>
                        <a:cs typeface="ＭＳ Ｐゴシック"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 b="1" i="0" u="none" strike="noStrike" cap="none" normalizeH="0" baseline="0" dirty="0" smtClean="0">
                        <a:ln>
                          <a:noFill/>
                        </a:ln>
                        <a:solidFill>
                          <a:schemeClr val="tx1"/>
                        </a:solidFill>
                        <a:effectLst/>
                        <a:latin typeface="Arial" charset="0"/>
                        <a:ea typeface="ＭＳ Ｐゴシック" charset="0"/>
                        <a:cs typeface="ＭＳ Ｐゴシック"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 b="1" i="0" u="none" strike="noStrike" cap="none" normalizeH="0" baseline="0" dirty="0" smtClean="0">
                        <a:ln>
                          <a:noFill/>
                        </a:ln>
                        <a:solidFill>
                          <a:schemeClr val="tx1"/>
                        </a:solidFill>
                        <a:effectLst/>
                        <a:latin typeface="Arial" charset="0"/>
                        <a:ea typeface="ＭＳ Ｐゴシック" charset="0"/>
                        <a:cs typeface="ＭＳ Ｐゴシック"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 b="1" i="0" u="none" strike="noStrike" cap="none" normalizeH="0" baseline="0" dirty="0" smtClean="0">
                        <a:ln>
                          <a:noFill/>
                        </a:ln>
                        <a:solidFill>
                          <a:schemeClr val="tx1"/>
                        </a:solidFill>
                        <a:effectLst/>
                        <a:latin typeface="Arial" charset="0"/>
                        <a:ea typeface="ＭＳ Ｐゴシック" charset="0"/>
                        <a:cs typeface="ＭＳ Ｐゴシック"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charset="0"/>
                          <a:cs typeface="ＭＳ Ｐゴシック" charset="0"/>
                        </a:rPr>
                        <a:t>Mediation (2000-13)</a:t>
                      </a:r>
                      <a:endParaRPr kumimoji="0" lang="en-US" sz="2400" b="1"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934632">
                <a:tc>
                  <a:txBody>
                    <a:bodyPr/>
                    <a:lstStyle/>
                    <a:p>
                      <a:pPr>
                        <a:buClr>
                          <a:schemeClr val="tx1"/>
                        </a:buClr>
                      </a:pPr>
                      <a:r>
                        <a:rPr lang="en-US" altLang="en-US" sz="2400" dirty="0" smtClean="0">
                          <a:latin typeface="Arial" charset="0"/>
                          <a:ea typeface="ＭＳ Ｐゴシック" charset="-128"/>
                          <a:cs typeface="Arial" charset="0"/>
                        </a:rPr>
                        <a:t>Satisfaction with the process</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rPr>
                        <a:t>88% </a:t>
                      </a: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(n=958)</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rPr>
                        <a:t>88% </a:t>
                      </a: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(n=1895)</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93463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rPr>
                        <a:t>Would use the same neutral again</a:t>
                      </a:r>
                      <a:endPar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rPr>
                        <a:t>85% </a:t>
                      </a: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(n=936)</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rPr>
                        <a:t>89% </a:t>
                      </a: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(n=1895)</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3463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charset="0"/>
                          <a:ea typeface="ＭＳ Ｐゴシック" charset="0"/>
                          <a:cs typeface="ＭＳ Ｐゴシック" charset="0"/>
                        </a:rPr>
                        <a:t>Would use the process again</a:t>
                      </a: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rPr>
                        <a:t>87% </a:t>
                      </a: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(n=957)</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charset="0"/>
                          <a:cs typeface="ＭＳ Ｐゴシック" charset="0"/>
                        </a:rPr>
                        <a:t>88% </a:t>
                      </a:r>
                      <a:r>
                        <a:rPr kumimoji="0" lang="en-US" sz="1800" b="0" i="0" u="none" strike="noStrike" cap="none" normalizeH="0" baseline="0" dirty="0" smtClean="0">
                          <a:ln>
                            <a:noFill/>
                          </a:ln>
                          <a:solidFill>
                            <a:schemeClr val="tx1"/>
                          </a:solidFill>
                          <a:effectLst/>
                          <a:latin typeface="Arial" charset="0"/>
                          <a:ea typeface="ＭＳ Ｐゴシック" charset="0"/>
                          <a:cs typeface="ＭＳ Ｐゴシック" charset="0"/>
                        </a:rPr>
                        <a:t>(n=1869)</a:t>
                      </a:r>
                      <a:endParaRPr kumimoji="0" lang="en-US" sz="18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pic>
        <p:nvPicPr>
          <p:cNvPr id="15387" name="Picture 1" descr="4 hands in" title="WSEMS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533400"/>
            <a:ext cx="1093788"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a:xfrm>
            <a:off x="117184" y="381000"/>
            <a:ext cx="3700463" cy="685800"/>
          </a:xfrm>
        </p:spPr>
        <p:txBody>
          <a:bodyPr/>
          <a:lstStyle/>
          <a:p>
            <a:pPr eaLnBrk="1" hangingPunct="1"/>
            <a:r>
              <a:rPr lang="en-US" altLang="en-US" sz="4800" b="1" dirty="0" smtClean="0">
                <a:ea typeface="ＭＳ Ｐゴシック" charset="-128"/>
              </a:rPr>
              <a:t>Outreach, etc.</a:t>
            </a:r>
          </a:p>
        </p:txBody>
      </p:sp>
      <p:sp>
        <p:nvSpPr>
          <p:cNvPr id="1638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Arial" charset="0"/>
              <a:buChar char="•"/>
              <a:defRPr sz="2400">
                <a:solidFill>
                  <a:schemeClr val="tx2"/>
                </a:solidFill>
                <a:latin typeface="Times New Roman" pitchFamily="18" charset="0"/>
                <a:ea typeface="ＭＳ Ｐゴシック" charset="-128"/>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ea typeface="ＭＳ Ｐゴシック" charset="-128"/>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ea typeface="ＭＳ Ｐゴシック" charset="-128"/>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ea typeface="ＭＳ Ｐゴシック" charset="-128"/>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ea typeface="ＭＳ Ｐゴシック" charset="-128"/>
              </a:defRPr>
            </a:lvl9pPr>
          </a:lstStyle>
          <a:p>
            <a:pPr eaLnBrk="1" hangingPunct="1">
              <a:spcBef>
                <a:spcPct val="0"/>
              </a:spcBef>
              <a:buClrTx/>
              <a:buFontTx/>
              <a:buNone/>
            </a:pPr>
            <a:fld id="{4E88F741-7EE8-48B0-A032-5DDC7384BEDB}" type="slidenum">
              <a:rPr lang="en-US" altLang="en-US" smtClean="0">
                <a:solidFill>
                  <a:srgbClr val="262626"/>
                </a:solidFill>
                <a:latin typeface="Impact" pitchFamily="34" charset="0"/>
              </a:rPr>
              <a:pPr eaLnBrk="1" hangingPunct="1">
                <a:spcBef>
                  <a:spcPct val="0"/>
                </a:spcBef>
                <a:buClrTx/>
                <a:buFontTx/>
                <a:buNone/>
              </a:pPr>
              <a:t>12</a:t>
            </a:fld>
            <a:endParaRPr lang="en-US" altLang="en-US" smtClean="0">
              <a:solidFill>
                <a:srgbClr val="262626"/>
              </a:solidFill>
              <a:latin typeface="Impact" pitchFamily="34" charset="0"/>
            </a:endParaRPr>
          </a:p>
        </p:txBody>
      </p:sp>
      <p:sp>
        <p:nvSpPr>
          <p:cNvPr id="30722" name="Rectangle 3"/>
          <p:cNvSpPr>
            <a:spLocks noGrp="1" noChangeArrowheads="1"/>
          </p:cNvSpPr>
          <p:nvPr>
            <p:ph idx="1"/>
          </p:nvPr>
        </p:nvSpPr>
        <p:spPr>
          <a:xfrm>
            <a:off x="0" y="1447800"/>
            <a:ext cx="4800600" cy="4876800"/>
          </a:xfrm>
        </p:spPr>
        <p:txBody>
          <a:bodyPr/>
          <a:lstStyle/>
          <a:p>
            <a:pPr eaLnBrk="1" hangingPunct="1">
              <a:spcBef>
                <a:spcPts val="0"/>
              </a:spcBef>
              <a:defRPr/>
            </a:pPr>
            <a:r>
              <a:rPr lang="en-US" altLang="en-US" sz="2600" b="1" dirty="0" smtClean="0">
                <a:solidFill>
                  <a:schemeClr val="tx1"/>
                </a:solidFill>
                <a:latin typeface="Arial" charset="0"/>
                <a:ea typeface="ＭＳ Ｐゴシック" charset="-128"/>
                <a:cs typeface="Arial" charset="0"/>
              </a:rPr>
              <a:t>As WSEMS </a:t>
            </a:r>
            <a:r>
              <a:rPr lang="en-US" altLang="en-US" sz="2600" b="1" dirty="0" smtClean="0">
                <a:solidFill>
                  <a:srgbClr val="FF0000"/>
                </a:solidFill>
                <a:latin typeface="Arial" charset="0"/>
                <a:ea typeface="ＭＳ Ｐゴシック" charset="-128"/>
                <a:cs typeface="Arial" charset="0"/>
              </a:rPr>
              <a:t>Partner</a:t>
            </a:r>
            <a:r>
              <a:rPr lang="en-US" altLang="en-US" sz="2600" b="1" dirty="0" smtClean="0">
                <a:solidFill>
                  <a:schemeClr val="tx1"/>
                </a:solidFill>
                <a:latin typeface="Arial" charset="0"/>
                <a:ea typeface="ＭＳ Ｐゴシック" charset="-128"/>
                <a:cs typeface="Arial" charset="0"/>
              </a:rPr>
              <a:t>:</a:t>
            </a:r>
          </a:p>
          <a:p>
            <a:pPr lvl="1" eaLnBrk="1" hangingPunct="1">
              <a:spcBef>
                <a:spcPts val="0"/>
              </a:spcBef>
              <a:defRPr/>
            </a:pPr>
            <a:r>
              <a:rPr lang="en-US" altLang="en-US" dirty="0" smtClean="0">
                <a:solidFill>
                  <a:schemeClr val="tx1"/>
                </a:solidFill>
                <a:latin typeface="Arial" charset="0"/>
                <a:ea typeface="ＭＳ Ｐゴシック" charset="-128"/>
                <a:cs typeface="Arial" charset="0"/>
              </a:rPr>
              <a:t>Website development</a:t>
            </a:r>
          </a:p>
          <a:p>
            <a:pPr lvl="1" eaLnBrk="1" hangingPunct="1">
              <a:spcBef>
                <a:spcPts val="0"/>
              </a:spcBef>
              <a:defRPr/>
            </a:pPr>
            <a:r>
              <a:rPr lang="en-US" altLang="en-US" dirty="0" smtClean="0">
                <a:solidFill>
                  <a:schemeClr val="tx1"/>
                </a:solidFill>
                <a:latin typeface="Arial" charset="0"/>
                <a:ea typeface="ＭＳ Ｐゴシック" charset="-128"/>
                <a:cs typeface="Arial" charset="0"/>
              </a:rPr>
              <a:t>Co-Training</a:t>
            </a:r>
          </a:p>
          <a:p>
            <a:pPr lvl="1" eaLnBrk="1" hangingPunct="1">
              <a:spcBef>
                <a:spcPts val="0"/>
              </a:spcBef>
              <a:defRPr/>
            </a:pPr>
            <a:r>
              <a:rPr lang="en-US" altLang="en-US" dirty="0" smtClean="0">
                <a:solidFill>
                  <a:schemeClr val="tx1"/>
                </a:solidFill>
                <a:latin typeface="Arial" charset="0"/>
                <a:ea typeface="ＭＳ Ｐゴシック" charset="-128"/>
                <a:cs typeface="Arial" charset="0"/>
              </a:rPr>
              <a:t>Materials development &amp; dissemination</a:t>
            </a:r>
          </a:p>
          <a:p>
            <a:pPr lvl="1" eaLnBrk="1" hangingPunct="1">
              <a:spcBef>
                <a:spcPts val="0"/>
              </a:spcBef>
              <a:defRPr/>
            </a:pPr>
            <a:r>
              <a:rPr lang="en-US" altLang="en-US" dirty="0" err="1" smtClean="0">
                <a:solidFill>
                  <a:schemeClr val="tx1"/>
                </a:solidFill>
                <a:latin typeface="Arial" charset="0"/>
                <a:ea typeface="ＭＳ Ｐゴシック" charset="-128"/>
                <a:cs typeface="Arial" charset="0"/>
              </a:rPr>
              <a:t>En</a:t>
            </a:r>
            <a:r>
              <a:rPr lang="en-US" altLang="en-US" dirty="0" smtClean="0">
                <a:solidFill>
                  <a:schemeClr val="tx1"/>
                </a:solidFill>
                <a:latin typeface="Arial" charset="0"/>
                <a:ea typeface="ＭＳ Ｐゴシック" charset="-128"/>
                <a:cs typeface="Arial" charset="0"/>
              </a:rPr>
              <a:t> </a:t>
            </a:r>
            <a:r>
              <a:rPr lang="en-US" altLang="en-US" dirty="0" err="1" smtClean="0">
                <a:solidFill>
                  <a:schemeClr val="tx1"/>
                </a:solidFill>
                <a:latin typeface="Arial" charset="0"/>
                <a:ea typeface="ＭＳ Ｐゴシック" charset="-128"/>
                <a:cs typeface="Arial" charset="0"/>
              </a:rPr>
              <a:t>Español</a:t>
            </a:r>
            <a:endParaRPr lang="en-US" altLang="en-US" dirty="0" smtClean="0">
              <a:solidFill>
                <a:schemeClr val="tx1"/>
              </a:solidFill>
              <a:latin typeface="Arial" charset="0"/>
              <a:ea typeface="ＭＳ Ｐゴシック" charset="-128"/>
              <a:cs typeface="Arial" charset="0"/>
            </a:endParaRPr>
          </a:p>
          <a:p>
            <a:pPr lvl="1" eaLnBrk="1" hangingPunct="1">
              <a:spcBef>
                <a:spcPts val="0"/>
              </a:spcBef>
              <a:defRPr/>
            </a:pPr>
            <a:r>
              <a:rPr lang="en-US" altLang="en-US" dirty="0" smtClean="0">
                <a:solidFill>
                  <a:schemeClr val="tx1"/>
                </a:solidFill>
                <a:latin typeface="Arial" charset="0"/>
                <a:ea typeface="ＭＳ Ｐゴシック" charset="-128"/>
                <a:cs typeface="Arial" charset="0"/>
              </a:rPr>
              <a:t>Write </a:t>
            </a:r>
            <a:r>
              <a:rPr lang="en-US" altLang="en-US" dirty="0">
                <a:solidFill>
                  <a:schemeClr val="tx1"/>
                </a:solidFill>
                <a:latin typeface="Arial" charset="0"/>
                <a:ea typeface="ＭＳ Ｐゴシック" charset="-128"/>
                <a:cs typeface="Arial" charset="0"/>
              </a:rPr>
              <a:t>D</a:t>
            </a:r>
            <a:r>
              <a:rPr lang="en-US" altLang="en-US" dirty="0" smtClean="0">
                <a:solidFill>
                  <a:schemeClr val="tx1"/>
                </a:solidFill>
                <a:latin typeface="Arial" charset="0"/>
                <a:ea typeface="ＭＳ Ｐゴシック" charset="-128"/>
                <a:cs typeface="Arial" charset="0"/>
              </a:rPr>
              <a:t>PI grant reports</a:t>
            </a:r>
          </a:p>
          <a:p>
            <a:pPr lvl="1" eaLnBrk="1" hangingPunct="1">
              <a:spcBef>
                <a:spcPts val="0"/>
              </a:spcBef>
              <a:defRPr/>
            </a:pPr>
            <a:r>
              <a:rPr lang="en-US" altLang="en-US" dirty="0" smtClean="0">
                <a:solidFill>
                  <a:schemeClr val="tx1"/>
                </a:solidFill>
                <a:latin typeface="Arial" charset="0"/>
                <a:ea typeface="ＭＳ Ｐゴシック" charset="-128"/>
                <a:cs typeface="Arial" charset="0"/>
              </a:rPr>
              <a:t>Write annual grant application</a:t>
            </a:r>
          </a:p>
          <a:p>
            <a:pPr lvl="1" eaLnBrk="1" hangingPunct="1">
              <a:spcBef>
                <a:spcPts val="0"/>
              </a:spcBef>
              <a:defRPr/>
            </a:pPr>
            <a:endParaRPr lang="en-US" altLang="en-US" dirty="0" smtClean="0">
              <a:solidFill>
                <a:schemeClr val="tx1"/>
              </a:solidFill>
              <a:latin typeface="Arial" charset="0"/>
              <a:ea typeface="ＭＳ Ｐゴシック" charset="-128"/>
              <a:cs typeface="Arial" charset="0"/>
            </a:endParaRPr>
          </a:p>
          <a:p>
            <a:pPr eaLnBrk="1" hangingPunct="1">
              <a:spcBef>
                <a:spcPts val="0"/>
              </a:spcBef>
              <a:defRPr/>
            </a:pPr>
            <a:r>
              <a:rPr lang="en-US" altLang="en-US" sz="2600" b="1" dirty="0" smtClean="0">
                <a:solidFill>
                  <a:schemeClr val="tx1"/>
                </a:solidFill>
                <a:latin typeface="Arial" charset="0"/>
                <a:ea typeface="ＭＳ Ｐゴシック" charset="-128"/>
                <a:cs typeface="Arial" charset="0"/>
              </a:rPr>
              <a:t>As </a:t>
            </a:r>
            <a:r>
              <a:rPr lang="en-US" altLang="en-US" sz="2600" b="1" dirty="0" smtClean="0">
                <a:solidFill>
                  <a:srgbClr val="FF0000"/>
                </a:solidFill>
                <a:latin typeface="Arial" charset="0"/>
                <a:ea typeface="ＭＳ Ｐゴシック" charset="-128"/>
                <a:cs typeface="Arial" charset="0"/>
              </a:rPr>
              <a:t>WI FACETS PTI</a:t>
            </a:r>
          </a:p>
          <a:p>
            <a:pPr lvl="1" eaLnBrk="1" hangingPunct="1">
              <a:spcBef>
                <a:spcPts val="0"/>
              </a:spcBef>
              <a:defRPr/>
            </a:pPr>
            <a:r>
              <a:rPr lang="en-US" altLang="en-US" dirty="0" smtClean="0">
                <a:solidFill>
                  <a:schemeClr val="tx1"/>
                </a:solidFill>
                <a:latin typeface="Arial" charset="0"/>
                <a:ea typeface="ＭＳ Ｐゴシック" charset="-128"/>
                <a:cs typeface="Arial" charset="0"/>
              </a:rPr>
              <a:t>Promote WSEMS DRO</a:t>
            </a:r>
          </a:p>
          <a:p>
            <a:pPr lvl="1" eaLnBrk="1" hangingPunct="1">
              <a:spcBef>
                <a:spcPts val="0"/>
              </a:spcBef>
              <a:defRPr/>
            </a:pPr>
            <a:r>
              <a:rPr lang="en-US" altLang="en-US" dirty="0" smtClean="0">
                <a:solidFill>
                  <a:schemeClr val="tx1"/>
                </a:solidFill>
                <a:latin typeface="Arial" charset="0"/>
                <a:ea typeface="ＭＳ Ｐゴシック" charset="-128"/>
                <a:cs typeface="Arial" charset="0"/>
              </a:rPr>
              <a:t>Provide training</a:t>
            </a:r>
          </a:p>
          <a:p>
            <a:pPr lvl="1" eaLnBrk="1" hangingPunct="1">
              <a:spcBef>
                <a:spcPts val="0"/>
              </a:spcBef>
              <a:defRPr/>
            </a:pPr>
            <a:r>
              <a:rPr lang="en-US" altLang="en-US" dirty="0" smtClean="0">
                <a:solidFill>
                  <a:schemeClr val="tx1"/>
                </a:solidFill>
                <a:latin typeface="Arial" charset="0"/>
                <a:ea typeface="ＭＳ Ｐゴシック" charset="-128"/>
                <a:cs typeface="Arial" charset="0"/>
              </a:rPr>
              <a:t>Prepare parents for &amp; support them in mediation &amp; FIEPs</a:t>
            </a:r>
          </a:p>
          <a:p>
            <a:pPr marL="320675" lvl="1" indent="0" eaLnBrk="1" hangingPunct="1">
              <a:spcBef>
                <a:spcPts val="0"/>
              </a:spcBef>
              <a:buFont typeface="Arial" charset="0"/>
              <a:buNone/>
              <a:defRPr/>
            </a:pPr>
            <a:endParaRPr lang="en-US" altLang="en-US" sz="2600" dirty="0" smtClean="0">
              <a:solidFill>
                <a:schemeClr val="tx1"/>
              </a:solidFill>
              <a:latin typeface="Arial" charset="0"/>
              <a:ea typeface="ＭＳ Ｐゴシック" charset="-128"/>
              <a:cs typeface="Arial" charset="0"/>
            </a:endParaRPr>
          </a:p>
        </p:txBody>
      </p:sp>
      <p:pic>
        <p:nvPicPr>
          <p:cNvPr id="16390" name="Picture 2" descr="Screen shot of WSEMS website" title="WSEMS Websit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76599" y="457200"/>
            <a:ext cx="4718916" cy="381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391" name="Text Box 7"/>
          <p:cNvSpPr txBox="1">
            <a:spLocks noChangeArrowheads="1"/>
          </p:cNvSpPr>
          <p:nvPr/>
        </p:nvSpPr>
        <p:spPr bwMode="auto">
          <a:xfrm>
            <a:off x="5235857" y="4419600"/>
            <a:ext cx="320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2400">
                <a:solidFill>
                  <a:schemeClr val="tx2"/>
                </a:solidFill>
                <a:latin typeface="Times New Roman" pitchFamily="18" charset="0"/>
                <a:ea typeface="ＭＳ Ｐゴシック" charset="-128"/>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ea typeface="ＭＳ Ｐゴシック" charset="-128"/>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ea typeface="ＭＳ Ｐゴシック" charset="-128"/>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ea typeface="ＭＳ Ｐゴシック" charset="-128"/>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ea typeface="ＭＳ Ｐゴシック" charset="-128"/>
              </a:defRPr>
            </a:lvl9pPr>
          </a:lstStyle>
          <a:p>
            <a:pPr algn="ctr" eaLnBrk="1" hangingPunct="1">
              <a:spcBef>
                <a:spcPct val="50000"/>
              </a:spcBef>
              <a:buClrTx/>
              <a:buFontTx/>
              <a:buNone/>
            </a:pPr>
            <a:r>
              <a:rPr lang="en-US" altLang="en-US" sz="2000" b="1" dirty="0">
                <a:solidFill>
                  <a:schemeClr val="tx1"/>
                </a:solidFill>
                <a:latin typeface="Arial" charset="0"/>
              </a:rPr>
              <a:t>http://wsems.us/</a:t>
            </a:r>
          </a:p>
        </p:txBody>
      </p:sp>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30238" y="381000"/>
            <a:ext cx="8056562" cy="1143000"/>
          </a:xfrm>
        </p:spPr>
        <p:txBody>
          <a:bodyPr/>
          <a:lstStyle/>
          <a:p>
            <a:pPr algn="ctr" eaLnBrk="1" hangingPunct="1"/>
            <a:r>
              <a:rPr lang="en-US" altLang="en-US" sz="3200" b="1" dirty="0" smtClean="0">
                <a:solidFill>
                  <a:schemeClr val="tx1"/>
                </a:solidFill>
                <a:latin typeface="Arial" charset="0"/>
                <a:cs typeface="Arial" charset="0"/>
                <a:hlinkClick r:id="rId3" action="ppaction://hlinkfile"/>
              </a:rPr>
              <a:t>CADRE: Voices from the Field</a:t>
            </a:r>
            <a:r>
              <a:rPr lang="en-US" altLang="en-US" sz="3200" b="1" dirty="0" smtClean="0">
                <a:solidFill>
                  <a:schemeClr val="tx1"/>
                </a:solidFill>
                <a:latin typeface="Arial" charset="0"/>
                <a:cs typeface="Arial" charset="0"/>
              </a:rPr>
              <a:t/>
            </a:r>
            <a:br>
              <a:rPr lang="en-US" altLang="en-US" sz="3200" b="1" dirty="0" smtClean="0">
                <a:solidFill>
                  <a:schemeClr val="tx1"/>
                </a:solidFill>
                <a:latin typeface="Arial" charset="0"/>
                <a:cs typeface="Arial" charset="0"/>
              </a:rPr>
            </a:br>
            <a:r>
              <a:rPr lang="en-US" altLang="en-US" sz="2400" dirty="0" smtClean="0">
                <a:latin typeface="Arial" charset="0"/>
                <a:cs typeface="Arial" charset="0"/>
              </a:rPr>
              <a:t>www.directionservice.org/cadre/</a:t>
            </a:r>
            <a:r>
              <a:rPr lang="en-US" altLang="en-US" sz="2400" b="1" dirty="0" smtClean="0">
                <a:latin typeface="Arial" charset="0"/>
                <a:cs typeface="Arial" charset="0"/>
              </a:rPr>
              <a:t>barlev</a:t>
            </a:r>
            <a:r>
              <a:rPr lang="en-US" altLang="en-US" sz="2400" dirty="0" smtClean="0">
                <a:latin typeface="Arial" charset="0"/>
                <a:cs typeface="Arial" charset="0"/>
              </a:rPr>
              <a:t>interviews.cfm</a:t>
            </a:r>
            <a:r>
              <a:rPr lang="en-US" altLang="en-US" sz="3200" b="1" dirty="0" smtClean="0">
                <a:solidFill>
                  <a:schemeClr val="tx1"/>
                </a:solidFill>
                <a:latin typeface="Arial" charset="0"/>
                <a:cs typeface="Arial" charset="0"/>
              </a:rPr>
              <a:t> </a:t>
            </a:r>
            <a:endParaRPr lang="en-US" sz="2400" dirty="0"/>
          </a:p>
        </p:txBody>
      </p:sp>
      <p:sp>
        <p:nvSpPr>
          <p:cNvPr id="1741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C04E229E-318F-4799-9D48-C9A623BDAC86}" type="slidenum">
              <a:rPr lang="en-US" altLang="en-US" smtClean="0">
                <a:solidFill>
                  <a:srgbClr val="262626"/>
                </a:solidFill>
                <a:latin typeface="Impact" pitchFamily="34" charset="0"/>
              </a:rPr>
              <a:pPr eaLnBrk="1" hangingPunct="1"/>
              <a:t>13</a:t>
            </a:fld>
            <a:endParaRPr lang="en-US" altLang="en-US" smtClean="0">
              <a:solidFill>
                <a:srgbClr val="262626"/>
              </a:solidFill>
              <a:latin typeface="Impact" pitchFamily="34" charset="0"/>
            </a:endParaRPr>
          </a:p>
        </p:txBody>
      </p:sp>
      <p:pic>
        <p:nvPicPr>
          <p:cNvPr id="17411" name="Picture 4" descr="Photo of Marshall Peter interviewing Nissan Bar-Lev " title="Photo of Marshall Peter and Nissan Bar-Lev"/>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0238" y="1524000"/>
            <a:ext cx="7759700" cy="50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6781800" cy="838200"/>
          </a:xfrm>
        </p:spPr>
        <p:txBody>
          <a:bodyPr/>
          <a:lstStyle/>
          <a:p>
            <a:r>
              <a:rPr lang="en-US" altLang="en-US" dirty="0" smtClean="0">
                <a:latin typeface="Impact" pitchFamily="34" charset="0"/>
              </a:rPr>
              <a:t>Resources</a:t>
            </a:r>
            <a:endParaRPr lang="en-US" dirty="0"/>
          </a:p>
        </p:txBody>
      </p:sp>
      <p:sp>
        <p:nvSpPr>
          <p:cNvPr id="1843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868660A1-1609-475D-95C8-B7956F9878A8}" type="slidenum">
              <a:rPr lang="en-US" altLang="en-US" smtClean="0">
                <a:solidFill>
                  <a:srgbClr val="262626"/>
                </a:solidFill>
                <a:latin typeface="Impact" pitchFamily="34" charset="0"/>
              </a:rPr>
              <a:pPr eaLnBrk="1" hangingPunct="1"/>
              <a:t>14</a:t>
            </a:fld>
            <a:endParaRPr lang="en-US" altLang="en-US" smtClean="0">
              <a:solidFill>
                <a:srgbClr val="262626"/>
              </a:solidFill>
              <a:latin typeface="Impact" pitchFamily="34" charset="0"/>
            </a:endParaRPr>
          </a:p>
        </p:txBody>
      </p:sp>
      <p:sp>
        <p:nvSpPr>
          <p:cNvPr id="51201" name="Content Placeholder 5"/>
          <p:cNvSpPr>
            <a:spLocks noGrp="1"/>
          </p:cNvSpPr>
          <p:nvPr>
            <p:ph idx="1"/>
          </p:nvPr>
        </p:nvSpPr>
        <p:spPr>
          <a:xfrm>
            <a:off x="609600" y="1828800"/>
            <a:ext cx="7543800" cy="3886200"/>
          </a:xfrm>
        </p:spPr>
        <p:txBody>
          <a:bodyPr>
            <a:noAutofit/>
          </a:bodyPr>
          <a:lstStyle/>
          <a:p>
            <a:pPr>
              <a:defRPr/>
            </a:pPr>
            <a:r>
              <a:rPr lang="en-US" altLang="en-US" sz="2200" dirty="0" smtClean="0">
                <a:solidFill>
                  <a:srgbClr val="000000"/>
                </a:solidFill>
                <a:latin typeface="Arial" panose="020B0604020202020204" pitchFamily="34" charset="0"/>
                <a:ea typeface="ＭＳ Ｐゴシック" pitchFamily="34" charset="-128"/>
                <a:cs typeface="Arial" panose="020B0604020202020204" pitchFamily="34" charset="0"/>
                <a:hlinkClick r:id="rId3"/>
              </a:rPr>
              <a:t>WI Special Education Mediation System                                        www.wsems.us/about/who-we-are/</a:t>
            </a:r>
            <a:endParaRPr lang="en-US" altLang="en-US" sz="2200" dirty="0" smtClean="0">
              <a:solidFill>
                <a:srgbClr val="000000"/>
              </a:solidFill>
              <a:latin typeface="Arial" panose="020B0604020202020204" pitchFamily="34" charset="0"/>
              <a:ea typeface="ＭＳ Ｐゴシック" pitchFamily="34" charset="-128"/>
              <a:cs typeface="Arial" panose="020B0604020202020204" pitchFamily="34" charset="0"/>
            </a:endParaRPr>
          </a:p>
          <a:p>
            <a:pPr>
              <a:defRPr/>
            </a:pPr>
            <a:r>
              <a:rPr lang="en-US" altLang="en-US" sz="2200" dirty="0" smtClean="0">
                <a:solidFill>
                  <a:srgbClr val="000000"/>
                </a:solidFill>
                <a:latin typeface="Arial" panose="020B0604020202020204" pitchFamily="34" charset="0"/>
                <a:ea typeface="ＭＳ Ｐゴシック" pitchFamily="34" charset="-128"/>
                <a:cs typeface="Arial" panose="020B0604020202020204" pitchFamily="34" charset="0"/>
                <a:hlinkClick r:id="rId4"/>
              </a:rPr>
              <a:t>WI FACETS                                            www.wifacets.org/programs/statewide-projects</a:t>
            </a:r>
            <a:endParaRPr lang="en-US" altLang="en-US" sz="2200" dirty="0" smtClean="0">
              <a:solidFill>
                <a:srgbClr val="000000"/>
              </a:solidFill>
              <a:latin typeface="Arial" panose="020B0604020202020204" pitchFamily="34" charset="0"/>
              <a:ea typeface="ＭＳ Ｐゴシック" pitchFamily="34" charset="-128"/>
              <a:cs typeface="Arial" panose="020B0604020202020204" pitchFamily="34" charset="0"/>
            </a:endParaRPr>
          </a:p>
          <a:p>
            <a:pPr>
              <a:defRPr/>
            </a:pPr>
            <a:r>
              <a:rPr lang="en-US" altLang="en-US" sz="2200" dirty="0" smtClean="0">
                <a:solidFill>
                  <a:srgbClr val="000000"/>
                </a:solidFill>
                <a:latin typeface="Arial" panose="020B0604020202020204" pitchFamily="34" charset="0"/>
                <a:ea typeface="ＭＳ Ｐゴシック" pitchFamily="34" charset="-128"/>
                <a:cs typeface="Arial" panose="020B0604020202020204" pitchFamily="34" charset="0"/>
                <a:hlinkClick r:id="rId5"/>
              </a:rPr>
              <a:t>CADRE Exemplar Collection www.directionservice.org/cadre/exemplar/matrix.cfm</a:t>
            </a:r>
            <a:endParaRPr lang="en-US" altLang="en-US" sz="2200" dirty="0" smtClean="0">
              <a:solidFill>
                <a:srgbClr val="000000"/>
              </a:solidFill>
              <a:latin typeface="Arial" panose="020B0604020202020204" pitchFamily="34" charset="0"/>
              <a:ea typeface="ＭＳ Ｐゴシック" pitchFamily="34" charset="-128"/>
              <a:cs typeface="Arial" panose="020B0604020202020204" pitchFamily="34" charset="0"/>
            </a:endParaRPr>
          </a:p>
          <a:p>
            <a:pPr>
              <a:defRPr/>
            </a:pPr>
            <a:r>
              <a:rPr lang="en-US" altLang="en-US" sz="2200" dirty="0" smtClean="0">
                <a:solidFill>
                  <a:srgbClr val="000000"/>
                </a:solidFill>
                <a:latin typeface="Arial" panose="020B0604020202020204" pitchFamily="34" charset="0"/>
                <a:ea typeface="ＭＳ Ｐゴシック" pitchFamily="34" charset="-128"/>
                <a:cs typeface="Arial" panose="020B0604020202020204" pitchFamily="34" charset="0"/>
                <a:hlinkClick r:id="rId6"/>
              </a:rPr>
              <a:t>CADRE Voices from the Field</a:t>
            </a:r>
            <a:r>
              <a:rPr lang="en-US" sz="2200" dirty="0" smtClean="0">
                <a:latin typeface="Arial" panose="020B0604020202020204" pitchFamily="34" charset="0"/>
                <a:cs typeface="Arial" panose="020B0604020202020204" pitchFamily="34" charset="0"/>
                <a:hlinkClick r:id="rId6"/>
              </a:rPr>
              <a:t> www.directionservice.org/cadre/</a:t>
            </a:r>
            <a:r>
              <a:rPr lang="en-US" sz="2200" b="1" dirty="0" smtClean="0">
                <a:latin typeface="Arial" panose="020B0604020202020204" pitchFamily="34" charset="0"/>
                <a:cs typeface="Arial" panose="020B0604020202020204" pitchFamily="34" charset="0"/>
                <a:hlinkClick r:id="rId6"/>
              </a:rPr>
              <a:t>barlev</a:t>
            </a:r>
            <a:r>
              <a:rPr lang="en-US" sz="2200" dirty="0" smtClean="0">
                <a:latin typeface="Arial" panose="020B0604020202020204" pitchFamily="34" charset="0"/>
                <a:cs typeface="Arial" panose="020B0604020202020204" pitchFamily="34" charset="0"/>
                <a:hlinkClick r:id="rId6"/>
              </a:rPr>
              <a:t>interviews.cfm</a:t>
            </a:r>
            <a:endParaRPr lang="en-US" sz="2200" dirty="0" smtClean="0">
              <a:latin typeface="Arial" panose="020B0604020202020204" pitchFamily="34" charset="0"/>
              <a:cs typeface="Arial" panose="020B0604020202020204" pitchFamily="34" charset="0"/>
            </a:endParaRPr>
          </a:p>
          <a:p>
            <a:pPr>
              <a:defRPr/>
            </a:pPr>
            <a:r>
              <a:rPr lang="en-US" altLang="en-US" sz="2200" dirty="0">
                <a:solidFill>
                  <a:srgbClr val="000000"/>
                </a:solidFill>
                <a:latin typeface="Arial" panose="020B0604020202020204" pitchFamily="34" charset="0"/>
                <a:ea typeface="ＭＳ Ｐゴシック" pitchFamily="34" charset="-128"/>
                <a:cs typeface="Arial" panose="020B0604020202020204" pitchFamily="34" charset="0"/>
                <a:hlinkClick r:id="rId7"/>
              </a:rPr>
              <a:t>Center for Parent Information and Resources                    </a:t>
            </a:r>
          </a:p>
          <a:p>
            <a:pPr marL="0" indent="282575">
              <a:buNone/>
              <a:defRPr/>
            </a:pPr>
            <a:r>
              <a:rPr lang="en-US" altLang="en-US" sz="2200" dirty="0">
                <a:solidFill>
                  <a:srgbClr val="000000"/>
                </a:solidFill>
                <a:latin typeface="Arial" panose="020B0604020202020204" pitchFamily="34" charset="0"/>
                <a:ea typeface="ＭＳ Ｐゴシック" pitchFamily="34" charset="-128"/>
                <a:cs typeface="Arial" panose="020B0604020202020204" pitchFamily="34" charset="0"/>
                <a:hlinkClick r:id="rId7"/>
              </a:rPr>
              <a:t>www.parentcenterhub.org/?s=dispute+resolution</a:t>
            </a:r>
            <a:endParaRPr lang="en-US" altLang="en-US" sz="2200" dirty="0">
              <a:solidFill>
                <a:srgbClr val="000000"/>
              </a:solidFill>
              <a:latin typeface="Arial" panose="020B0604020202020204" pitchFamily="34" charset="0"/>
              <a:ea typeface="ＭＳ Ｐゴシック" pitchFamily="34" charset="-128"/>
              <a:cs typeface="Arial" panose="020B0604020202020204" pitchFamily="34" charset="0"/>
            </a:endParaRPr>
          </a:p>
          <a:p>
            <a:pPr>
              <a:defRPr/>
            </a:pPr>
            <a:r>
              <a:rPr lang="en-US" altLang="en-US" sz="2200" dirty="0">
                <a:solidFill>
                  <a:srgbClr val="000000"/>
                </a:solidFill>
                <a:latin typeface="Arial" panose="020B0604020202020204" pitchFamily="34" charset="0"/>
                <a:ea typeface="ＭＳ Ｐゴシック" pitchFamily="34" charset="-128"/>
                <a:cs typeface="Arial" panose="020B0604020202020204" pitchFamily="34" charset="0"/>
                <a:hlinkClick r:id="rId8"/>
              </a:rPr>
              <a:t>WI Department  of Public Instruction</a:t>
            </a:r>
          </a:p>
          <a:p>
            <a:pPr indent="9525">
              <a:buFontTx/>
              <a:buNone/>
              <a:defRPr/>
            </a:pPr>
            <a:r>
              <a:rPr lang="en-US" altLang="en-US" sz="2200" dirty="0" smtClean="0">
                <a:solidFill>
                  <a:srgbClr val="000000"/>
                </a:solidFill>
                <a:latin typeface="Arial" panose="020B0604020202020204" pitchFamily="34" charset="0"/>
                <a:ea typeface="ＭＳ Ｐゴシック" pitchFamily="34" charset="-128"/>
                <a:cs typeface="Arial" panose="020B0604020202020204" pitchFamily="34" charset="0"/>
                <a:hlinkClick r:id="rId8"/>
              </a:rPr>
              <a:t>http://sped.dpi.wi.gov/sped_wsems</a:t>
            </a:r>
            <a:endParaRPr lang="en-US" altLang="en-US" sz="2200" dirty="0" smtClean="0">
              <a:solidFill>
                <a:srgbClr val="000000"/>
              </a:solidFill>
              <a:latin typeface="Arial" panose="020B0604020202020204" pitchFamily="34" charset="0"/>
              <a:ea typeface="ＭＳ Ｐゴシック" pitchFamily="34" charset="-128"/>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PACER Center</a:t>
            </a:r>
            <a:endParaRPr lang="en-US" dirty="0"/>
          </a:p>
        </p:txBody>
      </p:sp>
      <p:sp>
        <p:nvSpPr>
          <p:cNvPr id="3" name="Subtitle 2"/>
          <p:cNvSpPr>
            <a:spLocks noGrp="1"/>
          </p:cNvSpPr>
          <p:nvPr>
            <p:ph type="subTitle" idx="1"/>
          </p:nvPr>
        </p:nvSpPr>
        <p:spPr>
          <a:xfrm>
            <a:off x="1066800" y="4648200"/>
            <a:ext cx="7010400" cy="1295400"/>
          </a:xfrm>
        </p:spPr>
        <p:txBody>
          <a:bodyPr/>
          <a:lstStyle/>
          <a:p>
            <a:r>
              <a:rPr lang="en-US" b="1" dirty="0" smtClean="0"/>
              <a:t>Jody Manning</a:t>
            </a:r>
          </a:p>
          <a:p>
            <a:r>
              <a:rPr lang="en-US" dirty="0" smtClean="0"/>
              <a:t>Parent Training and Information Center Co-Director</a:t>
            </a:r>
            <a:endParaRPr lang="en-US" dirty="0"/>
          </a:p>
        </p:txBody>
      </p:sp>
      <p:sp>
        <p:nvSpPr>
          <p:cNvPr id="4" name="Slide Number Placeholder 3"/>
          <p:cNvSpPr>
            <a:spLocks noGrp="1"/>
          </p:cNvSpPr>
          <p:nvPr>
            <p:ph type="sldNum" sz="quarter" idx="4294967295"/>
          </p:nvPr>
        </p:nvSpPr>
        <p:spPr>
          <a:xfrm>
            <a:off x="0" y="6392863"/>
            <a:ext cx="5029200" cy="307975"/>
          </a:xfrm>
        </p:spPr>
        <p:txBody>
          <a:bodyPr/>
          <a:lstStyle/>
          <a:p>
            <a:r>
              <a:rPr lang="es-MX" dirty="0"/>
              <a:t>Page </a:t>
            </a:r>
            <a:fld id="{45B6F37F-ABAD-407A-ABCE-DC0CB739A6D9}" type="slidenum">
              <a:rPr lang="es-MX"/>
              <a:pPr/>
              <a:t>15</a:t>
            </a:fld>
            <a:endParaRPr lang="es-MX" dirty="0"/>
          </a:p>
        </p:txBody>
      </p:sp>
    </p:spTree>
    <p:extLst>
      <p:ext uri="{BB962C8B-B14F-4D97-AF65-F5344CB8AC3E}">
        <p14:creationId xmlns:p14="http://schemas.microsoft.com/office/powerpoint/2010/main" val="3836390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MN’s additional dispute resolution option</a:t>
            </a:r>
          </a:p>
        </p:txBody>
      </p:sp>
      <p:sp>
        <p:nvSpPr>
          <p:cNvPr id="3" name="Content Placeholder 2"/>
          <p:cNvSpPr>
            <a:spLocks noGrp="1"/>
          </p:cNvSpPr>
          <p:nvPr>
            <p:ph idx="1"/>
          </p:nvPr>
        </p:nvSpPr>
        <p:spPr>
          <a:xfrm>
            <a:off x="381000" y="2514600"/>
            <a:ext cx="8382000" cy="2362200"/>
          </a:xfrm>
        </p:spPr>
        <p:txBody>
          <a:bodyPr/>
          <a:lstStyle/>
          <a:p>
            <a:pPr marL="0" indent="0" algn="ctr">
              <a:buNone/>
            </a:pPr>
            <a:r>
              <a:rPr lang="en-US" sz="3600" b="1" dirty="0"/>
              <a:t>Conciliation Conference</a:t>
            </a:r>
            <a:endParaRPr lang="en-US" sz="3600" dirty="0"/>
          </a:p>
          <a:p>
            <a:pPr lvl="0"/>
            <a:r>
              <a:rPr lang="en-US" sz="3600" dirty="0"/>
              <a:t>10 calendar days from date of receipt of objection</a:t>
            </a:r>
          </a:p>
          <a:p>
            <a:pPr lvl="0"/>
            <a:r>
              <a:rPr lang="en-US" sz="3600" dirty="0"/>
              <a:t>5 school days – final proposed offer of service</a:t>
            </a:r>
          </a:p>
        </p:txBody>
      </p:sp>
      <p:sp>
        <p:nvSpPr>
          <p:cNvPr id="4" name="Slide Number Placeholder 3"/>
          <p:cNvSpPr>
            <a:spLocks noGrp="1"/>
          </p:cNvSpPr>
          <p:nvPr>
            <p:ph type="sldNum" sz="quarter" idx="10"/>
          </p:nvPr>
        </p:nvSpPr>
        <p:spPr/>
        <p:txBody>
          <a:bodyPr/>
          <a:lstStyle/>
          <a:p>
            <a:r>
              <a:rPr lang="es-MX" dirty="0" smtClean="0"/>
              <a:t>Page </a:t>
            </a:r>
            <a:fld id="{F7101EBC-29CC-4680-8E8A-4E4C31AACFF9}" type="slidenum">
              <a:rPr lang="es-MX" smtClean="0"/>
              <a:pPr/>
              <a:t>16</a:t>
            </a:fld>
            <a:endParaRPr lang="es-MX" dirty="0"/>
          </a:p>
        </p:txBody>
      </p:sp>
    </p:spTree>
    <p:extLst>
      <p:ext uri="{BB962C8B-B14F-4D97-AF65-F5344CB8AC3E}">
        <p14:creationId xmlns:p14="http://schemas.microsoft.com/office/powerpoint/2010/main" val="21256101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MN Department of Education</a:t>
            </a:r>
            <a:endParaRPr lang="en-US" dirty="0"/>
          </a:p>
        </p:txBody>
      </p:sp>
      <p:sp>
        <p:nvSpPr>
          <p:cNvPr id="3" name="Content Placeholder 2"/>
          <p:cNvSpPr>
            <a:spLocks noGrp="1"/>
          </p:cNvSpPr>
          <p:nvPr>
            <p:ph idx="1"/>
          </p:nvPr>
        </p:nvSpPr>
        <p:spPr>
          <a:xfrm>
            <a:off x="381000" y="2209800"/>
            <a:ext cx="8382000" cy="3886200"/>
          </a:xfrm>
        </p:spPr>
        <p:txBody>
          <a:bodyPr/>
          <a:lstStyle/>
          <a:p>
            <a:pPr marL="0" indent="0">
              <a:buNone/>
            </a:pPr>
            <a:r>
              <a:rPr lang="en-US" sz="3600" b="1" dirty="0" smtClean="0"/>
              <a:t>Offered request for proposals to work with parents of children with disabilities re: dispute resolution </a:t>
            </a:r>
            <a:endParaRPr lang="en-US" sz="3600" dirty="0"/>
          </a:p>
          <a:p>
            <a:pPr lvl="0"/>
            <a:r>
              <a:rPr lang="en-US" sz="3600" dirty="0" smtClean="0"/>
              <a:t>PACER applied</a:t>
            </a:r>
            <a:endParaRPr lang="en-US" sz="3600" dirty="0"/>
          </a:p>
          <a:p>
            <a:pPr lvl="0"/>
            <a:r>
              <a:rPr lang="en-US" sz="3600" dirty="0" smtClean="0"/>
              <a:t>Have received funding for this project via MDE for 5 years</a:t>
            </a:r>
            <a:endParaRPr lang="en-US" sz="3600" dirty="0"/>
          </a:p>
        </p:txBody>
      </p:sp>
      <p:sp>
        <p:nvSpPr>
          <p:cNvPr id="4" name="Slide Number Placeholder 3"/>
          <p:cNvSpPr>
            <a:spLocks noGrp="1"/>
          </p:cNvSpPr>
          <p:nvPr>
            <p:ph type="sldNum" sz="quarter" idx="10"/>
          </p:nvPr>
        </p:nvSpPr>
        <p:spPr/>
        <p:txBody>
          <a:bodyPr/>
          <a:lstStyle/>
          <a:p>
            <a:r>
              <a:rPr lang="es-MX" dirty="0" smtClean="0"/>
              <a:t>Page </a:t>
            </a:r>
            <a:fld id="{F7101EBC-29CC-4680-8E8A-4E4C31AACFF9}" type="slidenum">
              <a:rPr lang="es-MX" smtClean="0"/>
              <a:pPr/>
              <a:t>17</a:t>
            </a:fld>
            <a:endParaRPr lang="es-MX" dirty="0"/>
          </a:p>
        </p:txBody>
      </p:sp>
    </p:spTree>
    <p:extLst>
      <p:ext uri="{BB962C8B-B14F-4D97-AF65-F5344CB8AC3E}">
        <p14:creationId xmlns:p14="http://schemas.microsoft.com/office/powerpoint/2010/main" val="5032314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58" y="1219200"/>
            <a:ext cx="8839200" cy="914400"/>
          </a:xfrm>
        </p:spPr>
        <p:txBody>
          <a:bodyPr/>
          <a:lstStyle/>
          <a:p>
            <a:r>
              <a:rPr lang="en-US" sz="4000" dirty="0"/>
              <a:t>ADR project – previous </a:t>
            </a:r>
            <a:r>
              <a:rPr lang="en-US" sz="4000" dirty="0" smtClean="0"/>
              <a:t>year</a:t>
            </a:r>
            <a:br>
              <a:rPr lang="en-US" sz="4000" dirty="0" smtClean="0"/>
            </a:br>
            <a:r>
              <a:rPr lang="en-US" sz="4000" u="sng" dirty="0"/>
              <a:t>Goal: Provide individual assistance </a:t>
            </a:r>
            <a:r>
              <a:rPr lang="en-US" u="sng" dirty="0"/>
              <a:t/>
            </a:r>
            <a:br>
              <a:rPr lang="en-US" u="sng" dirty="0"/>
            </a:br>
            <a:endParaRPr lang="en-US" dirty="0"/>
          </a:p>
        </p:txBody>
      </p:sp>
      <p:sp>
        <p:nvSpPr>
          <p:cNvPr id="3" name="Content Placeholder 2"/>
          <p:cNvSpPr>
            <a:spLocks noGrp="1"/>
          </p:cNvSpPr>
          <p:nvPr>
            <p:ph idx="1"/>
          </p:nvPr>
        </p:nvSpPr>
        <p:spPr>
          <a:xfrm>
            <a:off x="76200" y="1981200"/>
            <a:ext cx="8839200" cy="4267200"/>
          </a:xfrm>
        </p:spPr>
        <p:txBody>
          <a:bodyPr/>
          <a:lstStyle/>
          <a:p>
            <a:pPr lvl="0"/>
            <a:endParaRPr lang="en-US" sz="800" b="1" dirty="0" smtClean="0"/>
          </a:p>
          <a:p>
            <a:pPr lvl="0"/>
            <a:r>
              <a:rPr lang="en-US" sz="2400" b="1" dirty="0" smtClean="0"/>
              <a:t>General assistance regarding disputes</a:t>
            </a:r>
            <a:endParaRPr lang="en-US" sz="2400" dirty="0"/>
          </a:p>
          <a:p>
            <a:pPr lvl="1"/>
            <a:r>
              <a:rPr lang="en-US" sz="2400" dirty="0"/>
              <a:t>524 parents</a:t>
            </a:r>
          </a:p>
          <a:p>
            <a:pPr lvl="1"/>
            <a:r>
              <a:rPr lang="en-US" sz="2400" dirty="0" smtClean="0"/>
              <a:t>Follow-up </a:t>
            </a:r>
            <a:r>
              <a:rPr lang="en-US" sz="2400" dirty="0"/>
              <a:t>contacts w/ written information, review of records, referrals</a:t>
            </a:r>
          </a:p>
          <a:p>
            <a:pPr lvl="0"/>
            <a:r>
              <a:rPr lang="en-US" sz="2400" b="1" dirty="0"/>
              <a:t>Assistance w/ complaints</a:t>
            </a:r>
            <a:endParaRPr lang="en-US" sz="2400" dirty="0"/>
          </a:p>
          <a:p>
            <a:pPr lvl="1"/>
            <a:r>
              <a:rPr lang="en-US" sz="2400" dirty="0"/>
              <a:t>Discussion – 533 </a:t>
            </a:r>
            <a:r>
              <a:rPr lang="en-US" sz="2400" dirty="0" smtClean="0"/>
              <a:t>parents, issues often resolved</a:t>
            </a:r>
          </a:p>
          <a:p>
            <a:pPr lvl="1"/>
            <a:r>
              <a:rPr lang="en-US" sz="2400" dirty="0" smtClean="0"/>
              <a:t>Help w/ filing complaint </a:t>
            </a:r>
            <a:r>
              <a:rPr lang="en-US" sz="2400" dirty="0"/>
              <a:t>– 15 parents</a:t>
            </a:r>
          </a:p>
          <a:p>
            <a:pPr lvl="0"/>
            <a:r>
              <a:rPr lang="en-US" sz="2400" b="1" i="1" dirty="0"/>
              <a:t>Developed checklist handout for filing </a:t>
            </a:r>
            <a:r>
              <a:rPr lang="en-US" sz="2400" b="1" i="1" dirty="0" smtClean="0"/>
              <a:t>complaint:</a:t>
            </a:r>
          </a:p>
          <a:p>
            <a:pPr lvl="1"/>
            <a:r>
              <a:rPr lang="en-US" sz="2400" dirty="0" smtClean="0"/>
              <a:t>http</a:t>
            </a:r>
            <a:r>
              <a:rPr lang="en-US" sz="2400" dirty="0"/>
              <a:t>://www.pacer.org/parent/php/PHP-b17.pdf</a:t>
            </a:r>
          </a:p>
        </p:txBody>
      </p:sp>
      <p:sp>
        <p:nvSpPr>
          <p:cNvPr id="4" name="Slide Number Placeholder 3"/>
          <p:cNvSpPr>
            <a:spLocks noGrp="1"/>
          </p:cNvSpPr>
          <p:nvPr>
            <p:ph type="sldNum" sz="quarter" idx="10"/>
          </p:nvPr>
        </p:nvSpPr>
        <p:spPr/>
        <p:txBody>
          <a:bodyPr/>
          <a:lstStyle/>
          <a:p>
            <a:r>
              <a:rPr lang="es-MX" dirty="0" smtClean="0"/>
              <a:t>Page </a:t>
            </a:r>
            <a:fld id="{F7101EBC-29CC-4680-8E8A-4E4C31AACFF9}" type="slidenum">
              <a:rPr lang="es-MX" smtClean="0"/>
              <a:pPr/>
              <a:t>18</a:t>
            </a:fld>
            <a:endParaRPr lang="es-MX" dirty="0"/>
          </a:p>
        </p:txBody>
      </p:sp>
    </p:spTree>
    <p:extLst>
      <p:ext uri="{BB962C8B-B14F-4D97-AF65-F5344CB8AC3E}">
        <p14:creationId xmlns:p14="http://schemas.microsoft.com/office/powerpoint/2010/main" val="903153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3649"/>
            <a:ext cx="8229600" cy="835025"/>
          </a:xfrm>
        </p:spPr>
        <p:txBody>
          <a:bodyPr/>
          <a:lstStyle/>
          <a:p>
            <a:r>
              <a:rPr lang="en-US" u="sng" dirty="0" smtClean="0"/>
              <a:t>Goal: Provide training </a:t>
            </a:r>
            <a:r>
              <a:rPr lang="en-US" dirty="0" smtClean="0"/>
              <a:t/>
            </a:r>
            <a:br>
              <a:rPr lang="en-US" dirty="0" smtClean="0"/>
            </a:br>
            <a:endParaRPr lang="en-US" dirty="0"/>
          </a:p>
        </p:txBody>
      </p:sp>
      <p:sp>
        <p:nvSpPr>
          <p:cNvPr id="3" name="Content Placeholder 2"/>
          <p:cNvSpPr>
            <a:spLocks noGrp="1"/>
          </p:cNvSpPr>
          <p:nvPr>
            <p:ph idx="1"/>
          </p:nvPr>
        </p:nvSpPr>
        <p:spPr>
          <a:xfrm>
            <a:off x="457200" y="1989137"/>
            <a:ext cx="8229600" cy="4403726"/>
          </a:xfrm>
        </p:spPr>
        <p:txBody>
          <a:bodyPr/>
          <a:lstStyle/>
          <a:p>
            <a:pPr lvl="0"/>
            <a:r>
              <a:rPr lang="en-US" sz="2400" b="1" dirty="0"/>
              <a:t>Live and web </a:t>
            </a:r>
            <a:r>
              <a:rPr lang="en-US" sz="2400" b="1" dirty="0" smtClean="0"/>
              <a:t>training* on dispute </a:t>
            </a:r>
            <a:r>
              <a:rPr lang="en-US" sz="2400" b="1" dirty="0"/>
              <a:t>resolution, with an emphasis on underserved families.</a:t>
            </a:r>
            <a:endParaRPr lang="en-US" sz="2400" dirty="0"/>
          </a:p>
          <a:p>
            <a:pPr lvl="1"/>
            <a:r>
              <a:rPr lang="en-US" sz="2400" dirty="0"/>
              <a:t> 640 attendees </a:t>
            </a:r>
            <a:r>
              <a:rPr lang="en-US" sz="2400" dirty="0" smtClean="0"/>
              <a:t>statewide*.  </a:t>
            </a:r>
          </a:p>
          <a:p>
            <a:pPr lvl="1"/>
            <a:r>
              <a:rPr lang="en-US" sz="2400" dirty="0" smtClean="0"/>
              <a:t>160 attendees were Spanish</a:t>
            </a:r>
            <a:r>
              <a:rPr lang="en-US" sz="2400" dirty="0"/>
              <a:t>, Somali, </a:t>
            </a:r>
            <a:r>
              <a:rPr lang="en-US" sz="2400" dirty="0" smtClean="0"/>
              <a:t>or </a:t>
            </a:r>
            <a:r>
              <a:rPr lang="en-US" sz="2400" dirty="0"/>
              <a:t>Hmong</a:t>
            </a:r>
            <a:r>
              <a:rPr lang="en-US" sz="2400" dirty="0" smtClean="0"/>
              <a:t>.</a:t>
            </a:r>
          </a:p>
          <a:p>
            <a:pPr lvl="2"/>
            <a:r>
              <a:rPr lang="en-US" dirty="0" smtClean="0"/>
              <a:t>Presented in native language.</a:t>
            </a:r>
            <a:endParaRPr lang="en-US" dirty="0"/>
          </a:p>
          <a:p>
            <a:pPr lvl="0"/>
            <a:r>
              <a:rPr lang="en-US" sz="2400" b="1" dirty="0"/>
              <a:t>Developed and piloted </a:t>
            </a:r>
            <a:r>
              <a:rPr lang="en-US" sz="2400" b="1" dirty="0" smtClean="0"/>
              <a:t>a new </a:t>
            </a:r>
            <a:r>
              <a:rPr lang="en-US" sz="2400" b="1" dirty="0"/>
              <a:t>live </a:t>
            </a:r>
            <a:r>
              <a:rPr lang="en-US" sz="2400" b="1" dirty="0" smtClean="0"/>
              <a:t>training* </a:t>
            </a:r>
            <a:r>
              <a:rPr lang="en-US" sz="2400" b="1" dirty="0"/>
              <a:t>and </a:t>
            </a:r>
            <a:r>
              <a:rPr lang="en-US" sz="2400" b="1" dirty="0" smtClean="0"/>
              <a:t>webinar* </a:t>
            </a:r>
            <a:r>
              <a:rPr lang="en-US" sz="2400" b="1" dirty="0"/>
              <a:t>on communication </a:t>
            </a:r>
            <a:r>
              <a:rPr lang="en-US" sz="2400" b="1" dirty="0" smtClean="0"/>
              <a:t>within special education and the dispute process.</a:t>
            </a:r>
            <a:endParaRPr lang="en-US" sz="2400" dirty="0"/>
          </a:p>
          <a:p>
            <a:pPr lvl="1"/>
            <a:r>
              <a:rPr lang="en-US" sz="2400" dirty="0"/>
              <a:t>78 attendees </a:t>
            </a:r>
            <a:r>
              <a:rPr lang="en-US" sz="2400" dirty="0" smtClean="0"/>
              <a:t>statewide*.  </a:t>
            </a:r>
          </a:p>
          <a:p>
            <a:pPr lvl="1"/>
            <a:r>
              <a:rPr lang="en-US" sz="2400" dirty="0" smtClean="0"/>
              <a:t>97</a:t>
            </a:r>
            <a:r>
              <a:rPr lang="en-US" sz="2400" dirty="0"/>
              <a:t>% rated training excellent or very good</a:t>
            </a:r>
            <a:r>
              <a:rPr lang="en-US" sz="2400" dirty="0" smtClean="0"/>
              <a:t>.</a:t>
            </a:r>
          </a:p>
          <a:p>
            <a:pPr marL="457200" lvl="1" indent="0">
              <a:buNone/>
            </a:pPr>
            <a:r>
              <a:rPr lang="en-US" dirty="0" smtClean="0"/>
              <a:t>*</a:t>
            </a:r>
            <a:r>
              <a:rPr lang="en-US" sz="2400" dirty="0" smtClean="0"/>
              <a:t>trainings under this grant only</a:t>
            </a:r>
            <a:endParaRPr lang="en-US" sz="2400" dirty="0"/>
          </a:p>
        </p:txBody>
      </p:sp>
      <p:sp>
        <p:nvSpPr>
          <p:cNvPr id="4" name="Slide Number Placeholder 3"/>
          <p:cNvSpPr>
            <a:spLocks noGrp="1"/>
          </p:cNvSpPr>
          <p:nvPr>
            <p:ph type="sldNum" sz="quarter" idx="10"/>
          </p:nvPr>
        </p:nvSpPr>
        <p:spPr/>
        <p:txBody>
          <a:bodyPr/>
          <a:lstStyle/>
          <a:p>
            <a:r>
              <a:rPr lang="es-MX" dirty="0" smtClean="0"/>
              <a:t>Page </a:t>
            </a:r>
            <a:fld id="{F7101EBC-29CC-4680-8E8A-4E4C31AACFF9}" type="slidenum">
              <a:rPr lang="es-MX" smtClean="0"/>
              <a:pPr/>
              <a:t>19</a:t>
            </a:fld>
            <a:endParaRPr lang="es-MX" dirty="0"/>
          </a:p>
        </p:txBody>
      </p:sp>
    </p:spTree>
    <p:extLst>
      <p:ext uri="{BB962C8B-B14F-4D97-AF65-F5344CB8AC3E}">
        <p14:creationId xmlns:p14="http://schemas.microsoft.com/office/powerpoint/2010/main" val="4128723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ea typeface="ＭＳ Ｐゴシック" pitchFamily="34" charset="-128"/>
              </a:rPr>
              <a:t>Parent Center’s </a:t>
            </a:r>
            <a:r>
              <a:rPr lang="en-US" dirty="0" smtClean="0">
                <a:ea typeface="ＭＳ Ｐゴシック" pitchFamily="34" charset="-128"/>
              </a:rPr>
              <a:t/>
            </a:r>
            <a:br>
              <a:rPr lang="en-US" dirty="0" smtClean="0">
                <a:ea typeface="ＭＳ Ｐゴシック" pitchFamily="34" charset="-128"/>
              </a:rPr>
            </a:br>
            <a:r>
              <a:rPr lang="en-US" dirty="0" smtClean="0">
                <a:ea typeface="ＭＳ Ｐゴシック" pitchFamily="34" charset="-128"/>
              </a:rPr>
              <a:t>Role  in </a:t>
            </a:r>
            <a:r>
              <a:rPr lang="en-US" dirty="0">
                <a:ea typeface="ＭＳ Ｐゴシック" pitchFamily="34" charset="-128"/>
              </a:rPr>
              <a:t/>
            </a:r>
            <a:br>
              <a:rPr lang="en-US" dirty="0">
                <a:ea typeface="ＭＳ Ｐゴシック" pitchFamily="34" charset="-128"/>
              </a:rPr>
            </a:br>
            <a:r>
              <a:rPr lang="en-US" sz="7200" dirty="0">
                <a:ea typeface="ＭＳ Ｐゴシック" pitchFamily="34" charset="-128"/>
              </a:rPr>
              <a:t>Wisconsin</a:t>
            </a:r>
            <a:r>
              <a:rPr lang="en-US" dirty="0">
                <a:ea typeface="ＭＳ Ｐゴシック" pitchFamily="34" charset="-128"/>
              </a:rPr>
              <a:t>                                  Early Dispute Resolution</a:t>
            </a:r>
            <a:br>
              <a:rPr lang="en-US" dirty="0">
                <a:ea typeface="ＭＳ Ｐゴシック" pitchFamily="34" charset="-128"/>
              </a:rPr>
            </a:br>
            <a:r>
              <a:rPr lang="en-US" dirty="0">
                <a:ea typeface="ＭＳ Ｐゴシック" pitchFamily="34" charset="-128"/>
              </a:rPr>
              <a:t/>
            </a:r>
            <a:br>
              <a:rPr lang="en-US" dirty="0">
                <a:ea typeface="ＭＳ Ｐゴシック" pitchFamily="34" charset="-128"/>
              </a:rPr>
            </a:br>
            <a:r>
              <a:rPr lang="en-US" sz="4000" dirty="0">
                <a:latin typeface="Arial" panose="020B0604020202020204" pitchFamily="34" charset="0"/>
                <a:ea typeface="ＭＳ Ｐゴシック" pitchFamily="34" charset="-128"/>
                <a:cs typeface="Arial" panose="020B0604020202020204" pitchFamily="34" charset="0"/>
              </a:rPr>
              <a:t>Jan </a:t>
            </a:r>
            <a:r>
              <a:rPr lang="en-US" sz="4000" dirty="0" err="1">
                <a:latin typeface="Arial" panose="020B0604020202020204" pitchFamily="34" charset="0"/>
                <a:ea typeface="ＭＳ Ｐゴシック" pitchFamily="34" charset="-128"/>
                <a:cs typeface="Arial" panose="020B0604020202020204" pitchFamily="34" charset="0"/>
              </a:rPr>
              <a:t>Serak</a:t>
            </a:r>
            <a:r>
              <a:rPr lang="en-US" sz="4000" dirty="0">
                <a:latin typeface="Arial" panose="020B0604020202020204" pitchFamily="34" charset="0"/>
                <a:ea typeface="ＭＳ Ｐゴシック" pitchFamily="34" charset="-128"/>
                <a:cs typeface="Arial" panose="020B0604020202020204" pitchFamily="34" charset="0"/>
              </a:rPr>
              <a:t>, WI FACETS </a:t>
            </a:r>
            <a:r>
              <a:rPr lang="en-US" sz="4000" dirty="0" smtClean="0">
                <a:latin typeface="Arial" panose="020B0604020202020204" pitchFamily="34" charset="0"/>
                <a:ea typeface="ＭＳ Ｐゴシック" pitchFamily="34" charset="-128"/>
                <a:cs typeface="Arial" panose="020B0604020202020204" pitchFamily="34" charset="0"/>
              </a:rPr>
              <a:t>PTI</a:t>
            </a:r>
            <a:endParaRPr lang="en-US" dirty="0"/>
          </a:p>
        </p:txBody>
      </p:sp>
      <p:sp>
        <p:nvSpPr>
          <p:cNvPr id="6146" name="Slide Number Placeholder 3"/>
          <p:cNvSpPr>
            <a:spLocks noGrp="1"/>
          </p:cNvSpPr>
          <p:nvPr>
            <p:ph type="sldNum" sz="quarter" idx="12"/>
          </p:nvPr>
        </p:nvSpPr>
        <p:spPr bwMode="auto">
          <a:xfrm>
            <a:off x="8229600" y="6492875"/>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Arial" charset="0"/>
              <a:buChar char="•"/>
              <a:defRPr sz="2400">
                <a:solidFill>
                  <a:schemeClr val="tx2"/>
                </a:solidFill>
                <a:latin typeface="Times New Roman" pitchFamily="18" charset="0"/>
                <a:ea typeface="ＭＳ Ｐゴシック" charset="-128"/>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ea typeface="ＭＳ Ｐゴシック" charset="-128"/>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ea typeface="ＭＳ Ｐゴシック" charset="-128"/>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ea typeface="ＭＳ Ｐゴシック" charset="-128"/>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ea typeface="ＭＳ Ｐゴシック" charset="-128"/>
              </a:defRPr>
            </a:lvl9pPr>
          </a:lstStyle>
          <a:p>
            <a:pPr eaLnBrk="1" hangingPunct="1">
              <a:spcBef>
                <a:spcPct val="0"/>
              </a:spcBef>
              <a:buClrTx/>
              <a:buFontTx/>
              <a:buNone/>
            </a:pPr>
            <a:fld id="{A54E197C-837E-4FEE-A3E1-9DA7CFCDE571}" type="slidenum">
              <a:rPr lang="en-US" altLang="en-US" sz="1800" smtClean="0">
                <a:solidFill>
                  <a:srgbClr val="262626"/>
                </a:solidFill>
                <a:latin typeface="Impact" pitchFamily="34" charset="0"/>
              </a:rPr>
              <a:pPr eaLnBrk="1" hangingPunct="1">
                <a:spcBef>
                  <a:spcPct val="0"/>
                </a:spcBef>
                <a:buClrTx/>
                <a:buFontTx/>
                <a:buNone/>
              </a:pPr>
              <a:t>2</a:t>
            </a:fld>
            <a:endParaRPr lang="en-US" altLang="en-US" sz="1800" dirty="0" smtClean="0">
              <a:solidFill>
                <a:srgbClr val="262626"/>
              </a:solidFill>
              <a:latin typeface="Impact" pitchFamily="34" charset="0"/>
            </a:endParaRPr>
          </a:p>
        </p:txBody>
      </p:sp>
      <p:pic>
        <p:nvPicPr>
          <p:cNvPr id="6147" name="Picture 3" descr="Wisconsin Special Education Mediation System Brochure Cover" title="WSEMS Brochure Cov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3223" y="5366"/>
            <a:ext cx="2971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457200"/>
          </a:xfrm>
        </p:spPr>
        <p:txBody>
          <a:bodyPr/>
          <a:lstStyle/>
          <a:p>
            <a:r>
              <a:rPr lang="en-US" u="sng" dirty="0"/>
              <a:t>Goal: </a:t>
            </a:r>
            <a:r>
              <a:rPr lang="en-US" u="sng" dirty="0" smtClean="0"/>
              <a:t>Outreach </a:t>
            </a:r>
            <a:r>
              <a:rPr lang="en-US" u="sng" dirty="0"/>
              <a:t>to </a:t>
            </a:r>
            <a:r>
              <a:rPr lang="en-US" u="sng" dirty="0" smtClean="0"/>
              <a:t>families to </a:t>
            </a:r>
            <a:r>
              <a:rPr lang="en-US" u="sng" dirty="0"/>
              <a:t>build parent </a:t>
            </a:r>
            <a:r>
              <a:rPr lang="en-US" u="sng" dirty="0" smtClean="0"/>
              <a:t>capacity</a:t>
            </a:r>
            <a:r>
              <a:rPr lang="en-US" dirty="0" smtClean="0"/>
              <a:t>.</a:t>
            </a:r>
            <a:r>
              <a:rPr lang="en-US" dirty="0"/>
              <a:t/>
            </a:r>
            <a:br>
              <a:rPr lang="en-US" dirty="0"/>
            </a:br>
            <a:endParaRPr lang="en-US" dirty="0"/>
          </a:p>
        </p:txBody>
      </p:sp>
      <p:sp>
        <p:nvSpPr>
          <p:cNvPr id="3" name="Content Placeholder 2"/>
          <p:cNvSpPr>
            <a:spLocks noGrp="1"/>
          </p:cNvSpPr>
          <p:nvPr>
            <p:ph idx="1"/>
          </p:nvPr>
        </p:nvSpPr>
        <p:spPr/>
        <p:txBody>
          <a:bodyPr/>
          <a:lstStyle/>
          <a:p>
            <a:pPr lvl="0"/>
            <a:r>
              <a:rPr lang="en-US" sz="2400" b="1" dirty="0" smtClean="0"/>
              <a:t>Publish articles in PACER’s PACESETTER and E-news</a:t>
            </a:r>
          </a:p>
          <a:p>
            <a:pPr lvl="1"/>
            <a:r>
              <a:rPr lang="en-US" sz="2400" dirty="0" smtClean="0"/>
              <a:t>Distribution of 150,000 persons.</a:t>
            </a:r>
          </a:p>
          <a:p>
            <a:pPr lvl="0"/>
            <a:r>
              <a:rPr lang="en-US" sz="2400" b="1" dirty="0" smtClean="0"/>
              <a:t>Newly </a:t>
            </a:r>
            <a:r>
              <a:rPr lang="en-US" sz="2400" b="1" dirty="0"/>
              <a:t>dedicated dispute resolution web page. </a:t>
            </a:r>
            <a:endParaRPr lang="en-US" sz="2400" b="1" dirty="0" smtClean="0"/>
          </a:p>
          <a:p>
            <a:pPr lvl="1"/>
            <a:r>
              <a:rPr lang="en-US" sz="2000" b="1" dirty="0" smtClean="0"/>
              <a:t> </a:t>
            </a:r>
            <a:r>
              <a:rPr lang="en-US" sz="2400" dirty="0"/>
              <a:t>http://www.pacer.org/disputeresolution/</a:t>
            </a:r>
          </a:p>
          <a:p>
            <a:pPr lvl="0"/>
            <a:r>
              <a:rPr lang="en-US" sz="2400" b="1" dirty="0"/>
              <a:t>Brochure on dispute resolution options. </a:t>
            </a:r>
            <a:endParaRPr lang="en-US" sz="2400" b="1" dirty="0" smtClean="0"/>
          </a:p>
          <a:p>
            <a:pPr lvl="1"/>
            <a:r>
              <a:rPr lang="en-US" sz="2400" dirty="0" smtClean="0"/>
              <a:t>(</a:t>
            </a:r>
            <a:r>
              <a:rPr lang="en-US" sz="2400" dirty="0"/>
              <a:t>http://www.pacer.org/parent/php/php-a25.pdf)</a:t>
            </a:r>
          </a:p>
          <a:p>
            <a:pPr lvl="1"/>
            <a:r>
              <a:rPr lang="en-US" sz="2400" dirty="0"/>
              <a:t>Translated into Spanish, Somali, and Hmong languages</a:t>
            </a:r>
            <a:r>
              <a:rPr lang="en-US" sz="2400" dirty="0" smtClean="0"/>
              <a:t>.  </a:t>
            </a:r>
          </a:p>
          <a:p>
            <a:pPr lvl="1"/>
            <a:r>
              <a:rPr lang="en-US" sz="2400" dirty="0" smtClean="0"/>
              <a:t>Shared in workshop folders.</a:t>
            </a:r>
            <a:endParaRPr lang="en-US" sz="2400" dirty="0"/>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r>
              <a:rPr lang="es-MX" dirty="0" smtClean="0"/>
              <a:t>Page </a:t>
            </a:r>
            <a:fld id="{F7101EBC-29CC-4680-8E8A-4E4C31AACFF9}" type="slidenum">
              <a:rPr lang="es-MX" smtClean="0"/>
              <a:pPr/>
              <a:t>20</a:t>
            </a:fld>
            <a:endParaRPr lang="es-MX" dirty="0"/>
          </a:p>
        </p:txBody>
      </p:sp>
    </p:spTree>
    <p:extLst>
      <p:ext uri="{BB962C8B-B14F-4D97-AF65-F5344CB8AC3E}">
        <p14:creationId xmlns:p14="http://schemas.microsoft.com/office/powerpoint/2010/main" val="29806272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Minnesota Due Process Options</a:t>
            </a:r>
            <a:br>
              <a:rPr lang="en-US" dirty="0" smtClean="0"/>
            </a:br>
            <a:r>
              <a:rPr lang="en-US" sz="1200" dirty="0" smtClean="0"/>
              <a:t>*General information only; please call  PACER Center or the Minnesota Department of Education (MDE) for further information*</a:t>
            </a:r>
            <a:endParaRPr lang="en-US" sz="4800" dirty="0"/>
          </a:p>
        </p:txBody>
      </p:sp>
      <p:sp>
        <p:nvSpPr>
          <p:cNvPr id="4" name="Slide Number Placeholder 3"/>
          <p:cNvSpPr>
            <a:spLocks noGrp="1"/>
          </p:cNvSpPr>
          <p:nvPr>
            <p:ph type="sldNum" sz="quarter" idx="12"/>
          </p:nvPr>
        </p:nvSpPr>
        <p:spPr/>
        <p:txBody>
          <a:bodyPr/>
          <a:lstStyle/>
          <a:p>
            <a:r>
              <a:rPr lang="es-MX" dirty="0" smtClean="0">
                <a:solidFill>
                  <a:prstClr val="black">
                    <a:tint val="75000"/>
                  </a:prstClr>
                </a:solidFill>
              </a:rPr>
              <a:t>Page </a:t>
            </a:r>
            <a:fld id="{F7101EBC-29CC-4680-8E8A-4E4C31AACFF9}" type="slidenum">
              <a:rPr lang="es-MX" smtClean="0">
                <a:solidFill>
                  <a:prstClr val="black">
                    <a:tint val="75000"/>
                  </a:prstClr>
                </a:solidFill>
              </a:rPr>
              <a:pPr/>
              <a:t>21</a:t>
            </a:fld>
            <a:endParaRPr lang="es-MX" dirty="0">
              <a:solidFill>
                <a:prstClr val="black">
                  <a:tint val="75000"/>
                </a:prstClr>
              </a:solidFill>
            </a:endParaRPr>
          </a:p>
        </p:txBody>
      </p:sp>
      <p:pic>
        <p:nvPicPr>
          <p:cNvPr id="5" name="Picture 4" descr="Conciliation, Mediation, FIEP, State Complaint, Section 504 Complaint, Impartial Due Process Hearing" title="Minnesota Due Process Options"/>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588789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686800" cy="1143000"/>
          </a:xfrm>
        </p:spPr>
        <p:txBody>
          <a:bodyPr/>
          <a:lstStyle/>
          <a:p>
            <a:r>
              <a:rPr lang="en-US" sz="4000" u="sng" dirty="0"/>
              <a:t>Goal: Provide personal assistance at </a:t>
            </a:r>
            <a:r>
              <a:rPr lang="en-US" sz="4000" u="sng" dirty="0" smtClean="0"/>
              <a:t>dispute resolution meetings</a:t>
            </a:r>
            <a:r>
              <a:rPr lang="en-US" sz="4000" u="sng" dirty="0"/>
              <a:t>.</a:t>
            </a:r>
          </a:p>
        </p:txBody>
      </p:sp>
      <p:sp>
        <p:nvSpPr>
          <p:cNvPr id="3" name="Content Placeholder 2"/>
          <p:cNvSpPr>
            <a:spLocks noGrp="1"/>
          </p:cNvSpPr>
          <p:nvPr>
            <p:ph idx="1"/>
          </p:nvPr>
        </p:nvSpPr>
        <p:spPr>
          <a:xfrm>
            <a:off x="228600" y="2209800"/>
            <a:ext cx="8610600" cy="3962400"/>
          </a:xfrm>
        </p:spPr>
        <p:txBody>
          <a:bodyPr/>
          <a:lstStyle/>
          <a:p>
            <a:pPr lvl="0"/>
            <a:r>
              <a:rPr lang="en-US" b="1" dirty="0" smtClean="0"/>
              <a:t>Helped </a:t>
            </a:r>
            <a:r>
              <a:rPr lang="en-US" b="1" dirty="0"/>
              <a:t>parents prepare for </a:t>
            </a:r>
            <a:r>
              <a:rPr lang="en-US" b="1" dirty="0" smtClean="0"/>
              <a:t>dispute resolution meetings</a:t>
            </a:r>
            <a:endParaRPr lang="en-US" dirty="0"/>
          </a:p>
          <a:p>
            <a:pPr lvl="0"/>
            <a:r>
              <a:rPr lang="en-US" b="1" dirty="0"/>
              <a:t>Attended </a:t>
            </a:r>
            <a:r>
              <a:rPr lang="en-US" b="1" dirty="0" smtClean="0"/>
              <a:t>dispute resolution meetings </a:t>
            </a:r>
            <a:r>
              <a:rPr lang="en-US" b="1" dirty="0"/>
              <a:t>w/ parents statewide</a:t>
            </a:r>
            <a:endParaRPr lang="en-US" dirty="0"/>
          </a:p>
          <a:p>
            <a:pPr lvl="1"/>
            <a:r>
              <a:rPr lang="en-US" sz="2400" dirty="0"/>
              <a:t>Participated in 142 dispute resolution meetings </a:t>
            </a:r>
            <a:r>
              <a:rPr lang="en-US" sz="2400" dirty="0" smtClean="0"/>
              <a:t>statewide</a:t>
            </a:r>
          </a:p>
          <a:p>
            <a:pPr lvl="2"/>
            <a:r>
              <a:rPr lang="en-US" dirty="0" smtClean="0"/>
              <a:t>Meetings could be up to 8 hours from PACER </a:t>
            </a:r>
          </a:p>
          <a:p>
            <a:pPr lvl="2"/>
            <a:r>
              <a:rPr lang="en-US" dirty="0" smtClean="0"/>
              <a:t>Attended some meetings via conferencing</a:t>
            </a:r>
          </a:p>
          <a:p>
            <a:pPr marL="914400" lvl="2" indent="0">
              <a:buNone/>
            </a:pPr>
            <a:endParaRPr lang="en-US" sz="2000" dirty="0"/>
          </a:p>
          <a:p>
            <a:pPr marL="0" indent="0" algn="ctr">
              <a:buNone/>
            </a:pPr>
            <a:endParaRPr lang="en-US" dirty="0" smtClean="0"/>
          </a:p>
        </p:txBody>
      </p:sp>
      <p:sp>
        <p:nvSpPr>
          <p:cNvPr id="4" name="Slide Number Placeholder 3"/>
          <p:cNvSpPr>
            <a:spLocks noGrp="1"/>
          </p:cNvSpPr>
          <p:nvPr>
            <p:ph type="sldNum" sz="quarter" idx="10"/>
          </p:nvPr>
        </p:nvSpPr>
        <p:spPr/>
        <p:txBody>
          <a:bodyPr/>
          <a:lstStyle/>
          <a:p>
            <a:r>
              <a:rPr lang="es-MX" dirty="0" smtClean="0"/>
              <a:t>Page </a:t>
            </a:r>
            <a:fld id="{F7101EBC-29CC-4680-8E8A-4E4C31AACFF9}" type="slidenum">
              <a:rPr lang="es-MX" smtClean="0"/>
              <a:pPr/>
              <a:t>22</a:t>
            </a:fld>
            <a:endParaRPr lang="es-MX" dirty="0"/>
          </a:p>
        </p:txBody>
      </p:sp>
    </p:spTree>
    <p:extLst>
      <p:ext uri="{BB962C8B-B14F-4D97-AF65-F5344CB8AC3E}">
        <p14:creationId xmlns:p14="http://schemas.microsoft.com/office/powerpoint/2010/main" val="17311928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838200"/>
            <a:ext cx="9067800" cy="1143000"/>
          </a:xfrm>
        </p:spPr>
        <p:txBody>
          <a:bodyPr/>
          <a:lstStyle/>
          <a:p>
            <a:r>
              <a:rPr lang="en-US" dirty="0"/>
              <a:t>Current year project goals:</a:t>
            </a:r>
          </a:p>
        </p:txBody>
      </p:sp>
      <p:sp>
        <p:nvSpPr>
          <p:cNvPr id="3" name="Content Placeholder 2"/>
          <p:cNvSpPr>
            <a:spLocks noGrp="1"/>
          </p:cNvSpPr>
          <p:nvPr>
            <p:ph idx="1"/>
          </p:nvPr>
        </p:nvSpPr>
        <p:spPr>
          <a:xfrm>
            <a:off x="152400" y="2286000"/>
            <a:ext cx="8991600" cy="4267200"/>
          </a:xfrm>
        </p:spPr>
        <p:txBody>
          <a:bodyPr/>
          <a:lstStyle/>
          <a:p>
            <a:pPr lvl="0"/>
            <a:r>
              <a:rPr lang="en-US" b="1" dirty="0"/>
              <a:t>Continue to:</a:t>
            </a:r>
            <a:endParaRPr lang="en-US" dirty="0"/>
          </a:p>
          <a:p>
            <a:pPr lvl="1"/>
            <a:r>
              <a:rPr lang="en-US" b="1" dirty="0" smtClean="0"/>
              <a:t>provide </a:t>
            </a:r>
            <a:r>
              <a:rPr lang="en-US" b="1" dirty="0"/>
              <a:t>individual </a:t>
            </a:r>
            <a:r>
              <a:rPr lang="en-US" b="1" dirty="0" smtClean="0"/>
              <a:t>assistance about dispute resolution </a:t>
            </a:r>
            <a:r>
              <a:rPr lang="en-US" b="1" dirty="0"/>
              <a:t>to </a:t>
            </a:r>
            <a:r>
              <a:rPr lang="en-US" b="1" dirty="0" smtClean="0"/>
              <a:t>families*.</a:t>
            </a:r>
            <a:endParaRPr lang="en-US" dirty="0"/>
          </a:p>
          <a:p>
            <a:pPr lvl="1"/>
            <a:r>
              <a:rPr lang="en-US" b="1" dirty="0"/>
              <a:t>help parents prepare for and attend dispute resolution meetings </a:t>
            </a:r>
            <a:r>
              <a:rPr lang="en-US" b="1" dirty="0" smtClean="0"/>
              <a:t>statewide*.</a:t>
            </a:r>
            <a:endParaRPr lang="en-US" dirty="0"/>
          </a:p>
          <a:p>
            <a:pPr lvl="1"/>
            <a:r>
              <a:rPr lang="en-US" b="1" dirty="0"/>
              <a:t>assist parents with the complaint </a:t>
            </a:r>
            <a:r>
              <a:rPr lang="en-US" b="1" dirty="0" smtClean="0"/>
              <a:t>process*.</a:t>
            </a:r>
            <a:endParaRPr lang="en-US" dirty="0"/>
          </a:p>
          <a:p>
            <a:pPr marL="457200" lvl="1" indent="0">
              <a:buNone/>
            </a:pPr>
            <a:r>
              <a:rPr lang="en-US" dirty="0" smtClean="0"/>
              <a:t>	</a:t>
            </a:r>
          </a:p>
          <a:p>
            <a:pPr marL="457200" lvl="1" indent="0">
              <a:buNone/>
            </a:pPr>
            <a:r>
              <a:rPr lang="en-US" dirty="0" smtClean="0"/>
              <a:t>*all tabulated separately from other projects</a:t>
            </a: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r>
              <a:rPr lang="es-MX" dirty="0" smtClean="0"/>
              <a:t>Page </a:t>
            </a:r>
            <a:fld id="{F7101EBC-29CC-4680-8E8A-4E4C31AACFF9}" type="slidenum">
              <a:rPr lang="es-MX" smtClean="0"/>
              <a:pPr/>
              <a:t>23</a:t>
            </a:fld>
            <a:endParaRPr lang="es-MX" dirty="0"/>
          </a:p>
        </p:txBody>
      </p:sp>
    </p:spTree>
    <p:extLst>
      <p:ext uri="{BB962C8B-B14F-4D97-AF65-F5344CB8AC3E}">
        <p14:creationId xmlns:p14="http://schemas.microsoft.com/office/powerpoint/2010/main" val="2435647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year project </a:t>
            </a:r>
            <a:r>
              <a:rPr lang="en-US" dirty="0" smtClean="0"/>
              <a:t>goals </a:t>
            </a:r>
            <a:r>
              <a:rPr lang="en-US" sz="2800" dirty="0" smtClean="0"/>
              <a:t>(continued)</a:t>
            </a:r>
            <a:r>
              <a:rPr lang="en-US" dirty="0" smtClean="0"/>
              <a:t>:</a:t>
            </a:r>
            <a:endParaRPr lang="en-US" dirty="0"/>
          </a:p>
        </p:txBody>
      </p:sp>
      <p:sp>
        <p:nvSpPr>
          <p:cNvPr id="3" name="Content Placeholder 2"/>
          <p:cNvSpPr>
            <a:spLocks noGrp="1"/>
          </p:cNvSpPr>
          <p:nvPr>
            <p:ph idx="1"/>
          </p:nvPr>
        </p:nvSpPr>
        <p:spPr/>
        <p:txBody>
          <a:bodyPr/>
          <a:lstStyle/>
          <a:p>
            <a:pPr marL="0" lvl="0" indent="0">
              <a:buNone/>
            </a:pPr>
            <a:r>
              <a:rPr lang="en-US" sz="2400" b="1" dirty="0" smtClean="0"/>
              <a:t>RFP:  “The </a:t>
            </a:r>
            <a:r>
              <a:rPr lang="en-US" sz="2400" b="1" dirty="0"/>
              <a:t>project goals are to reach diverse geographic and ethnic populations, using culturally responsive practices and participants’ native languages, as organizations</a:t>
            </a:r>
            <a:r>
              <a:rPr lang="en-US" sz="2400" b="1" dirty="0" smtClean="0"/>
              <a:t>:</a:t>
            </a:r>
          </a:p>
          <a:p>
            <a:pPr lvl="1"/>
            <a:r>
              <a:rPr lang="en-US" sz="2400" dirty="0" smtClean="0"/>
              <a:t>increase parents’ </a:t>
            </a:r>
            <a:r>
              <a:rPr lang="en-US" sz="2400" dirty="0"/>
              <a:t>understanding of </a:t>
            </a:r>
            <a:r>
              <a:rPr lang="en-US" sz="2400" dirty="0" smtClean="0"/>
              <a:t>collaboration </a:t>
            </a:r>
            <a:r>
              <a:rPr lang="en-US" sz="2400" dirty="0"/>
              <a:t>for education planning</a:t>
            </a:r>
            <a:r>
              <a:rPr lang="en-US" sz="2400" dirty="0" smtClean="0"/>
              <a:t>;</a:t>
            </a:r>
          </a:p>
          <a:p>
            <a:pPr lvl="1"/>
            <a:r>
              <a:rPr lang="en-US" sz="2400" dirty="0"/>
              <a:t>improve parents’ skills in communication, self-advocacy and conflict resolution; </a:t>
            </a:r>
          </a:p>
          <a:p>
            <a:pPr lvl="1"/>
            <a:r>
              <a:rPr lang="en-US" sz="2400" dirty="0" smtClean="0"/>
              <a:t>increase </a:t>
            </a:r>
            <a:r>
              <a:rPr lang="en-US" sz="2400" dirty="0"/>
              <a:t>parents’ knowledge of proactive, positive strategies and interventions to deal with mental health </a:t>
            </a:r>
            <a:r>
              <a:rPr lang="en-US" sz="2400" dirty="0" smtClean="0"/>
              <a:t>issues”</a:t>
            </a:r>
            <a:endParaRPr lang="en-US" sz="2400" dirty="0"/>
          </a:p>
          <a:p>
            <a:pPr lvl="1"/>
            <a:endParaRPr lang="en-US" dirty="0"/>
          </a:p>
        </p:txBody>
      </p:sp>
      <p:sp>
        <p:nvSpPr>
          <p:cNvPr id="4" name="Slide Number Placeholder 3"/>
          <p:cNvSpPr>
            <a:spLocks noGrp="1"/>
          </p:cNvSpPr>
          <p:nvPr>
            <p:ph type="sldNum" sz="quarter" idx="10"/>
          </p:nvPr>
        </p:nvSpPr>
        <p:spPr/>
        <p:txBody>
          <a:bodyPr/>
          <a:lstStyle/>
          <a:p>
            <a:r>
              <a:rPr lang="es-MX" dirty="0" smtClean="0"/>
              <a:t>Page </a:t>
            </a:r>
            <a:fld id="{F7101EBC-29CC-4680-8E8A-4E4C31AACFF9}" type="slidenum">
              <a:rPr lang="es-MX" smtClean="0"/>
              <a:pPr/>
              <a:t>24</a:t>
            </a:fld>
            <a:endParaRPr lang="es-MX" dirty="0"/>
          </a:p>
        </p:txBody>
      </p:sp>
    </p:spTree>
    <p:extLst>
      <p:ext uri="{BB962C8B-B14F-4D97-AF65-F5344CB8AC3E}">
        <p14:creationId xmlns:p14="http://schemas.microsoft.com/office/powerpoint/2010/main" val="1819471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year project </a:t>
            </a:r>
            <a:r>
              <a:rPr lang="en-US" dirty="0" smtClean="0"/>
              <a:t>goals </a:t>
            </a:r>
            <a:r>
              <a:rPr lang="en-US" sz="2400" dirty="0" smtClean="0"/>
              <a:t>(cont.)</a:t>
            </a:r>
            <a:r>
              <a:rPr lang="en-US" dirty="0" smtClean="0"/>
              <a:t>:</a:t>
            </a:r>
            <a:endParaRPr lang="en-US" dirty="0"/>
          </a:p>
        </p:txBody>
      </p:sp>
      <p:sp>
        <p:nvSpPr>
          <p:cNvPr id="3" name="Content Placeholder 2"/>
          <p:cNvSpPr>
            <a:spLocks noGrp="1"/>
          </p:cNvSpPr>
          <p:nvPr>
            <p:ph idx="1"/>
          </p:nvPr>
        </p:nvSpPr>
        <p:spPr/>
        <p:txBody>
          <a:bodyPr/>
          <a:lstStyle/>
          <a:p>
            <a:pPr lvl="0"/>
            <a:r>
              <a:rPr lang="en-US" sz="2400" b="1" dirty="0" smtClean="0"/>
              <a:t>New curriculum/ workshops:</a:t>
            </a:r>
          </a:p>
          <a:p>
            <a:pPr lvl="1"/>
            <a:r>
              <a:rPr lang="en-US" sz="2400" dirty="0" smtClean="0"/>
              <a:t>“</a:t>
            </a:r>
            <a:r>
              <a:rPr lang="en-US" sz="2400" dirty="0"/>
              <a:t>Helping Your Child Succeed in School</a:t>
            </a:r>
            <a:r>
              <a:rPr lang="en-US" sz="2400" dirty="0" smtClean="0"/>
              <a:t>”</a:t>
            </a:r>
            <a:endParaRPr lang="en-US" sz="2400" dirty="0"/>
          </a:p>
          <a:p>
            <a:pPr lvl="1"/>
            <a:r>
              <a:rPr lang="en-US" sz="2400" dirty="0" smtClean="0"/>
              <a:t>“</a:t>
            </a:r>
            <a:r>
              <a:rPr lang="en-US" sz="2400" dirty="0"/>
              <a:t>Talking with the School About My Child</a:t>
            </a:r>
            <a:r>
              <a:rPr lang="en-US" sz="2400" dirty="0" smtClean="0"/>
              <a:t>”</a:t>
            </a:r>
          </a:p>
          <a:p>
            <a:pPr lvl="1"/>
            <a:r>
              <a:rPr lang="en-US" sz="2400" dirty="0" smtClean="0"/>
              <a:t>“Ten </a:t>
            </a:r>
            <a:r>
              <a:rPr lang="en-US" sz="2400" dirty="0"/>
              <a:t>Important Rights in Special </a:t>
            </a:r>
            <a:r>
              <a:rPr lang="en-US" sz="2400" dirty="0" smtClean="0"/>
              <a:t>Education”</a:t>
            </a:r>
          </a:p>
          <a:p>
            <a:pPr lvl="1"/>
            <a:r>
              <a:rPr lang="en-US" sz="2400" dirty="0"/>
              <a:t>T</a:t>
            </a:r>
            <a:r>
              <a:rPr lang="en-US" sz="2400" dirty="0" smtClean="0"/>
              <a:t>rain </a:t>
            </a:r>
            <a:r>
              <a:rPr lang="en-US" sz="2400" dirty="0"/>
              <a:t>parents on how to effectively communicate and plan with the school for a child with mental health, emotional or behavioral needs</a:t>
            </a:r>
            <a:r>
              <a:rPr lang="en-US" sz="2400" dirty="0" smtClean="0"/>
              <a:t>.</a:t>
            </a:r>
          </a:p>
          <a:p>
            <a:pPr lvl="0"/>
            <a:r>
              <a:rPr lang="en-US" sz="2400" b="1" dirty="0" smtClean="0"/>
              <a:t>English, Spanish, Hmong, Somali</a:t>
            </a:r>
          </a:p>
          <a:p>
            <a:pPr lvl="0"/>
            <a:r>
              <a:rPr lang="en-US" sz="2400" b="1" dirty="0" smtClean="0"/>
              <a:t>Onsite </a:t>
            </a:r>
            <a:r>
              <a:rPr lang="en-US" sz="2400" b="1" dirty="0"/>
              <a:t>individual assistance to diverse families in greater Minnesota following training.</a:t>
            </a:r>
            <a:endParaRPr lang="en-US" sz="2400" dirty="0"/>
          </a:p>
          <a:p>
            <a:endParaRPr lang="en-US" dirty="0"/>
          </a:p>
        </p:txBody>
      </p:sp>
      <p:sp>
        <p:nvSpPr>
          <p:cNvPr id="4" name="Slide Number Placeholder 3"/>
          <p:cNvSpPr>
            <a:spLocks noGrp="1"/>
          </p:cNvSpPr>
          <p:nvPr>
            <p:ph type="sldNum" sz="quarter" idx="10"/>
          </p:nvPr>
        </p:nvSpPr>
        <p:spPr/>
        <p:txBody>
          <a:bodyPr/>
          <a:lstStyle/>
          <a:p>
            <a:r>
              <a:rPr lang="es-MX" dirty="0" smtClean="0"/>
              <a:t>Page </a:t>
            </a:r>
            <a:fld id="{F7101EBC-29CC-4680-8E8A-4E4C31AACFF9}" type="slidenum">
              <a:rPr lang="es-MX" smtClean="0"/>
              <a:pPr/>
              <a:t>25</a:t>
            </a:fld>
            <a:endParaRPr lang="es-MX" dirty="0"/>
          </a:p>
        </p:txBody>
      </p:sp>
    </p:spTree>
    <p:extLst>
      <p:ext uri="{BB962C8B-B14F-4D97-AF65-F5344CB8AC3E}">
        <p14:creationId xmlns:p14="http://schemas.microsoft.com/office/powerpoint/2010/main" val="11782937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pPr eaLnBrk="1" hangingPunct="1"/>
            <a:r>
              <a:rPr lang="en-US" altLang="en-US" sz="5400" dirty="0" smtClean="0"/>
              <a:t>Thank you!</a:t>
            </a:r>
          </a:p>
        </p:txBody>
      </p:sp>
      <p:sp>
        <p:nvSpPr>
          <p:cNvPr id="563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entury Gothic" panose="020B0502020202020204" pitchFamily="34" charset="0"/>
                <a:cs typeface="Arial" panose="020B0604020202020204" pitchFamily="34" charset="0"/>
              </a:defRPr>
            </a:lvl1pPr>
            <a:lvl2pPr marL="742950" indent="-285750">
              <a:spcBef>
                <a:spcPct val="20000"/>
              </a:spcBef>
              <a:buChar char="–"/>
              <a:defRPr sz="2800">
                <a:solidFill>
                  <a:schemeClr val="tx1"/>
                </a:solidFill>
                <a:latin typeface="Century Gothic" panose="020B0502020202020204" pitchFamily="34" charset="0"/>
                <a:cs typeface="Arial" panose="020B0604020202020204" pitchFamily="34" charset="0"/>
              </a:defRPr>
            </a:lvl2pPr>
            <a:lvl3pPr marL="1143000" indent="-228600">
              <a:spcBef>
                <a:spcPct val="20000"/>
              </a:spcBef>
              <a:buChar char="•"/>
              <a:defRPr sz="2400">
                <a:solidFill>
                  <a:schemeClr val="tx1"/>
                </a:solidFill>
                <a:latin typeface="Century Gothic" panose="020B0502020202020204" pitchFamily="34" charset="0"/>
                <a:cs typeface="Arial" panose="020B0604020202020204" pitchFamily="34" charset="0"/>
              </a:defRPr>
            </a:lvl3pPr>
            <a:lvl4pPr marL="1600200" indent="-228600">
              <a:spcBef>
                <a:spcPct val="20000"/>
              </a:spcBef>
              <a:buChar char="–"/>
              <a:defRPr sz="2000">
                <a:solidFill>
                  <a:schemeClr val="tx1"/>
                </a:solidFill>
                <a:latin typeface="Century Gothic" panose="020B0502020202020204" pitchFamily="34" charset="0"/>
                <a:cs typeface="Arial" panose="020B0604020202020204" pitchFamily="34" charset="0"/>
              </a:defRPr>
            </a:lvl4pPr>
            <a:lvl5pPr marL="2057400" indent="-228600">
              <a:spcBef>
                <a:spcPct val="20000"/>
              </a:spcBef>
              <a:buChar char="»"/>
              <a:defRPr sz="2000">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entury Gothic" panose="020B0502020202020204" pitchFamily="34" charset="0"/>
                <a:cs typeface="Arial" panose="020B0604020202020204" pitchFamily="34" charset="0"/>
              </a:defRPr>
            </a:lvl9pPr>
          </a:lstStyle>
          <a:p>
            <a:pPr>
              <a:spcBef>
                <a:spcPct val="0"/>
              </a:spcBef>
              <a:buFontTx/>
              <a:buNone/>
            </a:pPr>
            <a:r>
              <a:rPr lang="es-MX" altLang="en-US" sz="1200" dirty="0" smtClean="0">
                <a:solidFill>
                  <a:srgbClr val="69BE28"/>
                </a:solidFill>
              </a:rPr>
              <a:t>Page </a:t>
            </a:r>
            <a:fld id="{3EFC4962-C400-4EC6-9183-8C535D38CD7E}" type="slidenum">
              <a:rPr lang="es-MX" altLang="en-US" sz="1200" smtClean="0">
                <a:solidFill>
                  <a:srgbClr val="69BE28"/>
                </a:solidFill>
              </a:rPr>
              <a:pPr>
                <a:spcBef>
                  <a:spcPct val="0"/>
                </a:spcBef>
                <a:buFontTx/>
                <a:buNone/>
              </a:pPr>
              <a:t>26</a:t>
            </a:fld>
            <a:endParaRPr lang="es-MX" altLang="en-US" sz="1200" dirty="0" smtClean="0">
              <a:solidFill>
                <a:srgbClr val="69BE28"/>
              </a:solidFill>
            </a:endParaRPr>
          </a:p>
        </p:txBody>
      </p:sp>
      <p:sp>
        <p:nvSpPr>
          <p:cNvPr id="56324" name="Rectangle 3"/>
          <p:cNvSpPr>
            <a:spLocks noGrp="1" noChangeArrowheads="1"/>
          </p:cNvSpPr>
          <p:nvPr>
            <p:ph type="body" idx="1"/>
          </p:nvPr>
        </p:nvSpPr>
        <p:spPr>
          <a:xfrm>
            <a:off x="3657600" y="3140685"/>
            <a:ext cx="5029200" cy="914400"/>
          </a:xfrm>
        </p:spPr>
        <p:txBody>
          <a:bodyPr/>
          <a:lstStyle/>
          <a:p>
            <a:pPr algn="ctr" eaLnBrk="1" hangingPunct="1">
              <a:lnSpc>
                <a:spcPct val="80000"/>
              </a:lnSpc>
              <a:buFontTx/>
              <a:buNone/>
            </a:pPr>
            <a:r>
              <a:rPr lang="en-US" altLang="en-US" sz="3600" b="1" dirty="0" smtClean="0"/>
              <a:t>www.PACER.org</a:t>
            </a:r>
          </a:p>
          <a:p>
            <a:pPr eaLnBrk="1" hangingPunct="1">
              <a:lnSpc>
                <a:spcPct val="80000"/>
              </a:lnSpc>
              <a:buFontTx/>
              <a:buNone/>
            </a:pPr>
            <a:endParaRPr lang="en-US" altLang="en-US" sz="1600" dirty="0" smtClean="0"/>
          </a:p>
        </p:txBody>
      </p:sp>
      <p:pic>
        <p:nvPicPr>
          <p:cNvPr id="56325" name="Picture 6" descr="Picture of couple" title="Picture of cou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3504" y="4419600"/>
            <a:ext cx="2290496" cy="1524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56326" name="Picture 4" descr="j0402626"/>
          <p:cNvPicPr>
            <a:picLocks noChangeAspect="1" noChangeArrowheads="1"/>
          </p:cNvPicPr>
          <p:nvPr/>
        </p:nvPicPr>
        <p:blipFill>
          <a:blip r:embed="rId4">
            <a:extLst>
              <a:ext uri="{28A0092B-C50C-407E-A947-70E740481C1C}">
                <a14:useLocalDpi xmlns:a14="http://schemas.microsoft.com/office/drawing/2010/main" val="0"/>
              </a:ext>
            </a:extLst>
          </a:blip>
          <a:srcRect l="11757"/>
          <a:stretch>
            <a:fillRect/>
          </a:stretch>
        </p:blipFill>
        <p:spPr bwMode="auto">
          <a:xfrm>
            <a:off x="762000" y="2438400"/>
            <a:ext cx="2743200" cy="231897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021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Grp="1" noChangeArrowheads="1"/>
          </p:cNvSpPr>
          <p:nvPr>
            <p:ph type="ctrTitle"/>
          </p:nvPr>
        </p:nvSpPr>
        <p:spPr/>
        <p:txBody>
          <a:bodyPr/>
          <a:lstStyle/>
          <a:p>
            <a:r>
              <a:rPr lang="en-US" dirty="0" smtClean="0"/>
              <a:t>Parent Center Initiatives in Early Dispute Resolution</a:t>
            </a:r>
            <a:endParaRPr lang="en-US" dirty="0"/>
          </a:p>
        </p:txBody>
      </p:sp>
      <p:sp>
        <p:nvSpPr>
          <p:cNvPr id="2051" name="Rectangle 3"/>
          <p:cNvSpPr>
            <a:spLocks noGrp="1" noChangeArrowheads="1"/>
          </p:cNvSpPr>
          <p:nvPr>
            <p:ph type="subTitle" idx="1"/>
          </p:nvPr>
        </p:nvSpPr>
        <p:spPr>
          <a:xfrm>
            <a:off x="4673600" y="2590800"/>
            <a:ext cx="4013200" cy="2159000"/>
          </a:xfrm>
        </p:spPr>
        <p:txBody>
          <a:bodyPr/>
          <a:lstStyle/>
          <a:p>
            <a:pPr algn="ctr"/>
            <a:endParaRPr lang="en-US" sz="1600" dirty="0" smtClean="0">
              <a:solidFill>
                <a:srgbClr val="000000"/>
              </a:solidFill>
            </a:endParaRPr>
          </a:p>
          <a:p>
            <a:pPr algn="ctr"/>
            <a:endParaRPr lang="en-US" sz="1600" dirty="0">
              <a:solidFill>
                <a:srgbClr val="000000"/>
              </a:solidFill>
            </a:endParaRPr>
          </a:p>
          <a:p>
            <a:pPr algn="ctr"/>
            <a:endParaRPr lang="en-US" sz="1600" dirty="0" smtClean="0">
              <a:solidFill>
                <a:srgbClr val="000000"/>
              </a:solidFill>
            </a:endParaRPr>
          </a:p>
          <a:p>
            <a:pPr algn="ctr"/>
            <a:endParaRPr lang="en-US" sz="1600" dirty="0">
              <a:solidFill>
                <a:srgbClr val="000000"/>
              </a:solidFill>
            </a:endParaRPr>
          </a:p>
          <a:p>
            <a:pPr algn="ctr"/>
            <a:endParaRPr lang="en-US" sz="1600" dirty="0" smtClean="0">
              <a:solidFill>
                <a:srgbClr val="000000"/>
              </a:solidFill>
            </a:endParaRPr>
          </a:p>
          <a:p>
            <a:pPr algn="ctr"/>
            <a:r>
              <a:rPr lang="en-US" sz="1600" dirty="0" smtClean="0">
                <a:solidFill>
                  <a:srgbClr val="000000"/>
                </a:solidFill>
              </a:rPr>
              <a:t>Timothy Riveria, Staff Attorney </a:t>
            </a:r>
          </a:p>
          <a:p>
            <a:pPr algn="ctr"/>
            <a:r>
              <a:rPr lang="en-US" sz="1600" dirty="0" smtClean="0">
                <a:solidFill>
                  <a:srgbClr val="000000"/>
                </a:solidFill>
              </a:rPr>
              <a:t>Advocates </a:t>
            </a:r>
            <a:r>
              <a:rPr lang="en-US" sz="1600" dirty="0">
                <a:solidFill>
                  <a:srgbClr val="000000"/>
                </a:solidFill>
              </a:rPr>
              <a:t>for Justice and Education, Inc.</a:t>
            </a:r>
          </a:p>
          <a:p>
            <a:pPr algn="ctr"/>
            <a:endParaRPr lang="en-US" sz="1600" dirty="0">
              <a:solidFill>
                <a:srgbClr val="000000"/>
              </a:solidFill>
            </a:endParaRPr>
          </a:p>
        </p:txBody>
      </p:sp>
      <p:pic>
        <p:nvPicPr>
          <p:cNvPr id="2052" name="Picture 4" descr="aje_logo"/>
          <p:cNvPicPr>
            <a:picLocks noChangeAspect="1" noChangeArrowheads="1"/>
          </p:cNvPicPr>
          <p:nvPr/>
        </p:nvPicPr>
        <p:blipFill>
          <a:blip r:embed="rId3" cstate="print"/>
          <a:srcRect/>
          <a:stretch>
            <a:fillRect/>
          </a:stretch>
        </p:blipFill>
        <p:spPr bwMode="auto">
          <a:xfrm>
            <a:off x="685800" y="3200400"/>
            <a:ext cx="2682240" cy="2514600"/>
          </a:xfrm>
          <a:prstGeom prst="rect">
            <a:avLst/>
          </a:prstGeom>
          <a:noFill/>
          <a:ln w="9525">
            <a:solidFill>
              <a:schemeClr val="accent1">
                <a:alpha val="75000"/>
              </a:schemeClr>
            </a:solidFill>
            <a:miter lim="800000"/>
            <a:headEnd/>
            <a:tailEnd/>
          </a:ln>
        </p:spPr>
      </p:pic>
    </p:spTree>
    <p:extLst>
      <p:ext uri="{BB962C8B-B14F-4D97-AF65-F5344CB8AC3E}">
        <p14:creationId xmlns:p14="http://schemas.microsoft.com/office/powerpoint/2010/main" val="177983460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AutoShape 2"/>
          <p:cNvSpPr>
            <a:spLocks noGrp="1" noChangeArrowheads="1"/>
          </p:cNvSpPr>
          <p:nvPr>
            <p:ph type="title"/>
          </p:nvPr>
        </p:nvSpPr>
        <p:spPr/>
        <p:txBody>
          <a:bodyPr/>
          <a:lstStyle/>
          <a:p>
            <a:r>
              <a:rPr lang="en-US" dirty="0"/>
              <a:t> </a:t>
            </a:r>
            <a:r>
              <a:rPr lang="en-US" dirty="0" smtClean="0"/>
              <a:t>Project Inception</a:t>
            </a:r>
            <a:endParaRPr lang="en-US" dirty="0"/>
          </a:p>
        </p:txBody>
      </p:sp>
      <p:sp>
        <p:nvSpPr>
          <p:cNvPr id="4" name="Slide Number Placeholder 5"/>
          <p:cNvSpPr>
            <a:spLocks noGrp="1"/>
          </p:cNvSpPr>
          <p:nvPr>
            <p:ph type="sldNum" sz="quarter" idx="12"/>
          </p:nvPr>
        </p:nvSpPr>
        <p:spPr/>
        <p:txBody>
          <a:bodyPr/>
          <a:lstStyle/>
          <a:p>
            <a:fld id="{AD7D0A79-9060-4D65-BC42-5A57E94AB531}" type="slidenum">
              <a:rPr lang="en-US">
                <a:solidFill>
                  <a:srgbClr val="FFFFFF"/>
                </a:solidFill>
              </a:rPr>
              <a:pPr/>
              <a:t>28</a:t>
            </a:fld>
            <a:endParaRPr lang="en-US" dirty="0">
              <a:solidFill>
                <a:srgbClr val="FFFFFF"/>
              </a:solidFill>
            </a:endParaRPr>
          </a:p>
        </p:txBody>
      </p:sp>
      <p:sp>
        <p:nvSpPr>
          <p:cNvPr id="66563" name="Rectangle 3"/>
          <p:cNvSpPr>
            <a:spLocks noGrp="1" noChangeArrowheads="1"/>
          </p:cNvSpPr>
          <p:nvPr>
            <p:ph type="body" idx="1"/>
          </p:nvPr>
        </p:nvSpPr>
        <p:spPr/>
        <p:txBody>
          <a:bodyPr/>
          <a:lstStyle/>
          <a:p>
            <a:endParaRPr lang="en-US" sz="2200" dirty="0" smtClean="0"/>
          </a:p>
          <a:p>
            <a:r>
              <a:rPr lang="en-US" sz="2200" dirty="0" smtClean="0"/>
              <a:t>AJE is the PTI Center in DC</a:t>
            </a:r>
          </a:p>
          <a:p>
            <a:pPr lvl="1"/>
            <a:r>
              <a:rPr lang="en-US" sz="1800" dirty="0" smtClean="0"/>
              <a:t>Provides advice and training to parents along with direct assistance</a:t>
            </a:r>
          </a:p>
          <a:p>
            <a:endParaRPr lang="en-US" sz="2200" dirty="0" smtClean="0"/>
          </a:p>
          <a:p>
            <a:r>
              <a:rPr lang="en-US" sz="2200" dirty="0" smtClean="0"/>
              <a:t>In 2013, State Education Agency (OSSE) provided funding to AJE to develop and assist with the implementation and training for Facilitated IEP Program</a:t>
            </a:r>
          </a:p>
          <a:p>
            <a:endParaRPr lang="en-US" sz="2200" dirty="0" smtClean="0"/>
          </a:p>
        </p:txBody>
      </p:sp>
      <p:sp>
        <p:nvSpPr>
          <p:cNvPr id="2" name="Footer Placeholder 1"/>
          <p:cNvSpPr>
            <a:spLocks noGrp="1"/>
          </p:cNvSpPr>
          <p:nvPr>
            <p:ph type="ftr" sz="quarter" idx="11"/>
          </p:nvPr>
        </p:nvSpPr>
        <p:spPr/>
        <p:txBody>
          <a:bodyPr/>
          <a:lstStyle/>
          <a:p>
            <a:r>
              <a:rPr lang="en-US" dirty="0" smtClean="0">
                <a:solidFill>
                  <a:srgbClr val="003366"/>
                </a:solidFill>
              </a:rPr>
              <a:t>Timothy J. Riveria, Advocates for Justice and Education, Inc.</a:t>
            </a:r>
            <a:endParaRPr lang="en-US" dirty="0">
              <a:solidFill>
                <a:srgbClr val="003366"/>
              </a:solidFill>
            </a:endParaRPr>
          </a:p>
        </p:txBody>
      </p:sp>
    </p:spTree>
    <p:extLst>
      <p:ext uri="{BB962C8B-B14F-4D97-AF65-F5344CB8AC3E}">
        <p14:creationId xmlns:p14="http://schemas.microsoft.com/office/powerpoint/2010/main" val="18940795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563">
                                            <p:txEl>
                                              <p:pRg st="1" end="1"/>
                                            </p:txEl>
                                          </p:spTgt>
                                        </p:tgtEl>
                                        <p:attrNameLst>
                                          <p:attrName>style.visibility</p:attrName>
                                        </p:attrNameLst>
                                      </p:cBhvr>
                                      <p:to>
                                        <p:strVal val="visible"/>
                                      </p:to>
                                    </p:set>
                                    <p:animEffect transition="in" filter="fade">
                                      <p:cBhvr>
                                        <p:cTn id="7" dur="1000"/>
                                        <p:tgtEl>
                                          <p:spTgt spid="66563">
                                            <p:txEl>
                                              <p:pRg st="1" end="1"/>
                                            </p:txEl>
                                          </p:spTgt>
                                        </p:tgtEl>
                                      </p:cBhvr>
                                    </p:animEffect>
                                    <p:anim calcmode="lin" valueType="num">
                                      <p:cBhvr>
                                        <p:cTn id="8" dur="1000" fill="hold"/>
                                        <p:tgtEl>
                                          <p:spTgt spid="6656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656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6563">
                                            <p:txEl>
                                              <p:pRg st="2" end="2"/>
                                            </p:txEl>
                                          </p:spTgt>
                                        </p:tgtEl>
                                        <p:attrNameLst>
                                          <p:attrName>style.visibility</p:attrName>
                                        </p:attrNameLst>
                                      </p:cBhvr>
                                      <p:to>
                                        <p:strVal val="visible"/>
                                      </p:to>
                                    </p:set>
                                    <p:animEffect transition="in" filter="fade">
                                      <p:cBhvr>
                                        <p:cTn id="12" dur="1000"/>
                                        <p:tgtEl>
                                          <p:spTgt spid="66563">
                                            <p:txEl>
                                              <p:pRg st="2" end="2"/>
                                            </p:txEl>
                                          </p:spTgt>
                                        </p:tgtEl>
                                      </p:cBhvr>
                                    </p:animEffect>
                                    <p:anim calcmode="lin" valueType="num">
                                      <p:cBhvr>
                                        <p:cTn id="13" dur="1000" fill="hold"/>
                                        <p:tgtEl>
                                          <p:spTgt spid="6656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65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6563">
                                            <p:txEl>
                                              <p:pRg st="4" end="4"/>
                                            </p:txEl>
                                          </p:spTgt>
                                        </p:tgtEl>
                                        <p:attrNameLst>
                                          <p:attrName>style.visibility</p:attrName>
                                        </p:attrNameLst>
                                      </p:cBhvr>
                                      <p:to>
                                        <p:strVal val="visible"/>
                                      </p:to>
                                    </p:set>
                                    <p:animEffect transition="in" filter="fade">
                                      <p:cBhvr>
                                        <p:cTn id="19" dur="1000"/>
                                        <p:tgtEl>
                                          <p:spTgt spid="66563">
                                            <p:txEl>
                                              <p:pRg st="4" end="4"/>
                                            </p:txEl>
                                          </p:spTgt>
                                        </p:tgtEl>
                                      </p:cBhvr>
                                    </p:animEffect>
                                    <p:anim calcmode="lin" valueType="num">
                                      <p:cBhvr>
                                        <p:cTn id="20" dur="1000" fill="hold"/>
                                        <p:tgtEl>
                                          <p:spTgt spid="6656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6656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AutoShape 2"/>
          <p:cNvSpPr>
            <a:spLocks noGrp="1" noChangeArrowheads="1"/>
          </p:cNvSpPr>
          <p:nvPr>
            <p:ph type="title"/>
          </p:nvPr>
        </p:nvSpPr>
        <p:spPr/>
        <p:txBody>
          <a:bodyPr/>
          <a:lstStyle/>
          <a:p>
            <a:r>
              <a:rPr lang="en-US" dirty="0" smtClean="0"/>
              <a:t>Foundation</a:t>
            </a:r>
            <a:endParaRPr lang="en-US" dirty="0"/>
          </a:p>
        </p:txBody>
      </p:sp>
      <p:sp>
        <p:nvSpPr>
          <p:cNvPr id="4" name="Slide Number Placeholder 5"/>
          <p:cNvSpPr>
            <a:spLocks noGrp="1"/>
          </p:cNvSpPr>
          <p:nvPr>
            <p:ph type="sldNum" sz="quarter" idx="12"/>
          </p:nvPr>
        </p:nvSpPr>
        <p:spPr/>
        <p:txBody>
          <a:bodyPr/>
          <a:lstStyle/>
          <a:p>
            <a:fld id="{59C4B71C-A91B-4E9B-9A56-DF1C272EACBE}" type="slidenum">
              <a:rPr lang="en-US">
                <a:solidFill>
                  <a:srgbClr val="FFFFFF"/>
                </a:solidFill>
              </a:rPr>
              <a:pPr/>
              <a:t>29</a:t>
            </a:fld>
            <a:endParaRPr lang="en-US" dirty="0">
              <a:solidFill>
                <a:srgbClr val="FFFFFF"/>
              </a:solidFill>
            </a:endParaRPr>
          </a:p>
        </p:txBody>
      </p:sp>
      <p:sp>
        <p:nvSpPr>
          <p:cNvPr id="68611" name="Rectangle 3"/>
          <p:cNvSpPr>
            <a:spLocks noGrp="1" noChangeArrowheads="1"/>
          </p:cNvSpPr>
          <p:nvPr>
            <p:ph type="body" idx="1"/>
          </p:nvPr>
        </p:nvSpPr>
        <p:spPr/>
        <p:txBody>
          <a:bodyPr/>
          <a:lstStyle/>
          <a:p>
            <a:r>
              <a:rPr lang="en-US" sz="2200" dirty="0" smtClean="0"/>
              <a:t>Information Gathering</a:t>
            </a:r>
          </a:p>
          <a:p>
            <a:pPr lvl="1"/>
            <a:r>
              <a:rPr lang="en-US" sz="1800" dirty="0" smtClean="0"/>
              <a:t>CADRE</a:t>
            </a:r>
          </a:p>
          <a:p>
            <a:pPr lvl="1"/>
            <a:r>
              <a:rPr lang="en-US" sz="1800" dirty="0" smtClean="0"/>
              <a:t>Parent Centers with FIEP Projects</a:t>
            </a:r>
          </a:p>
          <a:p>
            <a:pPr lvl="1"/>
            <a:r>
              <a:rPr lang="en-US" sz="1800" dirty="0" smtClean="0"/>
              <a:t>Other states in the region</a:t>
            </a:r>
          </a:p>
          <a:p>
            <a:pPr marL="457200" lvl="1" indent="0">
              <a:buNone/>
            </a:pPr>
            <a:endParaRPr lang="en-US" sz="2200" dirty="0" smtClean="0"/>
          </a:p>
          <a:p>
            <a:r>
              <a:rPr lang="en-US" sz="2200" dirty="0" smtClean="0"/>
              <a:t>Trained AJE Staff</a:t>
            </a:r>
          </a:p>
          <a:p>
            <a:pPr lvl="1"/>
            <a:r>
              <a:rPr lang="en-US" sz="1800" dirty="0" smtClean="0"/>
              <a:t>Role plays</a:t>
            </a:r>
          </a:p>
          <a:p>
            <a:pPr lvl="1"/>
            <a:r>
              <a:rPr lang="en-US" sz="1800" dirty="0" smtClean="0"/>
              <a:t>Began developing referral tools in intake</a:t>
            </a:r>
          </a:p>
          <a:p>
            <a:pPr marL="0" indent="0">
              <a:buNone/>
            </a:pPr>
            <a:endParaRPr lang="en-US" sz="2200" dirty="0" smtClean="0"/>
          </a:p>
          <a:p>
            <a:pPr lvl="1"/>
            <a:endParaRPr lang="en-US" sz="1800" dirty="0"/>
          </a:p>
        </p:txBody>
      </p:sp>
      <p:sp>
        <p:nvSpPr>
          <p:cNvPr id="2" name="Footer Placeholder 1"/>
          <p:cNvSpPr>
            <a:spLocks noGrp="1"/>
          </p:cNvSpPr>
          <p:nvPr>
            <p:ph type="ftr" sz="quarter" idx="11"/>
          </p:nvPr>
        </p:nvSpPr>
        <p:spPr/>
        <p:txBody>
          <a:bodyPr/>
          <a:lstStyle/>
          <a:p>
            <a:r>
              <a:rPr lang="en-US" dirty="0" smtClean="0">
                <a:solidFill>
                  <a:srgbClr val="003366"/>
                </a:solidFill>
              </a:rPr>
              <a:t>Timothy J. Riveria, Advocates for Justice and Education, Inc.</a:t>
            </a:r>
            <a:endParaRPr lang="en-US" dirty="0">
              <a:solidFill>
                <a:srgbClr val="003366"/>
              </a:solidFill>
            </a:endParaRPr>
          </a:p>
        </p:txBody>
      </p:sp>
    </p:spTree>
    <p:extLst>
      <p:ext uri="{BB962C8B-B14F-4D97-AF65-F5344CB8AC3E}">
        <p14:creationId xmlns:p14="http://schemas.microsoft.com/office/powerpoint/2010/main" val="3948360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fade">
                                      <p:cBhvr>
                                        <p:cTn id="7" dur="1000"/>
                                        <p:tgtEl>
                                          <p:spTgt spid="68610"/>
                                        </p:tgtEl>
                                      </p:cBhvr>
                                    </p:animEffect>
                                    <p:anim calcmode="lin" valueType="num">
                                      <p:cBhvr>
                                        <p:cTn id="8" dur="1000" fill="hold"/>
                                        <p:tgtEl>
                                          <p:spTgt spid="68610"/>
                                        </p:tgtEl>
                                        <p:attrNameLst>
                                          <p:attrName>ppt_x</p:attrName>
                                        </p:attrNameLst>
                                      </p:cBhvr>
                                      <p:tavLst>
                                        <p:tav tm="0">
                                          <p:val>
                                            <p:strVal val="#ppt_x"/>
                                          </p:val>
                                        </p:tav>
                                        <p:tav tm="100000">
                                          <p:val>
                                            <p:strVal val="#ppt_x"/>
                                          </p:val>
                                        </p:tav>
                                      </p:tavLst>
                                    </p:anim>
                                    <p:anim calcmode="lin" valueType="num">
                                      <p:cBhvr>
                                        <p:cTn id="9" dur="898" decel="100000" fill="hold"/>
                                        <p:tgtEl>
                                          <p:spTgt spid="6861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861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8611">
                                            <p:txEl>
                                              <p:pRg st="0" end="0"/>
                                            </p:txEl>
                                          </p:spTgt>
                                        </p:tgtEl>
                                        <p:attrNameLst>
                                          <p:attrName>style.visibility</p:attrName>
                                        </p:attrNameLst>
                                      </p:cBhvr>
                                      <p:to>
                                        <p:strVal val="visible"/>
                                      </p:to>
                                    </p:set>
                                    <p:animEffect transition="in" filter="fade">
                                      <p:cBhvr>
                                        <p:cTn id="15" dur="1000"/>
                                        <p:tgtEl>
                                          <p:spTgt spid="68611">
                                            <p:txEl>
                                              <p:pRg st="0" end="0"/>
                                            </p:txEl>
                                          </p:spTgt>
                                        </p:tgtEl>
                                      </p:cBhvr>
                                    </p:animEffect>
                                    <p:anim calcmode="lin" valueType="num">
                                      <p:cBhvr>
                                        <p:cTn id="16" dur="10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6861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68611">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68611">
                                            <p:txEl>
                                              <p:pRg st="1" end="1"/>
                                            </p:txEl>
                                          </p:spTgt>
                                        </p:tgtEl>
                                        <p:attrNameLst>
                                          <p:attrName>style.visibility</p:attrName>
                                        </p:attrNameLst>
                                      </p:cBhvr>
                                      <p:to>
                                        <p:strVal val="visible"/>
                                      </p:to>
                                    </p:set>
                                    <p:animEffect transition="in" filter="fade">
                                      <p:cBhvr>
                                        <p:cTn id="21" dur="1000"/>
                                        <p:tgtEl>
                                          <p:spTgt spid="68611">
                                            <p:txEl>
                                              <p:pRg st="1" end="1"/>
                                            </p:txEl>
                                          </p:spTgt>
                                        </p:tgtEl>
                                      </p:cBhvr>
                                    </p:animEffect>
                                    <p:anim calcmode="lin" valueType="num">
                                      <p:cBhvr>
                                        <p:cTn id="22" dur="10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68611">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68611">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68611">
                                            <p:txEl>
                                              <p:pRg st="2" end="2"/>
                                            </p:txEl>
                                          </p:spTgt>
                                        </p:tgtEl>
                                        <p:attrNameLst>
                                          <p:attrName>style.visibility</p:attrName>
                                        </p:attrNameLst>
                                      </p:cBhvr>
                                      <p:to>
                                        <p:strVal val="visible"/>
                                      </p:to>
                                    </p:set>
                                    <p:animEffect transition="in" filter="fade">
                                      <p:cBhvr>
                                        <p:cTn id="27" dur="1000"/>
                                        <p:tgtEl>
                                          <p:spTgt spid="68611">
                                            <p:txEl>
                                              <p:pRg st="2" end="2"/>
                                            </p:txEl>
                                          </p:spTgt>
                                        </p:tgtEl>
                                      </p:cBhvr>
                                    </p:animEffect>
                                    <p:anim calcmode="lin" valueType="num">
                                      <p:cBhvr>
                                        <p:cTn id="28" dur="10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68611">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68611">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68611">
                                            <p:txEl>
                                              <p:pRg st="3" end="3"/>
                                            </p:txEl>
                                          </p:spTgt>
                                        </p:tgtEl>
                                        <p:attrNameLst>
                                          <p:attrName>style.visibility</p:attrName>
                                        </p:attrNameLst>
                                      </p:cBhvr>
                                      <p:to>
                                        <p:strVal val="visible"/>
                                      </p:to>
                                    </p:set>
                                    <p:animEffect transition="in" filter="fade">
                                      <p:cBhvr>
                                        <p:cTn id="33" dur="1000"/>
                                        <p:tgtEl>
                                          <p:spTgt spid="68611">
                                            <p:txEl>
                                              <p:pRg st="3" end="3"/>
                                            </p:txEl>
                                          </p:spTgt>
                                        </p:tgtEl>
                                      </p:cBhvr>
                                    </p:animEffect>
                                    <p:anim calcmode="lin" valueType="num">
                                      <p:cBhvr>
                                        <p:cTn id="34" dur="1000" fill="hold"/>
                                        <p:tgtEl>
                                          <p:spTgt spid="68611">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68611">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6861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68611">
                                            <p:txEl>
                                              <p:pRg st="5" end="5"/>
                                            </p:txEl>
                                          </p:spTgt>
                                        </p:tgtEl>
                                        <p:attrNameLst>
                                          <p:attrName>style.visibility</p:attrName>
                                        </p:attrNameLst>
                                      </p:cBhvr>
                                      <p:to>
                                        <p:strVal val="visible"/>
                                      </p:to>
                                    </p:set>
                                    <p:animEffect transition="in" filter="fade">
                                      <p:cBhvr>
                                        <p:cTn id="41" dur="1000"/>
                                        <p:tgtEl>
                                          <p:spTgt spid="68611">
                                            <p:txEl>
                                              <p:pRg st="5" end="5"/>
                                            </p:txEl>
                                          </p:spTgt>
                                        </p:tgtEl>
                                      </p:cBhvr>
                                    </p:animEffect>
                                    <p:anim calcmode="lin" valueType="num">
                                      <p:cBhvr>
                                        <p:cTn id="42" dur="1000" fill="hold"/>
                                        <p:tgtEl>
                                          <p:spTgt spid="68611">
                                            <p:txEl>
                                              <p:pRg st="5" end="5"/>
                                            </p:txEl>
                                          </p:spTgt>
                                        </p:tgtEl>
                                        <p:attrNameLst>
                                          <p:attrName>ppt_x</p:attrName>
                                        </p:attrNameLst>
                                      </p:cBhvr>
                                      <p:tavLst>
                                        <p:tav tm="0">
                                          <p:val>
                                            <p:strVal val="#ppt_x"/>
                                          </p:val>
                                        </p:tav>
                                        <p:tav tm="100000">
                                          <p:val>
                                            <p:strVal val="#ppt_x"/>
                                          </p:val>
                                        </p:tav>
                                      </p:tavLst>
                                    </p:anim>
                                    <p:anim calcmode="lin" valueType="num">
                                      <p:cBhvr>
                                        <p:cTn id="43" dur="898" decel="100000" fill="hold"/>
                                        <p:tgtEl>
                                          <p:spTgt spid="68611">
                                            <p:txEl>
                                              <p:pRg st="5" end="5"/>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898"/>
                                          </p:stCondLst>
                                        </p:cTn>
                                        <p:tgtEl>
                                          <p:spTgt spid="68611">
                                            <p:txEl>
                                              <p:pRg st="5" end="5"/>
                                            </p:txEl>
                                          </p:spTgt>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68611">
                                            <p:txEl>
                                              <p:pRg st="6" end="6"/>
                                            </p:txEl>
                                          </p:spTgt>
                                        </p:tgtEl>
                                        <p:attrNameLst>
                                          <p:attrName>style.visibility</p:attrName>
                                        </p:attrNameLst>
                                      </p:cBhvr>
                                      <p:to>
                                        <p:strVal val="visible"/>
                                      </p:to>
                                    </p:set>
                                    <p:animEffect transition="in" filter="fade">
                                      <p:cBhvr>
                                        <p:cTn id="47" dur="1000"/>
                                        <p:tgtEl>
                                          <p:spTgt spid="68611">
                                            <p:txEl>
                                              <p:pRg st="6" end="6"/>
                                            </p:txEl>
                                          </p:spTgt>
                                        </p:tgtEl>
                                      </p:cBhvr>
                                    </p:animEffect>
                                    <p:anim calcmode="lin" valueType="num">
                                      <p:cBhvr>
                                        <p:cTn id="48" dur="1000" fill="hold"/>
                                        <p:tgtEl>
                                          <p:spTgt spid="68611">
                                            <p:txEl>
                                              <p:pRg st="6" end="6"/>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68611">
                                            <p:txEl>
                                              <p:pRg st="6" end="6"/>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68611">
                                            <p:txEl>
                                              <p:pRg st="6" end="6"/>
                                            </p:txEl>
                                          </p:spTgt>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8611">
                                            <p:txEl>
                                              <p:pRg st="7" end="7"/>
                                            </p:txEl>
                                          </p:spTgt>
                                        </p:tgtEl>
                                        <p:attrNameLst>
                                          <p:attrName>style.visibility</p:attrName>
                                        </p:attrNameLst>
                                      </p:cBhvr>
                                      <p:to>
                                        <p:strVal val="visible"/>
                                      </p:to>
                                    </p:set>
                                    <p:animEffect transition="in" filter="fade">
                                      <p:cBhvr>
                                        <p:cTn id="53" dur="1000"/>
                                        <p:tgtEl>
                                          <p:spTgt spid="68611">
                                            <p:txEl>
                                              <p:pRg st="7" end="7"/>
                                            </p:txEl>
                                          </p:spTgt>
                                        </p:tgtEl>
                                      </p:cBhvr>
                                    </p:animEffect>
                                    <p:anim calcmode="lin" valueType="num">
                                      <p:cBhvr>
                                        <p:cTn id="54" dur="1000" fill="hold"/>
                                        <p:tgtEl>
                                          <p:spTgt spid="68611">
                                            <p:txEl>
                                              <p:pRg st="7" end="7"/>
                                            </p:txEl>
                                          </p:spTgt>
                                        </p:tgtEl>
                                        <p:attrNameLst>
                                          <p:attrName>ppt_x</p:attrName>
                                        </p:attrNameLst>
                                      </p:cBhvr>
                                      <p:tavLst>
                                        <p:tav tm="0">
                                          <p:val>
                                            <p:strVal val="#ppt_x"/>
                                          </p:val>
                                        </p:tav>
                                        <p:tav tm="100000">
                                          <p:val>
                                            <p:strVal val="#ppt_x"/>
                                          </p:val>
                                        </p:tav>
                                      </p:tavLst>
                                    </p:anim>
                                    <p:anim calcmode="lin" valueType="num">
                                      <p:cBhvr>
                                        <p:cTn id="55" dur="898" decel="100000" fill="hold"/>
                                        <p:tgtEl>
                                          <p:spTgt spid="68611">
                                            <p:txEl>
                                              <p:pRg st="7" end="7"/>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898"/>
                                          </p:stCondLst>
                                        </p:cTn>
                                        <p:tgtEl>
                                          <p:spTgt spid="68611">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P spid="686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62000" y="304800"/>
            <a:ext cx="6781800" cy="762000"/>
          </a:xfrm>
        </p:spPr>
        <p:txBody>
          <a:bodyPr rtlCol="0">
            <a:noAutofit/>
          </a:bodyPr>
          <a:lstStyle/>
          <a:p>
            <a:pPr eaLnBrk="1" fontAlgn="auto" hangingPunct="1">
              <a:spcAft>
                <a:spcPts val="0"/>
              </a:spcAft>
              <a:defRPr/>
            </a:pPr>
            <a:r>
              <a:rPr lang="en-US" sz="4800" dirty="0" smtClean="0">
                <a:solidFill>
                  <a:schemeClr val="tx1">
                    <a:lumMod val="85000"/>
                    <a:lumOff val="15000"/>
                  </a:schemeClr>
                </a:solidFill>
                <a:ea typeface="+mj-ea"/>
                <a:cs typeface="+mj-cs"/>
              </a:rPr>
              <a:t>WSEMS Intro</a:t>
            </a:r>
            <a:endParaRPr lang="en-US" sz="4800" dirty="0">
              <a:solidFill>
                <a:schemeClr val="tx1">
                  <a:lumMod val="85000"/>
                  <a:lumOff val="15000"/>
                </a:schemeClr>
              </a:solidFill>
              <a:ea typeface="+mj-ea"/>
              <a:cs typeface="+mj-cs"/>
            </a:endParaRPr>
          </a:p>
        </p:txBody>
      </p:sp>
      <p:sp>
        <p:nvSpPr>
          <p:cNvPr id="7172" name="Slide Number Placeholder 3"/>
          <p:cNvSpPr>
            <a:spLocks noGrp="1"/>
          </p:cNvSpPr>
          <p:nvPr>
            <p:ph type="sldNum" sz="quarter" idx="12"/>
          </p:nvPr>
        </p:nvSpPr>
        <p:spPr bwMode="auto">
          <a:xfrm>
            <a:off x="0" y="640080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Arial" charset="0"/>
              <a:buChar char="•"/>
              <a:defRPr sz="2400">
                <a:solidFill>
                  <a:schemeClr val="tx2"/>
                </a:solidFill>
                <a:latin typeface="Times New Roman" pitchFamily="18" charset="0"/>
                <a:ea typeface="ＭＳ Ｐゴシック" charset="-128"/>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ea typeface="ＭＳ Ｐゴシック" charset="-128"/>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ea typeface="ＭＳ Ｐゴシック" charset="-128"/>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ea typeface="ＭＳ Ｐゴシック" charset="-128"/>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ea typeface="ＭＳ Ｐゴシック" charset="-128"/>
              </a:defRPr>
            </a:lvl9pPr>
          </a:lstStyle>
          <a:p>
            <a:pPr eaLnBrk="1" hangingPunct="1">
              <a:spcBef>
                <a:spcPct val="0"/>
              </a:spcBef>
              <a:buClrTx/>
              <a:buFontTx/>
              <a:buNone/>
            </a:pPr>
            <a:fld id="{5A79005F-0B32-4534-B047-62EE79B78F39}" type="slidenum">
              <a:rPr lang="en-US" altLang="en-US" smtClean="0">
                <a:solidFill>
                  <a:srgbClr val="262626"/>
                </a:solidFill>
                <a:latin typeface="Impact" pitchFamily="34" charset="0"/>
              </a:rPr>
              <a:pPr eaLnBrk="1" hangingPunct="1">
                <a:spcBef>
                  <a:spcPct val="0"/>
                </a:spcBef>
                <a:buClrTx/>
                <a:buFontTx/>
                <a:buNone/>
              </a:pPr>
              <a:t>3</a:t>
            </a:fld>
            <a:endParaRPr lang="en-US" altLang="en-US" smtClean="0">
              <a:solidFill>
                <a:srgbClr val="262626"/>
              </a:solidFill>
              <a:latin typeface="Impact" pitchFamily="34" charset="0"/>
            </a:endParaRPr>
          </a:p>
        </p:txBody>
      </p:sp>
      <p:sp>
        <p:nvSpPr>
          <p:cNvPr id="10" name="Content Placeholder 2"/>
          <p:cNvSpPr txBox="1">
            <a:spLocks/>
          </p:cNvSpPr>
          <p:nvPr/>
        </p:nvSpPr>
        <p:spPr>
          <a:xfrm>
            <a:off x="241300" y="1163392"/>
            <a:ext cx="8216900" cy="4776787"/>
          </a:xfrm>
          <a:prstGeom prst="rect">
            <a:avLst/>
          </a:prstGeom>
        </p:spPr>
        <p:txBody>
          <a:bodyPr anchor="ctr">
            <a:noAutofit/>
          </a:bodyPr>
          <a:lstStyle>
            <a:lvl1pPr marL="274320" indent="-274320" algn="l" defTabSz="914400" rtl="0" eaLnBrk="1" latinLnBrk="0" hangingPunct="1">
              <a:spcBef>
                <a:spcPct val="20000"/>
              </a:spcBef>
              <a:buClr>
                <a:schemeClr val="accent1"/>
              </a:buClr>
              <a:buFont typeface="Arial" pitchFamily="34" charset="0"/>
              <a:buChar char="•"/>
              <a:defRPr sz="28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9pPr>
          </a:lstStyle>
          <a:p>
            <a:pPr>
              <a:lnSpc>
                <a:spcPct val="110000"/>
              </a:lnSpc>
              <a:spcBef>
                <a:spcPts val="0"/>
              </a:spcBef>
              <a:buFont typeface="Arial" pitchFamily="34" charset="0"/>
              <a:buNone/>
              <a:defRPr/>
            </a:pPr>
            <a:r>
              <a:rPr lang="en-US" altLang="en-US" sz="2400" dirty="0" smtClean="0">
                <a:solidFill>
                  <a:schemeClr val="tx1"/>
                </a:solidFill>
                <a:latin typeface="Arial" charset="0"/>
                <a:cs typeface="Arial" charset="0"/>
              </a:rPr>
              <a:t>Funded </a:t>
            </a:r>
            <a:r>
              <a:rPr lang="en-US" altLang="en-US" sz="2400" dirty="0">
                <a:solidFill>
                  <a:schemeClr val="tx1"/>
                </a:solidFill>
                <a:latin typeface="Arial" charset="0"/>
                <a:cs typeface="Arial" charset="0"/>
              </a:rPr>
              <a:t>by WDPI since </a:t>
            </a:r>
            <a:r>
              <a:rPr lang="en-US" altLang="en-US" sz="2400" dirty="0" smtClean="0">
                <a:solidFill>
                  <a:schemeClr val="tx1"/>
                </a:solidFill>
                <a:latin typeface="Arial" charset="0"/>
                <a:cs typeface="Arial" charset="0"/>
              </a:rPr>
              <a:t>1996</a:t>
            </a:r>
          </a:p>
          <a:p>
            <a:pPr>
              <a:lnSpc>
                <a:spcPct val="110000"/>
              </a:lnSpc>
              <a:spcBef>
                <a:spcPts val="0"/>
              </a:spcBef>
              <a:defRPr/>
            </a:pPr>
            <a:r>
              <a:rPr lang="en-US" altLang="en-US" sz="2000" dirty="0" smtClean="0">
                <a:solidFill>
                  <a:schemeClr val="tx1"/>
                </a:solidFill>
                <a:latin typeface="Arial" charset="0"/>
                <a:cs typeface="Arial" charset="0"/>
              </a:rPr>
              <a:t>2014-15 Discretionary grant: $498,196</a:t>
            </a:r>
          </a:p>
          <a:p>
            <a:pPr>
              <a:lnSpc>
                <a:spcPct val="110000"/>
              </a:lnSpc>
              <a:spcBef>
                <a:spcPts val="0"/>
              </a:spcBef>
              <a:defRPr/>
            </a:pPr>
            <a:r>
              <a:rPr lang="en-US" sz="2000" dirty="0" smtClean="0">
                <a:solidFill>
                  <a:schemeClr val="tx1"/>
                </a:solidFill>
                <a:latin typeface="Arial" charset="0"/>
                <a:cs typeface="Arial" charset="0"/>
              </a:rPr>
              <a:t>WI FACETS: </a:t>
            </a:r>
            <a:r>
              <a:rPr lang="en-US" sz="2000" dirty="0" smtClean="0">
                <a:solidFill>
                  <a:srgbClr val="FF0000"/>
                </a:solidFill>
                <a:latin typeface="Arial" charset="0"/>
                <a:cs typeface="Arial" charset="0"/>
              </a:rPr>
              <a:t>$70,647</a:t>
            </a:r>
            <a:r>
              <a:rPr lang="en-US" sz="2000" dirty="0" smtClean="0">
                <a:solidFill>
                  <a:srgbClr val="FF0000"/>
                </a:solidFill>
                <a:latin typeface="Arial" panose="020B0604020202020204" pitchFamily="34" charset="0"/>
                <a:cs typeface="Arial" panose="020B0604020202020204" pitchFamily="34" charset="0"/>
              </a:rPr>
              <a:t> </a:t>
            </a:r>
            <a:endParaRPr lang="en-US" altLang="en-US" sz="2000" dirty="0">
              <a:solidFill>
                <a:srgbClr val="FF0000"/>
              </a:solidFill>
              <a:latin typeface="Arial" panose="020B0604020202020204" pitchFamily="34" charset="0"/>
              <a:cs typeface="Arial" panose="020B0604020202020204" pitchFamily="34" charset="0"/>
            </a:endParaRPr>
          </a:p>
          <a:p>
            <a:pPr>
              <a:lnSpc>
                <a:spcPct val="110000"/>
              </a:lnSpc>
              <a:spcBef>
                <a:spcPts val="0"/>
              </a:spcBef>
              <a:buFont typeface="Arial" pitchFamily="34" charset="0"/>
              <a:buNone/>
              <a:defRPr/>
            </a:pPr>
            <a:endParaRPr lang="en-US" altLang="en-US" sz="700" dirty="0">
              <a:solidFill>
                <a:schemeClr val="tx1"/>
              </a:solidFill>
              <a:latin typeface="Arial" charset="0"/>
              <a:cs typeface="Arial" charset="0"/>
            </a:endParaRPr>
          </a:p>
          <a:p>
            <a:pPr>
              <a:lnSpc>
                <a:spcPct val="110000"/>
              </a:lnSpc>
              <a:spcBef>
                <a:spcPts val="0"/>
              </a:spcBef>
              <a:buFont typeface="Arial" pitchFamily="34" charset="0"/>
              <a:buNone/>
              <a:defRPr/>
            </a:pPr>
            <a:r>
              <a:rPr lang="en-US" altLang="en-US" sz="2400" dirty="0">
                <a:solidFill>
                  <a:schemeClr val="tx1"/>
                </a:solidFill>
                <a:latin typeface="Arial" charset="0"/>
                <a:cs typeface="Arial" charset="0"/>
              </a:rPr>
              <a:t>Nationally-recognized </a:t>
            </a:r>
            <a:r>
              <a:rPr lang="en-US" altLang="en-US" sz="2400" dirty="0" smtClean="0">
                <a:solidFill>
                  <a:schemeClr val="tx1"/>
                </a:solidFill>
                <a:latin typeface="Arial" charset="0"/>
                <a:cs typeface="Arial" charset="0"/>
              </a:rPr>
              <a:t>Exemplar</a:t>
            </a:r>
          </a:p>
          <a:p>
            <a:pPr>
              <a:lnSpc>
                <a:spcPct val="110000"/>
              </a:lnSpc>
              <a:spcBef>
                <a:spcPts val="0"/>
              </a:spcBef>
              <a:buFont typeface="Arial" pitchFamily="34" charset="0"/>
              <a:buNone/>
              <a:defRPr/>
            </a:pPr>
            <a:endParaRPr lang="en-US" altLang="en-US" sz="700" dirty="0">
              <a:solidFill>
                <a:schemeClr val="tx1"/>
              </a:solidFill>
              <a:latin typeface="Arial" charset="0"/>
              <a:cs typeface="Arial" charset="0"/>
            </a:endParaRPr>
          </a:p>
          <a:p>
            <a:pPr>
              <a:lnSpc>
                <a:spcPct val="110000"/>
              </a:lnSpc>
              <a:spcBef>
                <a:spcPts val="0"/>
              </a:spcBef>
              <a:buFont typeface="Arial" pitchFamily="34" charset="0"/>
              <a:buNone/>
              <a:defRPr/>
            </a:pPr>
            <a:r>
              <a:rPr lang="en-US" altLang="en-US" sz="2400" dirty="0">
                <a:solidFill>
                  <a:schemeClr val="tx1"/>
                </a:solidFill>
                <a:latin typeface="Arial" charset="0"/>
                <a:cs typeface="Arial" charset="0"/>
              </a:rPr>
              <a:t>WSEMS </a:t>
            </a:r>
            <a:r>
              <a:rPr lang="en-US" altLang="en-US" sz="2400" dirty="0" smtClean="0">
                <a:solidFill>
                  <a:schemeClr val="tx1"/>
                </a:solidFill>
                <a:latin typeface="Arial" charset="0"/>
                <a:cs typeface="Arial" charset="0"/>
              </a:rPr>
              <a:t>partners:</a:t>
            </a:r>
            <a:endParaRPr lang="en-US" altLang="en-US" sz="2400" dirty="0">
              <a:solidFill>
                <a:schemeClr val="tx1"/>
              </a:solidFill>
              <a:latin typeface="Arial" charset="0"/>
              <a:cs typeface="Arial" charset="0"/>
            </a:endParaRPr>
          </a:p>
          <a:p>
            <a:pPr>
              <a:lnSpc>
                <a:spcPct val="110000"/>
              </a:lnSpc>
              <a:spcBef>
                <a:spcPts val="0"/>
              </a:spcBef>
              <a:defRPr/>
            </a:pPr>
            <a:r>
              <a:rPr lang="en-US" altLang="en-US" sz="2000" dirty="0">
                <a:solidFill>
                  <a:srgbClr val="FF0000"/>
                </a:solidFill>
                <a:latin typeface="Arial" charset="0"/>
                <a:cs typeface="Arial" charset="0"/>
              </a:rPr>
              <a:t>Jan Serak, WI FACETS CEO &amp; </a:t>
            </a:r>
            <a:r>
              <a:rPr lang="en-US" altLang="en-US" sz="2000" dirty="0" smtClean="0">
                <a:solidFill>
                  <a:srgbClr val="FF0000"/>
                </a:solidFill>
                <a:latin typeface="Arial" charset="0"/>
                <a:cs typeface="Arial" charset="0"/>
              </a:rPr>
              <a:t>Parent</a:t>
            </a:r>
          </a:p>
          <a:p>
            <a:pPr>
              <a:lnSpc>
                <a:spcPct val="110000"/>
              </a:lnSpc>
              <a:spcBef>
                <a:spcPts val="0"/>
              </a:spcBef>
              <a:defRPr/>
            </a:pPr>
            <a:r>
              <a:rPr lang="en-US" altLang="en-US" sz="2000" dirty="0" smtClean="0">
                <a:solidFill>
                  <a:schemeClr val="tx1"/>
                </a:solidFill>
                <a:latin typeface="Arial" charset="0"/>
                <a:cs typeface="Arial" charset="0"/>
              </a:rPr>
              <a:t>Nissan </a:t>
            </a:r>
            <a:r>
              <a:rPr lang="en-US" altLang="en-US" sz="2000" dirty="0">
                <a:solidFill>
                  <a:schemeClr val="tx1"/>
                </a:solidFill>
                <a:latin typeface="Arial" charset="0"/>
                <a:cs typeface="Arial" charset="0"/>
              </a:rPr>
              <a:t>Bar-Lev, CESA 7 </a:t>
            </a:r>
            <a:r>
              <a:rPr lang="en-US" altLang="en-US" sz="2000" dirty="0" err="1" smtClean="0">
                <a:solidFill>
                  <a:schemeClr val="tx1"/>
                </a:solidFill>
                <a:latin typeface="Arial" charset="0"/>
                <a:cs typeface="Arial" charset="0"/>
              </a:rPr>
              <a:t>SpEd</a:t>
            </a:r>
            <a:r>
              <a:rPr lang="en-US" altLang="en-US" sz="2000" dirty="0" smtClean="0">
                <a:solidFill>
                  <a:schemeClr val="tx1"/>
                </a:solidFill>
                <a:latin typeface="Arial" charset="0"/>
                <a:cs typeface="Arial" charset="0"/>
              </a:rPr>
              <a:t>. </a:t>
            </a:r>
            <a:r>
              <a:rPr lang="en-US" altLang="en-US" sz="2000" dirty="0">
                <a:solidFill>
                  <a:schemeClr val="tx1"/>
                </a:solidFill>
                <a:latin typeface="Arial" charset="0"/>
                <a:cs typeface="Arial" charset="0"/>
              </a:rPr>
              <a:t>Director</a:t>
            </a:r>
          </a:p>
          <a:p>
            <a:pPr>
              <a:lnSpc>
                <a:spcPct val="110000"/>
              </a:lnSpc>
              <a:spcBef>
                <a:spcPts val="0"/>
              </a:spcBef>
              <a:defRPr/>
            </a:pPr>
            <a:r>
              <a:rPr lang="en-US" altLang="en-US" sz="2000" dirty="0">
                <a:solidFill>
                  <a:schemeClr val="tx1"/>
                </a:solidFill>
                <a:latin typeface="Arial" charset="0"/>
                <a:cs typeface="Arial" charset="0"/>
              </a:rPr>
              <a:t>Nina Meierding, </a:t>
            </a:r>
            <a:r>
              <a:rPr lang="en-US" altLang="en-US" sz="2000" dirty="0" smtClean="0">
                <a:solidFill>
                  <a:schemeClr val="tx1"/>
                </a:solidFill>
                <a:latin typeface="Arial" charset="0"/>
                <a:cs typeface="Arial" charset="0"/>
              </a:rPr>
              <a:t>Mediator</a:t>
            </a:r>
            <a:endParaRPr lang="en-US" altLang="en-US" sz="2000" dirty="0">
              <a:solidFill>
                <a:schemeClr val="tx1"/>
              </a:solidFill>
              <a:latin typeface="Arial" charset="0"/>
              <a:cs typeface="Arial" charset="0"/>
            </a:endParaRPr>
          </a:p>
          <a:p>
            <a:pPr>
              <a:lnSpc>
                <a:spcPct val="110000"/>
              </a:lnSpc>
              <a:spcBef>
                <a:spcPts val="0"/>
              </a:spcBef>
              <a:buFont typeface="Arial" pitchFamily="34" charset="0"/>
              <a:buNone/>
              <a:defRPr/>
            </a:pPr>
            <a:endParaRPr lang="en-US" altLang="en-US" sz="700" dirty="0">
              <a:solidFill>
                <a:schemeClr val="tx1"/>
              </a:solidFill>
              <a:latin typeface="Arial" charset="0"/>
              <a:cs typeface="Arial" charset="0"/>
            </a:endParaRPr>
          </a:p>
          <a:p>
            <a:pPr>
              <a:lnSpc>
                <a:spcPct val="110000"/>
              </a:lnSpc>
              <a:spcBef>
                <a:spcPts val="0"/>
              </a:spcBef>
              <a:buFont typeface="Arial" pitchFamily="34" charset="0"/>
              <a:buNone/>
              <a:defRPr/>
            </a:pPr>
            <a:r>
              <a:rPr lang="en-US" altLang="en-US" sz="2400" dirty="0">
                <a:solidFill>
                  <a:schemeClr val="tx1"/>
                </a:solidFill>
                <a:latin typeface="Arial" charset="0"/>
                <a:cs typeface="Arial" charset="0"/>
              </a:rPr>
              <a:t>WSEMS staff:</a:t>
            </a:r>
          </a:p>
          <a:p>
            <a:pPr>
              <a:lnSpc>
                <a:spcPct val="110000"/>
              </a:lnSpc>
              <a:spcBef>
                <a:spcPts val="0"/>
              </a:spcBef>
              <a:defRPr/>
            </a:pPr>
            <a:r>
              <a:rPr lang="en-US" altLang="en-US" sz="2000" dirty="0">
                <a:solidFill>
                  <a:schemeClr val="tx1"/>
                </a:solidFill>
                <a:latin typeface="Arial" charset="0"/>
                <a:cs typeface="Arial" charset="0"/>
              </a:rPr>
              <a:t>Jane Burns, Burns Mediation Services</a:t>
            </a:r>
          </a:p>
          <a:p>
            <a:pPr>
              <a:lnSpc>
                <a:spcPct val="110000"/>
              </a:lnSpc>
              <a:spcBef>
                <a:spcPts val="0"/>
              </a:spcBef>
              <a:defRPr/>
            </a:pPr>
            <a:r>
              <a:rPr lang="en-US" altLang="en-US" sz="2000" dirty="0">
                <a:solidFill>
                  <a:srgbClr val="FF0000"/>
                </a:solidFill>
                <a:latin typeface="Arial" charset="0"/>
                <a:cs typeface="Arial" charset="0"/>
              </a:rPr>
              <a:t>Nelsinia Wroblewski, WI </a:t>
            </a:r>
            <a:r>
              <a:rPr lang="en-US" altLang="en-US" sz="2000" dirty="0" smtClean="0">
                <a:solidFill>
                  <a:srgbClr val="FF0000"/>
                </a:solidFill>
                <a:latin typeface="Arial" charset="0"/>
                <a:cs typeface="Arial" charset="0"/>
              </a:rPr>
              <a:t>FACETS Parent Services </a:t>
            </a:r>
            <a:r>
              <a:rPr lang="en-US" altLang="en-US" sz="2000" dirty="0">
                <a:solidFill>
                  <a:srgbClr val="FF0000"/>
                </a:solidFill>
                <a:latin typeface="Arial" charset="0"/>
                <a:cs typeface="Arial" charset="0"/>
              </a:rPr>
              <a:t>Coordinator </a:t>
            </a:r>
            <a:r>
              <a:rPr lang="en-US" altLang="en-US" sz="2000" dirty="0">
                <a:solidFill>
                  <a:schemeClr val="tx1"/>
                </a:solidFill>
                <a:latin typeface="Arial" charset="0"/>
                <a:cs typeface="Arial" charset="0"/>
              </a:rPr>
              <a:t>&amp;                                                               </a:t>
            </a:r>
            <a:r>
              <a:rPr lang="en-US" altLang="en-US" sz="2000" dirty="0" smtClean="0">
                <a:solidFill>
                  <a:schemeClr val="tx1"/>
                </a:solidFill>
                <a:latin typeface="Arial" charset="0"/>
                <a:cs typeface="Arial" charset="0"/>
              </a:rPr>
              <a:t>   </a:t>
            </a:r>
          </a:p>
          <a:p>
            <a:pPr marL="635" indent="0">
              <a:lnSpc>
                <a:spcPct val="110000"/>
              </a:lnSpc>
              <a:spcBef>
                <a:spcPts val="0"/>
              </a:spcBef>
              <a:buFont typeface="Arial" pitchFamily="34" charset="0"/>
              <a:buNone/>
              <a:defRPr/>
            </a:pPr>
            <a:r>
              <a:rPr lang="en-US" altLang="en-US" sz="2000" dirty="0">
                <a:solidFill>
                  <a:schemeClr val="tx1"/>
                </a:solidFill>
                <a:latin typeface="Arial" charset="0"/>
                <a:cs typeface="Arial" charset="0"/>
              </a:rPr>
              <a:t> </a:t>
            </a:r>
            <a:r>
              <a:rPr lang="en-US" altLang="en-US" sz="2000" dirty="0" smtClean="0">
                <a:solidFill>
                  <a:schemeClr val="tx1"/>
                </a:solidFill>
                <a:latin typeface="Arial" charset="0"/>
                <a:cs typeface="Arial" charset="0"/>
              </a:rPr>
              <a:t>        WSEMS </a:t>
            </a:r>
            <a:r>
              <a:rPr lang="en-US" altLang="en-US" sz="2000" dirty="0">
                <a:solidFill>
                  <a:schemeClr val="tx1"/>
                </a:solidFill>
                <a:latin typeface="Arial" charset="0"/>
                <a:cs typeface="Arial" charset="0"/>
              </a:rPr>
              <a:t>Latino Outreach Specialist</a:t>
            </a:r>
          </a:p>
        </p:txBody>
      </p:sp>
      <p:pic>
        <p:nvPicPr>
          <p:cNvPr id="5" name="Picture 2" descr="CADRE Cover Page Photo - Wisconsin - An Exemplary Dispute Resolution System in Special Education" title="Wisconsin - An Exemplary Dispute Resolution System in Special Education"/>
          <p:cNvPicPr>
            <a:picLocks noChangeAspect="1" noChangeArrowheads="1"/>
          </p:cNvPicPr>
          <p:nvPr/>
        </p:nvPicPr>
        <p:blipFill>
          <a:blip r:embed="rId4"/>
          <a:srcRect/>
          <a:stretch>
            <a:fillRect/>
          </a:stretch>
        </p:blipFill>
        <p:spPr bwMode="auto">
          <a:xfrm>
            <a:off x="5562600" y="838200"/>
            <a:ext cx="3287713" cy="3970338"/>
          </a:xfrm>
          <a:prstGeom prst="rect">
            <a:avLst/>
          </a:prstGeom>
          <a:noFill/>
          <a:ln w="9525">
            <a:solidFill>
              <a:schemeClr val="accent1"/>
            </a:solidFill>
            <a:miter lim="800000"/>
            <a:headEnd/>
            <a:tailEnd/>
          </a:ln>
          <a:effectLst>
            <a:outerShdw blurRad="50800" dist="38100" dir="18900000" algn="bl" rotWithShape="0">
              <a:srgbClr val="808080">
                <a:alpha val="39998"/>
              </a:srgbClr>
            </a:outerShdw>
          </a:effectLst>
          <a:extLst>
            <a:ext uri="{909E8E84-426E-40DD-AFC4-6F175D3DCCD1}">
              <a14:hiddenFill xmlns:a14="http://schemas.microsoft.com/office/drawing/2010/main">
                <a:solidFill>
                  <a:schemeClr val="accent1"/>
                </a:solidFill>
              </a14:hiddenFill>
            </a:ext>
          </a:extLst>
        </p:spPr>
      </p:pic>
    </p:spTree>
    <p:custDataLst>
      <p:tags r:id="rId1"/>
    </p:custData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Design</a:t>
            </a:r>
            <a:endParaRPr lang="en-US" dirty="0"/>
          </a:p>
        </p:txBody>
      </p:sp>
      <p:sp>
        <p:nvSpPr>
          <p:cNvPr id="5" name="Slide Number Placeholder 4"/>
          <p:cNvSpPr>
            <a:spLocks noGrp="1"/>
          </p:cNvSpPr>
          <p:nvPr>
            <p:ph type="sldNum" sz="quarter" idx="12"/>
          </p:nvPr>
        </p:nvSpPr>
        <p:spPr/>
        <p:txBody>
          <a:bodyPr/>
          <a:lstStyle/>
          <a:p>
            <a:fld id="{461AEB24-8CB5-49FC-871C-D49F79E67440}" type="slidenum">
              <a:rPr lang="en-US" smtClean="0">
                <a:solidFill>
                  <a:srgbClr val="FFFFFF"/>
                </a:solidFill>
              </a:rPr>
              <a:pPr/>
              <a:t>30</a:t>
            </a:fld>
            <a:endParaRPr lang="en-US" dirty="0">
              <a:solidFill>
                <a:srgbClr val="FFFFFF"/>
              </a:solidFill>
            </a:endParaRPr>
          </a:p>
        </p:txBody>
      </p:sp>
      <p:sp>
        <p:nvSpPr>
          <p:cNvPr id="3" name="Content Placeholder 2"/>
          <p:cNvSpPr>
            <a:spLocks noGrp="1"/>
          </p:cNvSpPr>
          <p:nvPr>
            <p:ph idx="1"/>
          </p:nvPr>
        </p:nvSpPr>
        <p:spPr/>
        <p:txBody>
          <a:bodyPr/>
          <a:lstStyle/>
          <a:p>
            <a:r>
              <a:rPr lang="en-US" dirty="0" smtClean="0"/>
              <a:t>Formed Resolution Project to manage FIEP Program</a:t>
            </a:r>
          </a:p>
          <a:p>
            <a:r>
              <a:rPr lang="en-US" dirty="0" smtClean="0"/>
              <a:t>Resolution Project Director responsible for</a:t>
            </a:r>
          </a:p>
          <a:p>
            <a:pPr lvl="1"/>
            <a:r>
              <a:rPr lang="en-US" dirty="0" smtClean="0"/>
              <a:t>Staffing FIEP referrals</a:t>
            </a:r>
          </a:p>
          <a:p>
            <a:pPr lvl="1"/>
            <a:r>
              <a:rPr lang="en-US" dirty="0" smtClean="0"/>
              <a:t>Overseeing basic operations</a:t>
            </a:r>
          </a:p>
          <a:p>
            <a:pPr lvl="1"/>
            <a:r>
              <a:rPr lang="en-US" dirty="0" smtClean="0"/>
              <a:t>Collection and compilation of evaluation data</a:t>
            </a:r>
          </a:p>
          <a:p>
            <a:endParaRPr lang="en-US" dirty="0" smtClean="0"/>
          </a:p>
        </p:txBody>
      </p:sp>
      <p:sp>
        <p:nvSpPr>
          <p:cNvPr id="4" name="Footer Placeholder 3"/>
          <p:cNvSpPr>
            <a:spLocks noGrp="1"/>
          </p:cNvSpPr>
          <p:nvPr>
            <p:ph type="ftr" sz="quarter" idx="11"/>
          </p:nvPr>
        </p:nvSpPr>
        <p:spPr/>
        <p:txBody>
          <a:bodyPr/>
          <a:lstStyle/>
          <a:p>
            <a:r>
              <a:rPr lang="en-US" smtClean="0">
                <a:solidFill>
                  <a:srgbClr val="003366"/>
                </a:solidFill>
              </a:rPr>
              <a:t>Timothy J. Riveria, Advocates for Justice and Education, Inc.</a:t>
            </a:r>
            <a:endParaRPr lang="en-US" dirty="0">
              <a:solidFill>
                <a:srgbClr val="003366"/>
              </a:solidFill>
            </a:endParaRPr>
          </a:p>
        </p:txBody>
      </p:sp>
    </p:spTree>
    <p:extLst>
      <p:ext uri="{BB962C8B-B14F-4D97-AF65-F5344CB8AC3E}">
        <p14:creationId xmlns:p14="http://schemas.microsoft.com/office/powerpoint/2010/main" val="652942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a:t>
            </a:r>
            <a:endParaRPr lang="en-US" dirty="0"/>
          </a:p>
        </p:txBody>
      </p:sp>
      <p:sp>
        <p:nvSpPr>
          <p:cNvPr id="5" name="Slide Number Placeholder 4"/>
          <p:cNvSpPr>
            <a:spLocks noGrp="1"/>
          </p:cNvSpPr>
          <p:nvPr>
            <p:ph type="sldNum" sz="quarter" idx="12"/>
          </p:nvPr>
        </p:nvSpPr>
        <p:spPr/>
        <p:txBody>
          <a:bodyPr/>
          <a:lstStyle/>
          <a:p>
            <a:fld id="{461AEB24-8CB5-49FC-871C-D49F79E67440}" type="slidenum">
              <a:rPr lang="en-US" smtClean="0">
                <a:solidFill>
                  <a:srgbClr val="FFFFFF"/>
                </a:solidFill>
              </a:rPr>
              <a:pPr/>
              <a:t>31</a:t>
            </a:fld>
            <a:endParaRPr lang="en-US" dirty="0">
              <a:solidFill>
                <a:srgbClr val="FFFFFF"/>
              </a:solidFill>
            </a:endParaRPr>
          </a:p>
        </p:txBody>
      </p:sp>
      <p:sp>
        <p:nvSpPr>
          <p:cNvPr id="3" name="Content Placeholder 2"/>
          <p:cNvSpPr>
            <a:spLocks noGrp="1"/>
          </p:cNvSpPr>
          <p:nvPr>
            <p:ph idx="1"/>
          </p:nvPr>
        </p:nvSpPr>
        <p:spPr/>
        <p:txBody>
          <a:bodyPr/>
          <a:lstStyle/>
          <a:p>
            <a:r>
              <a:rPr lang="en-US" dirty="0" smtClean="0"/>
              <a:t>Program brochure for parents</a:t>
            </a:r>
          </a:p>
          <a:p>
            <a:r>
              <a:rPr lang="en-US" dirty="0" smtClean="0"/>
              <a:t>Informational materials for school staff</a:t>
            </a:r>
          </a:p>
          <a:p>
            <a:r>
              <a:rPr lang="en-US" dirty="0" smtClean="0"/>
              <a:t>Procedural materials for facilitators</a:t>
            </a:r>
          </a:p>
          <a:p>
            <a:r>
              <a:rPr lang="en-US" dirty="0" smtClean="0"/>
              <a:t>Agreement with LEA</a:t>
            </a:r>
          </a:p>
          <a:p>
            <a:r>
              <a:rPr lang="en-US" dirty="0" smtClean="0"/>
              <a:t>FIEP evaluation tools</a:t>
            </a:r>
          </a:p>
          <a:p>
            <a:pPr lvl="1"/>
            <a:r>
              <a:rPr lang="en-US" dirty="0" smtClean="0"/>
              <a:t>Post FIEP evaluation for parents and guardians</a:t>
            </a:r>
          </a:p>
          <a:p>
            <a:pPr lvl="1"/>
            <a:r>
              <a:rPr lang="en-US" dirty="0" smtClean="0"/>
              <a:t>Post FIEP evaluation for special education </a:t>
            </a:r>
            <a:r>
              <a:rPr lang="en-US" dirty="0" err="1" smtClean="0"/>
              <a:t>coord</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solidFill>
                  <a:srgbClr val="003366"/>
                </a:solidFill>
              </a:rPr>
              <a:t>Timothy J. Riveria, Advocates for Justice and Education, Inc.</a:t>
            </a:r>
            <a:endParaRPr lang="en-US" dirty="0">
              <a:solidFill>
                <a:srgbClr val="003366"/>
              </a:solidFill>
            </a:endParaRPr>
          </a:p>
        </p:txBody>
      </p:sp>
    </p:spTree>
    <p:extLst>
      <p:ext uri="{BB962C8B-B14F-4D97-AF65-F5344CB8AC3E}">
        <p14:creationId xmlns:p14="http://schemas.microsoft.com/office/powerpoint/2010/main" val="2644067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p:txBody>
          <a:bodyPr/>
          <a:lstStyle/>
          <a:p>
            <a:r>
              <a:rPr lang="en-US" dirty="0" smtClean="0"/>
              <a:t>Stakeholder Buy-In and Process Tools</a:t>
            </a:r>
            <a:endParaRPr lang="en-US" dirty="0"/>
          </a:p>
        </p:txBody>
      </p:sp>
      <p:sp>
        <p:nvSpPr>
          <p:cNvPr id="4" name="Slide Number Placeholder 5"/>
          <p:cNvSpPr>
            <a:spLocks noGrp="1"/>
          </p:cNvSpPr>
          <p:nvPr>
            <p:ph type="sldNum" sz="quarter" idx="12"/>
          </p:nvPr>
        </p:nvSpPr>
        <p:spPr/>
        <p:txBody>
          <a:bodyPr/>
          <a:lstStyle/>
          <a:p>
            <a:fld id="{455AADF0-F2D3-4DB3-AD6D-DEC8AEE5F433}" type="slidenum">
              <a:rPr lang="en-US">
                <a:solidFill>
                  <a:srgbClr val="FFFFFF"/>
                </a:solidFill>
              </a:rPr>
              <a:pPr/>
              <a:t>32</a:t>
            </a:fld>
            <a:endParaRPr lang="en-US" dirty="0">
              <a:solidFill>
                <a:srgbClr val="FFFFFF"/>
              </a:solidFill>
            </a:endParaRPr>
          </a:p>
        </p:txBody>
      </p:sp>
      <p:sp>
        <p:nvSpPr>
          <p:cNvPr id="29699" name="Rectangle 3"/>
          <p:cNvSpPr>
            <a:spLocks noGrp="1" noChangeArrowheads="1"/>
          </p:cNvSpPr>
          <p:nvPr>
            <p:ph type="body" idx="1"/>
          </p:nvPr>
        </p:nvSpPr>
        <p:spPr>
          <a:xfrm>
            <a:off x="838200" y="2362200"/>
            <a:ext cx="7693025" cy="4267200"/>
          </a:xfrm>
        </p:spPr>
        <p:txBody>
          <a:bodyPr/>
          <a:lstStyle/>
          <a:p>
            <a:r>
              <a:rPr lang="en-US" sz="2200" dirty="0" smtClean="0"/>
              <a:t>Focus group with… </a:t>
            </a:r>
          </a:p>
          <a:p>
            <a:pPr lvl="1"/>
            <a:r>
              <a:rPr lang="en-US" sz="1800" dirty="0" smtClean="0"/>
              <a:t>SEA and LEA Representatives</a:t>
            </a:r>
          </a:p>
          <a:p>
            <a:pPr lvl="1"/>
            <a:r>
              <a:rPr lang="en-US" sz="1800" dirty="0" smtClean="0"/>
              <a:t>Advocacy organization</a:t>
            </a:r>
          </a:p>
          <a:p>
            <a:pPr lvl="1"/>
            <a:r>
              <a:rPr lang="en-US" sz="1800" dirty="0" smtClean="0"/>
              <a:t>Educators   </a:t>
            </a:r>
          </a:p>
          <a:p>
            <a:pPr marL="0" indent="0">
              <a:buNone/>
            </a:pPr>
            <a:r>
              <a:rPr lang="en-US" sz="2200" dirty="0"/>
              <a:t> </a:t>
            </a:r>
            <a:endParaRPr lang="en-US" sz="2200" dirty="0" smtClean="0"/>
          </a:p>
          <a:p>
            <a:r>
              <a:rPr lang="en-US" sz="2200" dirty="0" smtClean="0"/>
              <a:t>Neutrality concerns by school staff</a:t>
            </a:r>
          </a:p>
          <a:p>
            <a:pPr marL="0" indent="0">
              <a:buNone/>
            </a:pPr>
            <a:r>
              <a:rPr lang="en-US" sz="2200" dirty="0"/>
              <a:t> </a:t>
            </a:r>
            <a:endParaRPr lang="en-US" sz="2200" dirty="0" smtClean="0"/>
          </a:p>
          <a:p>
            <a:r>
              <a:rPr lang="en-US" sz="2200" dirty="0" smtClean="0"/>
              <a:t>Review of materials</a:t>
            </a:r>
          </a:p>
          <a:p>
            <a:pPr lvl="1"/>
            <a:r>
              <a:rPr lang="en-US" sz="1800" dirty="0" smtClean="0"/>
              <a:t>Review of forms and materials by focus group</a:t>
            </a:r>
          </a:p>
          <a:p>
            <a:pPr marL="0" indent="0">
              <a:buNone/>
            </a:pPr>
            <a:endParaRPr lang="en-US" sz="2200" dirty="0" smtClean="0"/>
          </a:p>
          <a:p>
            <a:endParaRPr lang="en-US" dirty="0"/>
          </a:p>
        </p:txBody>
      </p:sp>
      <p:sp>
        <p:nvSpPr>
          <p:cNvPr id="2" name="Footer Placeholder 1"/>
          <p:cNvSpPr>
            <a:spLocks noGrp="1"/>
          </p:cNvSpPr>
          <p:nvPr>
            <p:ph type="ftr" sz="quarter" idx="11"/>
          </p:nvPr>
        </p:nvSpPr>
        <p:spPr>
          <a:xfrm>
            <a:off x="6243400" y="6383337"/>
            <a:ext cx="2897188" cy="474663"/>
          </a:xfrm>
        </p:spPr>
        <p:txBody>
          <a:bodyPr/>
          <a:lstStyle/>
          <a:p>
            <a:r>
              <a:rPr lang="en-US" dirty="0" smtClean="0">
                <a:solidFill>
                  <a:srgbClr val="003366"/>
                </a:solidFill>
              </a:rPr>
              <a:t>Timothy J. Riveria, Advocates for Justice and Education, Inc.</a:t>
            </a:r>
            <a:endParaRPr lang="en-US" dirty="0">
              <a:solidFill>
                <a:srgbClr val="003366"/>
              </a:solidFill>
            </a:endParaRPr>
          </a:p>
        </p:txBody>
      </p:sp>
    </p:spTree>
    <p:extLst>
      <p:ext uri="{BB962C8B-B14F-4D97-AF65-F5344CB8AC3E}">
        <p14:creationId xmlns:p14="http://schemas.microsoft.com/office/powerpoint/2010/main" val="14390927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1000" fill="hold"/>
                                        <p:tgtEl>
                                          <p:spTgt spid="29698"/>
                                        </p:tgtEl>
                                        <p:attrNameLst>
                                          <p:attrName>ppt_x</p:attrName>
                                        </p:attrNameLst>
                                      </p:cBhvr>
                                      <p:tavLst>
                                        <p:tav tm="0">
                                          <p:val>
                                            <p:strVal val="#ppt_x-.2"/>
                                          </p:val>
                                        </p:tav>
                                        <p:tav tm="100000">
                                          <p:val>
                                            <p:strVal val="#ppt_x"/>
                                          </p:val>
                                        </p:tav>
                                      </p:tavLst>
                                    </p:anim>
                                    <p:anim calcmode="lin" valueType="num">
                                      <p:cBhvr>
                                        <p:cTn id="8" dur="1000" fill="hold"/>
                                        <p:tgtEl>
                                          <p:spTgt spid="296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p:txBody>
          <a:bodyPr/>
          <a:lstStyle/>
          <a:p>
            <a:r>
              <a:rPr lang="en-US" dirty="0" smtClean="0"/>
              <a:t>Facilitators and Outreach</a:t>
            </a:r>
            <a:endParaRPr lang="en-US" dirty="0"/>
          </a:p>
        </p:txBody>
      </p:sp>
      <p:sp>
        <p:nvSpPr>
          <p:cNvPr id="4" name="Slide Number Placeholder 5"/>
          <p:cNvSpPr>
            <a:spLocks noGrp="1"/>
          </p:cNvSpPr>
          <p:nvPr>
            <p:ph type="sldNum" sz="quarter" idx="12"/>
          </p:nvPr>
        </p:nvSpPr>
        <p:spPr/>
        <p:txBody>
          <a:bodyPr/>
          <a:lstStyle/>
          <a:p>
            <a:fld id="{455AADF0-F2D3-4DB3-AD6D-DEC8AEE5F433}" type="slidenum">
              <a:rPr lang="en-US">
                <a:solidFill>
                  <a:srgbClr val="FFFFFF"/>
                </a:solidFill>
              </a:rPr>
              <a:pPr/>
              <a:t>33</a:t>
            </a:fld>
            <a:endParaRPr lang="en-US" dirty="0">
              <a:solidFill>
                <a:srgbClr val="FFFFFF"/>
              </a:solidFill>
            </a:endParaRPr>
          </a:p>
        </p:txBody>
      </p:sp>
      <p:sp>
        <p:nvSpPr>
          <p:cNvPr id="29699" name="Rectangle 3"/>
          <p:cNvSpPr>
            <a:spLocks noGrp="1" noChangeArrowheads="1"/>
          </p:cNvSpPr>
          <p:nvPr>
            <p:ph type="body" idx="1"/>
          </p:nvPr>
        </p:nvSpPr>
        <p:spPr>
          <a:xfrm>
            <a:off x="838200" y="2362200"/>
            <a:ext cx="7693025" cy="4267200"/>
          </a:xfrm>
        </p:spPr>
        <p:txBody>
          <a:bodyPr/>
          <a:lstStyle/>
          <a:p>
            <a:r>
              <a:rPr lang="en-US" dirty="0" smtClean="0"/>
              <a:t>Recruited Facilitators with knowledge of DC special education system and IDEA</a:t>
            </a:r>
          </a:p>
          <a:p>
            <a:pPr lvl="1"/>
            <a:r>
              <a:rPr lang="en-US" dirty="0" smtClean="0"/>
              <a:t>background in: conflict resolution, decision-making processes, effective communication, understanding group dynamics, facilitating meeting</a:t>
            </a:r>
          </a:p>
          <a:p>
            <a:r>
              <a:rPr lang="en-US" dirty="0" smtClean="0"/>
              <a:t>Outreach</a:t>
            </a:r>
          </a:p>
          <a:p>
            <a:pPr lvl="1"/>
            <a:r>
              <a:rPr lang="en-US" dirty="0" smtClean="0"/>
              <a:t>FIEP brochure and information on website</a:t>
            </a:r>
          </a:p>
          <a:p>
            <a:pPr lvl="1"/>
            <a:r>
              <a:rPr lang="en-US" dirty="0" smtClean="0"/>
              <a:t>Parent trainings on FIEP</a:t>
            </a:r>
            <a:endParaRPr lang="en-US" dirty="0"/>
          </a:p>
        </p:txBody>
      </p:sp>
      <p:sp>
        <p:nvSpPr>
          <p:cNvPr id="2" name="Footer Placeholder 1"/>
          <p:cNvSpPr>
            <a:spLocks noGrp="1"/>
          </p:cNvSpPr>
          <p:nvPr>
            <p:ph type="ftr" sz="quarter" idx="11"/>
          </p:nvPr>
        </p:nvSpPr>
        <p:spPr/>
        <p:txBody>
          <a:bodyPr/>
          <a:lstStyle/>
          <a:p>
            <a:r>
              <a:rPr lang="en-US" dirty="0" smtClean="0">
                <a:solidFill>
                  <a:srgbClr val="003366"/>
                </a:solidFill>
              </a:rPr>
              <a:t>Timothy J. Riveria, Advocates for Justice and Education, Inc.</a:t>
            </a:r>
            <a:endParaRPr lang="en-US" dirty="0">
              <a:solidFill>
                <a:srgbClr val="003366"/>
              </a:solidFill>
            </a:endParaRPr>
          </a:p>
        </p:txBody>
      </p:sp>
    </p:spTree>
    <p:extLst>
      <p:ext uri="{BB962C8B-B14F-4D97-AF65-F5344CB8AC3E}">
        <p14:creationId xmlns:p14="http://schemas.microsoft.com/office/powerpoint/2010/main" val="18052074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1000" fill="hold"/>
                                        <p:tgtEl>
                                          <p:spTgt spid="29698"/>
                                        </p:tgtEl>
                                        <p:attrNameLst>
                                          <p:attrName>ppt_x</p:attrName>
                                        </p:attrNameLst>
                                      </p:cBhvr>
                                      <p:tavLst>
                                        <p:tav tm="0">
                                          <p:val>
                                            <p:strVal val="#ppt_x-.2"/>
                                          </p:val>
                                        </p:tav>
                                        <p:tav tm="100000">
                                          <p:val>
                                            <p:strVal val="#ppt_x"/>
                                          </p:val>
                                        </p:tav>
                                      </p:tavLst>
                                    </p:anim>
                                    <p:anim calcmode="lin" valueType="num">
                                      <p:cBhvr>
                                        <p:cTn id="8" dur="1000" fill="hold"/>
                                        <p:tgtEl>
                                          <p:spTgt spid="296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AutoShape 2"/>
          <p:cNvSpPr>
            <a:spLocks noGrp="1" noChangeArrowheads="1"/>
          </p:cNvSpPr>
          <p:nvPr>
            <p:ph type="title"/>
          </p:nvPr>
        </p:nvSpPr>
        <p:spPr/>
        <p:txBody>
          <a:bodyPr/>
          <a:lstStyle/>
          <a:p>
            <a:r>
              <a:rPr lang="en-US" dirty="0" smtClean="0"/>
              <a:t>LEA Partnership &amp; Launch</a:t>
            </a:r>
            <a:endParaRPr lang="en-US" dirty="0"/>
          </a:p>
        </p:txBody>
      </p:sp>
      <p:sp>
        <p:nvSpPr>
          <p:cNvPr id="4" name="Slide Number Placeholder 5"/>
          <p:cNvSpPr>
            <a:spLocks noGrp="1"/>
          </p:cNvSpPr>
          <p:nvPr>
            <p:ph type="sldNum" sz="quarter" idx="12"/>
          </p:nvPr>
        </p:nvSpPr>
        <p:spPr/>
        <p:txBody>
          <a:bodyPr/>
          <a:lstStyle/>
          <a:p>
            <a:fld id="{FF17EF37-E312-4670-A8ED-05B904DDA37B}" type="slidenum">
              <a:rPr lang="en-US">
                <a:solidFill>
                  <a:srgbClr val="FFFFFF"/>
                </a:solidFill>
              </a:rPr>
              <a:pPr/>
              <a:t>34</a:t>
            </a:fld>
            <a:endParaRPr lang="en-US" dirty="0">
              <a:solidFill>
                <a:srgbClr val="FFFFFF"/>
              </a:solidFill>
            </a:endParaRPr>
          </a:p>
        </p:txBody>
      </p:sp>
      <p:sp>
        <p:nvSpPr>
          <p:cNvPr id="70659" name="Rectangle 3"/>
          <p:cNvSpPr>
            <a:spLocks noGrp="1" noChangeArrowheads="1"/>
          </p:cNvSpPr>
          <p:nvPr>
            <p:ph type="body" idx="1"/>
          </p:nvPr>
        </p:nvSpPr>
        <p:spPr>
          <a:xfrm>
            <a:off x="838200" y="2362200"/>
            <a:ext cx="7693025" cy="4343400"/>
          </a:xfrm>
        </p:spPr>
        <p:txBody>
          <a:bodyPr/>
          <a:lstStyle/>
          <a:p>
            <a:pPr>
              <a:lnSpc>
                <a:spcPct val="90000"/>
              </a:lnSpc>
            </a:pPr>
            <a:r>
              <a:rPr lang="en-US" sz="2200" dirty="0" smtClean="0"/>
              <a:t>Traditional school system agreed to participate</a:t>
            </a:r>
          </a:p>
          <a:p>
            <a:pPr lvl="1">
              <a:lnSpc>
                <a:spcPct val="90000"/>
              </a:lnSpc>
            </a:pPr>
            <a:r>
              <a:rPr lang="en-US" sz="1800" dirty="0" smtClean="0"/>
              <a:t>Addressed school concerns about liability, privacy concerns,  intake of parents</a:t>
            </a:r>
          </a:p>
          <a:p>
            <a:pPr marL="0" indent="0">
              <a:lnSpc>
                <a:spcPct val="90000"/>
              </a:lnSpc>
              <a:buNone/>
            </a:pPr>
            <a:r>
              <a:rPr lang="en-US" sz="2200" b="1" dirty="0"/>
              <a:t> </a:t>
            </a:r>
            <a:endParaRPr lang="en-US" sz="2200" b="1" dirty="0" smtClean="0"/>
          </a:p>
          <a:p>
            <a:pPr>
              <a:lnSpc>
                <a:spcPct val="90000"/>
              </a:lnSpc>
            </a:pPr>
            <a:r>
              <a:rPr lang="en-US" sz="2200" dirty="0" smtClean="0"/>
              <a:t>Pilot moving forward in three schools this year</a:t>
            </a:r>
          </a:p>
          <a:p>
            <a:pPr marL="0" indent="0">
              <a:lnSpc>
                <a:spcPct val="90000"/>
              </a:lnSpc>
              <a:buNone/>
            </a:pPr>
            <a:r>
              <a:rPr lang="en-US" sz="2200" dirty="0"/>
              <a:t> </a:t>
            </a:r>
            <a:endParaRPr lang="en-US" sz="2200" dirty="0" smtClean="0"/>
          </a:p>
          <a:p>
            <a:pPr>
              <a:lnSpc>
                <a:spcPct val="90000"/>
              </a:lnSpc>
            </a:pPr>
            <a:r>
              <a:rPr lang="en-US" sz="2200" dirty="0" smtClean="0"/>
              <a:t>Holding trainings for staff at the pilot schools within next few weeks</a:t>
            </a:r>
          </a:p>
          <a:p>
            <a:pPr marL="0" indent="0">
              <a:lnSpc>
                <a:spcPct val="90000"/>
              </a:lnSpc>
              <a:buNone/>
            </a:pPr>
            <a:r>
              <a:rPr lang="en-US" sz="2200" dirty="0" smtClean="0"/>
              <a:t> </a:t>
            </a:r>
          </a:p>
          <a:p>
            <a:pPr>
              <a:lnSpc>
                <a:spcPct val="90000"/>
              </a:lnSpc>
            </a:pPr>
            <a:r>
              <a:rPr lang="en-US" sz="2200" dirty="0" smtClean="0"/>
              <a:t>We will begin accepting referrals after the trainings</a:t>
            </a:r>
          </a:p>
          <a:p>
            <a:pPr>
              <a:lnSpc>
                <a:spcPct val="90000"/>
              </a:lnSpc>
            </a:pPr>
            <a:endParaRPr lang="en-US" dirty="0" smtClean="0"/>
          </a:p>
          <a:p>
            <a:pPr>
              <a:lnSpc>
                <a:spcPct val="90000"/>
              </a:lnSpc>
            </a:pPr>
            <a:endParaRPr lang="en-US" sz="2400" dirty="0"/>
          </a:p>
          <a:p>
            <a:pPr lvl="1">
              <a:lnSpc>
                <a:spcPct val="90000"/>
              </a:lnSpc>
              <a:buFont typeface="Wingdings" pitchFamily="2" charset="2"/>
              <a:buNone/>
            </a:pPr>
            <a:endParaRPr lang="en-US" sz="2800" dirty="0"/>
          </a:p>
        </p:txBody>
      </p:sp>
      <p:sp>
        <p:nvSpPr>
          <p:cNvPr id="2" name="Footer Placeholder 1"/>
          <p:cNvSpPr>
            <a:spLocks noGrp="1"/>
          </p:cNvSpPr>
          <p:nvPr>
            <p:ph type="ftr" sz="quarter" idx="11"/>
          </p:nvPr>
        </p:nvSpPr>
        <p:spPr/>
        <p:txBody>
          <a:bodyPr/>
          <a:lstStyle/>
          <a:p>
            <a:r>
              <a:rPr lang="en-US" dirty="0" smtClean="0">
                <a:solidFill>
                  <a:srgbClr val="003366"/>
                </a:solidFill>
              </a:rPr>
              <a:t>Timothy J. Riveria, Advocates for Justice and Education, Inc.</a:t>
            </a:r>
            <a:endParaRPr lang="en-US" dirty="0">
              <a:solidFill>
                <a:srgbClr val="003366"/>
              </a:solidFill>
            </a:endParaRPr>
          </a:p>
        </p:txBody>
      </p:sp>
    </p:spTree>
    <p:extLst>
      <p:ext uri="{BB962C8B-B14F-4D97-AF65-F5344CB8AC3E}">
        <p14:creationId xmlns:p14="http://schemas.microsoft.com/office/powerpoint/2010/main" val="10330710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fade">
                                      <p:cBhvr>
                                        <p:cTn id="7" dur="2000"/>
                                        <p:tgtEl>
                                          <p:spTgt spid="70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AutoShape 2"/>
          <p:cNvSpPr>
            <a:spLocks noGrp="1" noChangeArrowheads="1"/>
          </p:cNvSpPr>
          <p:nvPr>
            <p:ph type="title"/>
          </p:nvPr>
        </p:nvSpPr>
        <p:spPr/>
        <p:txBody>
          <a:bodyPr/>
          <a:lstStyle/>
          <a:p>
            <a:r>
              <a:rPr lang="en-US" dirty="0" smtClean="0"/>
              <a:t>Advocates for Justice and Education, Inc.</a:t>
            </a:r>
            <a:endParaRPr lang="en-US" dirty="0"/>
          </a:p>
        </p:txBody>
      </p:sp>
      <p:sp>
        <p:nvSpPr>
          <p:cNvPr id="4" name="Slide Number Placeholder 5"/>
          <p:cNvSpPr>
            <a:spLocks noGrp="1"/>
          </p:cNvSpPr>
          <p:nvPr>
            <p:ph type="sldNum" sz="quarter" idx="12"/>
          </p:nvPr>
        </p:nvSpPr>
        <p:spPr/>
        <p:txBody>
          <a:bodyPr/>
          <a:lstStyle/>
          <a:p>
            <a:fld id="{D020931E-4200-4DF4-A05F-C3F4EDAD7639}" type="slidenum">
              <a:rPr lang="en-US">
                <a:solidFill>
                  <a:srgbClr val="FFFFFF"/>
                </a:solidFill>
              </a:rPr>
              <a:pPr/>
              <a:t>35</a:t>
            </a:fld>
            <a:endParaRPr lang="en-US" dirty="0">
              <a:solidFill>
                <a:srgbClr val="FFFFFF"/>
              </a:solidFill>
            </a:endParaRPr>
          </a:p>
        </p:txBody>
      </p:sp>
      <p:sp>
        <p:nvSpPr>
          <p:cNvPr id="3" name="Content Placeholder 2"/>
          <p:cNvSpPr>
            <a:spLocks noGrp="1"/>
          </p:cNvSpPr>
          <p:nvPr>
            <p:ph idx="1"/>
          </p:nvPr>
        </p:nvSpPr>
        <p:spPr/>
        <p:txBody>
          <a:bodyPr/>
          <a:lstStyle/>
          <a:p>
            <a:pPr marL="0" indent="0" algn="ctr">
              <a:buNone/>
            </a:pPr>
            <a:r>
              <a:rPr lang="en-US" dirty="0" smtClean="0"/>
              <a:t>25 E Street, NW, 4</a:t>
            </a:r>
            <a:r>
              <a:rPr lang="en-US" baseline="30000" dirty="0" smtClean="0"/>
              <a:t>th</a:t>
            </a:r>
            <a:r>
              <a:rPr lang="en-US" dirty="0" smtClean="0"/>
              <a:t> Floor</a:t>
            </a:r>
          </a:p>
          <a:p>
            <a:pPr marL="0" indent="0" algn="ctr">
              <a:buNone/>
            </a:pPr>
            <a:r>
              <a:rPr lang="en-US" dirty="0" smtClean="0"/>
              <a:t>Washington, DC 20001</a:t>
            </a:r>
          </a:p>
          <a:p>
            <a:pPr marL="0" indent="0" algn="ctr">
              <a:buNone/>
            </a:pPr>
            <a:endParaRPr lang="en-US" dirty="0"/>
          </a:p>
          <a:p>
            <a:pPr marL="0" indent="0" algn="ctr">
              <a:buNone/>
            </a:pPr>
            <a:r>
              <a:rPr lang="en-US" dirty="0" smtClean="0"/>
              <a:t>(202) 678-8060</a:t>
            </a:r>
          </a:p>
          <a:p>
            <a:pPr marL="0" indent="0" algn="ctr">
              <a:buNone/>
            </a:pPr>
            <a:r>
              <a:rPr lang="en-US" dirty="0" smtClean="0"/>
              <a:t>www.aje-dc.org</a:t>
            </a:r>
          </a:p>
          <a:p>
            <a:pPr marL="0" indent="0" algn="ctr">
              <a:buNone/>
            </a:pPr>
            <a:r>
              <a:rPr lang="en-US" dirty="0" smtClean="0"/>
              <a:t>timothy.riveria@aje-dc.org</a:t>
            </a:r>
          </a:p>
          <a:p>
            <a:endParaRPr lang="en-US" dirty="0"/>
          </a:p>
        </p:txBody>
      </p:sp>
      <p:sp>
        <p:nvSpPr>
          <p:cNvPr id="2" name="Footer Placeholder 1"/>
          <p:cNvSpPr>
            <a:spLocks noGrp="1"/>
          </p:cNvSpPr>
          <p:nvPr>
            <p:ph type="ftr" sz="quarter" idx="11"/>
          </p:nvPr>
        </p:nvSpPr>
        <p:spPr/>
        <p:txBody>
          <a:bodyPr/>
          <a:lstStyle/>
          <a:p>
            <a:r>
              <a:rPr lang="en-US" dirty="0" smtClean="0">
                <a:solidFill>
                  <a:srgbClr val="003366"/>
                </a:solidFill>
              </a:rPr>
              <a:t>Timothy J. Riveria, Advocates for Justice and Education, Inc.</a:t>
            </a:r>
            <a:endParaRPr lang="en-US" dirty="0">
              <a:solidFill>
                <a:srgbClr val="003366"/>
              </a:solidFill>
            </a:endParaRPr>
          </a:p>
        </p:txBody>
      </p:sp>
    </p:spTree>
    <p:extLst>
      <p:ext uri="{BB962C8B-B14F-4D97-AF65-F5344CB8AC3E}">
        <p14:creationId xmlns:p14="http://schemas.microsoft.com/office/powerpoint/2010/main" val="24859041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962400"/>
            <a:ext cx="7772400" cy="1752600"/>
          </a:xfrm>
        </p:spPr>
        <p:txBody>
          <a:bodyPr>
            <a:normAutofit fontScale="90000"/>
          </a:bodyPr>
          <a:lstStyle/>
          <a:p>
            <a:pPr lvl="0">
              <a:spcBef>
                <a:spcPct val="20000"/>
              </a:spcBef>
            </a:pPr>
            <a:r>
              <a:rPr lang="en-US" sz="3600" b="1" cap="all" spc="250" dirty="0">
                <a:solidFill>
                  <a:srgbClr val="524135"/>
                </a:solidFill>
                <a:ea typeface="+mn-ea"/>
                <a:cs typeface="+mn-cs"/>
              </a:rPr>
              <a:t>Expanding Special Education Mediations into suspensions</a:t>
            </a:r>
            <a:br>
              <a:rPr lang="en-US" sz="3600" b="1" cap="all" spc="250" dirty="0">
                <a:solidFill>
                  <a:srgbClr val="524135"/>
                </a:solidFill>
                <a:ea typeface="+mn-ea"/>
                <a:cs typeface="+mn-cs"/>
              </a:rPr>
            </a:br>
            <a:endParaRPr lang="en-US" dirty="0"/>
          </a:p>
        </p:txBody>
      </p:sp>
      <p:sp>
        <p:nvSpPr>
          <p:cNvPr id="4" name="Slide Number Placeholder 2"/>
          <p:cNvSpPr>
            <a:spLocks noGrp="1"/>
          </p:cNvSpPr>
          <p:nvPr>
            <p:ph type="sldNum" sz="quarter" idx="12"/>
          </p:nvPr>
        </p:nvSpPr>
        <p:spPr>
          <a:xfrm>
            <a:off x="8458200" y="6324600"/>
            <a:ext cx="685800" cy="381000"/>
          </a:xfrm>
        </p:spPr>
        <p:txBody>
          <a:bodyPr/>
          <a:lstStyle/>
          <a:p>
            <a:pPr>
              <a:defRPr/>
            </a:pPr>
            <a:fld id="{431A3BFA-88BE-4D1E-BDB4-38CF2F28B283}" type="slidenum">
              <a:rPr lang="en-US" smtClean="0">
                <a:solidFill>
                  <a:prstClr val="black">
                    <a:tint val="75000"/>
                  </a:prstClr>
                </a:solidFill>
              </a:rPr>
              <a:pPr>
                <a:defRPr/>
              </a:pPr>
              <a:t>36</a:t>
            </a:fld>
            <a:endParaRPr lang="en-US" dirty="0">
              <a:solidFill>
                <a:prstClr val="black">
                  <a:tint val="75000"/>
                </a:prstClr>
              </a:solidFill>
            </a:endParaRPr>
          </a:p>
        </p:txBody>
      </p:sp>
      <p:pic>
        <p:nvPicPr>
          <p:cNvPr id="7" name="Picture 6" descr="Advocates for Children of New York: Protecting every child's right to learn" title="AFC Logo Image"/>
          <p:cNvPicPr>
            <a:picLocks noChangeAspect="1"/>
          </p:cNvPicPr>
          <p:nvPr/>
        </p:nvPicPr>
        <p:blipFill>
          <a:blip r:embed="rId2" cstate="print"/>
          <a:stretch>
            <a:fillRect/>
          </a:stretch>
        </p:blipFill>
        <p:spPr>
          <a:xfrm>
            <a:off x="228600" y="304800"/>
            <a:ext cx="8686800" cy="1812049"/>
          </a:xfrm>
          <a:prstGeom prst="rect">
            <a:avLst/>
          </a:prstGeom>
        </p:spPr>
      </p:pic>
    </p:spTree>
    <p:extLst>
      <p:ext uri="{BB962C8B-B14F-4D97-AF65-F5344CB8AC3E}">
        <p14:creationId xmlns:p14="http://schemas.microsoft.com/office/powerpoint/2010/main" val="40856792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Agenda</a:t>
            </a:r>
            <a:endParaRPr lang="en-US" dirty="0">
              <a:solidFill>
                <a:schemeClr val="tx2"/>
              </a:solidFill>
            </a:endParaRPr>
          </a:p>
        </p:txBody>
      </p:sp>
      <p:sp>
        <p:nvSpPr>
          <p:cNvPr id="5" name="Slide Number Placeholder 2"/>
          <p:cNvSpPr>
            <a:spLocks noGrp="1"/>
          </p:cNvSpPr>
          <p:nvPr>
            <p:ph type="sldNum" sz="quarter" idx="12"/>
          </p:nvPr>
        </p:nvSpPr>
        <p:spPr>
          <a:xfrm>
            <a:off x="8458200" y="6324600"/>
            <a:ext cx="685800" cy="381000"/>
          </a:xfrm>
        </p:spPr>
        <p:txBody>
          <a:bodyPr/>
          <a:lstStyle/>
          <a:p>
            <a:pPr>
              <a:defRPr/>
            </a:pPr>
            <a:fld id="{431A3BFA-88BE-4D1E-BDB4-38CF2F28B283}" type="slidenum">
              <a:rPr lang="en-US" smtClean="0">
                <a:solidFill>
                  <a:prstClr val="black">
                    <a:tint val="75000"/>
                  </a:prstClr>
                </a:solidFill>
              </a:rPr>
              <a:pPr>
                <a:defRPr/>
              </a:pPr>
              <a:t>37</a:t>
            </a:fld>
            <a:endParaRPr lang="en-US" dirty="0">
              <a:solidFill>
                <a:prstClr val="black">
                  <a:tint val="75000"/>
                </a:prstClr>
              </a:solidFill>
            </a:endParaRPr>
          </a:p>
        </p:txBody>
      </p:sp>
      <p:sp>
        <p:nvSpPr>
          <p:cNvPr id="3" name="Content Placeholder 2"/>
          <p:cNvSpPr>
            <a:spLocks noGrp="1"/>
          </p:cNvSpPr>
          <p:nvPr>
            <p:ph sz="quarter" idx="1"/>
          </p:nvPr>
        </p:nvSpPr>
        <p:spPr/>
        <p:txBody>
          <a:bodyPr>
            <a:normAutofit/>
          </a:bodyPr>
          <a:lstStyle/>
          <a:p>
            <a:pPr marL="0" indent="0">
              <a:buNone/>
            </a:pPr>
            <a:r>
              <a:rPr lang="en-US" dirty="0" smtClean="0"/>
              <a:t>Will briefly discuss:</a:t>
            </a:r>
          </a:p>
          <a:p>
            <a:pPr marL="514350" indent="-514350">
              <a:buAutoNum type="arabicPeriod"/>
            </a:pPr>
            <a:r>
              <a:rPr lang="en-US" dirty="0" smtClean="0"/>
              <a:t>Advocates For Children of New York City</a:t>
            </a:r>
          </a:p>
          <a:p>
            <a:pPr marL="514350" indent="-514350">
              <a:buAutoNum type="arabicPeriod"/>
            </a:pPr>
            <a:r>
              <a:rPr lang="en-US" dirty="0" smtClean="0"/>
              <a:t>Mediation in New York State</a:t>
            </a:r>
          </a:p>
          <a:p>
            <a:pPr marL="514350" indent="-514350">
              <a:buAutoNum type="arabicPeriod"/>
            </a:pPr>
            <a:r>
              <a:rPr lang="en-US" dirty="0" smtClean="0"/>
              <a:t>Mediation and Discipline</a:t>
            </a:r>
          </a:p>
          <a:p>
            <a:pPr marL="514350" indent="-514350">
              <a:buAutoNum type="arabicPeriod"/>
            </a:pPr>
            <a:r>
              <a:rPr lang="en-US" dirty="0" smtClean="0"/>
              <a:t>Suspension Pilot Project overview</a:t>
            </a:r>
          </a:p>
          <a:p>
            <a:pPr marL="514350" indent="-514350">
              <a:buAutoNum type="arabicPeriod"/>
            </a:pPr>
            <a:r>
              <a:rPr lang="en-US" dirty="0" smtClean="0"/>
              <a:t>Why mediation?</a:t>
            </a:r>
          </a:p>
          <a:p>
            <a:pPr marL="514350" indent="-514350">
              <a:buAutoNum type="arabicPeriod"/>
            </a:pPr>
            <a:endParaRPr lang="en-US" dirty="0" smtClean="0"/>
          </a:p>
          <a:p>
            <a:pPr marL="0" indent="0">
              <a:buNone/>
            </a:pPr>
            <a:endParaRPr lang="en-US" dirty="0"/>
          </a:p>
        </p:txBody>
      </p:sp>
      <p:pic>
        <p:nvPicPr>
          <p:cNvPr id="4" name="Content Placeholder 7" descr="AFC Logo" title="AFC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7077" y="228600"/>
            <a:ext cx="570697" cy="990600"/>
          </a:xfrm>
          <a:prstGeom prst="rect">
            <a:avLst/>
          </a:prstGeom>
        </p:spPr>
      </p:pic>
    </p:spTree>
    <p:extLst>
      <p:ext uri="{BB962C8B-B14F-4D97-AF65-F5344CB8AC3E}">
        <p14:creationId xmlns:p14="http://schemas.microsoft.com/office/powerpoint/2010/main" val="28644177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About Advocates For Children of NY</a:t>
            </a:r>
            <a:endParaRPr lang="en-US" dirty="0">
              <a:solidFill>
                <a:schemeClr val="tx2"/>
              </a:solidFill>
            </a:endParaRPr>
          </a:p>
        </p:txBody>
      </p:sp>
      <p:sp>
        <p:nvSpPr>
          <p:cNvPr id="5" name="Slide Number Placeholder 2"/>
          <p:cNvSpPr>
            <a:spLocks noGrp="1"/>
          </p:cNvSpPr>
          <p:nvPr>
            <p:ph type="sldNum" sz="quarter" idx="12"/>
          </p:nvPr>
        </p:nvSpPr>
        <p:spPr>
          <a:xfrm>
            <a:off x="8458200" y="6324600"/>
            <a:ext cx="685800" cy="381000"/>
          </a:xfrm>
        </p:spPr>
        <p:txBody>
          <a:bodyPr/>
          <a:lstStyle/>
          <a:p>
            <a:pPr>
              <a:defRPr/>
            </a:pPr>
            <a:fld id="{431A3BFA-88BE-4D1E-BDB4-38CF2F28B283}" type="slidenum">
              <a:rPr lang="en-US" smtClean="0">
                <a:solidFill>
                  <a:prstClr val="black">
                    <a:tint val="75000"/>
                  </a:prstClr>
                </a:solidFill>
              </a:rPr>
              <a:pPr>
                <a:defRPr/>
              </a:pPr>
              <a:t>38</a:t>
            </a:fld>
            <a:endParaRPr lang="en-US" dirty="0">
              <a:solidFill>
                <a:prstClr val="black">
                  <a:tint val="75000"/>
                </a:prstClr>
              </a:solidFill>
            </a:endParaRPr>
          </a:p>
        </p:txBody>
      </p:sp>
      <p:sp>
        <p:nvSpPr>
          <p:cNvPr id="3" name="Content Placeholder 2"/>
          <p:cNvSpPr>
            <a:spLocks noGrp="1"/>
          </p:cNvSpPr>
          <p:nvPr>
            <p:ph sz="quarter" idx="1"/>
          </p:nvPr>
        </p:nvSpPr>
        <p:spPr/>
        <p:txBody>
          <a:bodyPr>
            <a:normAutofit fontScale="92500" lnSpcReduction="10000"/>
          </a:bodyPr>
          <a:lstStyle/>
          <a:p>
            <a:r>
              <a:rPr lang="en-US" altLang="en-US" dirty="0"/>
              <a:t>AFC is an educational advocacy organization that protects the right of students in NYC to a quality education, focusing on children </a:t>
            </a:r>
            <a:r>
              <a:rPr lang="en-US" altLang="en-US" dirty="0" smtClean="0"/>
              <a:t>who are at-risk.  </a:t>
            </a:r>
            <a:endParaRPr lang="en-US" altLang="en-US" dirty="0"/>
          </a:p>
          <a:p>
            <a:r>
              <a:rPr lang="en-US" altLang="en-US" dirty="0" smtClean="0"/>
              <a:t>AFC </a:t>
            </a:r>
            <a:r>
              <a:rPr lang="en-US" altLang="en-US" dirty="0"/>
              <a:t>provides free legal services to families as well as training and resources that prepare families to advocate for </a:t>
            </a:r>
            <a:r>
              <a:rPr lang="en-US" altLang="en-US" dirty="0" smtClean="0"/>
              <a:t>themselves</a:t>
            </a:r>
          </a:p>
          <a:p>
            <a:r>
              <a:rPr lang="en-US" dirty="0" smtClean="0"/>
              <a:t>Staffed with advocates and attorneys to work in different ways to achieve one end:  A quality education for NYC children</a:t>
            </a:r>
          </a:p>
          <a:p>
            <a:pPr lvl="1"/>
            <a:r>
              <a:rPr lang="en-US" dirty="0" smtClean="0"/>
              <a:t>Impact Advocacy &amp; Litigation</a:t>
            </a:r>
          </a:p>
          <a:p>
            <a:pPr lvl="1"/>
            <a:r>
              <a:rPr lang="en-US" dirty="0" smtClean="0"/>
              <a:t>Individual Advocacy</a:t>
            </a:r>
          </a:p>
          <a:p>
            <a:pPr lvl="1"/>
            <a:r>
              <a:rPr lang="en-US" dirty="0" smtClean="0"/>
              <a:t>Workshops and Trainings</a:t>
            </a:r>
          </a:p>
          <a:p>
            <a:pPr lvl="1"/>
            <a:r>
              <a:rPr lang="en-US" dirty="0" smtClean="0"/>
              <a:t>Public Policy</a:t>
            </a:r>
          </a:p>
          <a:p>
            <a:endParaRPr lang="en-US" dirty="0"/>
          </a:p>
        </p:txBody>
      </p:sp>
      <p:pic>
        <p:nvPicPr>
          <p:cNvPr id="6" name="Content Placeholder 7" descr="AFC Logo" title="AFC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7077" y="228600"/>
            <a:ext cx="570697" cy="990600"/>
          </a:xfrm>
          <a:prstGeom prst="rect">
            <a:avLst/>
          </a:prstGeom>
        </p:spPr>
      </p:pic>
    </p:spTree>
    <p:extLst>
      <p:ext uri="{BB962C8B-B14F-4D97-AF65-F5344CB8AC3E}">
        <p14:creationId xmlns:p14="http://schemas.microsoft.com/office/powerpoint/2010/main" val="5569692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How Mediation </a:t>
            </a:r>
            <a:r>
              <a:rPr lang="en-US" dirty="0">
                <a:solidFill>
                  <a:schemeClr val="tx2"/>
                </a:solidFill>
              </a:rPr>
              <a:t>W</a:t>
            </a:r>
            <a:r>
              <a:rPr lang="en-US" dirty="0" smtClean="0">
                <a:solidFill>
                  <a:schemeClr val="tx2"/>
                </a:solidFill>
              </a:rPr>
              <a:t>orks in NYS</a:t>
            </a:r>
            <a:endParaRPr lang="en-US" dirty="0">
              <a:solidFill>
                <a:schemeClr val="tx2"/>
              </a:solidFill>
            </a:endParaRPr>
          </a:p>
        </p:txBody>
      </p:sp>
      <p:sp>
        <p:nvSpPr>
          <p:cNvPr id="5" name="Slide Number Placeholder 2"/>
          <p:cNvSpPr>
            <a:spLocks noGrp="1"/>
          </p:cNvSpPr>
          <p:nvPr>
            <p:ph type="sldNum" sz="quarter" idx="12"/>
          </p:nvPr>
        </p:nvSpPr>
        <p:spPr>
          <a:xfrm>
            <a:off x="8458200" y="6324600"/>
            <a:ext cx="685800" cy="381000"/>
          </a:xfrm>
        </p:spPr>
        <p:txBody>
          <a:bodyPr/>
          <a:lstStyle/>
          <a:p>
            <a:pPr>
              <a:defRPr/>
            </a:pPr>
            <a:fld id="{431A3BFA-88BE-4D1E-BDB4-38CF2F28B283}" type="slidenum">
              <a:rPr lang="en-US" smtClean="0">
                <a:solidFill>
                  <a:prstClr val="black">
                    <a:tint val="75000"/>
                  </a:prstClr>
                </a:solidFill>
              </a:rPr>
              <a:pPr>
                <a:defRPr/>
              </a:pPr>
              <a:t>39</a:t>
            </a:fld>
            <a:endParaRPr lang="en-US" dirty="0">
              <a:solidFill>
                <a:prstClr val="black">
                  <a:tint val="75000"/>
                </a:prstClr>
              </a:solidFill>
            </a:endParaRPr>
          </a:p>
        </p:txBody>
      </p:sp>
      <p:sp>
        <p:nvSpPr>
          <p:cNvPr id="3" name="Content Placeholder 2"/>
          <p:cNvSpPr>
            <a:spLocks noGrp="1"/>
          </p:cNvSpPr>
          <p:nvPr>
            <p:ph sz="quarter" idx="1"/>
          </p:nvPr>
        </p:nvSpPr>
        <p:spPr/>
        <p:txBody>
          <a:bodyPr/>
          <a:lstStyle/>
          <a:p>
            <a:r>
              <a:rPr lang="en-US" dirty="0" smtClean="0"/>
              <a:t>NYS Education Department contracts out special education mediation to NYS Dispute Resolution Association</a:t>
            </a:r>
          </a:p>
          <a:p>
            <a:pPr lvl="1"/>
            <a:r>
              <a:rPr lang="en-US" dirty="0" smtClean="0"/>
              <a:t>Non-profit agency that provides community dispute resolution services through the Unified Court System of the State of NY.   </a:t>
            </a:r>
          </a:p>
          <a:p>
            <a:r>
              <a:rPr lang="en-US" dirty="0" smtClean="0"/>
              <a:t>NYSDRA coordinates the provision of special education mediation through local Community Dispute Resolution Centers in the Bronx, Manhattan, Brooklyn, Queens and Staten Island.</a:t>
            </a:r>
          </a:p>
          <a:p>
            <a:pPr lvl="1"/>
            <a:r>
              <a:rPr lang="en-US" dirty="0" smtClean="0"/>
              <a:t>NY Peace Institute is contracted to work with Manhattan &amp; Brooklyn </a:t>
            </a:r>
            <a:endParaRPr lang="en-US" dirty="0"/>
          </a:p>
        </p:txBody>
      </p:sp>
      <p:pic>
        <p:nvPicPr>
          <p:cNvPr id="4" name="Content Placeholder 7" descr="AFC Logo" title="AFC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7077" y="228600"/>
            <a:ext cx="570697" cy="990600"/>
          </a:xfrm>
          <a:prstGeom prst="rect">
            <a:avLst/>
          </a:prstGeom>
        </p:spPr>
      </p:pic>
    </p:spTree>
    <p:extLst>
      <p:ext uri="{BB962C8B-B14F-4D97-AF65-F5344CB8AC3E}">
        <p14:creationId xmlns:p14="http://schemas.microsoft.com/office/powerpoint/2010/main" val="2091644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6439" y="457200"/>
            <a:ext cx="5192713" cy="990600"/>
          </a:xfrm>
          <a:solidFill>
            <a:schemeClr val="bg1"/>
          </a:solidFill>
        </p:spPr>
        <p:txBody>
          <a:bodyPr/>
          <a:lstStyle/>
          <a:p>
            <a:pPr eaLnBrk="1" hangingPunct="1"/>
            <a:r>
              <a:rPr lang="en-US" altLang="en-US" sz="4800" dirty="0" smtClean="0">
                <a:ea typeface="ＭＳ Ｐゴシック" charset="-128"/>
              </a:rPr>
              <a:t>WSEMS DR Options</a:t>
            </a:r>
          </a:p>
        </p:txBody>
      </p:sp>
      <p:sp>
        <p:nvSpPr>
          <p:cNvPr id="8195" name="Slide Number Placeholder 1"/>
          <p:cNvSpPr>
            <a:spLocks noGrp="1"/>
          </p:cNvSpPr>
          <p:nvPr>
            <p:ph type="sldNum" sz="quarter" idx="12"/>
          </p:nvPr>
        </p:nvSpPr>
        <p:spPr bwMode="auto">
          <a:xfrm>
            <a:off x="8153400" y="632460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Arial" charset="0"/>
              <a:buChar char="•"/>
              <a:defRPr sz="2400">
                <a:solidFill>
                  <a:schemeClr val="tx2"/>
                </a:solidFill>
                <a:latin typeface="Times New Roman" pitchFamily="18" charset="0"/>
                <a:ea typeface="ＭＳ Ｐゴシック" charset="-128"/>
              </a:defRPr>
            </a:lvl1pPr>
            <a:lvl2pPr marL="742950" indent="-285750" eaLnBrk="0" hangingPunct="0">
              <a:spcBef>
                <a:spcPct val="20000"/>
              </a:spcBef>
              <a:buClr>
                <a:schemeClr val="accent1"/>
              </a:buClr>
              <a:buFont typeface="Arial" charset="0"/>
              <a:buChar char="•"/>
              <a:defRPr sz="2200">
                <a:solidFill>
                  <a:schemeClr val="tx2"/>
                </a:solidFill>
                <a:latin typeface="Times New Roman" pitchFamily="18" charset="0"/>
                <a:ea typeface="ＭＳ Ｐゴシック" charset="-128"/>
              </a:defRPr>
            </a:lvl2pPr>
            <a:lvl3pPr marL="1143000" indent="-228600" eaLnBrk="0" hangingPunct="0">
              <a:spcBef>
                <a:spcPct val="20000"/>
              </a:spcBef>
              <a:buClr>
                <a:schemeClr val="accent1"/>
              </a:buClr>
              <a:buFont typeface="Arial" charset="0"/>
              <a:buChar char="•"/>
              <a:defRPr sz="2000">
                <a:solidFill>
                  <a:schemeClr val="tx2"/>
                </a:solidFill>
                <a:latin typeface="Times New Roman" pitchFamily="18" charset="0"/>
                <a:ea typeface="ＭＳ Ｐゴシック" charset="-128"/>
              </a:defRPr>
            </a:lvl3pPr>
            <a:lvl4pPr marL="1600200" indent="-228600" eaLnBrk="0" hangingPunct="0">
              <a:spcBef>
                <a:spcPct val="20000"/>
              </a:spcBef>
              <a:buClr>
                <a:schemeClr val="accent1"/>
              </a:buClr>
              <a:buFont typeface="Arial" charset="0"/>
              <a:buChar char="•"/>
              <a:defRPr>
                <a:solidFill>
                  <a:schemeClr val="tx2"/>
                </a:solidFill>
                <a:latin typeface="Times New Roman" pitchFamily="18" charset="0"/>
                <a:ea typeface="ＭＳ Ｐゴシック" charset="-128"/>
              </a:defRPr>
            </a:lvl4pPr>
            <a:lvl5pPr marL="2057400" indent="-228600" eaLnBrk="0" hangingPunct="0">
              <a:spcBef>
                <a:spcPct val="20000"/>
              </a:spcBef>
              <a:buClr>
                <a:schemeClr val="accent1"/>
              </a:buClr>
              <a:buFont typeface="Arial" charset="0"/>
              <a:buChar char="•"/>
              <a:defRPr>
                <a:solidFill>
                  <a:schemeClr val="tx2"/>
                </a:solidFill>
                <a:latin typeface="Times New Roman" pitchFamily="18" charset="0"/>
                <a:ea typeface="ＭＳ Ｐゴシック" charset="-128"/>
              </a:defRPr>
            </a:lvl5pPr>
            <a:lvl6pPr marL="25146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ea typeface="ＭＳ Ｐゴシック" charset="-128"/>
              </a:defRPr>
            </a:lvl6pPr>
            <a:lvl7pPr marL="29718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ea typeface="ＭＳ Ｐゴシック" charset="-128"/>
              </a:defRPr>
            </a:lvl7pPr>
            <a:lvl8pPr marL="34290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ea typeface="ＭＳ Ｐゴシック" charset="-128"/>
              </a:defRPr>
            </a:lvl8pPr>
            <a:lvl9pPr marL="3886200" indent="-228600" eaLnBrk="0" fontAlgn="base" hangingPunct="0">
              <a:spcBef>
                <a:spcPct val="20000"/>
              </a:spcBef>
              <a:spcAft>
                <a:spcPct val="0"/>
              </a:spcAft>
              <a:buClr>
                <a:schemeClr val="accent1"/>
              </a:buClr>
              <a:buFont typeface="Arial" charset="0"/>
              <a:buChar char="•"/>
              <a:defRPr>
                <a:solidFill>
                  <a:schemeClr val="tx2"/>
                </a:solidFill>
                <a:latin typeface="Times New Roman" pitchFamily="18" charset="0"/>
                <a:ea typeface="ＭＳ Ｐゴシック" charset="-128"/>
              </a:defRPr>
            </a:lvl9pPr>
          </a:lstStyle>
          <a:p>
            <a:pPr eaLnBrk="1" hangingPunct="1">
              <a:spcBef>
                <a:spcPct val="0"/>
              </a:spcBef>
              <a:buClrTx/>
              <a:buFontTx/>
              <a:buNone/>
            </a:pPr>
            <a:fld id="{762754DA-EB30-4904-A0EE-4D89BB05A5D1}" type="slidenum">
              <a:rPr lang="en-US" altLang="en-US" smtClean="0">
                <a:solidFill>
                  <a:srgbClr val="262626"/>
                </a:solidFill>
                <a:latin typeface="Impact" pitchFamily="34" charset="0"/>
              </a:rPr>
              <a:pPr eaLnBrk="1" hangingPunct="1">
                <a:spcBef>
                  <a:spcPct val="0"/>
                </a:spcBef>
                <a:buClrTx/>
                <a:buFontTx/>
                <a:buNone/>
              </a:pPr>
              <a:t>4</a:t>
            </a:fld>
            <a:endParaRPr lang="en-US" altLang="en-US" dirty="0" smtClean="0">
              <a:solidFill>
                <a:srgbClr val="262626"/>
              </a:solidFill>
              <a:latin typeface="Impact" pitchFamily="34" charset="0"/>
            </a:endParaRPr>
          </a:p>
        </p:txBody>
      </p:sp>
      <p:pic>
        <p:nvPicPr>
          <p:cNvPr id="8194" name="Picture 5" descr="Informal meetings, IEP facilitation, Mediation, IDEA Complaint (Not Available from WSEMS), Due Process Hearing (Not Available from WSEMS), Resolution Process Facilitation, Litigation (Not Available from WSEMS)" title="WSEMS Dispute Resolution Option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0"/>
            <a:ext cx="9144000" cy="4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Mediation and Discipline.  When?</a:t>
            </a:r>
          </a:p>
        </p:txBody>
      </p:sp>
      <p:sp>
        <p:nvSpPr>
          <p:cNvPr id="5" name="Slide Number Placeholder 2"/>
          <p:cNvSpPr>
            <a:spLocks noGrp="1"/>
          </p:cNvSpPr>
          <p:nvPr>
            <p:ph type="sldNum" sz="quarter" idx="12"/>
          </p:nvPr>
        </p:nvSpPr>
        <p:spPr>
          <a:xfrm>
            <a:off x="8458200" y="6324600"/>
            <a:ext cx="685800" cy="381000"/>
          </a:xfrm>
        </p:spPr>
        <p:txBody>
          <a:bodyPr/>
          <a:lstStyle/>
          <a:p>
            <a:pPr>
              <a:defRPr/>
            </a:pPr>
            <a:fld id="{431A3BFA-88BE-4D1E-BDB4-38CF2F28B283}" type="slidenum">
              <a:rPr lang="en-US" smtClean="0">
                <a:solidFill>
                  <a:prstClr val="black">
                    <a:tint val="75000"/>
                  </a:prstClr>
                </a:solidFill>
              </a:rPr>
              <a:pPr>
                <a:defRPr/>
              </a:pPr>
              <a:t>40</a:t>
            </a:fld>
            <a:endParaRPr lang="en-US" dirty="0">
              <a:solidFill>
                <a:prstClr val="black">
                  <a:tint val="75000"/>
                </a:prstClr>
              </a:solidFill>
            </a:endParaRPr>
          </a:p>
        </p:txBody>
      </p:sp>
      <p:sp>
        <p:nvSpPr>
          <p:cNvPr id="3" name="Content Placeholder 2"/>
          <p:cNvSpPr>
            <a:spLocks noGrp="1"/>
          </p:cNvSpPr>
          <p:nvPr>
            <p:ph sz="quarter" idx="1"/>
          </p:nvPr>
        </p:nvSpPr>
        <p:spPr>
          <a:xfrm>
            <a:off x="533400" y="1752600"/>
            <a:ext cx="8272272" cy="4346448"/>
          </a:xfrm>
        </p:spPr>
        <p:txBody>
          <a:bodyPr>
            <a:normAutofit lnSpcReduction="10000"/>
          </a:bodyPr>
          <a:lstStyle/>
          <a:p>
            <a:pPr marL="0" indent="0">
              <a:buNone/>
            </a:pPr>
            <a:r>
              <a:rPr lang="en-US" dirty="0"/>
              <a:t>AT ANY POINT.  But, in particular, during the earlier suspensions and exclusions.</a:t>
            </a:r>
          </a:p>
          <a:p>
            <a:pPr marL="0" indent="0">
              <a:buNone/>
            </a:pPr>
            <a:endParaRPr lang="en-US" dirty="0"/>
          </a:p>
          <a:p>
            <a:pPr marL="0" indent="0">
              <a:buNone/>
            </a:pPr>
            <a:r>
              <a:rPr lang="en-US" dirty="0"/>
              <a:t>The Manifestation Determination Review</a:t>
            </a:r>
          </a:p>
          <a:p>
            <a:pPr lvl="1"/>
            <a:r>
              <a:rPr lang="en-US" dirty="0" smtClean="0"/>
              <a:t>Once </a:t>
            </a:r>
            <a:r>
              <a:rPr lang="en-US" dirty="0"/>
              <a:t>a child has a suspension which triggers an MDR, the MDR itself can be mediated.</a:t>
            </a:r>
          </a:p>
          <a:p>
            <a:pPr marL="0" indent="0">
              <a:buNone/>
            </a:pPr>
            <a:endParaRPr lang="en-US" dirty="0"/>
          </a:p>
          <a:p>
            <a:pPr marL="0" indent="0">
              <a:buNone/>
            </a:pPr>
            <a:r>
              <a:rPr lang="en-US" dirty="0"/>
              <a:t>If the family/school disagree with the result of the MDR, Mediation can be used instead of an appeal or going to an impartial hearing.</a:t>
            </a:r>
          </a:p>
        </p:txBody>
      </p:sp>
      <p:pic>
        <p:nvPicPr>
          <p:cNvPr id="4" name="Content Placeholder 7" descr="AFC Logo" title="AFC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7077" y="228600"/>
            <a:ext cx="570697" cy="990600"/>
          </a:xfrm>
          <a:prstGeom prst="rect">
            <a:avLst/>
          </a:prstGeom>
        </p:spPr>
      </p:pic>
    </p:spTree>
    <p:extLst>
      <p:ext uri="{BB962C8B-B14F-4D97-AF65-F5344CB8AC3E}">
        <p14:creationId xmlns:p14="http://schemas.microsoft.com/office/powerpoint/2010/main" val="14681024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5152" cy="914400"/>
          </a:xfrm>
        </p:spPr>
        <p:txBody>
          <a:bodyPr anchor="t">
            <a:normAutofit fontScale="90000"/>
          </a:bodyPr>
          <a:lstStyle/>
          <a:p>
            <a:r>
              <a:rPr lang="en-US" sz="2900" dirty="0" smtClean="0">
                <a:solidFill>
                  <a:schemeClr val="tx2"/>
                </a:solidFill>
              </a:rPr>
              <a:t>AFC and the NY Peace Institute Propose a </a:t>
            </a:r>
            <a:br>
              <a:rPr lang="en-US" sz="2900" dirty="0" smtClean="0">
                <a:solidFill>
                  <a:schemeClr val="tx2"/>
                </a:solidFill>
              </a:rPr>
            </a:br>
            <a:r>
              <a:rPr lang="en-US" sz="2900" dirty="0" smtClean="0">
                <a:solidFill>
                  <a:schemeClr val="tx2"/>
                </a:solidFill>
              </a:rPr>
              <a:t>Superintendent Suspension Pilot Project</a:t>
            </a:r>
            <a:endParaRPr lang="en-US" sz="2900" dirty="0">
              <a:solidFill>
                <a:schemeClr val="tx2"/>
              </a:solidFill>
            </a:endParaRPr>
          </a:p>
        </p:txBody>
      </p:sp>
      <p:sp>
        <p:nvSpPr>
          <p:cNvPr id="5" name="Slide Number Placeholder 2"/>
          <p:cNvSpPr>
            <a:spLocks noGrp="1"/>
          </p:cNvSpPr>
          <p:nvPr>
            <p:ph type="sldNum" sz="quarter" idx="12"/>
          </p:nvPr>
        </p:nvSpPr>
        <p:spPr>
          <a:xfrm>
            <a:off x="8458200" y="6324600"/>
            <a:ext cx="685800" cy="381000"/>
          </a:xfrm>
        </p:spPr>
        <p:txBody>
          <a:bodyPr/>
          <a:lstStyle/>
          <a:p>
            <a:pPr>
              <a:defRPr/>
            </a:pPr>
            <a:fld id="{431A3BFA-88BE-4D1E-BDB4-38CF2F28B283}" type="slidenum">
              <a:rPr lang="en-US" smtClean="0">
                <a:solidFill>
                  <a:prstClr val="black">
                    <a:tint val="75000"/>
                  </a:prstClr>
                </a:solidFill>
              </a:rPr>
              <a:pPr>
                <a:defRPr/>
              </a:pPr>
              <a:t>41</a:t>
            </a:fld>
            <a:endParaRPr lang="en-US" dirty="0">
              <a:solidFill>
                <a:prstClr val="black">
                  <a:tint val="75000"/>
                </a:prstClr>
              </a:solidFill>
            </a:endParaRPr>
          </a:p>
        </p:txBody>
      </p:sp>
      <p:sp>
        <p:nvSpPr>
          <p:cNvPr id="3" name="Content Placeholder 2"/>
          <p:cNvSpPr>
            <a:spLocks noGrp="1"/>
          </p:cNvSpPr>
          <p:nvPr>
            <p:ph sz="quarter" idx="1"/>
          </p:nvPr>
        </p:nvSpPr>
        <p:spPr>
          <a:xfrm>
            <a:off x="301752" y="1600200"/>
            <a:ext cx="8503920" cy="4498848"/>
          </a:xfrm>
        </p:spPr>
        <p:txBody>
          <a:bodyPr>
            <a:normAutofit fontScale="92500"/>
          </a:bodyPr>
          <a:lstStyle/>
          <a:p>
            <a:r>
              <a:rPr lang="en-US" dirty="0" smtClean="0"/>
              <a:t>To help work out alternative approaches to superintendent suspensions that often have negative results for students.</a:t>
            </a:r>
          </a:p>
          <a:p>
            <a:r>
              <a:rPr lang="en-US" dirty="0" smtClean="0"/>
              <a:t> To provide parties the opportunity to be heard and validated   and to develop reasonable and workable plans for the future</a:t>
            </a:r>
            <a:r>
              <a:rPr lang="en-US" dirty="0"/>
              <a:t>.</a:t>
            </a:r>
            <a:endParaRPr lang="en-US" dirty="0" smtClean="0"/>
          </a:p>
          <a:p>
            <a:pPr lvl="1"/>
            <a:r>
              <a:rPr lang="en-US" dirty="0" smtClean="0"/>
              <a:t>To provide an opportunity to discuss and evaluate the student’s immediate conduct</a:t>
            </a:r>
            <a:r>
              <a:rPr lang="en-US" dirty="0"/>
              <a:t>.</a:t>
            </a:r>
            <a:endParaRPr lang="en-US" dirty="0" smtClean="0"/>
          </a:p>
          <a:p>
            <a:r>
              <a:rPr lang="en-US" dirty="0" smtClean="0"/>
              <a:t>To improve student behavior and reduce the reliance on adversarial suspension hearings that can harm relationships.</a:t>
            </a:r>
          </a:p>
          <a:p>
            <a:r>
              <a:rPr lang="en-US" dirty="0" smtClean="0"/>
              <a:t>To reduce the national trend that funnels children out of public schools and into the juvenile and criminal justice system through harsh disciplinary policies.</a:t>
            </a:r>
            <a:endParaRPr lang="en-US" dirty="0"/>
          </a:p>
        </p:txBody>
      </p:sp>
      <p:pic>
        <p:nvPicPr>
          <p:cNvPr id="4" name="Content Placeholder 7" descr="AFC Logo" title="AFC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7077" y="228600"/>
            <a:ext cx="570697" cy="990600"/>
          </a:xfrm>
          <a:prstGeom prst="rect">
            <a:avLst/>
          </a:prstGeom>
        </p:spPr>
      </p:pic>
    </p:spTree>
    <p:extLst>
      <p:ext uri="{BB962C8B-B14F-4D97-AF65-F5344CB8AC3E}">
        <p14:creationId xmlns:p14="http://schemas.microsoft.com/office/powerpoint/2010/main" val="3225934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Pilot Overview</a:t>
            </a:r>
            <a:endParaRPr lang="en-US" dirty="0">
              <a:solidFill>
                <a:schemeClr val="tx2"/>
              </a:solidFill>
            </a:endParaRPr>
          </a:p>
        </p:txBody>
      </p:sp>
      <p:sp>
        <p:nvSpPr>
          <p:cNvPr id="3" name="Content Placeholder 2"/>
          <p:cNvSpPr>
            <a:spLocks noGrp="1"/>
          </p:cNvSpPr>
          <p:nvPr>
            <p:ph sz="quarter" idx="1"/>
          </p:nvPr>
        </p:nvSpPr>
        <p:spPr>
          <a:xfrm>
            <a:off x="301752" y="1527048"/>
            <a:ext cx="8503920" cy="4873752"/>
          </a:xfrm>
        </p:spPr>
        <p:txBody>
          <a:bodyPr>
            <a:normAutofit fontScale="92500" lnSpcReduction="10000"/>
          </a:bodyPr>
          <a:lstStyle/>
          <a:p>
            <a:pPr marL="0" indent="0">
              <a:buNone/>
            </a:pPr>
            <a:r>
              <a:rPr lang="en-US" dirty="0" smtClean="0"/>
              <a:t>Two tracks of mediation:</a:t>
            </a:r>
          </a:p>
          <a:p>
            <a:pPr lvl="1"/>
            <a:r>
              <a:rPr lang="en-US" dirty="0" smtClean="0"/>
              <a:t>Fast track - option to mediate is given to the school and families between the date that the superintendent suspension is issued and the date of the hearing (five day period).</a:t>
            </a:r>
          </a:p>
          <a:p>
            <a:pPr lvl="1"/>
            <a:r>
              <a:rPr lang="en-US" dirty="0" smtClean="0"/>
              <a:t>Mediation occurs on the day of the suspension hearing.</a:t>
            </a:r>
          </a:p>
          <a:p>
            <a:pPr marL="0" indent="0">
              <a:buNone/>
            </a:pPr>
            <a:endParaRPr lang="en-US" sz="1200" dirty="0"/>
          </a:p>
          <a:p>
            <a:pPr marL="0" indent="0">
              <a:buNone/>
            </a:pPr>
            <a:r>
              <a:rPr lang="en-US" dirty="0" smtClean="0"/>
              <a:t>Anticipated results:  </a:t>
            </a:r>
          </a:p>
          <a:p>
            <a:pPr lvl="1"/>
            <a:r>
              <a:rPr lang="en-US" dirty="0" smtClean="0"/>
              <a:t>Fewer suspension hearings, fewer long term suspensions, and more productive dialogue between the schools and families about student behavior.</a:t>
            </a:r>
          </a:p>
          <a:p>
            <a:pPr lvl="1"/>
            <a:r>
              <a:rPr lang="en-US" dirty="0" smtClean="0"/>
              <a:t>If the parties do not wish to mediate or a mediation agreement is not reached during the interim period, the traditional suspension hearing process continues.  </a:t>
            </a:r>
          </a:p>
          <a:p>
            <a:pPr lvl="1"/>
            <a:r>
              <a:rPr lang="en-US" dirty="0" smtClean="0"/>
              <a:t>If the school and family are unable to mediate because of time/scheduling constraints, the day of hearing still remains. </a:t>
            </a:r>
            <a:endParaRPr lang="en-US" dirty="0"/>
          </a:p>
        </p:txBody>
      </p:sp>
      <p:pic>
        <p:nvPicPr>
          <p:cNvPr id="4" name="Content Placeholder 7" descr="AFC Logo" title="AFC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7077" y="228600"/>
            <a:ext cx="570697" cy="990600"/>
          </a:xfrm>
          <a:prstGeom prst="rect">
            <a:avLst/>
          </a:prstGeom>
        </p:spPr>
      </p:pic>
    </p:spTree>
    <p:extLst>
      <p:ext uri="{BB962C8B-B14F-4D97-AF65-F5344CB8AC3E}">
        <p14:creationId xmlns:p14="http://schemas.microsoft.com/office/powerpoint/2010/main" val="36337931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Why Mediation?</a:t>
            </a:r>
            <a:endParaRPr lang="en-US" dirty="0">
              <a:solidFill>
                <a:schemeClr val="tx2"/>
              </a:solidFill>
            </a:endParaRPr>
          </a:p>
        </p:txBody>
      </p:sp>
      <p:sp>
        <p:nvSpPr>
          <p:cNvPr id="3" name="Content Placeholder 2"/>
          <p:cNvSpPr>
            <a:spLocks noGrp="1"/>
          </p:cNvSpPr>
          <p:nvPr>
            <p:ph sz="quarter" idx="1"/>
          </p:nvPr>
        </p:nvSpPr>
        <p:spPr/>
        <p:txBody>
          <a:bodyPr>
            <a:normAutofit fontScale="92500" lnSpcReduction="10000"/>
          </a:bodyPr>
          <a:lstStyle/>
          <a:p>
            <a:r>
              <a:rPr lang="en-US" dirty="0" smtClean="0"/>
              <a:t>Address the immediate issues regarding the suspension allegations</a:t>
            </a:r>
          </a:p>
          <a:p>
            <a:pPr lvl="1"/>
            <a:r>
              <a:rPr lang="en-US" dirty="0" smtClean="0"/>
              <a:t>Review </a:t>
            </a:r>
            <a:r>
              <a:rPr lang="en-US" dirty="0"/>
              <a:t>the charges and evidence and discuss the specific behavior and circumstances</a:t>
            </a:r>
          </a:p>
          <a:p>
            <a:r>
              <a:rPr lang="en-US" dirty="0" smtClean="0"/>
              <a:t>Provide an opportunity to discuss follow-up actions  </a:t>
            </a:r>
          </a:p>
          <a:p>
            <a:pPr lvl="1"/>
            <a:r>
              <a:rPr lang="en-US" dirty="0" smtClean="0"/>
              <a:t>Possible Outcomes:  </a:t>
            </a:r>
          </a:p>
          <a:p>
            <a:pPr lvl="2"/>
            <a:r>
              <a:rPr lang="en-US" dirty="0" smtClean="0"/>
              <a:t>Withdraw the suspension because allegations were not adequately supported - student returns to school immediately. </a:t>
            </a:r>
          </a:p>
          <a:p>
            <a:pPr lvl="2"/>
            <a:r>
              <a:rPr lang="en-US" dirty="0" smtClean="0"/>
              <a:t>Allegations are supported and the parties negotiate the disciplinary result -including a range of disciplinary outcomes outside of suspension, including guidance conferences, community service, referral to CBO, Restorative Justice Circle, etc. </a:t>
            </a:r>
          </a:p>
          <a:p>
            <a:pPr lvl="2"/>
            <a:r>
              <a:rPr lang="en-US" dirty="0" smtClean="0"/>
              <a:t>Agreement to plead no contest and negotiate the disciplinary result.</a:t>
            </a:r>
          </a:p>
          <a:p>
            <a:pPr lvl="2"/>
            <a:r>
              <a:rPr lang="en-US" dirty="0" smtClean="0"/>
              <a:t>No agreement or disciplinary result - proceed to hearing.</a:t>
            </a:r>
          </a:p>
          <a:p>
            <a:endParaRPr lang="en-US" dirty="0"/>
          </a:p>
          <a:p>
            <a:endParaRPr lang="en-US" dirty="0"/>
          </a:p>
        </p:txBody>
      </p:sp>
      <p:pic>
        <p:nvPicPr>
          <p:cNvPr id="4" name="Content Placeholder 7" descr="AFC Logo" title="AFC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7077" y="228600"/>
            <a:ext cx="570697" cy="990600"/>
          </a:xfrm>
          <a:prstGeom prst="rect">
            <a:avLst/>
          </a:prstGeom>
        </p:spPr>
      </p:pic>
    </p:spTree>
    <p:extLst>
      <p:ext uri="{BB962C8B-B14F-4D97-AF65-F5344CB8AC3E}">
        <p14:creationId xmlns:p14="http://schemas.microsoft.com/office/powerpoint/2010/main" val="17252176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849" y="304800"/>
            <a:ext cx="8534400" cy="838200"/>
          </a:xfrm>
        </p:spPr>
        <p:txBody>
          <a:bodyPr>
            <a:noAutofit/>
          </a:bodyPr>
          <a:lstStyle/>
          <a:p>
            <a:r>
              <a:rPr lang="en-US" sz="2800" dirty="0" smtClean="0">
                <a:solidFill>
                  <a:schemeClr val="tx2"/>
                </a:solidFill>
              </a:rPr>
              <a:t>Possible outcomes of Mediation as well as </a:t>
            </a:r>
            <a:br>
              <a:rPr lang="en-US" sz="2800" dirty="0" smtClean="0">
                <a:solidFill>
                  <a:schemeClr val="tx2"/>
                </a:solidFill>
              </a:rPr>
            </a:br>
            <a:r>
              <a:rPr lang="en-US" sz="2800" dirty="0" smtClean="0">
                <a:solidFill>
                  <a:schemeClr val="tx2"/>
                </a:solidFill>
              </a:rPr>
              <a:t>follow-up Restorative Justice Processes</a:t>
            </a:r>
            <a:endParaRPr lang="en-US" sz="2800" dirty="0">
              <a:solidFill>
                <a:schemeClr val="tx2"/>
              </a:solidFill>
            </a:endParaRPr>
          </a:p>
        </p:txBody>
      </p:sp>
      <p:sp>
        <p:nvSpPr>
          <p:cNvPr id="3" name="Content Placeholder 2"/>
          <p:cNvSpPr>
            <a:spLocks noGrp="1"/>
          </p:cNvSpPr>
          <p:nvPr>
            <p:ph sz="quarter" idx="1"/>
          </p:nvPr>
        </p:nvSpPr>
        <p:spPr/>
        <p:txBody>
          <a:bodyPr/>
          <a:lstStyle/>
          <a:p>
            <a:r>
              <a:rPr lang="en-US" dirty="0" smtClean="0"/>
              <a:t>Lower recidivism rates</a:t>
            </a:r>
          </a:p>
          <a:p>
            <a:r>
              <a:rPr lang="en-US" dirty="0" smtClean="0"/>
              <a:t>Improved relationships between parents and schools leading to greater collaboration</a:t>
            </a:r>
          </a:p>
          <a:p>
            <a:r>
              <a:rPr lang="en-US" dirty="0" smtClean="0"/>
              <a:t>Fewer days out of school=better grades</a:t>
            </a:r>
          </a:p>
          <a:p>
            <a:r>
              <a:rPr lang="en-US" dirty="0" smtClean="0"/>
              <a:t>Resolution of concurrent criminal cases, if also pending</a:t>
            </a:r>
          </a:p>
          <a:p>
            <a:r>
              <a:rPr lang="en-US" dirty="0" smtClean="0"/>
              <a:t>Interruption of the “School to Prison Pipeline”</a:t>
            </a:r>
          </a:p>
          <a:p>
            <a:r>
              <a:rPr lang="en-US" dirty="0" smtClean="0"/>
              <a:t>Increased student reengagement</a:t>
            </a:r>
          </a:p>
          <a:p>
            <a:r>
              <a:rPr lang="en-US" dirty="0" smtClean="0"/>
              <a:t>Reduction of behaviors leading to suspensions</a:t>
            </a:r>
            <a:endParaRPr lang="en-US" dirty="0"/>
          </a:p>
        </p:txBody>
      </p:sp>
      <p:pic>
        <p:nvPicPr>
          <p:cNvPr id="4" name="Content Placeholder 7" descr="AFC Logo" title="AFC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7077" y="228600"/>
            <a:ext cx="570697" cy="990600"/>
          </a:xfrm>
          <a:prstGeom prst="rect">
            <a:avLst/>
          </a:prstGeom>
        </p:spPr>
      </p:pic>
    </p:spTree>
    <p:extLst>
      <p:ext uri="{BB962C8B-B14F-4D97-AF65-F5344CB8AC3E}">
        <p14:creationId xmlns:p14="http://schemas.microsoft.com/office/powerpoint/2010/main" val="33923531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Reasons why AFC/NY is doing mediations</a:t>
            </a:r>
            <a:endParaRPr lang="en-US" dirty="0">
              <a:solidFill>
                <a:schemeClr val="tx2"/>
              </a:solidFill>
            </a:endParaRPr>
          </a:p>
        </p:txBody>
      </p:sp>
      <p:sp>
        <p:nvSpPr>
          <p:cNvPr id="3" name="Content Placeholder 2"/>
          <p:cNvSpPr>
            <a:spLocks noGrp="1"/>
          </p:cNvSpPr>
          <p:nvPr>
            <p:ph sz="quarter" idx="1"/>
          </p:nvPr>
        </p:nvSpPr>
        <p:spPr/>
        <p:txBody>
          <a:bodyPr>
            <a:normAutofit/>
          </a:bodyPr>
          <a:lstStyle/>
          <a:p>
            <a:r>
              <a:rPr lang="en-US" dirty="0" smtClean="0"/>
              <a:t>Scheduled in a timely manner </a:t>
            </a:r>
          </a:p>
          <a:p>
            <a:pPr lvl="1"/>
            <a:r>
              <a:rPr lang="en-US" dirty="0"/>
              <a:t>w</a:t>
            </a:r>
            <a:r>
              <a:rPr lang="en-US" dirty="0" smtClean="0"/>
              <a:t>ithin a few days vs. 45 days from receipt of request, and possible recusals because of backlog impartial hearings filed</a:t>
            </a:r>
          </a:p>
          <a:p>
            <a:r>
              <a:rPr lang="en-US" dirty="0" smtClean="0"/>
              <a:t>DOE personnel with authority to make decisions must be present</a:t>
            </a:r>
          </a:p>
          <a:p>
            <a:r>
              <a:rPr lang="en-US" dirty="0" smtClean="0"/>
              <a:t>Issues can be resolved in a timely, non-adversarial manner</a:t>
            </a:r>
          </a:p>
          <a:p>
            <a:r>
              <a:rPr lang="en-US" dirty="0" smtClean="0"/>
              <a:t>No cost to parent or district</a:t>
            </a:r>
          </a:p>
          <a:p>
            <a:r>
              <a:rPr lang="en-US" dirty="0" smtClean="0"/>
              <a:t>Does not deny other due process rights </a:t>
            </a:r>
          </a:p>
          <a:p>
            <a:pPr lvl="1"/>
            <a:r>
              <a:rPr lang="en-US" dirty="0" smtClean="0"/>
              <a:t>before, during or after</a:t>
            </a:r>
          </a:p>
          <a:p>
            <a:r>
              <a:rPr lang="en-US" dirty="0" smtClean="0"/>
              <a:t>NY Peace Institute mediators are highly trained </a:t>
            </a:r>
            <a:endParaRPr lang="en-US" dirty="0"/>
          </a:p>
        </p:txBody>
      </p:sp>
      <p:pic>
        <p:nvPicPr>
          <p:cNvPr id="4" name="Content Placeholder 7" descr="AFC Logo" title="AFC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7077" y="228600"/>
            <a:ext cx="570697" cy="990600"/>
          </a:xfrm>
          <a:prstGeom prst="rect">
            <a:avLst/>
          </a:prstGeom>
        </p:spPr>
      </p:pic>
    </p:spTree>
    <p:extLst>
      <p:ext uri="{BB962C8B-B14F-4D97-AF65-F5344CB8AC3E}">
        <p14:creationId xmlns:p14="http://schemas.microsoft.com/office/powerpoint/2010/main" val="7930367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2251163"/>
          </a:xfrm>
        </p:spPr>
        <p:txBody>
          <a:bodyPr>
            <a:normAutofit fontScale="90000"/>
          </a:bodyPr>
          <a:lstStyle/>
          <a:p>
            <a:pPr defTabSz="171450">
              <a:defRPr/>
            </a:pPr>
            <a:r>
              <a:rPr lang="en-US" dirty="0" smtClean="0"/>
              <a:t/>
            </a:r>
            <a:br>
              <a:rPr lang="en-US" dirty="0" smtClean="0"/>
            </a:br>
            <a:r>
              <a:rPr lang="en-US" dirty="0" smtClean="0"/>
              <a:t/>
            </a:r>
            <a:br>
              <a:rPr lang="en-US" dirty="0" smtClean="0"/>
            </a:br>
            <a:r>
              <a:rPr lang="en-US" sz="5300" b="1" dirty="0" smtClean="0"/>
              <a:t>Thank you for joining us!</a:t>
            </a:r>
            <a:br>
              <a:rPr lang="en-US" sz="5300" b="1" dirty="0" smtClean="0"/>
            </a:br>
            <a:r>
              <a:rPr lang="en-US" sz="3600" i="1" dirty="0" smtClean="0"/>
              <a:t>Please take a few minutes to respond to this brief survey about </a:t>
            </a:r>
            <a:r>
              <a:rPr lang="en-US" sz="3600" i="1" dirty="0"/>
              <a:t>your experience:</a:t>
            </a:r>
            <a:br>
              <a:rPr lang="en-US" sz="3600" i="1" dirty="0"/>
            </a:br>
            <a:r>
              <a:rPr lang="en-US" sz="3600" i="1" dirty="0" smtClean="0">
                <a:hlinkClick r:id="rId3"/>
              </a:rPr>
              <a:t>Webinar Survey     https://www.surveymonkey.com/s/parentearlydr</a:t>
            </a:r>
            <a:r>
              <a:rPr lang="en-US" sz="3600" i="1" dirty="0" smtClean="0"/>
              <a:t> </a:t>
            </a:r>
            <a:br>
              <a:rPr lang="en-US" sz="3600" i="1" dirty="0" smtClean="0"/>
            </a:br>
            <a:endParaRPr lang="en-US" sz="3200" b="1" dirty="0">
              <a:solidFill>
                <a:schemeClr val="accent2">
                  <a:lumMod val="75000"/>
                </a:schemeClr>
              </a:solidFill>
              <a:effectLst>
                <a:outerShdw blurRad="38100" dist="38100" dir="2700000" algn="tl">
                  <a:srgbClr val="000000">
                    <a:alpha val="43137"/>
                  </a:srgbClr>
                </a:outerShdw>
              </a:effectLst>
              <a:latin typeface="+mn-lt"/>
              <a:cs typeface="Arial" pitchFamily="34" charset="0"/>
            </a:endParaRPr>
          </a:p>
        </p:txBody>
      </p:sp>
      <p:pic>
        <p:nvPicPr>
          <p:cNvPr id="1026" name="Picture 2" descr="Survey Image" title="Survey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783710"/>
            <a:ext cx="3124200" cy="2796159"/>
          </a:xfrm>
          <a:prstGeom prst="rect">
            <a:avLst/>
          </a:prstGeom>
          <a:noFill/>
          <a:ln>
            <a:noFill/>
          </a:ln>
          <a:effectLst>
            <a:outerShdw blurRad="50800" dist="38100" dir="2700000" algn="tl" rotWithShape="0">
              <a:prstClr val="black">
                <a:alpha val="40000"/>
              </a:prstClr>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431A3BFA-88BE-4D1E-BDB4-38CF2F28B283}" type="slidenum">
              <a:rPr lang="en-US" smtClean="0">
                <a:solidFill>
                  <a:prstClr val="black">
                    <a:tint val="75000"/>
                  </a:prstClr>
                </a:solidFill>
              </a:rPr>
              <a:pPr>
                <a:defRPr/>
              </a:pPr>
              <a:t>46</a:t>
            </a:fld>
            <a:endParaRPr lang="en-US">
              <a:solidFill>
                <a:prstClr val="black">
                  <a:tint val="75000"/>
                </a:prstClr>
              </a:solidFill>
            </a:endParaRPr>
          </a:p>
        </p:txBody>
      </p:sp>
    </p:spTree>
    <p:extLst>
      <p:ext uri="{BB962C8B-B14F-4D97-AF65-F5344CB8AC3E}">
        <p14:creationId xmlns:p14="http://schemas.microsoft.com/office/powerpoint/2010/main" val="37331306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0"/>
            <a:ext cx="9144000" cy="3657600"/>
          </a:xfrm>
        </p:spPr>
        <p:txBody>
          <a:bodyPr>
            <a:normAutofit fontScale="90000"/>
          </a:bodyPr>
          <a:lstStyle/>
          <a:p>
            <a:pPr defTabSz="171450">
              <a:defRPr/>
            </a:pPr>
            <a:r>
              <a:rPr lang="en-US" sz="3600" b="1" dirty="0" smtClean="0"/>
              <a:t/>
            </a:r>
            <a:br>
              <a:rPr lang="en-US" sz="3600" b="1" dirty="0" smtClean="0"/>
            </a:br>
            <a:r>
              <a:rPr lang="en-US" sz="3600" b="1" dirty="0" smtClean="0"/>
              <a:t/>
            </a:r>
            <a:br>
              <a:rPr lang="en-US" sz="3600" b="1" dirty="0" smtClean="0"/>
            </a:br>
            <a:r>
              <a:rPr lang="en-US" sz="4000" b="1" dirty="0" smtClean="0">
                <a:latin typeface="Cambria" panose="02040503050406030204" pitchFamily="18" charset="0"/>
              </a:rPr>
              <a:t>Upcoming Webinar:</a:t>
            </a:r>
            <a:br>
              <a:rPr lang="en-US" sz="4000" b="1" dirty="0" smtClean="0">
                <a:latin typeface="Cambria" panose="02040503050406030204" pitchFamily="18" charset="0"/>
              </a:rPr>
            </a:br>
            <a:r>
              <a:rPr lang="en-US" sz="3100" b="1" u="sng" dirty="0">
                <a:latin typeface="Cambria" panose="02040503050406030204" pitchFamily="18" charset="0"/>
                <a:hlinkClick r:id="rId3"/>
              </a:rPr>
              <a:t>Trusting Family-Professional Partnerships: </a:t>
            </a:r>
            <a:r>
              <a:rPr lang="en-US" sz="3100" b="1" u="sng" dirty="0" smtClean="0">
                <a:latin typeface="Cambria" panose="02040503050406030204" pitchFamily="18" charset="0"/>
                <a:hlinkClick r:id="rId3"/>
              </a:rPr>
              <a:t/>
            </a:r>
            <a:br>
              <a:rPr lang="en-US" sz="3100" b="1" u="sng" dirty="0" smtClean="0">
                <a:latin typeface="Cambria" panose="02040503050406030204" pitchFamily="18" charset="0"/>
                <a:hlinkClick r:id="rId3"/>
              </a:rPr>
            </a:br>
            <a:r>
              <a:rPr lang="en-US" sz="3100" b="1" u="sng" dirty="0" smtClean="0">
                <a:latin typeface="Cambria" panose="02040503050406030204" pitchFamily="18" charset="0"/>
                <a:hlinkClick r:id="rId3"/>
              </a:rPr>
              <a:t>Preventing</a:t>
            </a:r>
            <a:r>
              <a:rPr lang="en-US" sz="3100" b="1" u="sng" dirty="0">
                <a:latin typeface="Cambria" panose="02040503050406030204" pitchFamily="18" charset="0"/>
                <a:hlinkClick r:id="rId3"/>
              </a:rPr>
              <a:t>, Resolving, and Moving Beyond Disputes</a:t>
            </a:r>
            <a:r>
              <a:rPr lang="en-US" sz="3100" dirty="0">
                <a:latin typeface="Cambria" panose="02040503050406030204" pitchFamily="18" charset="0"/>
              </a:rPr>
              <a:t> </a:t>
            </a:r>
            <a:r>
              <a:rPr lang="en-US" sz="3600" dirty="0" smtClean="0">
                <a:latin typeface="Cambria" panose="02040503050406030204" pitchFamily="18" charset="0"/>
              </a:rPr>
              <a:t/>
            </a:r>
            <a:br>
              <a:rPr lang="en-US" sz="3600" dirty="0" smtClean="0">
                <a:latin typeface="Cambria" panose="02040503050406030204" pitchFamily="18" charset="0"/>
              </a:rPr>
            </a:br>
            <a:r>
              <a:rPr lang="en-US" sz="3600" dirty="0" smtClean="0">
                <a:latin typeface="Cambria" panose="02040503050406030204" pitchFamily="18" charset="0"/>
              </a:rPr>
              <a:t>with Ann Turnbull</a:t>
            </a:r>
            <a:br>
              <a:rPr lang="en-US" sz="3600" dirty="0" smtClean="0">
                <a:latin typeface="Cambria" panose="02040503050406030204" pitchFamily="18" charset="0"/>
              </a:rPr>
            </a:br>
            <a:r>
              <a:rPr lang="en-US" sz="2700" dirty="0" smtClean="0">
                <a:latin typeface="Cambria" panose="02040503050406030204" pitchFamily="18" charset="0"/>
              </a:rPr>
              <a:t>April 2, 2015</a:t>
            </a:r>
            <a:br>
              <a:rPr lang="en-US" sz="2700" dirty="0" smtClean="0">
                <a:latin typeface="Cambria" panose="02040503050406030204" pitchFamily="18" charset="0"/>
              </a:rPr>
            </a:br>
            <a:r>
              <a:rPr lang="en-US" sz="2700" dirty="0" smtClean="0">
                <a:latin typeface="Cambria" panose="02040503050406030204" pitchFamily="18" charset="0"/>
              </a:rPr>
              <a:t> </a:t>
            </a:r>
            <a:r>
              <a:rPr lang="en-US" sz="2700" dirty="0">
                <a:solidFill>
                  <a:prstClr val="black">
                    <a:lumMod val="95000"/>
                    <a:lumOff val="5000"/>
                  </a:prstClr>
                </a:solidFill>
                <a:latin typeface="Cambria" panose="02040503050406030204" pitchFamily="18" charset="0"/>
                <a:ea typeface="ＭＳ Ｐゴシック" pitchFamily="34" charset="-128"/>
                <a:cs typeface="Arial" pitchFamily="34" charset="0"/>
              </a:rPr>
              <a:t>2:30 pm – 3:45 pm ET (11:30-12:45 PT)</a:t>
            </a:r>
            <a:br>
              <a:rPr lang="en-US" sz="2700" dirty="0">
                <a:solidFill>
                  <a:prstClr val="black">
                    <a:lumMod val="95000"/>
                    <a:lumOff val="5000"/>
                  </a:prstClr>
                </a:solidFill>
                <a:latin typeface="Cambria" panose="02040503050406030204" pitchFamily="18" charset="0"/>
                <a:ea typeface="ＭＳ Ｐゴシック" pitchFamily="34" charset="-128"/>
                <a:cs typeface="Arial" pitchFamily="34" charset="0"/>
              </a:rPr>
            </a:br>
            <a:r>
              <a:rPr lang="en-US" sz="3600" dirty="0" smtClean="0">
                <a:latin typeface="Cambria" panose="02040503050406030204" pitchFamily="18" charset="0"/>
              </a:rPr>
              <a:t/>
            </a:r>
            <a:br>
              <a:rPr lang="en-US" sz="3600" dirty="0" smtClean="0">
                <a:latin typeface="Cambria" panose="02040503050406030204" pitchFamily="18" charset="0"/>
              </a:rPr>
            </a:br>
            <a:r>
              <a:rPr lang="en-US" i="1" dirty="0" smtClean="0">
                <a:latin typeface="Cambria" panose="02040503050406030204" pitchFamily="18" charset="0"/>
              </a:rPr>
              <a:t/>
            </a:r>
            <a:br>
              <a:rPr lang="en-US" i="1" dirty="0" smtClean="0">
                <a:latin typeface="Cambria" panose="02040503050406030204" pitchFamily="18" charset="0"/>
              </a:rPr>
            </a:br>
            <a:r>
              <a:rPr lang="en-US" sz="2700" b="1" dirty="0" smtClean="0">
                <a:solidFill>
                  <a:schemeClr val="tx1">
                    <a:lumMod val="95000"/>
                    <a:lumOff val="5000"/>
                  </a:schemeClr>
                </a:solidFill>
                <a:latin typeface="Cambria" panose="02040503050406030204" pitchFamily="18" charset="0"/>
                <a:cs typeface="Arial" pitchFamily="34" charset="0"/>
              </a:rPr>
              <a:t/>
            </a:r>
            <a:br>
              <a:rPr lang="en-US" sz="2700" b="1" dirty="0" smtClean="0">
                <a:solidFill>
                  <a:schemeClr val="tx1">
                    <a:lumMod val="95000"/>
                    <a:lumOff val="5000"/>
                  </a:schemeClr>
                </a:solidFill>
                <a:latin typeface="Cambria" panose="02040503050406030204" pitchFamily="18" charset="0"/>
                <a:cs typeface="Arial" pitchFamily="34" charset="0"/>
              </a:rPr>
            </a:br>
            <a:r>
              <a:rPr lang="en-US" sz="2700" b="1" dirty="0" smtClean="0">
                <a:solidFill>
                  <a:schemeClr val="tx1">
                    <a:lumMod val="95000"/>
                    <a:lumOff val="5000"/>
                  </a:schemeClr>
                </a:solidFill>
                <a:latin typeface="Cambria" panose="02040503050406030204" pitchFamily="18" charset="0"/>
                <a:cs typeface="Arial" pitchFamily="34" charset="0"/>
              </a:rPr>
              <a:t/>
            </a:r>
            <a:br>
              <a:rPr lang="en-US" sz="2700" b="1" dirty="0" smtClean="0">
                <a:solidFill>
                  <a:schemeClr val="tx1">
                    <a:lumMod val="95000"/>
                    <a:lumOff val="5000"/>
                  </a:schemeClr>
                </a:solidFill>
                <a:latin typeface="Cambria" panose="02040503050406030204" pitchFamily="18" charset="0"/>
                <a:cs typeface="Arial" pitchFamily="34" charset="0"/>
              </a:rPr>
            </a:br>
            <a:r>
              <a:rPr lang="en-US" sz="2700" b="1" dirty="0">
                <a:solidFill>
                  <a:schemeClr val="tx1">
                    <a:lumMod val="95000"/>
                    <a:lumOff val="5000"/>
                  </a:schemeClr>
                </a:solidFill>
                <a:latin typeface="Cambria" panose="02040503050406030204" pitchFamily="18" charset="0"/>
                <a:cs typeface="Arial" pitchFamily="34" charset="0"/>
              </a:rPr>
              <a:t/>
            </a:r>
            <a:br>
              <a:rPr lang="en-US" sz="2700" b="1" dirty="0">
                <a:solidFill>
                  <a:schemeClr val="tx1">
                    <a:lumMod val="95000"/>
                    <a:lumOff val="5000"/>
                  </a:schemeClr>
                </a:solidFill>
                <a:latin typeface="Cambria" panose="02040503050406030204" pitchFamily="18" charset="0"/>
                <a:cs typeface="Arial" pitchFamily="34" charset="0"/>
              </a:rPr>
            </a:br>
            <a:r>
              <a:rPr lang="en-US" dirty="0" smtClean="0">
                <a:latin typeface="Cambria" panose="02040503050406030204" pitchFamily="18" charset="0"/>
              </a:rPr>
              <a:t>Registration Open!</a:t>
            </a:r>
            <a:endParaRPr lang="en-US" sz="3600" b="1" dirty="0">
              <a:solidFill>
                <a:schemeClr val="accent2">
                  <a:lumMod val="75000"/>
                </a:schemeClr>
              </a:solidFill>
              <a:effectLst>
                <a:outerShdw blurRad="38100" dist="38100" dir="2700000" algn="tl">
                  <a:srgbClr val="000000">
                    <a:alpha val="43137"/>
                  </a:srgbClr>
                </a:outerShdw>
              </a:effectLst>
              <a:latin typeface="Cambria" panose="02040503050406030204" pitchFamily="18" charset="0"/>
              <a:cs typeface="Arial" pitchFamily="34" charset="0"/>
            </a:endParaRPr>
          </a:p>
        </p:txBody>
      </p:sp>
      <p:pic>
        <p:nvPicPr>
          <p:cNvPr id="2051" name="Picture 3" descr="Image of Computer Screen" title="Image of Computer Scre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7886" y="0"/>
            <a:ext cx="1295400" cy="1295400"/>
          </a:xfrm>
          <a:prstGeom prst="rect">
            <a:avLst/>
          </a:prstGeom>
          <a:noFill/>
          <a:ln>
            <a:noFill/>
          </a:ln>
          <a:effectLst>
            <a:softEdge rad="254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431A3BFA-88BE-4D1E-BDB4-38CF2F28B283}" type="slidenum">
              <a:rPr lang="en-US" smtClean="0">
                <a:solidFill>
                  <a:prstClr val="black">
                    <a:tint val="75000"/>
                  </a:prstClr>
                </a:solidFill>
              </a:rPr>
              <a:pPr>
                <a:defRPr/>
              </a:pPr>
              <a:t>47</a:t>
            </a:fld>
            <a:endParaRPr lang="en-US">
              <a:solidFill>
                <a:prstClr val="black">
                  <a:tint val="75000"/>
                </a:prstClr>
              </a:solidFill>
            </a:endParaRPr>
          </a:p>
        </p:txBody>
      </p:sp>
      <p:pic>
        <p:nvPicPr>
          <p:cNvPr id="1026" name="Picture 2" descr="Photo of Ann Turnbull" title="Photo of Ann Turnbu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7658" y="4038600"/>
            <a:ext cx="1295399" cy="193704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01234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1868"/>
            <a:ext cx="8702899" cy="683932"/>
          </a:xfrm>
          <a:solidFill>
            <a:schemeClr val="bg1"/>
          </a:solidFill>
        </p:spPr>
        <p:txBody>
          <a:bodyPr/>
          <a:lstStyle/>
          <a:p>
            <a:pPr algn="ctr"/>
            <a:r>
              <a:rPr lang="en-US" sz="4000" dirty="0">
                <a:solidFill>
                  <a:schemeClr val="tx1">
                    <a:lumMod val="85000"/>
                    <a:lumOff val="15000"/>
                  </a:schemeClr>
                </a:solidFill>
                <a:cs typeface="Impact"/>
              </a:rPr>
              <a:t> 1996 WSEMS Stakeholders Council</a:t>
            </a:r>
            <a:endParaRPr lang="en-US" sz="4000" dirty="0"/>
          </a:p>
        </p:txBody>
      </p:sp>
      <p:sp>
        <p:nvSpPr>
          <p:cNvPr id="9219" name="Slide Number Placeholder 1"/>
          <p:cNvSpPr>
            <a:spLocks noGrp="1"/>
          </p:cNvSpPr>
          <p:nvPr>
            <p:ph type="sldNum" sz="quarter" idx="12"/>
          </p:nvPr>
        </p:nvSpPr>
        <p:spPr bwMode="auto">
          <a:xfrm>
            <a:off x="8187744" y="6424187"/>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42F85D09-23EE-4EEB-BCFB-0B620514AF2C}" type="slidenum">
              <a:rPr lang="en-US" altLang="en-US" smtClean="0">
                <a:solidFill>
                  <a:srgbClr val="262626"/>
                </a:solidFill>
                <a:latin typeface="Impact" pitchFamily="34" charset="0"/>
              </a:rPr>
              <a:pPr eaLnBrk="1" hangingPunct="1"/>
              <a:t>5</a:t>
            </a:fld>
            <a:endParaRPr lang="en-US" altLang="en-US" smtClean="0">
              <a:solidFill>
                <a:srgbClr val="262626"/>
              </a:solidFill>
              <a:latin typeface="Impact" pitchFamily="34" charset="0"/>
            </a:endParaRPr>
          </a:p>
        </p:txBody>
      </p:sp>
      <p:sp>
        <p:nvSpPr>
          <p:cNvPr id="13314" name="Rectangle 3"/>
          <p:cNvSpPr>
            <a:spLocks noGrp="1" noChangeArrowheads="1"/>
          </p:cNvSpPr>
          <p:nvPr>
            <p:ph idx="4294967295"/>
          </p:nvPr>
        </p:nvSpPr>
        <p:spPr>
          <a:xfrm>
            <a:off x="0" y="5294313"/>
            <a:ext cx="882650" cy="457200"/>
          </a:xfrm>
        </p:spPr>
        <p:txBody>
          <a:bodyPr>
            <a:normAutofit fontScale="25000" lnSpcReduction="20000"/>
          </a:bodyPr>
          <a:lstStyle/>
          <a:p>
            <a:pPr algn="ctr" eaLnBrk="1" hangingPunct="1">
              <a:spcBef>
                <a:spcPct val="50000"/>
              </a:spcBef>
              <a:buFontTx/>
              <a:buNone/>
              <a:defRPr/>
            </a:pPr>
            <a:endParaRPr lang="en-US" dirty="0" smtClean="0">
              <a:ea typeface="ＭＳ Ｐゴシック" pitchFamily="34" charset="-128"/>
            </a:endParaRPr>
          </a:p>
          <a:p>
            <a:pPr marL="0" indent="0" eaLnBrk="1" hangingPunct="1">
              <a:spcBef>
                <a:spcPct val="50000"/>
              </a:spcBef>
              <a:buFont typeface="Arial" charset="0"/>
              <a:buNone/>
              <a:defRPr/>
            </a:pPr>
            <a:r>
              <a:rPr lang="en-US" sz="8800" b="1" dirty="0" smtClean="0">
                <a:solidFill>
                  <a:srgbClr val="FF0000"/>
                </a:solidFill>
                <a:latin typeface="Arial" panose="020B0604020202020204" pitchFamily="34" charset="0"/>
                <a:ea typeface="ＭＳ Ｐゴシック" pitchFamily="34" charset="-128"/>
                <a:cs typeface="Arial" panose="020B0604020202020204" pitchFamily="34" charset="0"/>
              </a:rPr>
              <a:t>PTI</a:t>
            </a:r>
          </a:p>
          <a:p>
            <a:pPr eaLnBrk="1" hangingPunct="1">
              <a:spcBef>
                <a:spcPct val="50000"/>
              </a:spcBef>
              <a:buFontTx/>
              <a:buNone/>
              <a:defRPr/>
            </a:pPr>
            <a:endParaRPr lang="en-US" dirty="0" smtClean="0">
              <a:ea typeface="ＭＳ Ｐゴシック" pitchFamily="34" charset="-128"/>
            </a:endParaRPr>
          </a:p>
          <a:p>
            <a:pPr eaLnBrk="1" hangingPunct="1">
              <a:spcBef>
                <a:spcPct val="50000"/>
              </a:spcBef>
              <a:buFontTx/>
              <a:buNone/>
              <a:defRPr/>
            </a:pPr>
            <a:endParaRPr lang="en-US" dirty="0" smtClean="0">
              <a:ea typeface="ＭＳ Ｐゴシック" pitchFamily="34" charset="-128"/>
            </a:endParaRPr>
          </a:p>
        </p:txBody>
      </p:sp>
      <p:cxnSp>
        <p:nvCxnSpPr>
          <p:cNvPr id="8" name="Straight Arrow Connector 7" descr="PTI arrow pointing to PEP of WI" title="PTI arrow pointing to PEP of WI"/>
          <p:cNvCxnSpPr/>
          <p:nvPr/>
        </p:nvCxnSpPr>
        <p:spPr>
          <a:xfrm flipV="1">
            <a:off x="457200" y="4572000"/>
            <a:ext cx="1066800" cy="762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220" name="Picture 6" descr="1996 WSEMS Stakeholders Council organizations" title="WSEMS Stakeholders Council"/>
          <p:cNvPicPr>
            <a:picLocks noChangeAspect="1" noChangeArrowheads="1"/>
          </p:cNvPicPr>
          <p:nvPr/>
        </p:nvPicPr>
        <p:blipFill rotWithShape="1">
          <a:blip r:embed="rId4">
            <a:extLst>
              <a:ext uri="{28A0092B-C50C-407E-A947-70E740481C1C}">
                <a14:useLocalDpi xmlns:a14="http://schemas.microsoft.com/office/drawing/2010/main" val="0"/>
              </a:ext>
            </a:extLst>
          </a:blip>
          <a:srcRect t="12016"/>
          <a:stretch/>
        </p:blipFill>
        <p:spPr bwMode="auto">
          <a:xfrm>
            <a:off x="803187" y="695459"/>
            <a:ext cx="7731214" cy="51730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23" name="TextBox 14"/>
          <p:cNvSpPr txBox="1">
            <a:spLocks noChangeArrowheads="1"/>
          </p:cNvSpPr>
          <p:nvPr/>
        </p:nvSpPr>
        <p:spPr bwMode="auto">
          <a:xfrm>
            <a:off x="769915" y="5791200"/>
            <a:ext cx="7419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en-US" sz="2400" dirty="0"/>
              <a:t>Council’s initial work led by WSEMS Partners (Jan/</a:t>
            </a:r>
            <a:r>
              <a:rPr lang="en-US" altLang="en-US" sz="2400" dirty="0">
                <a:solidFill>
                  <a:srgbClr val="FF0000"/>
                </a:solidFill>
              </a:rPr>
              <a:t>CPRC, </a:t>
            </a:r>
            <a:r>
              <a:rPr lang="en-US" altLang="en-US" sz="2400" dirty="0"/>
              <a:t>Nissan, Marquette Univ. Center for DR)</a:t>
            </a:r>
          </a:p>
        </p:txBody>
      </p:sp>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152400"/>
            <a:ext cx="8229600" cy="838200"/>
          </a:xfrm>
        </p:spPr>
        <p:txBody>
          <a:bodyPr/>
          <a:lstStyle/>
          <a:p>
            <a:pPr algn="ctr"/>
            <a:r>
              <a:rPr lang="en-US" altLang="en-US" sz="4000" dirty="0" smtClean="0">
                <a:ea typeface="ＭＳ Ｐゴシック" charset="-128"/>
              </a:rPr>
              <a:t>Current Stakeholders Council</a:t>
            </a:r>
          </a:p>
        </p:txBody>
      </p:sp>
      <p:sp>
        <p:nvSpPr>
          <p:cNvPr id="10245" name="Slide Number Placeholder 1"/>
          <p:cNvSpPr>
            <a:spLocks noGrp="1"/>
          </p:cNvSpPr>
          <p:nvPr>
            <p:ph type="sldNum" sz="quarter" idx="12"/>
          </p:nvPr>
        </p:nvSpPr>
        <p:spPr bwMode="auto">
          <a:xfrm>
            <a:off x="8229600" y="6324600"/>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C786E2D6-5D11-4809-99CA-967A7798F944}" type="slidenum">
              <a:rPr lang="en-US" altLang="en-US" smtClean="0">
                <a:solidFill>
                  <a:srgbClr val="262626"/>
                </a:solidFill>
                <a:latin typeface="Impact" pitchFamily="34" charset="0"/>
              </a:rPr>
              <a:pPr eaLnBrk="1" hangingPunct="1"/>
              <a:t>6</a:t>
            </a:fld>
            <a:endParaRPr lang="en-US" altLang="en-US" smtClean="0">
              <a:solidFill>
                <a:srgbClr val="262626"/>
              </a:solidFill>
              <a:latin typeface="Impact" pitchFamily="34" charset="0"/>
            </a:endParaRPr>
          </a:p>
        </p:txBody>
      </p:sp>
      <p:sp>
        <p:nvSpPr>
          <p:cNvPr id="10243" name="Content Placeholder 2"/>
          <p:cNvSpPr>
            <a:spLocks noGrp="1"/>
          </p:cNvSpPr>
          <p:nvPr>
            <p:ph sz="half" idx="1"/>
          </p:nvPr>
        </p:nvSpPr>
        <p:spPr>
          <a:xfrm>
            <a:off x="381000" y="838200"/>
            <a:ext cx="4343400" cy="5334000"/>
          </a:xfrm>
        </p:spPr>
        <p:txBody>
          <a:bodyPr/>
          <a:lstStyle/>
          <a:p>
            <a:pPr marL="0" indent="0">
              <a:spcBef>
                <a:spcPct val="0"/>
              </a:spcBef>
              <a:buFont typeface="Arial" charset="0"/>
              <a:buNone/>
            </a:pPr>
            <a:r>
              <a:rPr lang="en-US" altLang="en-US" sz="1800" b="1" u="sng" dirty="0" smtClean="0">
                <a:solidFill>
                  <a:srgbClr val="1F497D"/>
                </a:solidFill>
                <a:latin typeface="Arial" charset="0"/>
                <a:ea typeface="ＭＳ Ｐゴシック" charset="-128"/>
                <a:cs typeface="Arial" charset="0"/>
              </a:rPr>
              <a:t>Parent Stakeholders</a:t>
            </a:r>
            <a:r>
              <a:rPr lang="en-US" altLang="en-US" sz="1800" b="1" dirty="0" smtClean="0">
                <a:latin typeface="Arial" charset="0"/>
                <a:ea typeface="ＭＳ Ｐゴシック" charset="-128"/>
                <a:cs typeface="Arial" charset="0"/>
              </a:rPr>
              <a:t>	</a:t>
            </a:r>
          </a:p>
          <a:p>
            <a:pPr marL="0" indent="0">
              <a:spcBef>
                <a:spcPct val="0"/>
              </a:spcBef>
              <a:buFont typeface="Arial" charset="0"/>
              <a:buNone/>
            </a:pPr>
            <a:r>
              <a:rPr lang="en-US" altLang="en-US" sz="1800" dirty="0" err="1" smtClean="0">
                <a:solidFill>
                  <a:srgbClr val="FF0000"/>
                </a:solidFill>
                <a:latin typeface="Arial" charset="0"/>
                <a:ea typeface="ＭＳ Ｐゴシック" charset="-128"/>
                <a:cs typeface="Arial" charset="0"/>
              </a:rPr>
              <a:t>Alianza</a:t>
            </a:r>
            <a:r>
              <a:rPr lang="en-US" altLang="en-US" sz="1800" dirty="0" smtClean="0">
                <a:solidFill>
                  <a:srgbClr val="FF0000"/>
                </a:solidFill>
                <a:latin typeface="Arial" charset="0"/>
                <a:ea typeface="ＭＳ Ｐゴシック" charset="-128"/>
                <a:cs typeface="Arial" charset="0"/>
              </a:rPr>
              <a:t> Latina (CPRC)</a:t>
            </a:r>
          </a:p>
          <a:p>
            <a:pPr marL="0" indent="0">
              <a:spcBef>
                <a:spcPct val="0"/>
              </a:spcBef>
              <a:buFont typeface="Arial" charset="0"/>
              <a:buNone/>
            </a:pPr>
            <a:r>
              <a:rPr lang="en-US" altLang="en-US" sz="1800" dirty="0" smtClean="0">
                <a:solidFill>
                  <a:srgbClr val="1F497D"/>
                </a:solidFill>
                <a:latin typeface="Arial" charset="0"/>
                <a:ea typeface="ＭＳ Ｐゴシック" charset="-128"/>
                <a:cs typeface="Arial" charset="0"/>
              </a:rPr>
              <a:t>ARC Wisconsin	</a:t>
            </a:r>
          </a:p>
          <a:p>
            <a:pPr marL="0" indent="0">
              <a:spcBef>
                <a:spcPct val="0"/>
              </a:spcBef>
              <a:buFont typeface="Arial" charset="0"/>
              <a:buNone/>
            </a:pPr>
            <a:r>
              <a:rPr lang="en-US" altLang="en-US" sz="1800" dirty="0" smtClean="0">
                <a:solidFill>
                  <a:srgbClr val="1F497D"/>
                </a:solidFill>
                <a:latin typeface="Arial" charset="0"/>
                <a:ea typeface="ＭＳ Ｐゴシック" charset="-128"/>
                <a:cs typeface="Arial" charset="0"/>
              </a:rPr>
              <a:t>Autism Society of WI</a:t>
            </a:r>
            <a:r>
              <a:rPr lang="en-US" altLang="en-US" sz="1800" dirty="0" smtClean="0">
                <a:latin typeface="Arial" charset="0"/>
                <a:ea typeface="ＭＳ Ｐゴシック" charset="-128"/>
                <a:cs typeface="Arial" charset="0"/>
              </a:rPr>
              <a:t>	</a:t>
            </a:r>
          </a:p>
          <a:p>
            <a:pPr marL="0" indent="0">
              <a:spcBef>
                <a:spcPct val="0"/>
              </a:spcBef>
              <a:buFont typeface="Arial" charset="0"/>
              <a:buNone/>
            </a:pPr>
            <a:r>
              <a:rPr lang="en-US" altLang="en-US" sz="1800" dirty="0" smtClean="0">
                <a:solidFill>
                  <a:srgbClr val="FF0000"/>
                </a:solidFill>
                <a:latin typeface="Arial" charset="0"/>
                <a:ea typeface="ＭＳ Ｐゴシック" charset="-128"/>
                <a:cs typeface="Arial" charset="0"/>
              </a:rPr>
              <a:t>WI FACETS (PTI)        </a:t>
            </a:r>
          </a:p>
          <a:p>
            <a:pPr marL="0" indent="0">
              <a:spcBef>
                <a:spcPct val="0"/>
              </a:spcBef>
              <a:buFont typeface="Arial" charset="0"/>
              <a:buNone/>
            </a:pPr>
            <a:r>
              <a:rPr lang="en-US" altLang="en-US" sz="1800" dirty="0" smtClean="0">
                <a:solidFill>
                  <a:srgbClr val="1F497D"/>
                </a:solidFill>
                <a:latin typeface="Arial" charset="0"/>
                <a:ea typeface="ＭＳ Ｐゴシック" charset="-128"/>
                <a:cs typeface="Arial" charset="0"/>
              </a:rPr>
              <a:t>WI Family Ties	</a:t>
            </a:r>
          </a:p>
          <a:p>
            <a:pPr marL="0" indent="0">
              <a:spcBef>
                <a:spcPct val="0"/>
              </a:spcBef>
              <a:buFont typeface="Arial" charset="0"/>
              <a:buNone/>
            </a:pPr>
            <a:r>
              <a:rPr lang="en-US" altLang="en-US" sz="1800" dirty="0" smtClean="0">
                <a:solidFill>
                  <a:srgbClr val="1F497D"/>
                </a:solidFill>
                <a:latin typeface="Arial" charset="0"/>
                <a:ea typeface="ＭＳ Ｐゴシック" charset="-128"/>
                <a:cs typeface="Arial" charset="0"/>
              </a:rPr>
              <a:t>WI Board for People with DD	</a:t>
            </a:r>
          </a:p>
          <a:p>
            <a:pPr marL="0" indent="0">
              <a:spcBef>
                <a:spcPct val="0"/>
              </a:spcBef>
              <a:buFont typeface="Arial" charset="0"/>
              <a:buNone/>
            </a:pPr>
            <a:r>
              <a:rPr lang="en-US" altLang="en-US" sz="1800" b="1" u="sng" dirty="0" smtClean="0">
                <a:solidFill>
                  <a:srgbClr val="1F497D"/>
                </a:solidFill>
                <a:latin typeface="Arial" charset="0"/>
                <a:ea typeface="ＭＳ Ｐゴシック" charset="-128"/>
                <a:cs typeface="Arial" charset="0"/>
              </a:rPr>
              <a:t>School Stakeholders	</a:t>
            </a:r>
          </a:p>
          <a:p>
            <a:pPr marL="0" indent="0">
              <a:spcBef>
                <a:spcPct val="0"/>
              </a:spcBef>
              <a:buFont typeface="Arial" charset="0"/>
              <a:buNone/>
            </a:pPr>
            <a:r>
              <a:rPr lang="en-US" altLang="en-US" sz="1800" dirty="0" smtClean="0">
                <a:solidFill>
                  <a:srgbClr val="1F497D"/>
                </a:solidFill>
                <a:latin typeface="Arial" charset="0"/>
                <a:ea typeface="ＭＳ Ｐゴシック" charset="-128"/>
                <a:cs typeface="Arial" charset="0"/>
              </a:rPr>
              <a:t>WI Assoc. of School District Admin.</a:t>
            </a:r>
          </a:p>
          <a:p>
            <a:pPr marL="0" indent="0">
              <a:spcBef>
                <a:spcPct val="0"/>
              </a:spcBef>
              <a:buFont typeface="Arial" charset="0"/>
              <a:buNone/>
            </a:pPr>
            <a:r>
              <a:rPr lang="en-US" altLang="en-US" sz="1800" dirty="0" smtClean="0">
                <a:solidFill>
                  <a:srgbClr val="1F497D"/>
                </a:solidFill>
                <a:latin typeface="Arial" charset="0"/>
                <a:ea typeface="ＭＳ Ｐゴシック" charset="-128"/>
                <a:cs typeface="Arial" charset="0"/>
              </a:rPr>
              <a:t>WI Assoc. of School Boards	</a:t>
            </a:r>
          </a:p>
          <a:p>
            <a:pPr marL="0" indent="0">
              <a:spcBef>
                <a:spcPct val="0"/>
              </a:spcBef>
              <a:buFont typeface="Arial" charset="0"/>
              <a:buNone/>
            </a:pPr>
            <a:r>
              <a:rPr lang="en-US" altLang="en-US" sz="1800" dirty="0" smtClean="0">
                <a:solidFill>
                  <a:srgbClr val="1F497D"/>
                </a:solidFill>
                <a:latin typeface="Arial" charset="0"/>
                <a:ea typeface="ＭＳ Ｐゴシック" charset="-128"/>
                <a:cs typeface="Arial" charset="0"/>
              </a:rPr>
              <a:t>WI Council for Exceptional Children</a:t>
            </a:r>
          </a:p>
          <a:p>
            <a:pPr marL="0" indent="0">
              <a:spcBef>
                <a:spcPct val="0"/>
              </a:spcBef>
              <a:buFont typeface="Arial" charset="0"/>
              <a:buNone/>
            </a:pPr>
            <a:r>
              <a:rPr lang="en-US" altLang="en-US" sz="1800" dirty="0" smtClean="0">
                <a:solidFill>
                  <a:srgbClr val="1F497D"/>
                </a:solidFill>
                <a:latin typeface="Arial" charset="0"/>
                <a:ea typeface="ＭＳ Ｐゴシック" charset="-128"/>
                <a:cs typeface="Arial" charset="0"/>
              </a:rPr>
              <a:t>WI Council of </a:t>
            </a:r>
            <a:r>
              <a:rPr lang="en-US" altLang="en-US" sz="1800" dirty="0" err="1" smtClean="0">
                <a:solidFill>
                  <a:srgbClr val="1F497D"/>
                </a:solidFill>
                <a:latin typeface="Arial" charset="0"/>
                <a:ea typeface="ＭＳ Ｐゴシック" charset="-128"/>
                <a:cs typeface="Arial" charset="0"/>
              </a:rPr>
              <a:t>Admin.of</a:t>
            </a:r>
            <a:r>
              <a:rPr lang="en-US" altLang="en-US" sz="1800" dirty="0" smtClean="0">
                <a:solidFill>
                  <a:srgbClr val="1F497D"/>
                </a:solidFill>
                <a:latin typeface="Arial" charset="0"/>
                <a:ea typeface="ＭＳ Ｐゴシック" charset="-128"/>
                <a:cs typeface="Arial" charset="0"/>
              </a:rPr>
              <a:t> </a:t>
            </a:r>
            <a:r>
              <a:rPr lang="en-US" altLang="en-US" sz="1800" dirty="0" err="1" smtClean="0">
                <a:solidFill>
                  <a:srgbClr val="1F497D"/>
                </a:solidFill>
                <a:latin typeface="Arial" charset="0"/>
                <a:ea typeface="ＭＳ Ｐゴシック" charset="-128"/>
                <a:cs typeface="Arial" charset="0"/>
              </a:rPr>
              <a:t>Spec.Services</a:t>
            </a:r>
            <a:endParaRPr lang="en-US" altLang="en-US" sz="1800" dirty="0" smtClean="0">
              <a:solidFill>
                <a:srgbClr val="1F497D"/>
              </a:solidFill>
              <a:latin typeface="Arial" charset="0"/>
              <a:ea typeface="ＭＳ Ｐゴシック" charset="-128"/>
              <a:cs typeface="Arial" charset="0"/>
            </a:endParaRPr>
          </a:p>
          <a:p>
            <a:pPr marL="0" indent="0">
              <a:spcBef>
                <a:spcPct val="0"/>
              </a:spcBef>
              <a:buFont typeface="Arial" charset="0"/>
              <a:buNone/>
            </a:pPr>
            <a:r>
              <a:rPr lang="en-US" altLang="en-US" sz="1800" dirty="0" smtClean="0">
                <a:solidFill>
                  <a:srgbClr val="1F497D"/>
                </a:solidFill>
                <a:latin typeface="Arial" charset="0"/>
                <a:ea typeface="ＭＳ Ｐゴシック" charset="-128"/>
                <a:cs typeface="Arial" charset="0"/>
              </a:rPr>
              <a:t>WI Education Association Council</a:t>
            </a:r>
          </a:p>
          <a:p>
            <a:pPr marL="0" indent="0">
              <a:spcBef>
                <a:spcPct val="0"/>
              </a:spcBef>
              <a:buFont typeface="Arial" charset="0"/>
              <a:buNone/>
            </a:pPr>
            <a:r>
              <a:rPr lang="en-US" altLang="en-US" sz="1800" dirty="0" smtClean="0">
                <a:solidFill>
                  <a:srgbClr val="1F497D"/>
                </a:solidFill>
                <a:latin typeface="Arial" charset="0"/>
                <a:ea typeface="ＭＳ Ｐゴシック" charset="-128"/>
                <a:cs typeface="Arial" charset="0"/>
              </a:rPr>
              <a:t>Assoc. WI School Administrators</a:t>
            </a:r>
            <a:endParaRPr lang="en-US" altLang="en-US" sz="1800" b="1" dirty="0" smtClean="0">
              <a:solidFill>
                <a:srgbClr val="1F497D"/>
              </a:solidFill>
              <a:latin typeface="Arial" charset="0"/>
              <a:ea typeface="ＭＳ Ｐゴシック" charset="-128"/>
              <a:cs typeface="Arial" charset="0"/>
            </a:endParaRPr>
          </a:p>
          <a:p>
            <a:pPr marL="0" indent="0">
              <a:spcBef>
                <a:spcPct val="0"/>
              </a:spcBef>
              <a:buFont typeface="Arial" charset="0"/>
              <a:buNone/>
            </a:pPr>
            <a:r>
              <a:rPr lang="en-US" altLang="en-US" sz="1800" b="1" u="sng" dirty="0" smtClean="0">
                <a:solidFill>
                  <a:srgbClr val="1F497D"/>
                </a:solidFill>
                <a:latin typeface="Arial" charset="0"/>
                <a:ea typeface="ＭＳ Ｐゴシック" charset="-128"/>
                <a:cs typeface="Arial" charset="0"/>
              </a:rPr>
              <a:t>Attorney Stakeholders</a:t>
            </a:r>
            <a:r>
              <a:rPr lang="en-US" altLang="en-US" sz="1800" b="1" dirty="0" smtClean="0">
                <a:solidFill>
                  <a:srgbClr val="1F497D"/>
                </a:solidFill>
                <a:latin typeface="Arial" charset="0"/>
                <a:ea typeface="ＭＳ Ｐゴシック" charset="-128"/>
                <a:cs typeface="Arial" charset="0"/>
              </a:rPr>
              <a:t>	</a:t>
            </a:r>
          </a:p>
          <a:p>
            <a:pPr marL="0" indent="0">
              <a:spcBef>
                <a:spcPct val="0"/>
              </a:spcBef>
              <a:buFont typeface="Arial" charset="0"/>
              <a:buNone/>
            </a:pPr>
            <a:r>
              <a:rPr lang="en-US" altLang="en-US" sz="1800" dirty="0" smtClean="0">
                <a:solidFill>
                  <a:srgbClr val="1F497D"/>
                </a:solidFill>
                <a:latin typeface="Arial" charset="0"/>
                <a:ea typeface="ＭＳ Ｐゴシック" charset="-128"/>
                <a:cs typeface="Arial" charset="0"/>
              </a:rPr>
              <a:t>Smith Amundsen	</a:t>
            </a:r>
          </a:p>
          <a:p>
            <a:pPr marL="0" indent="0">
              <a:spcBef>
                <a:spcPct val="0"/>
              </a:spcBef>
              <a:buFont typeface="Arial" charset="0"/>
              <a:buNone/>
            </a:pPr>
            <a:r>
              <a:rPr lang="en-US" altLang="en-US" sz="1800" dirty="0" err="1" smtClean="0">
                <a:solidFill>
                  <a:srgbClr val="1F497D"/>
                </a:solidFill>
                <a:latin typeface="Arial" charset="0"/>
                <a:ea typeface="ＭＳ Ｐゴシック" charset="-128"/>
                <a:cs typeface="Arial" charset="0"/>
              </a:rPr>
              <a:t>Buelow</a:t>
            </a:r>
            <a:r>
              <a:rPr lang="en-US" altLang="en-US" sz="1800" dirty="0" smtClean="0">
                <a:solidFill>
                  <a:srgbClr val="1F497D"/>
                </a:solidFill>
                <a:latin typeface="Arial" charset="0"/>
                <a:ea typeface="ＭＳ Ｐゴシック" charset="-128"/>
                <a:cs typeface="Arial" charset="0"/>
              </a:rPr>
              <a:t> Vetter	</a:t>
            </a:r>
          </a:p>
          <a:p>
            <a:pPr marL="0" indent="0">
              <a:spcBef>
                <a:spcPct val="0"/>
              </a:spcBef>
              <a:buFont typeface="Arial" charset="0"/>
              <a:buNone/>
            </a:pPr>
            <a:r>
              <a:rPr lang="en-US" altLang="en-US" sz="1800" dirty="0" smtClean="0">
                <a:solidFill>
                  <a:srgbClr val="1F497D"/>
                </a:solidFill>
                <a:latin typeface="Arial" charset="0"/>
                <a:ea typeface="ＭＳ Ｐゴシック" charset="-128"/>
                <a:cs typeface="Arial" charset="0"/>
              </a:rPr>
              <a:t>Schott, </a:t>
            </a:r>
            <a:r>
              <a:rPr lang="en-US" altLang="en-US" sz="1800" dirty="0" err="1" smtClean="0">
                <a:solidFill>
                  <a:srgbClr val="1F497D"/>
                </a:solidFill>
                <a:latin typeface="Arial" charset="0"/>
                <a:ea typeface="ＭＳ Ｐゴシック" charset="-128"/>
                <a:cs typeface="Arial" charset="0"/>
              </a:rPr>
              <a:t>Bublitz</a:t>
            </a:r>
            <a:r>
              <a:rPr lang="en-US" altLang="en-US" sz="1800" dirty="0" smtClean="0">
                <a:solidFill>
                  <a:srgbClr val="1F497D"/>
                </a:solidFill>
                <a:latin typeface="Arial" charset="0"/>
                <a:ea typeface="ＭＳ Ｐゴシック" charset="-128"/>
                <a:cs typeface="Arial" charset="0"/>
              </a:rPr>
              <a:t> &amp; Engel, SC	</a:t>
            </a:r>
          </a:p>
          <a:p>
            <a:pPr marL="0" indent="0">
              <a:spcBef>
                <a:spcPct val="0"/>
              </a:spcBef>
              <a:buFont typeface="Arial" charset="0"/>
              <a:buNone/>
            </a:pPr>
            <a:r>
              <a:rPr lang="en-US" altLang="en-US" sz="1800" dirty="0" smtClean="0">
                <a:solidFill>
                  <a:srgbClr val="1F497D"/>
                </a:solidFill>
                <a:latin typeface="Arial" charset="0"/>
                <a:ea typeface="ＭＳ Ｐゴシック" charset="-128"/>
                <a:cs typeface="Arial" charset="0"/>
              </a:rPr>
              <a:t>Disability Rights WI</a:t>
            </a:r>
            <a:endParaRPr lang="en-US" altLang="en-US" sz="1800" dirty="0" smtClean="0">
              <a:solidFill>
                <a:srgbClr val="1F497D"/>
              </a:solidFill>
              <a:ea typeface="ＭＳ Ｐゴシック" charset="-128"/>
            </a:endParaRPr>
          </a:p>
        </p:txBody>
      </p:sp>
      <p:sp>
        <p:nvSpPr>
          <p:cNvPr id="10244" name="Content Placeholder 4"/>
          <p:cNvSpPr>
            <a:spLocks noGrp="1"/>
          </p:cNvSpPr>
          <p:nvPr>
            <p:ph sz="half" idx="2"/>
          </p:nvPr>
        </p:nvSpPr>
        <p:spPr>
          <a:xfrm>
            <a:off x="4648200" y="914400"/>
            <a:ext cx="3952875" cy="5113338"/>
          </a:xfrm>
        </p:spPr>
        <p:txBody>
          <a:bodyPr/>
          <a:lstStyle/>
          <a:p>
            <a:pPr marL="0" indent="0">
              <a:spcBef>
                <a:spcPct val="0"/>
              </a:spcBef>
              <a:buFont typeface="Arial" charset="0"/>
              <a:buNone/>
            </a:pPr>
            <a:r>
              <a:rPr lang="en-US" altLang="en-US" sz="1800" b="1" u="sng" dirty="0" smtClean="0">
                <a:solidFill>
                  <a:srgbClr val="1F497D"/>
                </a:solidFill>
                <a:latin typeface="Arial" charset="0"/>
                <a:ea typeface="ＭＳ Ｐゴシック" charset="-128"/>
                <a:cs typeface="Arial" charset="0"/>
              </a:rPr>
              <a:t>Other Stakeholder Groups	</a:t>
            </a:r>
          </a:p>
          <a:p>
            <a:pPr marL="0" indent="0">
              <a:spcBef>
                <a:spcPct val="0"/>
              </a:spcBef>
              <a:buFont typeface="Arial" charset="0"/>
              <a:buNone/>
            </a:pPr>
            <a:r>
              <a:rPr lang="en-US" altLang="en-US" sz="1800" dirty="0" smtClean="0">
                <a:solidFill>
                  <a:srgbClr val="1F497D"/>
                </a:solidFill>
                <a:latin typeface="Arial" charset="0"/>
                <a:ea typeface="ＭＳ Ｐゴシック" charset="-128"/>
                <a:cs typeface="Arial" charset="0"/>
              </a:rPr>
              <a:t>WI Charter Schools Assoc.	</a:t>
            </a:r>
          </a:p>
          <a:p>
            <a:pPr marL="0" indent="0">
              <a:spcBef>
                <a:spcPct val="0"/>
              </a:spcBef>
              <a:buFont typeface="Arial" charset="0"/>
              <a:buNone/>
            </a:pPr>
            <a:r>
              <a:rPr lang="en-US" altLang="en-US" sz="1800" dirty="0" smtClean="0">
                <a:solidFill>
                  <a:srgbClr val="1F497D"/>
                </a:solidFill>
                <a:latin typeface="Arial" charset="0"/>
                <a:ea typeface="ＭＳ Ｐゴシック" charset="-128"/>
                <a:cs typeface="Arial" charset="0"/>
              </a:rPr>
              <a:t>WI Physical Therapy Assoc.</a:t>
            </a:r>
          </a:p>
          <a:p>
            <a:pPr marL="0" indent="0">
              <a:spcBef>
                <a:spcPct val="0"/>
              </a:spcBef>
              <a:buFont typeface="Arial" charset="0"/>
              <a:buNone/>
            </a:pPr>
            <a:r>
              <a:rPr lang="en-US" altLang="en-US" sz="1800" dirty="0" smtClean="0">
                <a:solidFill>
                  <a:srgbClr val="1F497D"/>
                </a:solidFill>
                <a:latin typeface="Arial" charset="0"/>
                <a:ea typeface="ＭＳ Ｐゴシック" charset="-128"/>
                <a:cs typeface="Arial" charset="0"/>
              </a:rPr>
              <a:t>WI Occupational Therapy Assoc.</a:t>
            </a:r>
          </a:p>
          <a:p>
            <a:pPr marL="0" indent="0">
              <a:spcBef>
                <a:spcPct val="0"/>
              </a:spcBef>
              <a:buFont typeface="Arial" charset="0"/>
              <a:buNone/>
            </a:pPr>
            <a:r>
              <a:rPr lang="en-US" altLang="en-US" sz="1800" dirty="0" smtClean="0">
                <a:solidFill>
                  <a:srgbClr val="1F497D"/>
                </a:solidFill>
                <a:latin typeface="Arial" charset="0"/>
                <a:ea typeface="ＭＳ Ｐゴシック" charset="-128"/>
                <a:cs typeface="Arial" charset="0"/>
              </a:rPr>
              <a:t>WI School Psychologists Assoc.	</a:t>
            </a:r>
          </a:p>
          <a:p>
            <a:pPr marL="0" indent="0">
              <a:spcBef>
                <a:spcPct val="0"/>
              </a:spcBef>
              <a:buFont typeface="Arial" charset="0"/>
              <a:buNone/>
            </a:pPr>
            <a:r>
              <a:rPr lang="en-US" altLang="en-US" sz="1800" dirty="0" smtClean="0">
                <a:solidFill>
                  <a:srgbClr val="1F497D"/>
                </a:solidFill>
                <a:latin typeface="Arial" charset="0"/>
                <a:ea typeface="ＭＳ Ｐゴシック" charset="-128"/>
                <a:cs typeface="Arial" charset="0"/>
              </a:rPr>
              <a:t>WI School Social Workers Assoc.</a:t>
            </a:r>
          </a:p>
          <a:p>
            <a:pPr marL="0" indent="0">
              <a:spcBef>
                <a:spcPct val="0"/>
              </a:spcBef>
              <a:buFont typeface="Arial" charset="0"/>
              <a:buNone/>
            </a:pPr>
            <a:r>
              <a:rPr lang="en-US" altLang="en-US" sz="1800" dirty="0" smtClean="0">
                <a:solidFill>
                  <a:srgbClr val="1F497D"/>
                </a:solidFill>
                <a:latin typeface="Arial" charset="0"/>
                <a:ea typeface="ＭＳ Ｐゴシック" charset="-128"/>
                <a:cs typeface="Arial" charset="0"/>
              </a:rPr>
              <a:t>WI Speech &amp; Lang. Assoc. </a:t>
            </a:r>
          </a:p>
          <a:p>
            <a:pPr marL="0" indent="0">
              <a:spcBef>
                <a:spcPct val="0"/>
              </a:spcBef>
              <a:buFont typeface="Arial" charset="0"/>
              <a:buNone/>
            </a:pPr>
            <a:r>
              <a:rPr lang="en-US" altLang="en-US" sz="1800" dirty="0" smtClean="0">
                <a:solidFill>
                  <a:srgbClr val="1F497D"/>
                </a:solidFill>
                <a:latin typeface="Arial" charset="0"/>
                <a:ea typeface="ＭＳ Ｐゴシック" charset="-128"/>
                <a:cs typeface="Arial" charset="0"/>
              </a:rPr>
              <a:t>WI Statewide Parent/Educator </a:t>
            </a:r>
          </a:p>
          <a:p>
            <a:pPr marL="0" indent="0">
              <a:spcBef>
                <a:spcPct val="0"/>
              </a:spcBef>
              <a:buFont typeface="Arial" charset="0"/>
              <a:buNone/>
            </a:pPr>
            <a:r>
              <a:rPr lang="en-US" altLang="en-US" sz="1800" dirty="0" smtClean="0">
                <a:solidFill>
                  <a:srgbClr val="1F497D"/>
                </a:solidFill>
                <a:latin typeface="Arial" charset="0"/>
                <a:ea typeface="ＭＳ Ｐゴシック" charset="-128"/>
                <a:cs typeface="Arial" charset="0"/>
              </a:rPr>
              <a:t>	Initiative</a:t>
            </a:r>
          </a:p>
          <a:p>
            <a:pPr marL="0" indent="0">
              <a:spcBef>
                <a:spcPct val="0"/>
              </a:spcBef>
              <a:buFont typeface="Arial" charset="0"/>
              <a:buNone/>
            </a:pPr>
            <a:r>
              <a:rPr lang="en-US" altLang="en-US" sz="1800" dirty="0" smtClean="0">
                <a:solidFill>
                  <a:srgbClr val="1F497D"/>
                </a:solidFill>
                <a:latin typeface="Arial" charset="0"/>
                <a:ea typeface="ＭＳ Ｐゴシック" charset="-128"/>
                <a:cs typeface="Arial" charset="0"/>
              </a:rPr>
              <a:t>Wrap Around Services	</a:t>
            </a:r>
          </a:p>
          <a:p>
            <a:pPr marL="0" indent="0">
              <a:spcBef>
                <a:spcPct val="0"/>
              </a:spcBef>
              <a:buFont typeface="Arial" charset="0"/>
              <a:buNone/>
            </a:pPr>
            <a:r>
              <a:rPr lang="en-US" altLang="en-US" sz="1800" b="1" u="sng" dirty="0" smtClean="0">
                <a:solidFill>
                  <a:srgbClr val="1F497D"/>
                </a:solidFill>
                <a:latin typeface="Arial" charset="0"/>
                <a:ea typeface="ＭＳ Ｐゴシック" charset="-128"/>
                <a:cs typeface="Arial" charset="0"/>
              </a:rPr>
              <a:t>State Department Stakeholders</a:t>
            </a:r>
          </a:p>
          <a:p>
            <a:pPr marL="0" indent="0">
              <a:spcBef>
                <a:spcPct val="0"/>
              </a:spcBef>
              <a:buFont typeface="Arial" charset="0"/>
              <a:buNone/>
            </a:pPr>
            <a:r>
              <a:rPr lang="en-US" altLang="en-US" sz="1800" dirty="0" smtClean="0">
                <a:solidFill>
                  <a:srgbClr val="1F497D"/>
                </a:solidFill>
                <a:latin typeface="Arial" charset="0"/>
                <a:ea typeface="ＭＳ Ｐゴシック" charset="-128"/>
                <a:cs typeface="Arial" charset="0"/>
              </a:rPr>
              <a:t>Governor's Office	</a:t>
            </a:r>
          </a:p>
          <a:p>
            <a:pPr marL="0" indent="0">
              <a:spcBef>
                <a:spcPct val="0"/>
              </a:spcBef>
              <a:buFont typeface="Arial" charset="0"/>
              <a:buNone/>
            </a:pPr>
            <a:r>
              <a:rPr lang="en-US" altLang="en-US" sz="1800" dirty="0" smtClean="0">
                <a:solidFill>
                  <a:srgbClr val="1F497D"/>
                </a:solidFill>
                <a:latin typeface="Arial" charset="0"/>
                <a:ea typeface="ＭＳ Ｐゴシック" charset="-128"/>
                <a:cs typeface="Arial" charset="0"/>
              </a:rPr>
              <a:t>Senate Education Committee	</a:t>
            </a:r>
          </a:p>
          <a:p>
            <a:pPr marL="0" indent="0">
              <a:spcBef>
                <a:spcPct val="0"/>
              </a:spcBef>
              <a:buFont typeface="Arial" charset="0"/>
              <a:buNone/>
            </a:pPr>
            <a:r>
              <a:rPr lang="en-US" altLang="en-US" sz="1800" dirty="0" smtClean="0">
                <a:solidFill>
                  <a:srgbClr val="1F497D"/>
                </a:solidFill>
                <a:latin typeface="Arial" charset="0"/>
                <a:ea typeface="ＭＳ Ｐゴシック" charset="-128"/>
                <a:cs typeface="Arial" charset="0"/>
              </a:rPr>
              <a:t>Assembly Education Committee	</a:t>
            </a:r>
          </a:p>
          <a:p>
            <a:pPr marL="0" indent="0">
              <a:spcBef>
                <a:spcPct val="0"/>
              </a:spcBef>
              <a:buFont typeface="Arial" charset="0"/>
              <a:buNone/>
            </a:pPr>
            <a:r>
              <a:rPr lang="en-US" altLang="en-US" sz="1800" dirty="0" smtClean="0">
                <a:solidFill>
                  <a:srgbClr val="1F497D"/>
                </a:solidFill>
                <a:latin typeface="Arial" charset="0"/>
                <a:ea typeface="ＭＳ Ｐゴシック" charset="-128"/>
                <a:cs typeface="Arial" charset="0"/>
              </a:rPr>
              <a:t>WI Dept. of Public Instruction	</a:t>
            </a:r>
          </a:p>
          <a:p>
            <a:pPr marL="0" indent="0">
              <a:spcBef>
                <a:spcPct val="0"/>
              </a:spcBef>
              <a:buFont typeface="Arial" charset="0"/>
              <a:buNone/>
            </a:pPr>
            <a:r>
              <a:rPr lang="en-US" altLang="en-US" sz="1800" dirty="0" smtClean="0">
                <a:solidFill>
                  <a:srgbClr val="1F497D"/>
                </a:solidFill>
                <a:latin typeface="Arial" charset="0"/>
                <a:ea typeface="ＭＳ Ｐゴシック" charset="-128"/>
                <a:cs typeface="Arial" charset="0"/>
              </a:rPr>
              <a:t>WI Dept. of Human Services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228600"/>
            <a:ext cx="7924800" cy="990600"/>
          </a:xfrm>
        </p:spPr>
        <p:txBody>
          <a:bodyPr/>
          <a:lstStyle/>
          <a:p>
            <a:r>
              <a:rPr lang="en-US" altLang="en-US" sz="4800" smtClean="0">
                <a:ea typeface="ＭＳ Ｐゴシック" charset="-128"/>
              </a:rPr>
              <a:t>Current Council Tasks</a:t>
            </a:r>
          </a:p>
        </p:txBody>
      </p:sp>
      <p:sp>
        <p:nvSpPr>
          <p:cNvPr id="1126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FD845463-CAB3-42CE-9763-D753E265E82C}" type="slidenum">
              <a:rPr lang="en-US" altLang="en-US" smtClean="0">
                <a:solidFill>
                  <a:srgbClr val="262626"/>
                </a:solidFill>
                <a:latin typeface="Impact" pitchFamily="34" charset="0"/>
              </a:rPr>
              <a:pPr eaLnBrk="1" hangingPunct="1"/>
              <a:t>7</a:t>
            </a:fld>
            <a:endParaRPr lang="en-US" altLang="en-US" smtClean="0">
              <a:solidFill>
                <a:srgbClr val="262626"/>
              </a:solidFill>
              <a:latin typeface="Impact" pitchFamily="34" charset="0"/>
            </a:endParaRPr>
          </a:p>
        </p:txBody>
      </p:sp>
      <p:sp>
        <p:nvSpPr>
          <p:cNvPr id="36867" name="Rectangle 3"/>
          <p:cNvSpPr>
            <a:spLocks noGrp="1" noChangeArrowheads="1"/>
          </p:cNvSpPr>
          <p:nvPr>
            <p:ph sz="half" idx="1"/>
          </p:nvPr>
        </p:nvSpPr>
        <p:spPr>
          <a:xfrm>
            <a:off x="425495" y="1219200"/>
            <a:ext cx="8281988" cy="4953000"/>
          </a:xfrm>
        </p:spPr>
        <p:txBody>
          <a:bodyPr>
            <a:normAutofit fontScale="85000" lnSpcReduction="20000"/>
          </a:bodyPr>
          <a:lstStyle/>
          <a:p>
            <a:pPr algn="just">
              <a:lnSpc>
                <a:spcPct val="90000"/>
              </a:lnSpc>
              <a:buFont typeface="Arial" panose="020B0604020202020204" pitchFamily="34" charset="0"/>
              <a:buChar char="•"/>
              <a:defRPr/>
            </a:pPr>
            <a:r>
              <a:rPr lang="en-US" dirty="0" smtClean="0">
                <a:solidFill>
                  <a:schemeClr val="tx1"/>
                </a:solidFill>
                <a:latin typeface="Arial" pitchFamily="34" charset="0"/>
                <a:cs typeface="Arial" pitchFamily="34" charset="0"/>
              </a:rPr>
              <a:t>Meet in-person biennially</a:t>
            </a:r>
            <a:endParaRPr lang="en-US" dirty="0" smtClean="0">
              <a:solidFill>
                <a:srgbClr val="FF0000"/>
              </a:solidFill>
              <a:latin typeface="Arial" pitchFamily="34" charset="0"/>
              <a:cs typeface="Arial" pitchFamily="34" charset="0"/>
            </a:endParaRPr>
          </a:p>
          <a:p>
            <a:pPr algn="just">
              <a:lnSpc>
                <a:spcPct val="90000"/>
              </a:lnSpc>
              <a:buFont typeface="Arial" panose="020B0604020202020204" pitchFamily="34" charset="0"/>
              <a:buChar char="•"/>
              <a:defRPr/>
            </a:pPr>
            <a:r>
              <a:rPr lang="en-US" dirty="0" smtClean="0">
                <a:solidFill>
                  <a:schemeClr val="tx1"/>
                </a:solidFill>
                <a:latin typeface="Arial" pitchFamily="34" charset="0"/>
                <a:cs typeface="Arial" pitchFamily="34" charset="0"/>
              </a:rPr>
              <a:t>Continue </a:t>
            </a:r>
            <a:r>
              <a:rPr lang="en-US" dirty="0">
                <a:solidFill>
                  <a:schemeClr val="tx1"/>
                </a:solidFill>
                <a:latin typeface="Arial" pitchFamily="34" charset="0"/>
                <a:cs typeface="Arial" pitchFamily="34" charset="0"/>
              </a:rPr>
              <a:t>to advise the S</a:t>
            </a:r>
            <a:r>
              <a:rPr lang="en-US" dirty="0" smtClean="0">
                <a:solidFill>
                  <a:schemeClr val="tx1"/>
                </a:solidFill>
                <a:latin typeface="Arial" pitchFamily="34" charset="0"/>
                <a:cs typeface="Arial" pitchFamily="34" charset="0"/>
              </a:rPr>
              <a:t>ystem</a:t>
            </a:r>
          </a:p>
          <a:p>
            <a:pPr lvl="1">
              <a:lnSpc>
                <a:spcPct val="120000"/>
              </a:lnSpc>
              <a:spcBef>
                <a:spcPts val="0"/>
              </a:spcBef>
              <a:buFont typeface="Courier New" panose="02070309020205020404" pitchFamily="49" charset="0"/>
              <a:buChar char="o"/>
              <a:defRPr/>
            </a:pPr>
            <a:r>
              <a:rPr lang="en-US" dirty="0" smtClean="0">
                <a:solidFill>
                  <a:schemeClr val="tx1"/>
                </a:solidFill>
                <a:latin typeface="Arial" pitchFamily="34" charset="0"/>
                <a:cs typeface="Arial" pitchFamily="34" charset="0"/>
              </a:rPr>
              <a:t>Members represent viewpoint of own stakeholders</a:t>
            </a:r>
          </a:p>
          <a:p>
            <a:pPr lvl="1">
              <a:lnSpc>
                <a:spcPct val="120000"/>
              </a:lnSpc>
              <a:spcBef>
                <a:spcPts val="0"/>
              </a:spcBef>
              <a:buFont typeface="Courier New" panose="02070309020205020404" pitchFamily="49" charset="0"/>
              <a:buChar char="o"/>
              <a:defRPr/>
            </a:pPr>
            <a:r>
              <a:rPr lang="en-US" dirty="0" smtClean="0">
                <a:solidFill>
                  <a:schemeClr val="tx1"/>
                </a:solidFill>
                <a:latin typeface="Arial" pitchFamily="34" charset="0"/>
                <a:cs typeface="Arial" pitchFamily="34" charset="0"/>
              </a:rPr>
              <a:t>Vigilance for neutrality</a:t>
            </a:r>
          </a:p>
          <a:p>
            <a:pPr lvl="1">
              <a:lnSpc>
                <a:spcPct val="120000"/>
              </a:lnSpc>
              <a:spcBef>
                <a:spcPts val="0"/>
              </a:spcBef>
              <a:buFont typeface="Courier New" panose="02070309020205020404" pitchFamily="49" charset="0"/>
              <a:buChar char="o"/>
              <a:defRPr/>
            </a:pPr>
            <a:r>
              <a:rPr lang="en-US" dirty="0" smtClean="0">
                <a:solidFill>
                  <a:schemeClr val="tx1"/>
                </a:solidFill>
                <a:latin typeface="Arial" pitchFamily="34" charset="0"/>
                <a:cs typeface="Arial" pitchFamily="34" charset="0"/>
              </a:rPr>
              <a:t>Annual review of external evaluation </a:t>
            </a:r>
          </a:p>
          <a:p>
            <a:pPr lvl="1">
              <a:lnSpc>
                <a:spcPct val="120000"/>
              </a:lnSpc>
              <a:spcBef>
                <a:spcPts val="0"/>
              </a:spcBef>
              <a:buFont typeface="Courier New" panose="02070309020205020404" pitchFamily="49" charset="0"/>
              <a:buChar char="o"/>
              <a:defRPr/>
            </a:pPr>
            <a:r>
              <a:rPr lang="en-US" dirty="0" smtClean="0">
                <a:solidFill>
                  <a:schemeClr val="tx1"/>
                </a:solidFill>
                <a:latin typeface="Arial" pitchFamily="34" charset="0"/>
                <a:cs typeface="Arial" pitchFamily="34" charset="0"/>
              </a:rPr>
              <a:t>Input when changes to the System are considered:                                IEP facilitation, Resolution Meeting facilitation, FIEP time limit</a:t>
            </a:r>
          </a:p>
          <a:p>
            <a:pPr>
              <a:lnSpc>
                <a:spcPct val="90000"/>
              </a:lnSpc>
              <a:buFont typeface="Arial" pitchFamily="34" charset="0"/>
              <a:buChar char="•"/>
              <a:defRPr/>
            </a:pPr>
            <a:r>
              <a:rPr lang="en-US" dirty="0" smtClean="0">
                <a:solidFill>
                  <a:schemeClr val="tx1"/>
                </a:solidFill>
                <a:latin typeface="Arial" pitchFamily="34" charset="0"/>
                <a:cs typeface="Arial" pitchFamily="34" charset="0"/>
              </a:rPr>
              <a:t>Input for other issues critical to the System</a:t>
            </a:r>
          </a:p>
          <a:p>
            <a:pPr>
              <a:lnSpc>
                <a:spcPct val="90000"/>
              </a:lnSpc>
              <a:buFont typeface="Arial" pitchFamily="34" charset="0"/>
              <a:buChar char="•"/>
              <a:defRPr/>
            </a:pPr>
            <a:r>
              <a:rPr lang="en-US" dirty="0" smtClean="0">
                <a:solidFill>
                  <a:schemeClr val="tx1"/>
                </a:solidFill>
                <a:latin typeface="Arial" pitchFamily="34" charset="0"/>
                <a:cs typeface="Arial" pitchFamily="34" charset="0"/>
              </a:rPr>
              <a:t>Help with training of roster neutrals</a:t>
            </a:r>
          </a:p>
          <a:p>
            <a:pPr>
              <a:lnSpc>
                <a:spcPct val="90000"/>
              </a:lnSpc>
              <a:buFont typeface="Arial" pitchFamily="34" charset="0"/>
              <a:buChar char="•"/>
              <a:defRPr/>
            </a:pPr>
            <a:r>
              <a:rPr lang="en-US" dirty="0" smtClean="0">
                <a:solidFill>
                  <a:schemeClr val="tx1"/>
                </a:solidFill>
                <a:latin typeface="Arial" pitchFamily="34" charset="0"/>
                <a:cs typeface="Arial" pitchFamily="34" charset="0"/>
              </a:rPr>
              <a:t>Promote use of the System</a:t>
            </a:r>
          </a:p>
          <a:p>
            <a:pPr lvl="1">
              <a:lnSpc>
                <a:spcPct val="120000"/>
              </a:lnSpc>
              <a:spcBef>
                <a:spcPts val="0"/>
              </a:spcBef>
              <a:buFont typeface="Courier New" panose="02070309020205020404" pitchFamily="49" charset="0"/>
              <a:buChar char="o"/>
              <a:defRPr/>
            </a:pPr>
            <a:r>
              <a:rPr lang="en-US" dirty="0" smtClean="0">
                <a:solidFill>
                  <a:schemeClr val="tx1"/>
                </a:solidFill>
                <a:latin typeface="Arial" pitchFamily="34" charset="0"/>
                <a:cs typeface="Arial" pitchFamily="34" charset="0"/>
              </a:rPr>
              <a:t>Help with outreach to respective constituencies</a:t>
            </a:r>
          </a:p>
          <a:p>
            <a:pPr lvl="1">
              <a:lnSpc>
                <a:spcPct val="120000"/>
              </a:lnSpc>
              <a:spcBef>
                <a:spcPts val="0"/>
              </a:spcBef>
              <a:buFont typeface="Courier New" panose="02070309020205020404" pitchFamily="49" charset="0"/>
              <a:buChar char="o"/>
              <a:defRPr/>
            </a:pPr>
            <a:r>
              <a:rPr lang="en-US" dirty="0" smtClean="0">
                <a:solidFill>
                  <a:schemeClr val="tx1"/>
                </a:solidFill>
                <a:latin typeface="Arial" pitchFamily="34" charset="0"/>
                <a:cs typeface="Arial" pitchFamily="34" charset="0"/>
              </a:rPr>
              <a:t>Identify training opportunities </a:t>
            </a:r>
          </a:p>
          <a:p>
            <a:pPr lvl="1">
              <a:lnSpc>
                <a:spcPct val="120000"/>
              </a:lnSpc>
              <a:spcBef>
                <a:spcPts val="0"/>
              </a:spcBef>
              <a:buFont typeface="Courier New" panose="02070309020205020404" pitchFamily="49" charset="0"/>
              <a:buChar char="o"/>
              <a:defRPr/>
            </a:pPr>
            <a:r>
              <a:rPr lang="en-US" dirty="0" smtClean="0">
                <a:solidFill>
                  <a:schemeClr val="tx1"/>
                </a:solidFill>
                <a:latin typeface="Arial" pitchFamily="34" charset="0"/>
                <a:cs typeface="Arial" pitchFamily="34" charset="0"/>
              </a:rPr>
              <a:t>Disseminate WSEMS information (Link to WSEMS website, distribute System materials, invite WSEMS to exhibit at events, advertise WSEMS trainings)</a:t>
            </a:r>
            <a:endParaRPr lang="en-US" b="1" dirty="0">
              <a:solidFill>
                <a:schemeClr val="tx1"/>
              </a:solidFill>
              <a:latin typeface="Arial" pitchFamily="34" charset="0"/>
              <a:cs typeface="Arial" pitchFamily="34" charset="0"/>
            </a:endParaRPr>
          </a:p>
        </p:txBody>
      </p:sp>
      <p:pic>
        <p:nvPicPr>
          <p:cNvPr id="11269" name="Picture 1" descr="4 hands in" title="WSEMS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73088"/>
            <a:ext cx="1770063"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396037"/>
            <a:ext cx="8382000" cy="670764"/>
          </a:xfrm>
        </p:spPr>
        <p:txBody>
          <a:bodyPr/>
          <a:lstStyle/>
          <a:p>
            <a:pPr eaLnBrk="1" hangingPunct="1"/>
            <a:r>
              <a:rPr lang="en-US" altLang="en-US" sz="4800" dirty="0" smtClean="0">
                <a:ea typeface="ＭＳ Ｐゴシック" charset="-128"/>
              </a:rPr>
              <a:t>WSEMS Roster Neutrals</a:t>
            </a:r>
          </a:p>
        </p:txBody>
      </p:sp>
      <p:sp>
        <p:nvSpPr>
          <p:cNvPr id="1229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47CD5E2C-A8D0-44BF-86DE-505EBA06CC87}" type="slidenum">
              <a:rPr lang="en-US" altLang="en-US" smtClean="0">
                <a:solidFill>
                  <a:srgbClr val="262626"/>
                </a:solidFill>
                <a:latin typeface="Impact" pitchFamily="34" charset="0"/>
              </a:rPr>
              <a:pPr eaLnBrk="1" hangingPunct="1"/>
              <a:t>8</a:t>
            </a:fld>
            <a:endParaRPr lang="en-US" altLang="en-US" smtClean="0">
              <a:solidFill>
                <a:srgbClr val="262626"/>
              </a:solidFill>
              <a:latin typeface="Impact" pitchFamily="34" charset="0"/>
            </a:endParaRPr>
          </a:p>
        </p:txBody>
      </p:sp>
      <p:sp>
        <p:nvSpPr>
          <p:cNvPr id="27650" name="Rectangle 5"/>
          <p:cNvSpPr>
            <a:spLocks noChangeArrowheads="1"/>
          </p:cNvSpPr>
          <p:nvPr/>
        </p:nvSpPr>
        <p:spPr bwMode="auto">
          <a:xfrm>
            <a:off x="228600" y="1334313"/>
            <a:ext cx="807720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ct val="20000"/>
              </a:spcBef>
              <a:buFont typeface="Arial" charset="0"/>
              <a:buChar char="•"/>
              <a:defRPr/>
            </a:pPr>
            <a:r>
              <a:rPr lang="en-US" sz="2800" dirty="0"/>
              <a:t>WSEMS </a:t>
            </a:r>
            <a:r>
              <a:rPr lang="en-US" sz="2800" dirty="0">
                <a:solidFill>
                  <a:srgbClr val="FF0000"/>
                </a:solidFill>
              </a:rPr>
              <a:t>Partners</a:t>
            </a:r>
            <a:r>
              <a:rPr lang="en-US" sz="2800" dirty="0"/>
              <a:t>/staff                                              interview &amp; select neutrals</a:t>
            </a:r>
          </a:p>
          <a:p>
            <a:pPr marL="457200" indent="-457200">
              <a:spcBef>
                <a:spcPct val="20000"/>
              </a:spcBef>
              <a:buFont typeface="Arial" charset="0"/>
              <a:buChar char="•"/>
              <a:defRPr/>
            </a:pPr>
            <a:endParaRPr lang="en-US" sz="1000" dirty="0"/>
          </a:p>
          <a:p>
            <a:pPr marL="457200" indent="-457200">
              <a:spcBef>
                <a:spcPct val="20000"/>
              </a:spcBef>
              <a:buFont typeface="Arial" charset="0"/>
              <a:buChar char="•"/>
              <a:defRPr/>
            </a:pPr>
            <a:r>
              <a:rPr lang="en-US" sz="2800" dirty="0"/>
              <a:t>25 neutrals for 3 options                          </a:t>
            </a:r>
            <a:r>
              <a:rPr lang="en-US" b="1" u="sng" dirty="0" smtClean="0">
                <a:solidFill>
                  <a:prstClr val="black"/>
                </a:solidFill>
                <a:cs typeface="Arial" charset="0"/>
                <a:hlinkClick r:id="rId4"/>
              </a:rPr>
              <a:t>List of WSEMS Neutrals: </a:t>
            </a:r>
          </a:p>
          <a:p>
            <a:pPr indent="463550">
              <a:spcBef>
                <a:spcPct val="20000"/>
              </a:spcBef>
              <a:defRPr/>
            </a:pPr>
            <a:r>
              <a:rPr lang="en-US" b="1" u="sng" dirty="0" smtClean="0">
                <a:solidFill>
                  <a:prstClr val="black"/>
                </a:solidFill>
                <a:cs typeface="Arial" charset="0"/>
                <a:hlinkClick r:id="rId4"/>
              </a:rPr>
              <a:t>http://www.wsems.us/mediators.html</a:t>
            </a:r>
            <a:endParaRPr lang="en-US" b="1" u="sng" dirty="0">
              <a:solidFill>
                <a:prstClr val="black"/>
              </a:solidFill>
              <a:cs typeface="Arial" charset="0"/>
            </a:endParaRPr>
          </a:p>
          <a:p>
            <a:pPr marL="457200" indent="-457200">
              <a:spcBef>
                <a:spcPct val="20000"/>
              </a:spcBef>
              <a:buFont typeface="Arial" charset="0"/>
              <a:buChar char="•"/>
              <a:defRPr/>
            </a:pPr>
            <a:endParaRPr lang="en-US" sz="1000" b="1" u="sng" dirty="0">
              <a:solidFill>
                <a:prstClr val="black"/>
              </a:solidFill>
              <a:cs typeface="Arial" charset="0"/>
            </a:endParaRPr>
          </a:p>
          <a:p>
            <a:pPr marL="457200" indent="-457200">
              <a:spcBef>
                <a:spcPct val="20000"/>
              </a:spcBef>
              <a:buFont typeface="Arial" charset="0"/>
              <a:buChar char="•"/>
              <a:defRPr/>
            </a:pPr>
            <a:r>
              <a:rPr lang="en-US" sz="2800" dirty="0">
                <a:cs typeface="Arial" charset="0"/>
              </a:rPr>
              <a:t>WSEMS </a:t>
            </a:r>
            <a:r>
              <a:rPr lang="en-US" sz="2800" dirty="0">
                <a:solidFill>
                  <a:srgbClr val="FF0000"/>
                </a:solidFill>
                <a:cs typeface="Arial" charset="0"/>
              </a:rPr>
              <a:t>Partners</a:t>
            </a:r>
            <a:r>
              <a:rPr lang="en-US" sz="2800" dirty="0">
                <a:cs typeface="Arial" charset="0"/>
              </a:rPr>
              <a:t>/staff                                         plan &amp; provide required initial 5-day &amp; annual 1-day training</a:t>
            </a:r>
          </a:p>
          <a:p>
            <a:pPr marL="457200" indent="-457200">
              <a:spcBef>
                <a:spcPct val="20000"/>
              </a:spcBef>
              <a:buFont typeface="Arial" charset="0"/>
              <a:buChar char="•"/>
              <a:defRPr/>
            </a:pPr>
            <a:endParaRPr lang="en-US" sz="1000" dirty="0">
              <a:cs typeface="Arial" charset="0"/>
            </a:endParaRPr>
          </a:p>
          <a:p>
            <a:pPr marL="457200" indent="-457200">
              <a:spcBef>
                <a:spcPct val="20000"/>
              </a:spcBef>
              <a:buFont typeface="Arial" charset="0"/>
              <a:buChar char="•"/>
              <a:defRPr/>
            </a:pPr>
            <a:r>
              <a:rPr lang="en-US" sz="2800" dirty="0">
                <a:cs typeface="Arial" charset="0"/>
              </a:rPr>
              <a:t>WSEMS </a:t>
            </a:r>
            <a:r>
              <a:rPr lang="en-US" sz="2800" dirty="0">
                <a:solidFill>
                  <a:srgbClr val="FF0000"/>
                </a:solidFill>
                <a:cs typeface="Arial" charset="0"/>
              </a:rPr>
              <a:t>Partners</a:t>
            </a:r>
            <a:r>
              <a:rPr lang="en-US" sz="2800" dirty="0">
                <a:cs typeface="Arial" charset="0"/>
              </a:rPr>
              <a:t>/staff approve continued inclusion of neutrals on roster</a:t>
            </a:r>
          </a:p>
          <a:p>
            <a:pPr>
              <a:spcBef>
                <a:spcPct val="20000"/>
              </a:spcBef>
              <a:defRPr/>
            </a:pPr>
            <a:r>
              <a:rPr lang="en-US" sz="2800" dirty="0">
                <a:solidFill>
                  <a:srgbClr val="FF0000"/>
                </a:solidFill>
                <a:cs typeface="Arial" charset="0"/>
              </a:rPr>
              <a:t> </a:t>
            </a:r>
            <a:endParaRPr lang="en-US" sz="2800" dirty="0">
              <a:cs typeface="Arial" charset="0"/>
            </a:endParaRPr>
          </a:p>
        </p:txBody>
      </p:sp>
      <p:pic>
        <p:nvPicPr>
          <p:cNvPr id="12293" name="Picture 8" descr="Photo of two people communicating" title="Photo of two people communicat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558925"/>
            <a:ext cx="377348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514600" y="457200"/>
            <a:ext cx="6388107" cy="1204005"/>
          </a:xfrm>
        </p:spPr>
        <p:txBody>
          <a:bodyPr/>
          <a:lstStyle/>
          <a:p>
            <a:r>
              <a:rPr lang="en-US" altLang="en-US" sz="4000" dirty="0" smtClean="0">
                <a:solidFill>
                  <a:schemeClr val="tx1"/>
                </a:solidFill>
                <a:latin typeface="Impact" pitchFamily="34" charset="0"/>
              </a:rPr>
              <a:t>Burns Mediation Services Intake Coordination Process</a:t>
            </a:r>
            <a:endParaRPr lang="en-US" sz="4000" dirty="0"/>
          </a:p>
        </p:txBody>
      </p:sp>
      <p:sp>
        <p:nvSpPr>
          <p:cNvPr id="13329" name="Slide Number Placeholder 1"/>
          <p:cNvSpPr>
            <a:spLocks noGrp="1"/>
          </p:cNvSpPr>
          <p:nvPr>
            <p:ph type="sldNum" sz="quarter" idx="12"/>
          </p:nvPr>
        </p:nvSpPr>
        <p:spPr bwMode="auto">
          <a:xfrm>
            <a:off x="8305800" y="6484989"/>
            <a:ext cx="762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648BC9B-9084-45F0-B39B-BB92210FD6AA}" type="slidenum">
              <a:rPr lang="en-US" altLang="en-US" smtClean="0">
                <a:solidFill>
                  <a:srgbClr val="262626"/>
                </a:solidFill>
                <a:latin typeface="Impact" pitchFamily="34" charset="0"/>
              </a:rPr>
              <a:pPr eaLnBrk="1" hangingPunct="1"/>
              <a:t>9</a:t>
            </a:fld>
            <a:endParaRPr lang="en-US" altLang="en-US" dirty="0" smtClean="0">
              <a:solidFill>
                <a:srgbClr val="262626"/>
              </a:solidFill>
              <a:latin typeface="Impact" pitchFamily="34" charset="0"/>
            </a:endParaRPr>
          </a:p>
        </p:txBody>
      </p:sp>
      <p:sp>
        <p:nvSpPr>
          <p:cNvPr id="4" name="Diamond 3"/>
          <p:cNvSpPr/>
          <p:nvPr/>
        </p:nvSpPr>
        <p:spPr>
          <a:xfrm>
            <a:off x="152400" y="115475"/>
            <a:ext cx="2362200" cy="2075209"/>
          </a:xfrm>
          <a:prstGeom prst="diamond">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2000" dirty="0">
                <a:solidFill>
                  <a:schemeClr val="bg1"/>
                </a:solidFill>
              </a:rPr>
              <a:t>Request</a:t>
            </a:r>
          </a:p>
          <a:p>
            <a:pPr algn="ctr" fontAlgn="auto">
              <a:spcBef>
                <a:spcPts val="0"/>
              </a:spcBef>
              <a:spcAft>
                <a:spcPts val="0"/>
              </a:spcAft>
              <a:defRPr/>
            </a:pPr>
            <a:r>
              <a:rPr lang="en-US" sz="2000" dirty="0">
                <a:solidFill>
                  <a:schemeClr val="bg1"/>
                </a:solidFill>
              </a:rPr>
              <a:t>Received</a:t>
            </a:r>
          </a:p>
        </p:txBody>
      </p:sp>
      <p:sp>
        <p:nvSpPr>
          <p:cNvPr id="10" name="Down Arrow 9" descr="Arrow pointing from Request Received to Neutral Intake Coordinator" title="Arrow"/>
          <p:cNvSpPr/>
          <p:nvPr/>
        </p:nvSpPr>
        <p:spPr>
          <a:xfrm>
            <a:off x="1204305" y="2285278"/>
            <a:ext cx="258123" cy="454275"/>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304800" y="2734261"/>
            <a:ext cx="2057400" cy="1782462"/>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2000" dirty="0"/>
              <a:t>Neutral</a:t>
            </a:r>
          </a:p>
          <a:p>
            <a:pPr algn="ctr" fontAlgn="auto">
              <a:spcBef>
                <a:spcPts val="0"/>
              </a:spcBef>
              <a:spcAft>
                <a:spcPts val="0"/>
              </a:spcAft>
              <a:defRPr/>
            </a:pPr>
            <a:r>
              <a:rPr lang="en-US" sz="2000" dirty="0"/>
              <a:t>Intake</a:t>
            </a:r>
          </a:p>
          <a:p>
            <a:pPr algn="ctr" fontAlgn="auto">
              <a:spcBef>
                <a:spcPts val="0"/>
              </a:spcBef>
              <a:spcAft>
                <a:spcPts val="0"/>
              </a:spcAft>
              <a:defRPr/>
            </a:pPr>
            <a:r>
              <a:rPr lang="en-US" sz="2000" dirty="0"/>
              <a:t>Coordinator</a:t>
            </a:r>
          </a:p>
        </p:txBody>
      </p:sp>
      <p:sp>
        <p:nvSpPr>
          <p:cNvPr id="21" name="Down Arrow 20" descr="Arrow pointing from Neutral Intake Coordinator to Screening, Education, and Analysis" title="Arrow"/>
          <p:cNvSpPr/>
          <p:nvPr/>
        </p:nvSpPr>
        <p:spPr>
          <a:xfrm>
            <a:off x="1204305" y="4573463"/>
            <a:ext cx="258123" cy="227137"/>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Frame 21"/>
          <p:cNvSpPr/>
          <p:nvPr/>
        </p:nvSpPr>
        <p:spPr>
          <a:xfrm>
            <a:off x="234642" y="4848177"/>
            <a:ext cx="2233084" cy="1449761"/>
          </a:xfrm>
          <a:prstGeom prst="frame">
            <a:avLst/>
          </a:prstGeom>
          <a:solidFill>
            <a:srgbClr val="00B050"/>
          </a:solidFill>
        </p:spPr>
        <p:style>
          <a:lnRef idx="0">
            <a:schemeClr val="accent1"/>
          </a:lnRef>
          <a:fillRef idx="3">
            <a:schemeClr val="accent1"/>
          </a:fillRef>
          <a:effectRef idx="3">
            <a:schemeClr val="accent1"/>
          </a:effectRef>
          <a:fontRef idx="minor">
            <a:schemeClr val="lt1"/>
          </a:fontRef>
        </p:style>
        <p:txBody>
          <a:bodyPr anchor="ctr"/>
          <a:lstStyle/>
          <a:p>
            <a:pPr fontAlgn="auto">
              <a:spcBef>
                <a:spcPts val="0"/>
              </a:spcBef>
              <a:spcAft>
                <a:spcPts val="0"/>
              </a:spcAft>
              <a:buFont typeface="Wingdings" charset="2"/>
              <a:buChar char="ü"/>
              <a:defRPr/>
            </a:pPr>
            <a:r>
              <a:rPr lang="en-US" sz="2000" dirty="0">
                <a:solidFill>
                  <a:schemeClr val="tx1"/>
                </a:solidFill>
              </a:rPr>
              <a:t>  Screening</a:t>
            </a:r>
          </a:p>
          <a:p>
            <a:pPr fontAlgn="auto">
              <a:spcBef>
                <a:spcPts val="0"/>
              </a:spcBef>
              <a:spcAft>
                <a:spcPts val="0"/>
              </a:spcAft>
              <a:buFont typeface="Wingdings" charset="2"/>
              <a:buChar char="ü"/>
              <a:defRPr/>
            </a:pPr>
            <a:r>
              <a:rPr lang="en-US" sz="2000" dirty="0">
                <a:solidFill>
                  <a:schemeClr val="tx1"/>
                </a:solidFill>
              </a:rPr>
              <a:t>  Education</a:t>
            </a:r>
          </a:p>
          <a:p>
            <a:pPr fontAlgn="auto">
              <a:spcBef>
                <a:spcPts val="0"/>
              </a:spcBef>
              <a:spcAft>
                <a:spcPts val="0"/>
              </a:spcAft>
              <a:buFont typeface="Wingdings" charset="2"/>
              <a:buChar char="ü"/>
              <a:defRPr/>
            </a:pPr>
            <a:r>
              <a:rPr lang="en-US" sz="2000" dirty="0">
                <a:solidFill>
                  <a:schemeClr val="tx1"/>
                </a:solidFill>
              </a:rPr>
              <a:t>  Analysis</a:t>
            </a:r>
          </a:p>
        </p:txBody>
      </p:sp>
      <p:sp>
        <p:nvSpPr>
          <p:cNvPr id="25" name="Down Arrow 24" descr="Arrow pointing from Screening, Education, Analysis to Provide feedback to parties" title="Arrow"/>
          <p:cNvSpPr/>
          <p:nvPr/>
        </p:nvSpPr>
        <p:spPr>
          <a:xfrm rot="16200000">
            <a:off x="2666628" y="5377925"/>
            <a:ext cx="258123" cy="562179"/>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Punched Tape 18"/>
          <p:cNvSpPr/>
          <p:nvPr/>
        </p:nvSpPr>
        <p:spPr>
          <a:xfrm>
            <a:off x="3128486" y="5165478"/>
            <a:ext cx="1462564" cy="1406823"/>
          </a:xfrm>
          <a:prstGeom prst="flowChartPunchedTape">
            <a:avLst/>
          </a:prstGeom>
          <a:gradFill>
            <a:gsLst>
              <a:gs pos="0">
                <a:schemeClr val="accent5">
                  <a:lumMod val="50000"/>
                </a:schemeClr>
              </a:gs>
              <a:gs pos="100000">
                <a:schemeClr val="accent5">
                  <a:lumMod val="60000"/>
                  <a:lumOff val="40000"/>
                </a:schemeClr>
              </a:gs>
            </a:gsLst>
          </a:gra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2000" dirty="0">
                <a:solidFill>
                  <a:schemeClr val="tx1"/>
                </a:solidFill>
              </a:rPr>
              <a:t>Provide feedback to parties</a:t>
            </a:r>
          </a:p>
        </p:txBody>
      </p:sp>
      <p:sp>
        <p:nvSpPr>
          <p:cNvPr id="23" name="Bent-Up Arrow 22" descr="Arrow pointing from Provide feedback to parties to Parties' Choice (self-determination)" title="Arrow"/>
          <p:cNvSpPr/>
          <p:nvPr/>
        </p:nvSpPr>
        <p:spPr>
          <a:xfrm>
            <a:off x="4751916" y="4616609"/>
            <a:ext cx="814917" cy="1396196"/>
          </a:xfrm>
          <a:prstGeom prst="bentUpArrow">
            <a:avLst>
              <a:gd name="adj1" fmla="val 25000"/>
              <a:gd name="adj2" fmla="val 25000"/>
              <a:gd name="adj3" fmla="val 25000"/>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 Diagonal Corner Rectangle 10"/>
          <p:cNvSpPr/>
          <p:nvPr/>
        </p:nvSpPr>
        <p:spPr>
          <a:xfrm>
            <a:off x="4351814" y="2894057"/>
            <a:ext cx="1804924" cy="1462870"/>
          </a:xfrm>
          <a:prstGeom prst="round2DiagRect">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n-US" sz="200" dirty="0">
              <a:solidFill>
                <a:schemeClr val="tx1"/>
              </a:solidFill>
            </a:endParaRPr>
          </a:p>
          <a:p>
            <a:pPr algn="ctr" fontAlgn="auto">
              <a:spcBef>
                <a:spcPts val="0"/>
              </a:spcBef>
              <a:spcAft>
                <a:spcPts val="0"/>
              </a:spcAft>
              <a:defRPr/>
            </a:pPr>
            <a:endParaRPr lang="en-US" sz="200" dirty="0">
              <a:solidFill>
                <a:schemeClr val="tx1"/>
              </a:solidFill>
            </a:endParaRPr>
          </a:p>
          <a:p>
            <a:pPr algn="ctr" fontAlgn="auto">
              <a:spcBef>
                <a:spcPts val="0"/>
              </a:spcBef>
              <a:spcAft>
                <a:spcPts val="0"/>
              </a:spcAft>
              <a:defRPr/>
            </a:pPr>
            <a:endParaRPr lang="en-US" sz="200" dirty="0">
              <a:solidFill>
                <a:schemeClr val="tx1"/>
              </a:solidFill>
            </a:endParaRPr>
          </a:p>
          <a:p>
            <a:pPr algn="ctr" fontAlgn="auto">
              <a:spcBef>
                <a:spcPts val="0"/>
              </a:spcBef>
              <a:spcAft>
                <a:spcPts val="0"/>
              </a:spcAft>
              <a:defRPr/>
            </a:pPr>
            <a:endParaRPr lang="en-US" sz="200" dirty="0">
              <a:solidFill>
                <a:schemeClr val="tx1"/>
              </a:solidFill>
            </a:endParaRPr>
          </a:p>
          <a:p>
            <a:pPr algn="ctr" fontAlgn="auto">
              <a:spcBef>
                <a:spcPts val="0"/>
              </a:spcBef>
              <a:spcAft>
                <a:spcPts val="0"/>
              </a:spcAft>
              <a:defRPr/>
            </a:pPr>
            <a:endParaRPr lang="en-US" sz="200" dirty="0">
              <a:solidFill>
                <a:schemeClr val="tx1"/>
              </a:solidFill>
            </a:endParaRPr>
          </a:p>
          <a:p>
            <a:pPr algn="ctr" fontAlgn="auto">
              <a:spcBef>
                <a:spcPts val="0"/>
              </a:spcBef>
              <a:spcAft>
                <a:spcPts val="0"/>
              </a:spcAft>
              <a:defRPr/>
            </a:pPr>
            <a:endParaRPr lang="en-US" sz="200" dirty="0">
              <a:solidFill>
                <a:schemeClr val="tx1"/>
              </a:solidFill>
            </a:endParaRPr>
          </a:p>
          <a:p>
            <a:pPr algn="ctr" fontAlgn="auto">
              <a:spcBef>
                <a:spcPts val="0"/>
              </a:spcBef>
              <a:spcAft>
                <a:spcPts val="0"/>
              </a:spcAft>
              <a:defRPr/>
            </a:pPr>
            <a:endParaRPr lang="en-US" sz="200" dirty="0">
              <a:solidFill>
                <a:schemeClr val="tx1"/>
              </a:solidFill>
            </a:endParaRPr>
          </a:p>
          <a:p>
            <a:pPr algn="ctr" fontAlgn="auto">
              <a:spcBef>
                <a:spcPts val="0"/>
              </a:spcBef>
              <a:spcAft>
                <a:spcPts val="0"/>
              </a:spcAft>
              <a:defRPr/>
            </a:pPr>
            <a:r>
              <a:rPr lang="en-US" sz="2000" dirty="0">
                <a:solidFill>
                  <a:schemeClr val="tx1"/>
                </a:solidFill>
              </a:rPr>
              <a:t>Parties’ Choice</a:t>
            </a:r>
          </a:p>
          <a:p>
            <a:pPr algn="ctr" fontAlgn="auto">
              <a:spcBef>
                <a:spcPts val="0"/>
              </a:spcBef>
              <a:spcAft>
                <a:spcPts val="0"/>
              </a:spcAft>
              <a:defRPr/>
            </a:pPr>
            <a:r>
              <a:rPr lang="en-US" sz="2000" dirty="0">
                <a:solidFill>
                  <a:schemeClr val="tx1"/>
                </a:solidFill>
              </a:rPr>
              <a:t>(self-determination</a:t>
            </a:r>
            <a:r>
              <a:rPr lang="en-US" sz="2000" dirty="0"/>
              <a:t>)</a:t>
            </a:r>
          </a:p>
        </p:txBody>
      </p:sp>
      <p:sp>
        <p:nvSpPr>
          <p:cNvPr id="13" name="Equal 12" descr="Parties' Choice (self-determination) equals Facilitated IEP, Mediation, Resolution Meeting, Birth to 3 Mediation" title="Equal Sign"/>
          <p:cNvSpPr/>
          <p:nvPr/>
        </p:nvSpPr>
        <p:spPr>
          <a:xfrm>
            <a:off x="6294321" y="3052087"/>
            <a:ext cx="980866" cy="1166661"/>
          </a:xfrm>
          <a:prstGeom prst="mathEqual">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4" name="Snip Same Side Corner Rectangle 13"/>
          <p:cNvSpPr/>
          <p:nvPr/>
        </p:nvSpPr>
        <p:spPr>
          <a:xfrm>
            <a:off x="7239001" y="1551880"/>
            <a:ext cx="1588800" cy="877577"/>
          </a:xfrm>
          <a:prstGeom prst="snip2SameRect">
            <a:avLst/>
          </a:prstGeom>
          <a:gradFill>
            <a:gsLst>
              <a:gs pos="0">
                <a:schemeClr val="accent6">
                  <a:lumMod val="75000"/>
                </a:schemeClr>
              </a:gs>
              <a:gs pos="100000">
                <a:schemeClr val="accent6">
                  <a:lumMod val="60000"/>
                  <a:lumOff val="40000"/>
                </a:schemeClr>
              </a:gs>
            </a:gsLst>
          </a:gradFill>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2000" dirty="0">
                <a:solidFill>
                  <a:schemeClr val="tx1"/>
                </a:solidFill>
              </a:rPr>
              <a:t>Facilitated</a:t>
            </a:r>
          </a:p>
          <a:p>
            <a:pPr algn="ctr" fontAlgn="auto">
              <a:spcBef>
                <a:spcPts val="0"/>
              </a:spcBef>
              <a:spcAft>
                <a:spcPts val="0"/>
              </a:spcAft>
              <a:defRPr/>
            </a:pPr>
            <a:r>
              <a:rPr lang="en-US" sz="2000" dirty="0">
                <a:solidFill>
                  <a:schemeClr val="tx1"/>
                </a:solidFill>
              </a:rPr>
              <a:t>IEP</a:t>
            </a:r>
          </a:p>
        </p:txBody>
      </p:sp>
      <p:sp>
        <p:nvSpPr>
          <p:cNvPr id="15" name="Snip Same Side Corner Rectangle 14"/>
          <p:cNvSpPr/>
          <p:nvPr/>
        </p:nvSpPr>
        <p:spPr>
          <a:xfrm>
            <a:off x="7315201" y="2894056"/>
            <a:ext cx="1512600" cy="877577"/>
          </a:xfrm>
          <a:prstGeom prst="snip2SameRect">
            <a:avLst/>
          </a:prstGeom>
          <a:gradFill>
            <a:gsLst>
              <a:gs pos="0">
                <a:schemeClr val="accent6">
                  <a:lumMod val="75000"/>
                </a:schemeClr>
              </a:gs>
              <a:gs pos="100000">
                <a:schemeClr val="accent6">
                  <a:lumMod val="60000"/>
                  <a:lumOff val="40000"/>
                </a:schemeClr>
              </a:gs>
            </a:gsLst>
          </a:gradFill>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2000" dirty="0">
                <a:solidFill>
                  <a:schemeClr val="tx1"/>
                </a:solidFill>
              </a:rPr>
              <a:t>Mediation</a:t>
            </a:r>
          </a:p>
        </p:txBody>
      </p:sp>
      <p:sp>
        <p:nvSpPr>
          <p:cNvPr id="16" name="Snip Same Side Corner Rectangle 15"/>
          <p:cNvSpPr/>
          <p:nvPr/>
        </p:nvSpPr>
        <p:spPr>
          <a:xfrm>
            <a:off x="7315201" y="4236232"/>
            <a:ext cx="1512600" cy="877577"/>
          </a:xfrm>
          <a:prstGeom prst="snip2SameRect">
            <a:avLst/>
          </a:prstGeom>
          <a:gradFill>
            <a:gsLst>
              <a:gs pos="0">
                <a:schemeClr val="accent6">
                  <a:lumMod val="75000"/>
                </a:schemeClr>
              </a:gs>
              <a:gs pos="100000">
                <a:schemeClr val="accent6">
                  <a:lumMod val="60000"/>
                  <a:lumOff val="40000"/>
                </a:schemeClr>
              </a:gs>
            </a:gsLst>
          </a:gradFill>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2000" dirty="0">
                <a:solidFill>
                  <a:schemeClr val="tx1"/>
                </a:solidFill>
              </a:rPr>
              <a:t>Resolution</a:t>
            </a:r>
          </a:p>
          <a:p>
            <a:pPr algn="ctr" fontAlgn="auto">
              <a:spcBef>
                <a:spcPts val="0"/>
              </a:spcBef>
              <a:spcAft>
                <a:spcPts val="0"/>
              </a:spcAft>
              <a:defRPr/>
            </a:pPr>
            <a:r>
              <a:rPr lang="en-US" sz="2000" dirty="0">
                <a:solidFill>
                  <a:schemeClr val="tx1"/>
                </a:solidFill>
              </a:rPr>
              <a:t>Meeting</a:t>
            </a:r>
          </a:p>
        </p:txBody>
      </p:sp>
      <p:sp>
        <p:nvSpPr>
          <p:cNvPr id="17" name="Snip Same Side Corner Rectangle 16"/>
          <p:cNvSpPr/>
          <p:nvPr/>
        </p:nvSpPr>
        <p:spPr>
          <a:xfrm>
            <a:off x="7374569" y="5607412"/>
            <a:ext cx="1393863" cy="877577"/>
          </a:xfrm>
          <a:prstGeom prst="snip2SameRect">
            <a:avLst/>
          </a:prstGeom>
          <a:gradFill>
            <a:gsLst>
              <a:gs pos="0">
                <a:schemeClr val="accent2">
                  <a:lumMod val="40000"/>
                  <a:lumOff val="60000"/>
                </a:schemeClr>
              </a:gs>
              <a:gs pos="100000">
                <a:schemeClr val="accent6">
                  <a:lumMod val="60000"/>
                  <a:lumOff val="40000"/>
                </a:schemeClr>
              </a:gs>
            </a:gsLst>
          </a:gradFill>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n-US" sz="2000" dirty="0">
                <a:solidFill>
                  <a:schemeClr val="tx1"/>
                </a:solidFill>
              </a:rPr>
              <a:t>Birth to 3</a:t>
            </a:r>
          </a:p>
          <a:p>
            <a:pPr algn="ctr" fontAlgn="auto">
              <a:spcBef>
                <a:spcPts val="0"/>
              </a:spcBef>
              <a:spcAft>
                <a:spcPts val="0"/>
              </a:spcAft>
              <a:defRPr/>
            </a:pPr>
            <a:r>
              <a:rPr lang="en-US" sz="2000" dirty="0">
                <a:solidFill>
                  <a:schemeClr val="tx1"/>
                </a:solidFill>
              </a:rPr>
              <a:t>Mediation</a:t>
            </a:r>
          </a:p>
        </p:txBody>
      </p:sp>
      <p:sp>
        <p:nvSpPr>
          <p:cNvPr id="13330" name="TextBox 2"/>
          <p:cNvSpPr txBox="1">
            <a:spLocks noChangeArrowheads="1"/>
          </p:cNvSpPr>
          <p:nvPr/>
        </p:nvSpPr>
        <p:spPr bwMode="auto">
          <a:xfrm rot="20290278">
            <a:off x="2290302" y="2384091"/>
            <a:ext cx="4281487" cy="461963"/>
          </a:xfrm>
          <a:prstGeom prst="rect">
            <a:avLst/>
          </a:prstGeom>
          <a:noFill/>
          <a:ln w="31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en-US" sz="2400">
                <a:solidFill>
                  <a:srgbClr val="FF0000"/>
                </a:solidFill>
              </a:rPr>
              <a:t>PTIC </a:t>
            </a:r>
            <a:r>
              <a:rPr lang="en-US" altLang="en-US" sz="2400"/>
              <a:t>is not involved directly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2000"/>
                                        <p:tgtEl>
                                          <p:spTgt spid="2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20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2000"/>
                                        <p:tgtEl>
                                          <p:spTgt spid="2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20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2000"/>
                                        <p:tgtEl>
                                          <p:spTgt spid="2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20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2000"/>
                                        <p:tgtEl>
                                          <p:spTgt spid="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2000"/>
                                        <p:tgtEl>
                                          <p:spTgt spid="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2000"/>
                                        <p:tgtEl>
                                          <p:spTgt spid="1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2000"/>
                                        <p:tgtEl>
                                          <p:spTgt spid="1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CubeinCube.p3d 0"/>
  <p:tag name="POWER3D OPTIONS" val="Fast "/>
  <p:tag name="POWER3D SOUND" val="Cube in Cube"/>
</p:tagLst>
</file>

<file path=ppt/tags/tag2.xml><?xml version="1.0" encoding="utf-8"?>
<p:tagLst xmlns:a="http://schemas.openxmlformats.org/drawingml/2006/main" xmlns:r="http://schemas.openxmlformats.org/officeDocument/2006/relationships" xmlns:p="http://schemas.openxmlformats.org/presentationml/2006/main">
  <p:tag name="POWER3D TRANSITION" val="MassProduction.p3d 0"/>
  <p:tag name="POWER3D OPTIONS" val="Fast "/>
  <p:tag name="POWER3D SOUND" val="Mass Production"/>
</p:tagLst>
</file>

<file path=ppt/tags/tag3.xml><?xml version="1.0" encoding="utf-8"?>
<p:tagLst xmlns:a="http://schemas.openxmlformats.org/drawingml/2006/main" xmlns:r="http://schemas.openxmlformats.org/officeDocument/2006/relationships" xmlns:p="http://schemas.openxmlformats.org/presentationml/2006/main">
  <p:tag name="POWER3D TRANSITION" val="FlyingSaucer.p3d 0"/>
  <p:tag name="POWER3D OPTIONS" val="Fast "/>
  <p:tag name="POWER3D SOUND" val="Flying Saucer"/>
</p:tagLst>
</file>

<file path=ppt/tags/tag4.xml><?xml version="1.0" encoding="utf-8"?>
<p:tagLst xmlns:a="http://schemas.openxmlformats.org/drawingml/2006/main" xmlns:r="http://schemas.openxmlformats.org/officeDocument/2006/relationships" xmlns:p="http://schemas.openxmlformats.org/presentationml/2006/main">
  <p:tag name="POWER3D TRANSITION" val="WalkingDowntheHallway.p3d 0"/>
  <p:tag name="POWER3D OPTIONS" val="Fast "/>
  <p:tag name="POWER3D SOUND" val="Walking Down the Hallway"/>
</p:tagLst>
</file>

<file path=ppt/tags/tag5.xml><?xml version="1.0" encoding="utf-8"?>
<p:tagLst xmlns:a="http://schemas.openxmlformats.org/drawingml/2006/main" xmlns:r="http://schemas.openxmlformats.org/officeDocument/2006/relationships" xmlns:p="http://schemas.openxmlformats.org/presentationml/2006/main">
  <p:tag name="POWER3D TRANSITION" val="Wand.p3d 0"/>
  <p:tag name="POWER3D OPTIONS" val="Fast "/>
  <p:tag name="POWER3D SOUND" val="Wand"/>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NewsPr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ivic">
  <a:themeElements>
    <a:clrScheme name="Custom 1">
      <a:dk1>
        <a:sysClr val="windowText" lastClr="000000"/>
      </a:dk1>
      <a:lt1>
        <a:sysClr val="window" lastClr="FFFFFF"/>
      </a:lt1>
      <a:dk2>
        <a:srgbClr val="524135"/>
      </a:dk2>
      <a:lt2>
        <a:srgbClr val="FEE9BE"/>
      </a:lt2>
      <a:accent1>
        <a:srgbClr val="A99F96"/>
      </a:accent1>
      <a:accent2>
        <a:srgbClr val="F47A55"/>
      </a:accent2>
      <a:accent3>
        <a:srgbClr val="FDB828"/>
      </a:accent3>
      <a:accent4>
        <a:srgbClr val="5BC4BE"/>
      </a:accent4>
      <a:accent5>
        <a:srgbClr val="A6CE39"/>
      </a:accent5>
      <a:accent6>
        <a:srgbClr val="B0ABD5"/>
      </a:accent6>
      <a:hlink>
        <a:srgbClr val="66BAE8"/>
      </a:hlink>
      <a:folHlink>
        <a:srgbClr val="66BAE8"/>
      </a:folHlink>
    </a:clrScheme>
    <a:fontScheme name="Custom 1">
      <a:majorFont>
        <a:latin typeface="Gill Sans MT"/>
        <a:ea typeface=""/>
        <a:cs typeface=""/>
      </a:majorFont>
      <a:minorFont>
        <a:latin typeface="Gill Sans MT"/>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PACER Template 1">
  <a:themeElements>
    <a:clrScheme name="PACER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CER Template 1">
      <a:majorFont>
        <a:latin typeface="Times New Roman"/>
        <a:ea typeface=""/>
        <a:cs typeface="Arial"/>
      </a:majorFont>
      <a:minorFont>
        <a:latin typeface="Century Gothi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ACER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CER Template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CER Template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CER Template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CER Template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CER Template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CER Template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CER Template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CER Template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CER Template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CER Template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CER Template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NewCADR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13246</TotalTime>
  <Words>2368</Words>
  <Application>Microsoft Office PowerPoint</Application>
  <PresentationFormat>On-screen Show (4:3)</PresentationFormat>
  <Paragraphs>499</Paragraphs>
  <Slides>47</Slides>
  <Notes>32</Notes>
  <HiddenSlides>0</HiddenSlides>
  <MMClips>0</MMClips>
  <ScaleCrop>false</ScaleCrop>
  <HeadingPairs>
    <vt:vector size="4" baseType="variant">
      <vt:variant>
        <vt:lpstr>Theme</vt:lpstr>
      </vt:variant>
      <vt:variant>
        <vt:i4>7</vt:i4>
      </vt:variant>
      <vt:variant>
        <vt:lpstr>Slide Titles</vt:lpstr>
      </vt:variant>
      <vt:variant>
        <vt:i4>47</vt:i4>
      </vt:variant>
    </vt:vector>
  </HeadingPairs>
  <TitlesOfParts>
    <vt:vector size="54" baseType="lpstr">
      <vt:lpstr>NewsPrint</vt:lpstr>
      <vt:lpstr>Capsules</vt:lpstr>
      <vt:lpstr>Civic</vt:lpstr>
      <vt:lpstr>Default Theme</vt:lpstr>
      <vt:lpstr>1_Default Theme</vt:lpstr>
      <vt:lpstr>PACER Template 1</vt:lpstr>
      <vt:lpstr>NewCADREtemplate</vt:lpstr>
      <vt:lpstr>Parent Center Initiatives in Early Dispute Resolution Philip Moses, Jan Serak, Jody Manning, Timothy Riveria, Ana Espada  January 22, 2015 2:30 pm – 3:45 pm ET (11:30-12:45 PT) Note: The PowerPoint is currently available on the CADRE website     http://www.directionservice.org/cadre/parentsearlydr.cfm Dial in: 1-877-512-6886        ID: 679 683 6031 </vt:lpstr>
      <vt:lpstr>Parent Center’s  Role  in  Wisconsin                                  Early Dispute Resolution  Jan Serak, WI FACETS PTI</vt:lpstr>
      <vt:lpstr>WSEMS Intro</vt:lpstr>
      <vt:lpstr>WSEMS DR Options</vt:lpstr>
      <vt:lpstr> 1996 WSEMS Stakeholders Council</vt:lpstr>
      <vt:lpstr>Current Stakeholders Council</vt:lpstr>
      <vt:lpstr>Current Council Tasks</vt:lpstr>
      <vt:lpstr>WSEMS Roster Neutrals</vt:lpstr>
      <vt:lpstr>Burns Mediation Services Intake Coordination Process</vt:lpstr>
      <vt:lpstr>WI Stats</vt:lpstr>
      <vt:lpstr>Longitudinal Surveys</vt:lpstr>
      <vt:lpstr>Outreach, etc.</vt:lpstr>
      <vt:lpstr>CADRE: Voices from the Field www.directionservice.org/cadre/barlevinterviews.cfm </vt:lpstr>
      <vt:lpstr>Resources</vt:lpstr>
      <vt:lpstr>PACER Center</vt:lpstr>
      <vt:lpstr>MN’s additional dispute resolution option</vt:lpstr>
      <vt:lpstr>MN Department of Education</vt:lpstr>
      <vt:lpstr>ADR project – previous year Goal: Provide individual assistance  </vt:lpstr>
      <vt:lpstr>Goal: Provide training  </vt:lpstr>
      <vt:lpstr>Goal: Outreach to families to build parent capacity. </vt:lpstr>
      <vt:lpstr>Minnesota Due Process Options *General information only; please call  PACER Center or the Minnesota Department of Education (MDE) for further information*</vt:lpstr>
      <vt:lpstr>Goal: Provide personal assistance at dispute resolution meetings.</vt:lpstr>
      <vt:lpstr>Current year project goals:</vt:lpstr>
      <vt:lpstr>Current year project goals (continued):</vt:lpstr>
      <vt:lpstr>Current year project goals (cont.):</vt:lpstr>
      <vt:lpstr>Thank you!</vt:lpstr>
      <vt:lpstr>Parent Center Initiatives in Early Dispute Resolution</vt:lpstr>
      <vt:lpstr> Project Inception</vt:lpstr>
      <vt:lpstr>Foundation</vt:lpstr>
      <vt:lpstr>Program Design</vt:lpstr>
      <vt:lpstr>Materials</vt:lpstr>
      <vt:lpstr>Stakeholder Buy-In and Process Tools</vt:lpstr>
      <vt:lpstr>Facilitators and Outreach</vt:lpstr>
      <vt:lpstr>LEA Partnership &amp; Launch</vt:lpstr>
      <vt:lpstr>Advocates for Justice and Education, Inc.</vt:lpstr>
      <vt:lpstr>Expanding Special Education Mediations into suspensions </vt:lpstr>
      <vt:lpstr>Agenda</vt:lpstr>
      <vt:lpstr>About Advocates For Children of NY</vt:lpstr>
      <vt:lpstr>How Mediation Works in NYS</vt:lpstr>
      <vt:lpstr>Mediation and Discipline.  When?</vt:lpstr>
      <vt:lpstr>AFC and the NY Peace Institute Propose a  Superintendent Suspension Pilot Project</vt:lpstr>
      <vt:lpstr>Pilot Overview</vt:lpstr>
      <vt:lpstr>Why Mediation?</vt:lpstr>
      <vt:lpstr>Possible outcomes of Mediation as well as  follow-up Restorative Justice Processes</vt:lpstr>
      <vt:lpstr>Reasons why AFC/NY is doing mediations</vt:lpstr>
      <vt:lpstr>  Thank you for joining us! Please take a few minutes to respond to this brief survey about your experience: Webinar Survey     https://www.surveymonkey.com/s/parentearlydr  </vt:lpstr>
      <vt:lpstr>  Upcoming Webinar: Trusting Family-Professional Partnerships:  Preventing, Resolving, and Moving Beyond Disputes  with Ann Turnbull April 2, 2015  2:30 pm – 3:45 pm ET (11:30-12:45 PT)      Registration Open!</vt:lpstr>
    </vt:vector>
  </TitlesOfParts>
  <Company>CESA 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Nissan Bar-Lev</dc:creator>
  <cp:lastModifiedBy>Noella Bernal</cp:lastModifiedBy>
  <cp:revision>639</cp:revision>
  <cp:lastPrinted>2013-10-11T00:13:49Z</cp:lastPrinted>
  <dcterms:created xsi:type="dcterms:W3CDTF">2010-03-24T02:21:59Z</dcterms:created>
  <dcterms:modified xsi:type="dcterms:W3CDTF">2015-01-21T23:18:28Z</dcterms:modified>
  <cp:contentStatus/>
</cp:coreProperties>
</file>