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2" r:id="rId2"/>
    <p:sldMasterId id="2147483724" r:id="rId3"/>
  </p:sldMasterIdLst>
  <p:notesMasterIdLst>
    <p:notesMasterId r:id="rId44"/>
  </p:notesMasterIdLst>
  <p:handoutMasterIdLst>
    <p:handoutMasterId r:id="rId45"/>
  </p:handoutMasterIdLst>
  <p:sldIdLst>
    <p:sldId id="418" r:id="rId4"/>
    <p:sldId id="256" r:id="rId5"/>
    <p:sldId id="414" r:id="rId6"/>
    <p:sldId id="258" r:id="rId7"/>
    <p:sldId id="403" r:id="rId8"/>
    <p:sldId id="301" r:id="rId9"/>
    <p:sldId id="404" r:id="rId10"/>
    <p:sldId id="387" r:id="rId11"/>
    <p:sldId id="405" r:id="rId12"/>
    <p:sldId id="406" r:id="rId13"/>
    <p:sldId id="415" r:id="rId14"/>
    <p:sldId id="263" r:id="rId15"/>
    <p:sldId id="264" r:id="rId16"/>
    <p:sldId id="407" r:id="rId17"/>
    <p:sldId id="281" r:id="rId18"/>
    <p:sldId id="312" r:id="rId19"/>
    <p:sldId id="395" r:id="rId20"/>
    <p:sldId id="333" r:id="rId21"/>
    <p:sldId id="398" r:id="rId22"/>
    <p:sldId id="408" r:id="rId23"/>
    <p:sldId id="401" r:id="rId24"/>
    <p:sldId id="413" r:id="rId25"/>
    <p:sldId id="392" r:id="rId26"/>
    <p:sldId id="416" r:id="rId27"/>
    <p:sldId id="394" r:id="rId28"/>
    <p:sldId id="417" r:id="rId29"/>
    <p:sldId id="359" r:id="rId30"/>
    <p:sldId id="361" r:id="rId31"/>
    <p:sldId id="402" r:id="rId32"/>
    <p:sldId id="362" r:id="rId33"/>
    <p:sldId id="412" r:id="rId34"/>
    <p:sldId id="410" r:id="rId35"/>
    <p:sldId id="411" r:id="rId36"/>
    <p:sldId id="365" r:id="rId37"/>
    <p:sldId id="399" r:id="rId38"/>
    <p:sldId id="409" r:id="rId39"/>
    <p:sldId id="397" r:id="rId40"/>
    <p:sldId id="334" r:id="rId41"/>
    <p:sldId id="419" r:id="rId42"/>
    <p:sldId id="42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7696" autoAdjust="0"/>
  </p:normalViewPr>
  <p:slideViewPr>
    <p:cSldViewPr>
      <p:cViewPr>
        <p:scale>
          <a:sx n="53" d="100"/>
          <a:sy n="53" d="100"/>
        </p:scale>
        <p:origin x="-850" y="-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09D47-0952-40AD-B4A5-1E9B3A71A510}" type="doc">
      <dgm:prSet loTypeId="urn:microsoft.com/office/officeart/2005/8/layout/vList5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A70A4E9-449A-4BEB-B506-E4F1E02CCCB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Realizing</a:t>
          </a:r>
          <a:endParaRPr lang="en-US" dirty="0">
            <a:solidFill>
              <a:schemeClr val="bg1"/>
            </a:solidFill>
          </a:endParaRPr>
        </a:p>
      </dgm:t>
    </dgm:pt>
    <dgm:pt modelId="{14FB59D6-59A8-4B26-8CFE-78DB583894AA}" type="parTrans" cxnId="{D73ECD42-7BFE-4D7D-AF9B-334B81A198CA}">
      <dgm:prSet/>
      <dgm:spPr/>
      <dgm:t>
        <a:bodyPr/>
        <a:lstStyle/>
        <a:p>
          <a:endParaRPr lang="en-US"/>
        </a:p>
      </dgm:t>
    </dgm:pt>
    <dgm:pt modelId="{39DA919A-A11D-40A9-AE73-C86A1A2FC618}" type="sibTrans" cxnId="{D73ECD42-7BFE-4D7D-AF9B-334B81A198CA}">
      <dgm:prSet/>
      <dgm:spPr/>
      <dgm:t>
        <a:bodyPr/>
        <a:lstStyle/>
        <a:p>
          <a:endParaRPr lang="en-US"/>
        </a:p>
      </dgm:t>
    </dgm:pt>
    <dgm:pt modelId="{4E34AB3F-DCF2-4350-9895-E105D500293B}">
      <dgm:prSet phldrT="[Text]"/>
      <dgm:spPr/>
      <dgm:t>
        <a:bodyPr/>
        <a:lstStyle/>
        <a:p>
          <a:r>
            <a:rPr lang="en-US" dirty="0" smtClean="0"/>
            <a:t>the prevalence of trauma</a:t>
          </a:r>
          <a:endParaRPr lang="en-US" dirty="0"/>
        </a:p>
      </dgm:t>
    </dgm:pt>
    <dgm:pt modelId="{766D7A66-3138-4269-B4BD-50A771E85028}" type="parTrans" cxnId="{576CE4BD-6401-475B-8EE5-BCB4A713F389}">
      <dgm:prSet/>
      <dgm:spPr/>
      <dgm:t>
        <a:bodyPr/>
        <a:lstStyle/>
        <a:p>
          <a:endParaRPr lang="en-US"/>
        </a:p>
      </dgm:t>
    </dgm:pt>
    <dgm:pt modelId="{6B47A289-6B9B-4589-8186-2BA57452A2BB}" type="sibTrans" cxnId="{576CE4BD-6401-475B-8EE5-BCB4A713F389}">
      <dgm:prSet/>
      <dgm:spPr/>
      <dgm:t>
        <a:bodyPr/>
        <a:lstStyle/>
        <a:p>
          <a:endParaRPr lang="en-US"/>
        </a:p>
      </dgm:t>
    </dgm:pt>
    <dgm:pt modelId="{2DCB22F5-4132-44C4-9320-A9B1905E6A3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Recognizing</a:t>
          </a:r>
          <a:endParaRPr lang="en-US" dirty="0">
            <a:solidFill>
              <a:schemeClr val="bg1"/>
            </a:solidFill>
          </a:endParaRPr>
        </a:p>
      </dgm:t>
    </dgm:pt>
    <dgm:pt modelId="{B9984758-3178-41FA-A3ED-088644870383}" type="parTrans" cxnId="{FE2E904F-6311-4E4A-9B34-5246C2E32CCE}">
      <dgm:prSet/>
      <dgm:spPr/>
      <dgm:t>
        <a:bodyPr/>
        <a:lstStyle/>
        <a:p>
          <a:endParaRPr lang="en-US"/>
        </a:p>
      </dgm:t>
    </dgm:pt>
    <dgm:pt modelId="{B7634663-2037-449B-AD90-4C8F6160D7C6}" type="sibTrans" cxnId="{FE2E904F-6311-4E4A-9B34-5246C2E32CCE}">
      <dgm:prSet/>
      <dgm:spPr/>
      <dgm:t>
        <a:bodyPr/>
        <a:lstStyle/>
        <a:p>
          <a:endParaRPr lang="en-US"/>
        </a:p>
      </dgm:t>
    </dgm:pt>
    <dgm:pt modelId="{35CB9982-3ADB-46E4-91CE-0E65604A8E8A}">
      <dgm:prSet phldrT="[Text]"/>
      <dgm:spPr/>
      <dgm:t>
        <a:bodyPr/>
        <a:lstStyle/>
        <a:p>
          <a:r>
            <a:rPr lang="en-US" dirty="0" smtClean="0"/>
            <a:t>how trauma affects all individuals involved with programs, organizations and systems, including the workforce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Recognizing - how trauma affects all individuals involved with programs, organizations and systems, including the workforce&#10;"/>
        </a:ext>
      </dgm:extLst>
    </dgm:pt>
    <dgm:pt modelId="{08277628-559B-49C2-AAB2-B214508E4E2D}" type="parTrans" cxnId="{B400709A-64D0-41EA-8566-B8718930C9C9}">
      <dgm:prSet/>
      <dgm:spPr/>
      <dgm:t>
        <a:bodyPr/>
        <a:lstStyle/>
        <a:p>
          <a:endParaRPr lang="en-US"/>
        </a:p>
      </dgm:t>
    </dgm:pt>
    <dgm:pt modelId="{25FAA2F0-199E-46FF-96E2-D4FF585D5A9C}" type="sibTrans" cxnId="{B400709A-64D0-41EA-8566-B8718930C9C9}">
      <dgm:prSet/>
      <dgm:spPr/>
      <dgm:t>
        <a:bodyPr/>
        <a:lstStyle/>
        <a:p>
          <a:endParaRPr lang="en-US"/>
        </a:p>
      </dgm:t>
    </dgm:pt>
    <dgm:pt modelId="{E6221E1C-8A71-47BF-B48A-CC3C62DDAB6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Responding</a:t>
          </a:r>
          <a:endParaRPr lang="en-US" dirty="0">
            <a:solidFill>
              <a:schemeClr val="bg1"/>
            </a:solidFill>
          </a:endParaRPr>
        </a:p>
      </dgm:t>
    </dgm:pt>
    <dgm:pt modelId="{26950515-7601-46CD-B301-5A899C110777}" type="parTrans" cxnId="{4033BC77-4EB1-4E6B-86E3-D87963338B5A}">
      <dgm:prSet/>
      <dgm:spPr/>
      <dgm:t>
        <a:bodyPr/>
        <a:lstStyle/>
        <a:p>
          <a:endParaRPr lang="en-US"/>
        </a:p>
      </dgm:t>
    </dgm:pt>
    <dgm:pt modelId="{1C2014F5-E202-4D71-9216-D39D3D811C46}" type="sibTrans" cxnId="{4033BC77-4EB1-4E6B-86E3-D87963338B5A}">
      <dgm:prSet/>
      <dgm:spPr/>
      <dgm:t>
        <a:bodyPr/>
        <a:lstStyle/>
        <a:p>
          <a:endParaRPr lang="en-US"/>
        </a:p>
      </dgm:t>
    </dgm:pt>
    <dgm:pt modelId="{57C08FB1-EF45-4B43-9922-CAC95DE5183E}">
      <dgm:prSet phldrT="[Text]"/>
      <dgm:spPr/>
      <dgm:t>
        <a:bodyPr/>
        <a:lstStyle/>
        <a:p>
          <a:r>
            <a:rPr lang="en-US" dirty="0" smtClean="0"/>
            <a:t>by putting knowledge into practice</a:t>
          </a:r>
          <a:endParaRPr lang="en-US" dirty="0"/>
        </a:p>
      </dgm:t>
    </dgm:pt>
    <dgm:pt modelId="{E08F9654-47DE-4545-AD4C-F78980026FA7}" type="parTrans" cxnId="{2732959D-D50B-452A-A010-774AF3B78E2D}">
      <dgm:prSet/>
      <dgm:spPr/>
      <dgm:t>
        <a:bodyPr/>
        <a:lstStyle/>
        <a:p>
          <a:endParaRPr lang="en-US"/>
        </a:p>
      </dgm:t>
    </dgm:pt>
    <dgm:pt modelId="{F3ADF718-A6FA-4EBE-A92B-799D050441CC}" type="sibTrans" cxnId="{2732959D-D50B-452A-A010-774AF3B78E2D}">
      <dgm:prSet/>
      <dgm:spPr/>
      <dgm:t>
        <a:bodyPr/>
        <a:lstStyle/>
        <a:p>
          <a:endParaRPr lang="en-US"/>
        </a:p>
      </dgm:t>
    </dgm:pt>
    <dgm:pt modelId="{8671E159-A732-488A-9C1E-0D6C3155CD62}" type="pres">
      <dgm:prSet presAssocID="{86C09D47-0952-40AD-B4A5-1E9B3A71A5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91823-D769-40A5-9F13-766FB11A1569}" type="pres">
      <dgm:prSet presAssocID="{0A70A4E9-449A-4BEB-B506-E4F1E02CCCB2}" presName="linNode" presStyleCnt="0"/>
      <dgm:spPr/>
      <dgm:t>
        <a:bodyPr/>
        <a:lstStyle/>
        <a:p>
          <a:endParaRPr lang="en-US"/>
        </a:p>
      </dgm:t>
    </dgm:pt>
    <dgm:pt modelId="{3F945142-B3AE-4CA7-99E4-ECD8321E4292}" type="pres">
      <dgm:prSet presAssocID="{0A70A4E9-449A-4BEB-B506-E4F1E02CCCB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60976-46B9-4CDA-A98C-F54BA0B1FDA5}" type="pres">
      <dgm:prSet presAssocID="{0A70A4E9-449A-4BEB-B506-E4F1E02CCCB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B0051-7C92-430D-8CE7-633A1E05000F}" type="pres">
      <dgm:prSet presAssocID="{39DA919A-A11D-40A9-AE73-C86A1A2FC618}" presName="sp" presStyleCnt="0"/>
      <dgm:spPr/>
      <dgm:t>
        <a:bodyPr/>
        <a:lstStyle/>
        <a:p>
          <a:endParaRPr lang="en-US"/>
        </a:p>
      </dgm:t>
    </dgm:pt>
    <dgm:pt modelId="{5E0AAEF3-58B5-4B8C-AE35-9D53A91D61E6}" type="pres">
      <dgm:prSet presAssocID="{2DCB22F5-4132-44C4-9320-A9B1905E6A36}" presName="linNode" presStyleCnt="0"/>
      <dgm:spPr/>
      <dgm:t>
        <a:bodyPr/>
        <a:lstStyle/>
        <a:p>
          <a:endParaRPr lang="en-US"/>
        </a:p>
      </dgm:t>
    </dgm:pt>
    <dgm:pt modelId="{61E340E5-1016-4B81-8E02-401F20DA7F31}" type="pres">
      <dgm:prSet presAssocID="{2DCB22F5-4132-44C4-9320-A9B1905E6A3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6B2D2-B639-4A39-8508-9A7AD5C3B870}" type="pres">
      <dgm:prSet presAssocID="{2DCB22F5-4132-44C4-9320-A9B1905E6A3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23010-0A1F-44BD-A9DD-0C19ABC7E8EF}" type="pres">
      <dgm:prSet presAssocID="{B7634663-2037-449B-AD90-4C8F6160D7C6}" presName="sp" presStyleCnt="0"/>
      <dgm:spPr/>
      <dgm:t>
        <a:bodyPr/>
        <a:lstStyle/>
        <a:p>
          <a:endParaRPr lang="en-US"/>
        </a:p>
      </dgm:t>
    </dgm:pt>
    <dgm:pt modelId="{0EB79CB4-4297-479A-BA9C-1B42BB40C1A8}" type="pres">
      <dgm:prSet presAssocID="{E6221E1C-8A71-47BF-B48A-CC3C62DDAB66}" presName="linNode" presStyleCnt="0"/>
      <dgm:spPr/>
      <dgm:t>
        <a:bodyPr/>
        <a:lstStyle/>
        <a:p>
          <a:endParaRPr lang="en-US"/>
        </a:p>
      </dgm:t>
    </dgm:pt>
    <dgm:pt modelId="{D0BA154A-DAAD-447D-AA09-D93E0F0AAA74}" type="pres">
      <dgm:prSet presAssocID="{E6221E1C-8A71-47BF-B48A-CC3C62DDAB6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76B88-25A1-4413-893A-335D8F3E0E99}" type="pres">
      <dgm:prSet presAssocID="{E6221E1C-8A71-47BF-B48A-CC3C62DDAB6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659D3-0B84-40D4-B198-8D0FA4FE1C50}" type="presOf" srcId="{0A70A4E9-449A-4BEB-B506-E4F1E02CCCB2}" destId="{3F945142-B3AE-4CA7-99E4-ECD8321E4292}" srcOrd="0" destOrd="0" presId="urn:microsoft.com/office/officeart/2005/8/layout/vList5"/>
    <dgm:cxn modelId="{2732959D-D50B-452A-A010-774AF3B78E2D}" srcId="{E6221E1C-8A71-47BF-B48A-CC3C62DDAB66}" destId="{57C08FB1-EF45-4B43-9922-CAC95DE5183E}" srcOrd="0" destOrd="0" parTransId="{E08F9654-47DE-4545-AD4C-F78980026FA7}" sibTransId="{F3ADF718-A6FA-4EBE-A92B-799D050441CC}"/>
    <dgm:cxn modelId="{FE2E904F-6311-4E4A-9B34-5246C2E32CCE}" srcId="{86C09D47-0952-40AD-B4A5-1E9B3A71A510}" destId="{2DCB22F5-4132-44C4-9320-A9B1905E6A36}" srcOrd="1" destOrd="0" parTransId="{B9984758-3178-41FA-A3ED-088644870383}" sibTransId="{B7634663-2037-449B-AD90-4C8F6160D7C6}"/>
    <dgm:cxn modelId="{960CAD38-6D7A-4BC9-9F22-617CC15E7817}" type="presOf" srcId="{4E34AB3F-DCF2-4350-9895-E105D500293B}" destId="{D4B60976-46B9-4CDA-A98C-F54BA0B1FDA5}" srcOrd="0" destOrd="0" presId="urn:microsoft.com/office/officeart/2005/8/layout/vList5"/>
    <dgm:cxn modelId="{E740CD02-A03E-4658-A14F-4F26DCD14CF8}" type="presOf" srcId="{E6221E1C-8A71-47BF-B48A-CC3C62DDAB66}" destId="{D0BA154A-DAAD-447D-AA09-D93E0F0AAA74}" srcOrd="0" destOrd="0" presId="urn:microsoft.com/office/officeart/2005/8/layout/vList5"/>
    <dgm:cxn modelId="{737C3A89-CCB2-4684-B1D1-9B2B45880F24}" type="presOf" srcId="{86C09D47-0952-40AD-B4A5-1E9B3A71A510}" destId="{8671E159-A732-488A-9C1E-0D6C3155CD62}" srcOrd="0" destOrd="0" presId="urn:microsoft.com/office/officeart/2005/8/layout/vList5"/>
    <dgm:cxn modelId="{576CE4BD-6401-475B-8EE5-BCB4A713F389}" srcId="{0A70A4E9-449A-4BEB-B506-E4F1E02CCCB2}" destId="{4E34AB3F-DCF2-4350-9895-E105D500293B}" srcOrd="0" destOrd="0" parTransId="{766D7A66-3138-4269-B4BD-50A771E85028}" sibTransId="{6B47A289-6B9B-4589-8186-2BA57452A2BB}"/>
    <dgm:cxn modelId="{D73ECD42-7BFE-4D7D-AF9B-334B81A198CA}" srcId="{86C09D47-0952-40AD-B4A5-1E9B3A71A510}" destId="{0A70A4E9-449A-4BEB-B506-E4F1E02CCCB2}" srcOrd="0" destOrd="0" parTransId="{14FB59D6-59A8-4B26-8CFE-78DB583894AA}" sibTransId="{39DA919A-A11D-40A9-AE73-C86A1A2FC618}"/>
    <dgm:cxn modelId="{4033BC77-4EB1-4E6B-86E3-D87963338B5A}" srcId="{86C09D47-0952-40AD-B4A5-1E9B3A71A510}" destId="{E6221E1C-8A71-47BF-B48A-CC3C62DDAB66}" srcOrd="2" destOrd="0" parTransId="{26950515-7601-46CD-B301-5A899C110777}" sibTransId="{1C2014F5-E202-4D71-9216-D39D3D811C46}"/>
    <dgm:cxn modelId="{B400709A-64D0-41EA-8566-B8718930C9C9}" srcId="{2DCB22F5-4132-44C4-9320-A9B1905E6A36}" destId="{35CB9982-3ADB-46E4-91CE-0E65604A8E8A}" srcOrd="0" destOrd="0" parTransId="{08277628-559B-49C2-AAB2-B214508E4E2D}" sibTransId="{25FAA2F0-199E-46FF-96E2-D4FF585D5A9C}"/>
    <dgm:cxn modelId="{E45BF4B4-3ACF-4313-BC02-C359C1C04C20}" type="presOf" srcId="{2DCB22F5-4132-44C4-9320-A9B1905E6A36}" destId="{61E340E5-1016-4B81-8E02-401F20DA7F31}" srcOrd="0" destOrd="0" presId="urn:microsoft.com/office/officeart/2005/8/layout/vList5"/>
    <dgm:cxn modelId="{B40ACD2C-D96E-4986-82A0-E2F5C28C6D0C}" type="presOf" srcId="{35CB9982-3ADB-46E4-91CE-0E65604A8E8A}" destId="{9566B2D2-B639-4A39-8508-9A7AD5C3B870}" srcOrd="0" destOrd="0" presId="urn:microsoft.com/office/officeart/2005/8/layout/vList5"/>
    <dgm:cxn modelId="{1CEE0AED-D28E-4544-8571-A027DBEF6A2B}" type="presOf" srcId="{57C08FB1-EF45-4B43-9922-CAC95DE5183E}" destId="{20976B88-25A1-4413-893A-335D8F3E0E99}" srcOrd="0" destOrd="0" presId="urn:microsoft.com/office/officeart/2005/8/layout/vList5"/>
    <dgm:cxn modelId="{6E8050AF-D110-488F-AC69-329565BAD6DA}" type="presParOf" srcId="{8671E159-A732-488A-9C1E-0D6C3155CD62}" destId="{65391823-D769-40A5-9F13-766FB11A1569}" srcOrd="0" destOrd="0" presId="urn:microsoft.com/office/officeart/2005/8/layout/vList5"/>
    <dgm:cxn modelId="{C37E2943-237F-4B19-BF69-392CE25B4B6F}" type="presParOf" srcId="{65391823-D769-40A5-9F13-766FB11A1569}" destId="{3F945142-B3AE-4CA7-99E4-ECD8321E4292}" srcOrd="0" destOrd="0" presId="urn:microsoft.com/office/officeart/2005/8/layout/vList5"/>
    <dgm:cxn modelId="{BF15FE1F-3B13-493C-B971-B0B6FAF4AE12}" type="presParOf" srcId="{65391823-D769-40A5-9F13-766FB11A1569}" destId="{D4B60976-46B9-4CDA-A98C-F54BA0B1FDA5}" srcOrd="1" destOrd="0" presId="urn:microsoft.com/office/officeart/2005/8/layout/vList5"/>
    <dgm:cxn modelId="{98E3D8E3-8218-452A-A70B-0AF6F8E8162C}" type="presParOf" srcId="{8671E159-A732-488A-9C1E-0D6C3155CD62}" destId="{648B0051-7C92-430D-8CE7-633A1E05000F}" srcOrd="1" destOrd="0" presId="urn:microsoft.com/office/officeart/2005/8/layout/vList5"/>
    <dgm:cxn modelId="{3931DEA3-BF77-498E-8BCC-86C67AD5F0ED}" type="presParOf" srcId="{8671E159-A732-488A-9C1E-0D6C3155CD62}" destId="{5E0AAEF3-58B5-4B8C-AE35-9D53A91D61E6}" srcOrd="2" destOrd="0" presId="urn:microsoft.com/office/officeart/2005/8/layout/vList5"/>
    <dgm:cxn modelId="{953A729C-78A1-4260-ADB1-5EC32BE7B942}" type="presParOf" srcId="{5E0AAEF3-58B5-4B8C-AE35-9D53A91D61E6}" destId="{61E340E5-1016-4B81-8E02-401F20DA7F31}" srcOrd="0" destOrd="0" presId="urn:microsoft.com/office/officeart/2005/8/layout/vList5"/>
    <dgm:cxn modelId="{1BB4ACFC-3F27-48F0-A8FD-E05A0DB276D5}" type="presParOf" srcId="{5E0AAEF3-58B5-4B8C-AE35-9D53A91D61E6}" destId="{9566B2D2-B639-4A39-8508-9A7AD5C3B870}" srcOrd="1" destOrd="0" presId="urn:microsoft.com/office/officeart/2005/8/layout/vList5"/>
    <dgm:cxn modelId="{54ECD6B8-8C86-446B-B9C6-73CCA104A4AF}" type="presParOf" srcId="{8671E159-A732-488A-9C1E-0D6C3155CD62}" destId="{4E823010-0A1F-44BD-A9DD-0C19ABC7E8EF}" srcOrd="3" destOrd="0" presId="urn:microsoft.com/office/officeart/2005/8/layout/vList5"/>
    <dgm:cxn modelId="{92764838-9748-4BF2-9007-17C540A15D53}" type="presParOf" srcId="{8671E159-A732-488A-9C1E-0D6C3155CD62}" destId="{0EB79CB4-4297-479A-BA9C-1B42BB40C1A8}" srcOrd="4" destOrd="0" presId="urn:microsoft.com/office/officeart/2005/8/layout/vList5"/>
    <dgm:cxn modelId="{7402708A-7925-4AB8-B03C-776679EFC940}" type="presParOf" srcId="{0EB79CB4-4297-479A-BA9C-1B42BB40C1A8}" destId="{D0BA154A-DAAD-447D-AA09-D93E0F0AAA74}" srcOrd="0" destOrd="0" presId="urn:microsoft.com/office/officeart/2005/8/layout/vList5"/>
    <dgm:cxn modelId="{BE039A1D-09C9-44B0-82C8-C11D3D94577B}" type="presParOf" srcId="{0EB79CB4-4297-479A-BA9C-1B42BB40C1A8}" destId="{20976B88-25A1-4413-893A-335D8F3E0E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40A3E-294E-4F71-8E07-A4FE3EB61D4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859A61-07E4-4109-BF85-C426356519C5}">
      <dgm:prSet phldrT="[Text]"/>
      <dgm:spPr/>
      <dgm:t>
        <a:bodyPr/>
        <a:lstStyle/>
        <a:p>
          <a:r>
            <a:rPr lang="en-US" dirty="0" smtClean="0"/>
            <a:t>Complex Trauma</a:t>
          </a:r>
          <a:endParaRPr lang="en-US" dirty="0"/>
        </a:p>
      </dgm:t>
    </dgm:pt>
    <dgm:pt modelId="{F557FCC5-85FE-4294-A16C-8CE8B678F195}" type="parTrans" cxnId="{787175F3-FF7E-477D-B146-C6CA55EEE5E8}">
      <dgm:prSet/>
      <dgm:spPr/>
      <dgm:t>
        <a:bodyPr/>
        <a:lstStyle/>
        <a:p>
          <a:endParaRPr lang="en-US"/>
        </a:p>
      </dgm:t>
    </dgm:pt>
    <dgm:pt modelId="{934C5FD3-FD02-4D69-BCC6-6818F92D9A5E}" type="sibTrans" cxnId="{787175F3-FF7E-477D-B146-C6CA55EEE5E8}">
      <dgm:prSet/>
      <dgm:spPr/>
      <dgm:t>
        <a:bodyPr/>
        <a:lstStyle/>
        <a:p>
          <a:endParaRPr lang="en-US"/>
        </a:p>
      </dgm:t>
    </dgm:pt>
    <dgm:pt modelId="{495DFFE5-534D-48B5-A53B-669F767C74C0}">
      <dgm:prSet phldrT="[Text]"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500" dirty="0" smtClean="0"/>
            <a:t>Physical or sexual abuse </a:t>
          </a:r>
          <a:endParaRPr lang="en-US" sz="1500" dirty="0"/>
        </a:p>
      </dgm:t>
    </dgm:pt>
    <dgm:pt modelId="{D574E6E8-EB77-45B4-9908-73FA0D663AE6}" type="parTrans" cxnId="{BDEB5AAA-23AA-40C5-8C47-7FA77D60A093}">
      <dgm:prSet/>
      <dgm:spPr/>
      <dgm:t>
        <a:bodyPr/>
        <a:lstStyle/>
        <a:p>
          <a:endParaRPr lang="en-US"/>
        </a:p>
      </dgm:t>
    </dgm:pt>
    <dgm:pt modelId="{2B9AC2AA-EDD4-4955-BF48-E4E16E890AEA}" type="sibTrans" cxnId="{BDEB5AAA-23AA-40C5-8C47-7FA77D60A093}">
      <dgm:prSet/>
      <dgm:spPr/>
      <dgm:t>
        <a:bodyPr/>
        <a:lstStyle/>
        <a:p>
          <a:endParaRPr lang="en-US"/>
        </a:p>
      </dgm:t>
    </dgm:pt>
    <dgm:pt modelId="{5F1EFD5B-AC6F-45D2-A8DA-7CCD5A044610}">
      <dgm:prSet phldrT="[Text]"/>
      <dgm:spPr/>
      <dgm:t>
        <a:bodyPr/>
        <a:lstStyle/>
        <a:p>
          <a:r>
            <a:rPr lang="en-US" dirty="0" smtClean="0"/>
            <a:t>Toxic Stress</a:t>
          </a:r>
          <a:endParaRPr lang="en-US" dirty="0"/>
        </a:p>
      </dgm:t>
    </dgm:pt>
    <dgm:pt modelId="{35AE2FF7-9FF6-4D8C-A0F7-8CCDC9C2A521}" type="parTrans" cxnId="{B13B364D-B182-4E23-AEBA-491CA5376944}">
      <dgm:prSet/>
      <dgm:spPr/>
      <dgm:t>
        <a:bodyPr/>
        <a:lstStyle/>
        <a:p>
          <a:endParaRPr lang="en-US"/>
        </a:p>
      </dgm:t>
    </dgm:pt>
    <dgm:pt modelId="{91B806C5-43F7-4B66-A277-DD25FA43606F}" type="sibTrans" cxnId="{B13B364D-B182-4E23-AEBA-491CA5376944}">
      <dgm:prSet/>
      <dgm:spPr/>
      <dgm:t>
        <a:bodyPr/>
        <a:lstStyle/>
        <a:p>
          <a:endParaRPr lang="en-US"/>
        </a:p>
      </dgm:t>
    </dgm:pt>
    <dgm:pt modelId="{84BBF52D-B3AD-44D3-B2B1-1EA024A0F7B0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600" dirty="0" smtClean="0"/>
            <a:t>Racism</a:t>
          </a:r>
          <a:endParaRPr lang="en-US" sz="1600" dirty="0"/>
        </a:p>
      </dgm:t>
    </dgm:pt>
    <dgm:pt modelId="{78AB1C7C-D3E8-4ABC-8038-72830CAD179C}" type="parTrans" cxnId="{61D0F505-2084-4384-9D10-820FC75A0FCB}">
      <dgm:prSet/>
      <dgm:spPr/>
      <dgm:t>
        <a:bodyPr/>
        <a:lstStyle/>
        <a:p>
          <a:endParaRPr lang="en-US"/>
        </a:p>
      </dgm:t>
    </dgm:pt>
    <dgm:pt modelId="{0340C3AD-4C82-47AA-83E9-A6C889ED437E}" type="sibTrans" cxnId="{61D0F505-2084-4384-9D10-820FC75A0FCB}">
      <dgm:prSet/>
      <dgm:spPr/>
      <dgm:t>
        <a:bodyPr/>
        <a:lstStyle/>
        <a:p>
          <a:endParaRPr lang="en-US"/>
        </a:p>
      </dgm:t>
    </dgm:pt>
    <dgm:pt modelId="{8AF6E282-9A8C-4D06-A49E-ED1F39A5BA2F}">
      <dgm:prSet phldrT="[Text]"/>
      <dgm:spPr/>
      <dgm:t>
        <a:bodyPr/>
        <a:lstStyle/>
        <a:p>
          <a:r>
            <a:rPr lang="en-US" dirty="0" smtClean="0"/>
            <a:t>Trauma</a:t>
          </a:r>
          <a:endParaRPr lang="en-US" dirty="0"/>
        </a:p>
      </dgm:t>
    </dgm:pt>
    <dgm:pt modelId="{C6067632-6410-4B48-B455-00FA5E060CE8}" type="parTrans" cxnId="{1C99A49F-6FAD-4F37-8C35-2E06AF4DA8B1}">
      <dgm:prSet/>
      <dgm:spPr/>
      <dgm:t>
        <a:bodyPr/>
        <a:lstStyle/>
        <a:p>
          <a:endParaRPr lang="en-US"/>
        </a:p>
      </dgm:t>
    </dgm:pt>
    <dgm:pt modelId="{F65116C9-346A-4D7B-83FE-574A92CBC4D7}" type="sibTrans" cxnId="{1C99A49F-6FAD-4F37-8C35-2E06AF4DA8B1}">
      <dgm:prSet/>
      <dgm:spPr/>
      <dgm:t>
        <a:bodyPr/>
        <a:lstStyle/>
        <a:p>
          <a:endParaRPr lang="en-US"/>
        </a:p>
      </dgm:t>
    </dgm:pt>
    <dgm:pt modelId="{6C15D602-A9FF-48EC-88DA-884D2D9AE285}">
      <dgm:prSet phldrT="[Text]" custT="1"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600" dirty="0" smtClean="0"/>
            <a:t>Accidents</a:t>
          </a:r>
          <a:endParaRPr lang="en-US" sz="1600" dirty="0"/>
        </a:p>
      </dgm:t>
    </dgm:pt>
    <dgm:pt modelId="{046B7B6B-073D-43E0-8BD0-ED768EAACE0B}" type="parTrans" cxnId="{018D4A28-943D-47C3-95E1-EFF45C2E608A}">
      <dgm:prSet/>
      <dgm:spPr/>
      <dgm:t>
        <a:bodyPr/>
        <a:lstStyle/>
        <a:p>
          <a:endParaRPr lang="en-US"/>
        </a:p>
      </dgm:t>
    </dgm:pt>
    <dgm:pt modelId="{941B5D78-4615-48DD-A6E5-6A3EC5634D28}" type="sibTrans" cxnId="{018D4A28-943D-47C3-95E1-EFF45C2E608A}">
      <dgm:prSet/>
      <dgm:spPr/>
      <dgm:t>
        <a:bodyPr/>
        <a:lstStyle/>
        <a:p>
          <a:endParaRPr lang="en-US"/>
        </a:p>
      </dgm:t>
    </dgm:pt>
    <dgm:pt modelId="{5D2D0C4A-B709-4FA9-9C00-825F2D632471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600" dirty="0" smtClean="0"/>
            <a:t>Discrimination</a:t>
          </a:r>
          <a:endParaRPr lang="en-US" sz="1600" dirty="0"/>
        </a:p>
      </dgm:t>
    </dgm:pt>
    <dgm:pt modelId="{DE676050-8891-43FA-A10E-38A1DBAD8F0F}" type="parTrans" cxnId="{F4D32A49-F31C-4F2F-9B3C-6CEAF25E5607}">
      <dgm:prSet/>
      <dgm:spPr/>
      <dgm:t>
        <a:bodyPr/>
        <a:lstStyle/>
        <a:p>
          <a:endParaRPr lang="en-US"/>
        </a:p>
      </dgm:t>
    </dgm:pt>
    <dgm:pt modelId="{C978ABA0-C045-49B3-8115-760E7EC8E293}" type="sibTrans" cxnId="{F4D32A49-F31C-4F2F-9B3C-6CEAF25E5607}">
      <dgm:prSet/>
      <dgm:spPr/>
      <dgm:t>
        <a:bodyPr/>
        <a:lstStyle/>
        <a:p>
          <a:endParaRPr lang="en-US"/>
        </a:p>
      </dgm:t>
    </dgm:pt>
    <dgm:pt modelId="{F48ED151-8AEB-44B5-8C8F-A4D8E14293CE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600" dirty="0" smtClean="0"/>
            <a:t>Community Violence</a:t>
          </a:r>
          <a:endParaRPr lang="en-US" sz="1600" dirty="0"/>
        </a:p>
      </dgm:t>
    </dgm:pt>
    <dgm:pt modelId="{96650087-9E35-4B74-A3BA-1ABC6D54629C}" type="parTrans" cxnId="{1E5E7BE8-E693-4F58-B22E-3048850E680F}">
      <dgm:prSet/>
      <dgm:spPr/>
      <dgm:t>
        <a:bodyPr/>
        <a:lstStyle/>
        <a:p>
          <a:endParaRPr lang="en-US"/>
        </a:p>
      </dgm:t>
    </dgm:pt>
    <dgm:pt modelId="{9AC61363-59C1-4204-AC43-6405FFBC5D3E}" type="sibTrans" cxnId="{1E5E7BE8-E693-4F58-B22E-3048850E680F}">
      <dgm:prSet/>
      <dgm:spPr/>
      <dgm:t>
        <a:bodyPr/>
        <a:lstStyle/>
        <a:p>
          <a:endParaRPr lang="en-US"/>
        </a:p>
      </dgm:t>
    </dgm:pt>
    <dgm:pt modelId="{A332977C-BAD1-4F9D-A785-1EB717FA32E4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600" dirty="0" smtClean="0"/>
            <a:t>Poverty</a:t>
          </a:r>
          <a:endParaRPr lang="en-US" sz="1600" dirty="0"/>
        </a:p>
      </dgm:t>
    </dgm:pt>
    <dgm:pt modelId="{8404E0F2-EFC0-48E1-BAA6-15D06FBBB56D}" type="parTrans" cxnId="{BBF5589A-92D1-4E01-A45E-1F6DA3CD2094}">
      <dgm:prSet/>
      <dgm:spPr/>
      <dgm:t>
        <a:bodyPr/>
        <a:lstStyle/>
        <a:p>
          <a:endParaRPr lang="en-US"/>
        </a:p>
      </dgm:t>
    </dgm:pt>
    <dgm:pt modelId="{99F3879E-9E97-4363-AF2E-195E077D814C}" type="sibTrans" cxnId="{BBF5589A-92D1-4E01-A45E-1F6DA3CD2094}">
      <dgm:prSet/>
      <dgm:spPr/>
      <dgm:t>
        <a:bodyPr/>
        <a:lstStyle/>
        <a:p>
          <a:endParaRPr lang="en-US"/>
        </a:p>
      </dgm:t>
    </dgm:pt>
    <dgm:pt modelId="{8024B927-195D-49F0-9F93-6D3B9005E5EF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600" dirty="0" smtClean="0"/>
            <a:t>Disparities</a:t>
          </a:r>
          <a:endParaRPr lang="en-US" sz="1600" dirty="0"/>
        </a:p>
      </dgm:t>
    </dgm:pt>
    <dgm:pt modelId="{BE694084-0C40-4C61-8CDA-8A1C379C7FE1}" type="parTrans" cxnId="{7E4D4E32-5E12-4DDA-9855-6D29D2849F72}">
      <dgm:prSet/>
      <dgm:spPr/>
      <dgm:t>
        <a:bodyPr/>
        <a:lstStyle/>
        <a:p>
          <a:endParaRPr lang="en-US"/>
        </a:p>
      </dgm:t>
    </dgm:pt>
    <dgm:pt modelId="{B2BB3B85-BF61-401D-92E5-4B1A3C25333E}" type="sibTrans" cxnId="{7E4D4E32-5E12-4DDA-9855-6D29D2849F72}">
      <dgm:prSet/>
      <dgm:spPr/>
      <dgm:t>
        <a:bodyPr/>
        <a:lstStyle/>
        <a:p>
          <a:endParaRPr lang="en-US"/>
        </a:p>
      </dgm:t>
    </dgm:pt>
    <dgm:pt modelId="{5BB01F98-85D4-4A87-9204-7A7A3AC0500D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500" dirty="0" smtClean="0"/>
            <a:t>Severe neglect</a:t>
          </a:r>
        </a:p>
      </dgm:t>
    </dgm:pt>
    <dgm:pt modelId="{5EB4A258-CD36-48DB-956B-1C766F224F95}" type="parTrans" cxnId="{B1D9B30E-82ED-40D3-9940-1AB10939484E}">
      <dgm:prSet/>
      <dgm:spPr/>
      <dgm:t>
        <a:bodyPr/>
        <a:lstStyle/>
        <a:p>
          <a:endParaRPr lang="en-US"/>
        </a:p>
      </dgm:t>
    </dgm:pt>
    <dgm:pt modelId="{F41543D1-0258-45B4-AA32-171E2C981E30}" type="sibTrans" cxnId="{B1D9B30E-82ED-40D3-9940-1AB10939484E}">
      <dgm:prSet/>
      <dgm:spPr/>
      <dgm:t>
        <a:bodyPr/>
        <a:lstStyle/>
        <a:p>
          <a:endParaRPr lang="en-US"/>
        </a:p>
      </dgm:t>
    </dgm:pt>
    <dgm:pt modelId="{130B305A-DB3C-400C-9BC9-8A2DDD761CE4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500" dirty="0" smtClean="0"/>
            <a:t>Emotional/psychological abuse</a:t>
          </a:r>
          <a:endParaRPr lang="en-US" sz="1500" dirty="0"/>
        </a:p>
      </dgm:t>
    </dgm:pt>
    <dgm:pt modelId="{41A42D3D-AA81-4DBB-BC2F-E8EAEEDE7671}" type="parTrans" cxnId="{A758C4AC-5A1F-4CBE-AF22-3C86B600A85A}">
      <dgm:prSet/>
      <dgm:spPr/>
      <dgm:t>
        <a:bodyPr/>
        <a:lstStyle/>
        <a:p>
          <a:endParaRPr lang="en-US"/>
        </a:p>
      </dgm:t>
    </dgm:pt>
    <dgm:pt modelId="{BE509BE3-A05D-4FFD-850F-221E1F767043}" type="sibTrans" cxnId="{A758C4AC-5A1F-4CBE-AF22-3C86B600A85A}">
      <dgm:prSet/>
      <dgm:spPr/>
      <dgm:t>
        <a:bodyPr/>
        <a:lstStyle/>
        <a:p>
          <a:endParaRPr lang="en-US"/>
        </a:p>
      </dgm:t>
    </dgm:pt>
    <dgm:pt modelId="{D8974446-610E-43AD-A1E7-BBC91D2AFD1B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500" dirty="0" smtClean="0"/>
            <a:t>Domestic violence</a:t>
          </a:r>
        </a:p>
      </dgm:t>
    </dgm:pt>
    <dgm:pt modelId="{BB8A9FF2-4CB7-4214-8D3B-D63E0F07073E}" type="parTrans" cxnId="{0B3E0249-896B-4CE9-BD36-979A6F49E244}">
      <dgm:prSet/>
      <dgm:spPr/>
      <dgm:t>
        <a:bodyPr/>
        <a:lstStyle/>
        <a:p>
          <a:endParaRPr lang="en-US"/>
        </a:p>
      </dgm:t>
    </dgm:pt>
    <dgm:pt modelId="{1EC2DE2A-1F69-4F65-A002-43D4C59EFA2F}" type="sibTrans" cxnId="{0B3E0249-896B-4CE9-BD36-979A6F49E244}">
      <dgm:prSet/>
      <dgm:spPr/>
      <dgm:t>
        <a:bodyPr/>
        <a:lstStyle/>
        <a:p>
          <a:endParaRPr lang="en-US"/>
        </a:p>
      </dgm:t>
    </dgm:pt>
    <dgm:pt modelId="{7672A18F-AB4A-41C0-A86D-EBE223C8926D}">
      <dgm:prSet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500" dirty="0" smtClean="0"/>
            <a:t>Abandonment</a:t>
          </a:r>
        </a:p>
      </dgm:t>
    </dgm:pt>
    <dgm:pt modelId="{310D3293-64E0-4AA9-AD78-67F886490980}" type="parTrans" cxnId="{E89DA45D-0200-4BD0-A89C-0425915F228E}">
      <dgm:prSet/>
      <dgm:spPr/>
      <dgm:t>
        <a:bodyPr/>
        <a:lstStyle/>
        <a:p>
          <a:endParaRPr lang="en-US"/>
        </a:p>
      </dgm:t>
    </dgm:pt>
    <dgm:pt modelId="{48AFED98-64E3-4933-BD2F-DAF6303C8546}" type="sibTrans" cxnId="{E89DA45D-0200-4BD0-A89C-0425915F228E}">
      <dgm:prSet/>
      <dgm:spPr/>
      <dgm:t>
        <a:bodyPr/>
        <a:lstStyle/>
        <a:p>
          <a:endParaRPr lang="en-US"/>
        </a:p>
      </dgm:t>
    </dgm:pt>
    <dgm:pt modelId="{D6BF4BF4-023B-41F0-B75F-8901C2CFAC71}">
      <dgm:prSet phldrT="[Text]" custT="1"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600" dirty="0" smtClean="0"/>
            <a:t>Natural/Manmade Disaster</a:t>
          </a:r>
          <a:endParaRPr lang="en-US" sz="1600" dirty="0"/>
        </a:p>
      </dgm:t>
    </dgm:pt>
    <dgm:pt modelId="{28017BCB-3A93-4EB6-BEA8-DA58207D11E7}" type="parTrans" cxnId="{024239B5-A70A-4C3A-9D65-25E0DA7F2526}">
      <dgm:prSet/>
      <dgm:spPr/>
      <dgm:t>
        <a:bodyPr/>
        <a:lstStyle/>
        <a:p>
          <a:endParaRPr lang="en-US"/>
        </a:p>
      </dgm:t>
    </dgm:pt>
    <dgm:pt modelId="{18868D87-7F96-4F19-83AC-63BB00C0DDE4}" type="sibTrans" cxnId="{024239B5-A70A-4C3A-9D65-25E0DA7F2526}">
      <dgm:prSet/>
      <dgm:spPr/>
      <dgm:t>
        <a:bodyPr/>
        <a:lstStyle/>
        <a:p>
          <a:endParaRPr lang="en-US"/>
        </a:p>
      </dgm:t>
    </dgm:pt>
    <dgm:pt modelId="{3A2BCD44-6CED-4E60-8B47-DE03A1A0873E}">
      <dgm:prSet phldrT="[Text]" custT="1"/>
      <dgm:spPr>
        <a:solidFill>
          <a:schemeClr val="bg1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600" dirty="0" smtClean="0"/>
            <a:t>Serious illness</a:t>
          </a:r>
          <a:endParaRPr lang="en-US" sz="1600" dirty="0"/>
        </a:p>
      </dgm:t>
    </dgm:pt>
    <dgm:pt modelId="{5A52A823-632E-49FA-B29A-0A5619F844A3}" type="parTrans" cxnId="{891D77E8-A7A8-415D-899F-EBBC2A278988}">
      <dgm:prSet/>
      <dgm:spPr/>
      <dgm:t>
        <a:bodyPr/>
        <a:lstStyle/>
        <a:p>
          <a:endParaRPr lang="en-US"/>
        </a:p>
      </dgm:t>
    </dgm:pt>
    <dgm:pt modelId="{B2976AA6-A6C6-44F0-BEFC-2BA4C08D14B2}" type="sibTrans" cxnId="{891D77E8-A7A8-415D-899F-EBBC2A278988}">
      <dgm:prSet/>
      <dgm:spPr/>
      <dgm:t>
        <a:bodyPr/>
        <a:lstStyle/>
        <a:p>
          <a:endParaRPr lang="en-US"/>
        </a:p>
      </dgm:t>
    </dgm:pt>
    <dgm:pt modelId="{78DBCA6F-B21C-44E4-A61D-223753FCB0B4}" type="pres">
      <dgm:prSet presAssocID="{7D940A3E-294E-4F71-8E07-A4FE3EB61D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DF982D-8E44-449C-981B-22C02F3931D3}" type="pres">
      <dgm:prSet presAssocID="{7D940A3E-294E-4F71-8E07-A4FE3EB61D4C}" presName="cycle" presStyleCnt="0"/>
      <dgm:spPr/>
    </dgm:pt>
    <dgm:pt modelId="{36730C2F-82FC-4D56-9280-069CC92D457F}" type="pres">
      <dgm:prSet presAssocID="{7D940A3E-294E-4F71-8E07-A4FE3EB61D4C}" presName="centerShape" presStyleCnt="0"/>
      <dgm:spPr/>
    </dgm:pt>
    <dgm:pt modelId="{0758A8D1-2E21-4708-9C8A-81847A806A4F}" type="pres">
      <dgm:prSet presAssocID="{7D940A3E-294E-4F71-8E07-A4FE3EB61D4C}" presName="connSite" presStyleLbl="node1" presStyleIdx="0" presStyleCnt="4"/>
      <dgm:spPr/>
    </dgm:pt>
    <dgm:pt modelId="{E29B5445-AB81-4E76-8198-F22A9B0452D3}" type="pres">
      <dgm:prSet presAssocID="{7D940A3E-294E-4F71-8E07-A4FE3EB61D4C}" presName="visible" presStyleLbl="node1" presStyleIdx="0" presStyleCnt="4" custScaleX="126580" custScaleY="129328" custLinFactNeighborX="-15184" custLinFactNeighborY="9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picture of boy peeking through "/>
        </a:ext>
      </dgm:extLst>
    </dgm:pt>
    <dgm:pt modelId="{0CD7C2FF-C79E-4CA2-B8BE-2BFE0D4ACF0D}" type="pres">
      <dgm:prSet presAssocID="{F557FCC5-85FE-4294-A16C-8CE8B678F19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32FA4A93-C2D4-497A-BB34-CB1B5ACB4F53}" type="pres">
      <dgm:prSet presAssocID="{B9859A61-07E4-4109-BF85-C426356519C5}" presName="node" presStyleCnt="0"/>
      <dgm:spPr/>
    </dgm:pt>
    <dgm:pt modelId="{3468E576-1439-4803-8303-72585EC002E7}" type="pres">
      <dgm:prSet presAssocID="{B9859A61-07E4-4109-BF85-C426356519C5}" presName="parentNode" presStyleLbl="node1" presStyleIdx="1" presStyleCnt="4" custLinFactNeighborX="-11718" custLinFactNeighborY="85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D1CEF-7AB3-4FE0-B441-883DCFC05892}" type="pres">
      <dgm:prSet presAssocID="{B9859A61-07E4-4109-BF85-C426356519C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20D4A-C6FE-4EEF-8097-006FDBAF6688}" type="pres">
      <dgm:prSet presAssocID="{35AE2FF7-9FF6-4D8C-A0F7-8CCDC9C2A52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BBE3AC6-DC9B-4DE0-8345-E876562D3090}" type="pres">
      <dgm:prSet presAssocID="{5F1EFD5B-AC6F-45D2-A8DA-7CCD5A044610}" presName="node" presStyleCnt="0"/>
      <dgm:spPr/>
    </dgm:pt>
    <dgm:pt modelId="{9E67B9E8-70D1-44B9-85C6-F8A47F7156A4}" type="pres">
      <dgm:prSet presAssocID="{5F1EFD5B-AC6F-45D2-A8DA-7CCD5A044610}" presName="parentNode" presStyleLbl="node1" presStyleIdx="2" presStyleCnt="4" custLinFactNeighborX="-22714" custLinFactNeighborY="2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7CDAF-6A06-43D1-9D53-5B077A1E94C6}" type="pres">
      <dgm:prSet presAssocID="{5F1EFD5B-AC6F-45D2-A8DA-7CCD5A04461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9CCE0-6122-4D8D-9282-492990B8E83D}" type="pres">
      <dgm:prSet presAssocID="{C6067632-6410-4B48-B455-00FA5E060CE8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CE4980D-866E-4CE5-A4D1-9295C8B3C83F}" type="pres">
      <dgm:prSet presAssocID="{8AF6E282-9A8C-4D06-A49E-ED1F39A5BA2F}" presName="node" presStyleCnt="0"/>
      <dgm:spPr/>
    </dgm:pt>
    <dgm:pt modelId="{FDF0576D-BC86-4BDE-A9A8-B8602C1EAE31}" type="pres">
      <dgm:prSet presAssocID="{8AF6E282-9A8C-4D06-A49E-ED1F39A5BA2F}" presName="parentNode" presStyleLbl="node1" presStyleIdx="3" presStyleCnt="4" custScaleX="98609" custScaleY="76156" custLinFactNeighborX="-12935" custLinFactNeighborY="-106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CD6A9-5A6C-48F1-9523-C1C1C692CA1C}" type="pres">
      <dgm:prSet presAssocID="{8AF6E282-9A8C-4D06-A49E-ED1F39A5BA2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EFE737-28B4-40F0-89EC-E94876091677}" type="presOf" srcId="{5F1EFD5B-AC6F-45D2-A8DA-7CCD5A044610}" destId="{9E67B9E8-70D1-44B9-85C6-F8A47F7156A4}" srcOrd="0" destOrd="0" presId="urn:microsoft.com/office/officeart/2005/8/layout/radial2"/>
    <dgm:cxn modelId="{0DF7CC65-542A-4900-B4E9-E5078D73B257}" type="presOf" srcId="{7672A18F-AB4A-41C0-A86D-EBE223C8926D}" destId="{1BFD1CEF-7AB3-4FE0-B441-883DCFC05892}" srcOrd="0" destOrd="2" presId="urn:microsoft.com/office/officeart/2005/8/layout/radial2"/>
    <dgm:cxn modelId="{52073721-F857-496D-AEAA-2C4D68487B08}" type="presOf" srcId="{35AE2FF7-9FF6-4D8C-A0F7-8CCDC9C2A521}" destId="{DC520D4A-C6FE-4EEF-8097-006FDBAF6688}" srcOrd="0" destOrd="0" presId="urn:microsoft.com/office/officeart/2005/8/layout/radial2"/>
    <dgm:cxn modelId="{20DC663D-67B2-4169-9E22-ED97B4F84ACE}" type="presOf" srcId="{6C15D602-A9FF-48EC-88DA-884D2D9AE285}" destId="{983CD6A9-5A6C-48F1-9523-C1C1C692CA1C}" srcOrd="0" destOrd="0" presId="urn:microsoft.com/office/officeart/2005/8/layout/radial2"/>
    <dgm:cxn modelId="{787175F3-FF7E-477D-B146-C6CA55EEE5E8}" srcId="{7D940A3E-294E-4F71-8E07-A4FE3EB61D4C}" destId="{B9859A61-07E4-4109-BF85-C426356519C5}" srcOrd="0" destOrd="0" parTransId="{F557FCC5-85FE-4294-A16C-8CE8B678F195}" sibTransId="{934C5FD3-FD02-4D69-BCC6-6818F92D9A5E}"/>
    <dgm:cxn modelId="{D935B46F-CF41-4C57-96D4-D94811A9079F}" type="presOf" srcId="{495DFFE5-534D-48B5-A53B-669F767C74C0}" destId="{1BFD1CEF-7AB3-4FE0-B441-883DCFC05892}" srcOrd="0" destOrd="0" presId="urn:microsoft.com/office/officeart/2005/8/layout/radial2"/>
    <dgm:cxn modelId="{7E4D4E32-5E12-4DDA-9855-6D29D2849F72}" srcId="{5F1EFD5B-AC6F-45D2-A8DA-7CCD5A044610}" destId="{8024B927-195D-49F0-9F93-6D3B9005E5EF}" srcOrd="3" destOrd="0" parTransId="{BE694084-0C40-4C61-8CDA-8A1C379C7FE1}" sibTransId="{B2BB3B85-BF61-401D-92E5-4B1A3C25333E}"/>
    <dgm:cxn modelId="{018D4A28-943D-47C3-95E1-EFF45C2E608A}" srcId="{8AF6E282-9A8C-4D06-A49E-ED1F39A5BA2F}" destId="{6C15D602-A9FF-48EC-88DA-884D2D9AE285}" srcOrd="0" destOrd="0" parTransId="{046B7B6B-073D-43E0-8BD0-ED768EAACE0B}" sibTransId="{941B5D78-4615-48DD-A6E5-6A3EC5634D28}"/>
    <dgm:cxn modelId="{BDEB5AAA-23AA-40C5-8C47-7FA77D60A093}" srcId="{B9859A61-07E4-4109-BF85-C426356519C5}" destId="{495DFFE5-534D-48B5-A53B-669F767C74C0}" srcOrd="0" destOrd="0" parTransId="{D574E6E8-EB77-45B4-9908-73FA0D663AE6}" sibTransId="{2B9AC2AA-EDD4-4955-BF48-E4E16E890AEA}"/>
    <dgm:cxn modelId="{1E5E7BE8-E693-4F58-B22E-3048850E680F}" srcId="{5F1EFD5B-AC6F-45D2-A8DA-7CCD5A044610}" destId="{F48ED151-8AEB-44B5-8C8F-A4D8E14293CE}" srcOrd="4" destOrd="0" parTransId="{96650087-9E35-4B74-A3BA-1ABC6D54629C}" sibTransId="{9AC61363-59C1-4204-AC43-6405FFBC5D3E}"/>
    <dgm:cxn modelId="{A758C4AC-5A1F-4CBE-AF22-3C86B600A85A}" srcId="{B9859A61-07E4-4109-BF85-C426356519C5}" destId="{130B305A-DB3C-400C-9BC9-8A2DDD761CE4}" srcOrd="3" destOrd="0" parTransId="{41A42D3D-AA81-4DBB-BC2F-E8EAEEDE7671}" sibTransId="{BE509BE3-A05D-4FFD-850F-221E1F767043}"/>
    <dgm:cxn modelId="{133A93A2-BFE0-4281-9782-5F67FC1D0EF6}" type="presOf" srcId="{8024B927-195D-49F0-9F93-6D3B9005E5EF}" destId="{75A7CDAF-6A06-43D1-9D53-5B077A1E94C6}" srcOrd="0" destOrd="3" presId="urn:microsoft.com/office/officeart/2005/8/layout/radial2"/>
    <dgm:cxn modelId="{B1D9B30E-82ED-40D3-9940-1AB10939484E}" srcId="{B9859A61-07E4-4109-BF85-C426356519C5}" destId="{5BB01F98-85D4-4A87-9204-7A7A3AC0500D}" srcOrd="1" destOrd="0" parTransId="{5EB4A258-CD36-48DB-956B-1C766F224F95}" sibTransId="{F41543D1-0258-45B4-AA32-171E2C981E30}"/>
    <dgm:cxn modelId="{DEA1EC5B-10B5-4102-8F8D-537D19E8DA03}" type="presOf" srcId="{B9859A61-07E4-4109-BF85-C426356519C5}" destId="{3468E576-1439-4803-8303-72585EC002E7}" srcOrd="0" destOrd="0" presId="urn:microsoft.com/office/officeart/2005/8/layout/radial2"/>
    <dgm:cxn modelId="{971B20FD-49BB-4D58-91D0-E75510FB7427}" type="presOf" srcId="{5D2D0C4A-B709-4FA9-9C00-825F2D632471}" destId="{75A7CDAF-6A06-43D1-9D53-5B077A1E94C6}" srcOrd="0" destOrd="2" presId="urn:microsoft.com/office/officeart/2005/8/layout/radial2"/>
    <dgm:cxn modelId="{61D0F505-2084-4384-9D10-820FC75A0FCB}" srcId="{5F1EFD5B-AC6F-45D2-A8DA-7CCD5A044610}" destId="{84BBF52D-B3AD-44D3-B2B1-1EA024A0F7B0}" srcOrd="1" destOrd="0" parTransId="{78AB1C7C-D3E8-4ABC-8038-72830CAD179C}" sibTransId="{0340C3AD-4C82-47AA-83E9-A6C889ED437E}"/>
    <dgm:cxn modelId="{891D77E8-A7A8-415D-899F-EBBC2A278988}" srcId="{8AF6E282-9A8C-4D06-A49E-ED1F39A5BA2F}" destId="{3A2BCD44-6CED-4E60-8B47-DE03A1A0873E}" srcOrd="2" destOrd="0" parTransId="{5A52A823-632E-49FA-B29A-0A5619F844A3}" sibTransId="{B2976AA6-A6C6-44F0-BEFC-2BA4C08D14B2}"/>
    <dgm:cxn modelId="{024239B5-A70A-4C3A-9D65-25E0DA7F2526}" srcId="{8AF6E282-9A8C-4D06-A49E-ED1F39A5BA2F}" destId="{D6BF4BF4-023B-41F0-B75F-8901C2CFAC71}" srcOrd="1" destOrd="0" parTransId="{28017BCB-3A93-4EB6-BEA8-DA58207D11E7}" sibTransId="{18868D87-7F96-4F19-83AC-63BB00C0DDE4}"/>
    <dgm:cxn modelId="{8A85C53D-6595-4667-8CE5-F3A4F601B5C2}" type="presOf" srcId="{3A2BCD44-6CED-4E60-8B47-DE03A1A0873E}" destId="{983CD6A9-5A6C-48F1-9523-C1C1C692CA1C}" srcOrd="0" destOrd="2" presId="urn:microsoft.com/office/officeart/2005/8/layout/radial2"/>
    <dgm:cxn modelId="{E2E3F544-C7E8-4ADA-8A66-946A9D774C2A}" type="presOf" srcId="{C6067632-6410-4B48-B455-00FA5E060CE8}" destId="{DDB9CCE0-6122-4D8D-9282-492990B8E83D}" srcOrd="0" destOrd="0" presId="urn:microsoft.com/office/officeart/2005/8/layout/radial2"/>
    <dgm:cxn modelId="{BBF5589A-92D1-4E01-A45E-1F6DA3CD2094}" srcId="{5F1EFD5B-AC6F-45D2-A8DA-7CCD5A044610}" destId="{A332977C-BAD1-4F9D-A785-1EB717FA32E4}" srcOrd="0" destOrd="0" parTransId="{8404E0F2-EFC0-48E1-BAA6-15D06FBBB56D}" sibTransId="{99F3879E-9E97-4363-AF2E-195E077D814C}"/>
    <dgm:cxn modelId="{6C72B9F8-4B4F-44FF-A12D-F0BC6F24E46B}" type="presOf" srcId="{D8974446-610E-43AD-A1E7-BBC91D2AFD1B}" destId="{1BFD1CEF-7AB3-4FE0-B441-883DCFC05892}" srcOrd="0" destOrd="4" presId="urn:microsoft.com/office/officeart/2005/8/layout/radial2"/>
    <dgm:cxn modelId="{595F7780-29E9-46FE-B98F-E5AD1D346F54}" type="presOf" srcId="{D6BF4BF4-023B-41F0-B75F-8901C2CFAC71}" destId="{983CD6A9-5A6C-48F1-9523-C1C1C692CA1C}" srcOrd="0" destOrd="1" presId="urn:microsoft.com/office/officeart/2005/8/layout/radial2"/>
    <dgm:cxn modelId="{E2EFF6D0-ACAD-47A7-B771-F0AB5FCD8E05}" type="presOf" srcId="{130B305A-DB3C-400C-9BC9-8A2DDD761CE4}" destId="{1BFD1CEF-7AB3-4FE0-B441-883DCFC05892}" srcOrd="0" destOrd="3" presId="urn:microsoft.com/office/officeart/2005/8/layout/radial2"/>
    <dgm:cxn modelId="{F4D32A49-F31C-4F2F-9B3C-6CEAF25E5607}" srcId="{5F1EFD5B-AC6F-45D2-A8DA-7CCD5A044610}" destId="{5D2D0C4A-B709-4FA9-9C00-825F2D632471}" srcOrd="2" destOrd="0" parTransId="{DE676050-8891-43FA-A10E-38A1DBAD8F0F}" sibTransId="{C978ABA0-C045-49B3-8115-760E7EC8E293}"/>
    <dgm:cxn modelId="{05B1316C-146E-4939-86A1-C66A97BBE52E}" type="presOf" srcId="{F557FCC5-85FE-4294-A16C-8CE8B678F195}" destId="{0CD7C2FF-C79E-4CA2-B8BE-2BFE0D4ACF0D}" srcOrd="0" destOrd="0" presId="urn:microsoft.com/office/officeart/2005/8/layout/radial2"/>
    <dgm:cxn modelId="{E89DA45D-0200-4BD0-A89C-0425915F228E}" srcId="{B9859A61-07E4-4109-BF85-C426356519C5}" destId="{7672A18F-AB4A-41C0-A86D-EBE223C8926D}" srcOrd="2" destOrd="0" parTransId="{310D3293-64E0-4AA9-AD78-67F886490980}" sibTransId="{48AFED98-64E3-4933-BD2F-DAF6303C8546}"/>
    <dgm:cxn modelId="{9ACD94C3-C379-45C4-A716-B07B47BB3D29}" type="presOf" srcId="{5BB01F98-85D4-4A87-9204-7A7A3AC0500D}" destId="{1BFD1CEF-7AB3-4FE0-B441-883DCFC05892}" srcOrd="0" destOrd="1" presId="urn:microsoft.com/office/officeart/2005/8/layout/radial2"/>
    <dgm:cxn modelId="{0B3E0249-896B-4CE9-BD36-979A6F49E244}" srcId="{B9859A61-07E4-4109-BF85-C426356519C5}" destId="{D8974446-610E-43AD-A1E7-BBC91D2AFD1B}" srcOrd="4" destOrd="0" parTransId="{BB8A9FF2-4CB7-4214-8D3B-D63E0F07073E}" sibTransId="{1EC2DE2A-1F69-4F65-A002-43D4C59EFA2F}"/>
    <dgm:cxn modelId="{C5CD4685-CE71-4991-9164-1842F7028500}" type="presOf" srcId="{F48ED151-8AEB-44B5-8C8F-A4D8E14293CE}" destId="{75A7CDAF-6A06-43D1-9D53-5B077A1E94C6}" srcOrd="0" destOrd="4" presId="urn:microsoft.com/office/officeart/2005/8/layout/radial2"/>
    <dgm:cxn modelId="{B13B364D-B182-4E23-AEBA-491CA5376944}" srcId="{7D940A3E-294E-4F71-8E07-A4FE3EB61D4C}" destId="{5F1EFD5B-AC6F-45D2-A8DA-7CCD5A044610}" srcOrd="1" destOrd="0" parTransId="{35AE2FF7-9FF6-4D8C-A0F7-8CCDC9C2A521}" sibTransId="{91B806C5-43F7-4B66-A277-DD25FA43606F}"/>
    <dgm:cxn modelId="{1C99A49F-6FAD-4F37-8C35-2E06AF4DA8B1}" srcId="{7D940A3E-294E-4F71-8E07-A4FE3EB61D4C}" destId="{8AF6E282-9A8C-4D06-A49E-ED1F39A5BA2F}" srcOrd="2" destOrd="0" parTransId="{C6067632-6410-4B48-B455-00FA5E060CE8}" sibTransId="{F65116C9-346A-4D7B-83FE-574A92CBC4D7}"/>
    <dgm:cxn modelId="{9403E31C-ABD6-449C-8B00-278EA8DD9305}" type="presOf" srcId="{8AF6E282-9A8C-4D06-A49E-ED1F39A5BA2F}" destId="{FDF0576D-BC86-4BDE-A9A8-B8602C1EAE31}" srcOrd="0" destOrd="0" presId="urn:microsoft.com/office/officeart/2005/8/layout/radial2"/>
    <dgm:cxn modelId="{58563F9E-FE6D-485B-9E62-ADBFEC96A731}" type="presOf" srcId="{7D940A3E-294E-4F71-8E07-A4FE3EB61D4C}" destId="{78DBCA6F-B21C-44E4-A61D-223753FCB0B4}" srcOrd="0" destOrd="0" presId="urn:microsoft.com/office/officeart/2005/8/layout/radial2"/>
    <dgm:cxn modelId="{2049D769-27C9-48C8-8100-D654E125D2F7}" type="presOf" srcId="{A332977C-BAD1-4F9D-A785-1EB717FA32E4}" destId="{75A7CDAF-6A06-43D1-9D53-5B077A1E94C6}" srcOrd="0" destOrd="0" presId="urn:microsoft.com/office/officeart/2005/8/layout/radial2"/>
    <dgm:cxn modelId="{6350EAD6-9991-4E4A-B2E2-BF9D202E2706}" type="presOf" srcId="{84BBF52D-B3AD-44D3-B2B1-1EA024A0F7B0}" destId="{75A7CDAF-6A06-43D1-9D53-5B077A1E94C6}" srcOrd="0" destOrd="1" presId="urn:microsoft.com/office/officeart/2005/8/layout/radial2"/>
    <dgm:cxn modelId="{6DF764C0-4EA9-4B19-8937-16760AE1B881}" type="presParOf" srcId="{78DBCA6F-B21C-44E4-A61D-223753FCB0B4}" destId="{01DF982D-8E44-449C-981B-22C02F3931D3}" srcOrd="0" destOrd="0" presId="urn:microsoft.com/office/officeart/2005/8/layout/radial2"/>
    <dgm:cxn modelId="{5F5454CA-046E-4512-B9F4-1799A4F4ED9F}" type="presParOf" srcId="{01DF982D-8E44-449C-981B-22C02F3931D3}" destId="{36730C2F-82FC-4D56-9280-069CC92D457F}" srcOrd="0" destOrd="0" presId="urn:microsoft.com/office/officeart/2005/8/layout/radial2"/>
    <dgm:cxn modelId="{524B21A7-D46D-4D20-9399-30C23A9B42C0}" type="presParOf" srcId="{36730C2F-82FC-4D56-9280-069CC92D457F}" destId="{0758A8D1-2E21-4708-9C8A-81847A806A4F}" srcOrd="0" destOrd="0" presId="urn:microsoft.com/office/officeart/2005/8/layout/radial2"/>
    <dgm:cxn modelId="{E67CF2D8-95D8-4768-9FB3-44C274D731EB}" type="presParOf" srcId="{36730C2F-82FC-4D56-9280-069CC92D457F}" destId="{E29B5445-AB81-4E76-8198-F22A9B0452D3}" srcOrd="1" destOrd="0" presId="urn:microsoft.com/office/officeart/2005/8/layout/radial2"/>
    <dgm:cxn modelId="{C03299F5-E710-4A22-AC7A-54456200DAE8}" type="presParOf" srcId="{01DF982D-8E44-449C-981B-22C02F3931D3}" destId="{0CD7C2FF-C79E-4CA2-B8BE-2BFE0D4ACF0D}" srcOrd="1" destOrd="0" presId="urn:microsoft.com/office/officeart/2005/8/layout/radial2"/>
    <dgm:cxn modelId="{FAC319BD-1E99-4050-9E92-814BF8B6E216}" type="presParOf" srcId="{01DF982D-8E44-449C-981B-22C02F3931D3}" destId="{32FA4A93-C2D4-497A-BB34-CB1B5ACB4F53}" srcOrd="2" destOrd="0" presId="urn:microsoft.com/office/officeart/2005/8/layout/radial2"/>
    <dgm:cxn modelId="{0FDD2BA5-7672-4EE0-BC8F-F2950073C951}" type="presParOf" srcId="{32FA4A93-C2D4-497A-BB34-CB1B5ACB4F53}" destId="{3468E576-1439-4803-8303-72585EC002E7}" srcOrd="0" destOrd="0" presId="urn:microsoft.com/office/officeart/2005/8/layout/radial2"/>
    <dgm:cxn modelId="{0D3ADECB-C635-4D7B-8C05-851850461C48}" type="presParOf" srcId="{32FA4A93-C2D4-497A-BB34-CB1B5ACB4F53}" destId="{1BFD1CEF-7AB3-4FE0-B441-883DCFC05892}" srcOrd="1" destOrd="0" presId="urn:microsoft.com/office/officeart/2005/8/layout/radial2"/>
    <dgm:cxn modelId="{6DA4471A-3FE1-4C3A-A204-584647E0BC31}" type="presParOf" srcId="{01DF982D-8E44-449C-981B-22C02F3931D3}" destId="{DC520D4A-C6FE-4EEF-8097-006FDBAF6688}" srcOrd="3" destOrd="0" presId="urn:microsoft.com/office/officeart/2005/8/layout/radial2"/>
    <dgm:cxn modelId="{E81299DC-C6C9-429D-8AD3-47D268AF98CF}" type="presParOf" srcId="{01DF982D-8E44-449C-981B-22C02F3931D3}" destId="{FBBE3AC6-DC9B-4DE0-8345-E876562D3090}" srcOrd="4" destOrd="0" presId="urn:microsoft.com/office/officeart/2005/8/layout/radial2"/>
    <dgm:cxn modelId="{F1050486-F7BF-416D-B0BC-60CC43EF6C60}" type="presParOf" srcId="{FBBE3AC6-DC9B-4DE0-8345-E876562D3090}" destId="{9E67B9E8-70D1-44B9-85C6-F8A47F7156A4}" srcOrd="0" destOrd="0" presId="urn:microsoft.com/office/officeart/2005/8/layout/radial2"/>
    <dgm:cxn modelId="{BF5678CD-7DD5-482B-85C8-6CA607B2ED44}" type="presParOf" srcId="{FBBE3AC6-DC9B-4DE0-8345-E876562D3090}" destId="{75A7CDAF-6A06-43D1-9D53-5B077A1E94C6}" srcOrd="1" destOrd="0" presId="urn:microsoft.com/office/officeart/2005/8/layout/radial2"/>
    <dgm:cxn modelId="{B93D63B1-FEB6-404B-BC7A-4A7F578383DC}" type="presParOf" srcId="{01DF982D-8E44-449C-981B-22C02F3931D3}" destId="{DDB9CCE0-6122-4D8D-9282-492990B8E83D}" srcOrd="5" destOrd="0" presId="urn:microsoft.com/office/officeart/2005/8/layout/radial2"/>
    <dgm:cxn modelId="{24C10130-446C-4D9B-8363-EC73F46EC1CF}" type="presParOf" srcId="{01DF982D-8E44-449C-981B-22C02F3931D3}" destId="{BCE4980D-866E-4CE5-A4D1-9295C8B3C83F}" srcOrd="6" destOrd="0" presId="urn:microsoft.com/office/officeart/2005/8/layout/radial2"/>
    <dgm:cxn modelId="{B281BD5B-71E2-4D7D-8F5C-907F67406FB3}" type="presParOf" srcId="{BCE4980D-866E-4CE5-A4D1-9295C8B3C83F}" destId="{FDF0576D-BC86-4BDE-A9A8-B8602C1EAE31}" srcOrd="0" destOrd="0" presId="urn:microsoft.com/office/officeart/2005/8/layout/radial2"/>
    <dgm:cxn modelId="{84DB3BD5-FF8B-4AC7-84A2-39A55BCAEE13}" type="presParOf" srcId="{BCE4980D-866E-4CE5-A4D1-9295C8B3C83F}" destId="{983CD6A9-5A6C-48F1-9523-C1C1C692CA1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1D1A4-F90F-4EB7-951A-66F9D2551BB5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119E13-62C4-4067-AD36-CEFEFC16E747}">
      <dgm:prSet phldrT="[Text]" custT="1"/>
      <dgm:spPr/>
      <dgm:t>
        <a:bodyPr/>
        <a:lstStyle/>
        <a:p>
          <a:r>
            <a:rPr lang="en-US" sz="1400" b="1" dirty="0" smtClean="0"/>
            <a:t>Families of color, non-English speaking and those with limited education or low income  face added burdens</a:t>
          </a:r>
          <a:endParaRPr lang="en-US" sz="1400" b="1" dirty="0"/>
        </a:p>
      </dgm:t>
    </dgm:pt>
    <dgm:pt modelId="{69CDB033-EB81-4644-8CBA-EAF0DF829264}" type="parTrans" cxnId="{F2A985F2-332D-40EC-A318-C4F8E2BD9C74}">
      <dgm:prSet/>
      <dgm:spPr/>
      <dgm:t>
        <a:bodyPr/>
        <a:lstStyle/>
        <a:p>
          <a:endParaRPr lang="en-US"/>
        </a:p>
      </dgm:t>
    </dgm:pt>
    <dgm:pt modelId="{E64C9EAE-C931-4115-8AFD-5C0DD90737F6}" type="sibTrans" cxnId="{F2A985F2-332D-40EC-A318-C4F8E2BD9C74}">
      <dgm:prSet/>
      <dgm:spPr/>
      <dgm:t>
        <a:bodyPr/>
        <a:lstStyle/>
        <a:p>
          <a:endParaRPr lang="en-US"/>
        </a:p>
      </dgm:t>
    </dgm:pt>
    <dgm:pt modelId="{5BE178FB-637A-41DF-8553-2BFD0660A2C8}">
      <dgm:prSet phldrT="[Text]" custT="1"/>
      <dgm:spPr/>
      <dgm:t>
        <a:bodyPr/>
        <a:lstStyle/>
        <a:p>
          <a:r>
            <a:rPr lang="en-US" sz="1600" b="1" dirty="0" smtClean="0"/>
            <a:t>Additional burdens which are unrecognized and/or unappreciated</a:t>
          </a:r>
          <a:endParaRPr lang="en-US" sz="1600" b="1" dirty="0"/>
        </a:p>
      </dgm:t>
    </dgm:pt>
    <dgm:pt modelId="{D4B36DB2-EF90-4878-9AB5-BBA66329E63D}" type="parTrans" cxnId="{C717BA61-8770-4EE4-B653-F64767C74624}">
      <dgm:prSet/>
      <dgm:spPr/>
      <dgm:t>
        <a:bodyPr/>
        <a:lstStyle/>
        <a:p>
          <a:endParaRPr lang="en-US"/>
        </a:p>
      </dgm:t>
    </dgm:pt>
    <dgm:pt modelId="{E83467B9-6136-4C89-BB30-7EEA4AA7D7F3}" type="sibTrans" cxnId="{C717BA61-8770-4EE4-B653-F64767C74624}">
      <dgm:prSet/>
      <dgm:spPr/>
      <dgm:t>
        <a:bodyPr/>
        <a:lstStyle/>
        <a:p>
          <a:endParaRPr lang="en-US"/>
        </a:p>
      </dgm:t>
    </dgm:pt>
    <dgm:pt modelId="{EEF381D2-331D-4081-9011-F021D8DCAD1A}">
      <dgm:prSet phldrT="[Text]" custT="1"/>
      <dgm:spPr/>
      <dgm:t>
        <a:bodyPr/>
        <a:lstStyle/>
        <a:p>
          <a:r>
            <a:rPr lang="en-US" sz="1600" b="1" dirty="0" smtClean="0"/>
            <a:t>Parents must serve as advocate, case manager and navigator </a:t>
          </a:r>
          <a:endParaRPr lang="en-US" sz="1600" b="1" dirty="0"/>
        </a:p>
      </dgm:t>
    </dgm:pt>
    <dgm:pt modelId="{BEB5D581-830C-4E23-8938-7472074B0FCD}" type="parTrans" cxnId="{1F922AF7-D2E4-479B-AA0A-5D3D2B998CC9}">
      <dgm:prSet/>
      <dgm:spPr/>
      <dgm:t>
        <a:bodyPr/>
        <a:lstStyle/>
        <a:p>
          <a:endParaRPr lang="en-US"/>
        </a:p>
      </dgm:t>
    </dgm:pt>
    <dgm:pt modelId="{BC56C090-C809-4436-BEB9-46E16F39A355}" type="sibTrans" cxnId="{1F922AF7-D2E4-479B-AA0A-5D3D2B998CC9}">
      <dgm:prSet/>
      <dgm:spPr/>
      <dgm:t>
        <a:bodyPr/>
        <a:lstStyle/>
        <a:p>
          <a:endParaRPr lang="en-US"/>
        </a:p>
      </dgm:t>
    </dgm:pt>
    <dgm:pt modelId="{70A333C8-A181-4C55-A656-B743081F9860}">
      <dgm:prSet phldrT="[Text]" custT="1"/>
      <dgm:spPr/>
      <dgm:t>
        <a:bodyPr/>
        <a:lstStyle/>
        <a:p>
          <a:r>
            <a:rPr lang="en-US" sz="1800" b="1" dirty="0" smtClean="0"/>
            <a:t>Service system not designed for families</a:t>
          </a:r>
          <a:endParaRPr lang="en-US" sz="1800" b="1" dirty="0"/>
        </a:p>
      </dgm:t>
    </dgm:pt>
    <dgm:pt modelId="{A94754E1-20D0-48E7-8FA4-7FA5585FD6D6}" type="parTrans" cxnId="{83C5A8BB-0F14-4C72-8EB0-27A373B9412F}">
      <dgm:prSet/>
      <dgm:spPr/>
      <dgm:t>
        <a:bodyPr/>
        <a:lstStyle/>
        <a:p>
          <a:endParaRPr lang="en-US"/>
        </a:p>
      </dgm:t>
    </dgm:pt>
    <dgm:pt modelId="{60F0AAC7-CCF3-46E8-823F-9603249D1491}" type="sibTrans" cxnId="{83C5A8BB-0F14-4C72-8EB0-27A373B9412F}">
      <dgm:prSet/>
      <dgm:spPr/>
      <dgm:t>
        <a:bodyPr/>
        <a:lstStyle/>
        <a:p>
          <a:endParaRPr lang="en-US"/>
        </a:p>
      </dgm:t>
    </dgm:pt>
    <dgm:pt modelId="{CE560A01-A294-4F27-9756-5D1CD588172F}" type="pres">
      <dgm:prSet presAssocID="{6301D1A4-F90F-4EB7-951A-66F9D2551BB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2E8D8-78CA-4008-99C6-42F4E52266BF}" type="pres">
      <dgm:prSet presAssocID="{49119E13-62C4-4067-AD36-CEFEFC16E747}" presName="Name5" presStyleLbl="vennNode1" presStyleIdx="0" presStyleCnt="4" custLinFactNeighborX="37025" custLinFactNeighborY="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925A2-9580-43C3-8C8F-A49102BD27F1}" type="pres">
      <dgm:prSet presAssocID="{E64C9EAE-C931-4115-8AFD-5C0DD90737F6}" presName="space" presStyleCnt="0"/>
      <dgm:spPr/>
    </dgm:pt>
    <dgm:pt modelId="{3C469E00-3ACF-4775-9745-B4F432274304}" type="pres">
      <dgm:prSet presAssocID="{5BE178FB-637A-41DF-8553-2BFD0660A2C8}" presName="Name5" presStyleLbl="vennNode1" presStyleIdx="1" presStyleCnt="4" custScaleX="10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5BA2A-A646-43A5-9B48-6A7861D3D4ED}" type="pres">
      <dgm:prSet presAssocID="{E83467B9-6136-4C89-BB30-7EEA4AA7D7F3}" presName="space" presStyleCnt="0"/>
      <dgm:spPr/>
    </dgm:pt>
    <dgm:pt modelId="{45A046A3-220C-4BBF-AFCE-284F14B82F23}" type="pres">
      <dgm:prSet presAssocID="{EEF381D2-331D-4081-9011-F021D8DCAD1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11D40-C1BF-4EB0-945B-983D49E21268}" type="pres">
      <dgm:prSet presAssocID="{BC56C090-C809-4436-BEB9-46E16F39A355}" presName="space" presStyleCnt="0"/>
      <dgm:spPr/>
    </dgm:pt>
    <dgm:pt modelId="{522F4929-6667-4D5E-BD00-522EEB5B934E}" type="pres">
      <dgm:prSet presAssocID="{70A333C8-A181-4C55-A656-B743081F9860}" presName="Name5" presStyleLbl="vennNode1" presStyleIdx="3" presStyleCnt="4" custScaleY="100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985F2-332D-40EC-A318-C4F8E2BD9C74}" srcId="{6301D1A4-F90F-4EB7-951A-66F9D2551BB5}" destId="{49119E13-62C4-4067-AD36-CEFEFC16E747}" srcOrd="0" destOrd="0" parTransId="{69CDB033-EB81-4644-8CBA-EAF0DF829264}" sibTransId="{E64C9EAE-C931-4115-8AFD-5C0DD90737F6}"/>
    <dgm:cxn modelId="{D17CB358-24FF-44C2-813E-75BD6B7E01FF}" type="presOf" srcId="{70A333C8-A181-4C55-A656-B743081F9860}" destId="{522F4929-6667-4D5E-BD00-522EEB5B934E}" srcOrd="0" destOrd="0" presId="urn:microsoft.com/office/officeart/2005/8/layout/venn3"/>
    <dgm:cxn modelId="{93A18783-45EB-44E2-B5EE-7E29AB860334}" type="presOf" srcId="{6301D1A4-F90F-4EB7-951A-66F9D2551BB5}" destId="{CE560A01-A294-4F27-9756-5D1CD588172F}" srcOrd="0" destOrd="0" presId="urn:microsoft.com/office/officeart/2005/8/layout/venn3"/>
    <dgm:cxn modelId="{07C8E320-9970-4FD9-A562-669DFBEF77F5}" type="presOf" srcId="{5BE178FB-637A-41DF-8553-2BFD0660A2C8}" destId="{3C469E00-3ACF-4775-9745-B4F432274304}" srcOrd="0" destOrd="0" presId="urn:microsoft.com/office/officeart/2005/8/layout/venn3"/>
    <dgm:cxn modelId="{83C5A8BB-0F14-4C72-8EB0-27A373B9412F}" srcId="{6301D1A4-F90F-4EB7-951A-66F9D2551BB5}" destId="{70A333C8-A181-4C55-A656-B743081F9860}" srcOrd="3" destOrd="0" parTransId="{A94754E1-20D0-48E7-8FA4-7FA5585FD6D6}" sibTransId="{60F0AAC7-CCF3-46E8-823F-9603249D1491}"/>
    <dgm:cxn modelId="{1F922AF7-D2E4-479B-AA0A-5D3D2B998CC9}" srcId="{6301D1A4-F90F-4EB7-951A-66F9D2551BB5}" destId="{EEF381D2-331D-4081-9011-F021D8DCAD1A}" srcOrd="2" destOrd="0" parTransId="{BEB5D581-830C-4E23-8938-7472074B0FCD}" sibTransId="{BC56C090-C809-4436-BEB9-46E16F39A355}"/>
    <dgm:cxn modelId="{C717BA61-8770-4EE4-B653-F64767C74624}" srcId="{6301D1A4-F90F-4EB7-951A-66F9D2551BB5}" destId="{5BE178FB-637A-41DF-8553-2BFD0660A2C8}" srcOrd="1" destOrd="0" parTransId="{D4B36DB2-EF90-4878-9AB5-BBA66329E63D}" sibTransId="{E83467B9-6136-4C89-BB30-7EEA4AA7D7F3}"/>
    <dgm:cxn modelId="{8F8DFEDA-A311-404C-9309-7FE1840AEB70}" type="presOf" srcId="{EEF381D2-331D-4081-9011-F021D8DCAD1A}" destId="{45A046A3-220C-4BBF-AFCE-284F14B82F23}" srcOrd="0" destOrd="0" presId="urn:microsoft.com/office/officeart/2005/8/layout/venn3"/>
    <dgm:cxn modelId="{E3DCDFAB-B6B3-4166-A561-205F284B724B}" type="presOf" srcId="{49119E13-62C4-4067-AD36-CEFEFC16E747}" destId="{FED2E8D8-78CA-4008-99C6-42F4E52266BF}" srcOrd="0" destOrd="0" presId="urn:microsoft.com/office/officeart/2005/8/layout/venn3"/>
    <dgm:cxn modelId="{C03C5167-544F-46C4-8532-2947EA1FFF46}" type="presParOf" srcId="{CE560A01-A294-4F27-9756-5D1CD588172F}" destId="{FED2E8D8-78CA-4008-99C6-42F4E52266BF}" srcOrd="0" destOrd="0" presId="urn:microsoft.com/office/officeart/2005/8/layout/venn3"/>
    <dgm:cxn modelId="{159B8BBB-8A91-4A3A-8A1A-3D04A6A423A6}" type="presParOf" srcId="{CE560A01-A294-4F27-9756-5D1CD588172F}" destId="{C14925A2-9580-43C3-8C8F-A49102BD27F1}" srcOrd="1" destOrd="0" presId="urn:microsoft.com/office/officeart/2005/8/layout/venn3"/>
    <dgm:cxn modelId="{4C3B53AE-640F-474F-8116-D9B359DD5747}" type="presParOf" srcId="{CE560A01-A294-4F27-9756-5D1CD588172F}" destId="{3C469E00-3ACF-4775-9745-B4F432274304}" srcOrd="2" destOrd="0" presId="urn:microsoft.com/office/officeart/2005/8/layout/venn3"/>
    <dgm:cxn modelId="{52B80D7E-78C2-4067-AA4D-08EDEFA66D5C}" type="presParOf" srcId="{CE560A01-A294-4F27-9756-5D1CD588172F}" destId="{B0A5BA2A-A646-43A5-9B48-6A7861D3D4ED}" srcOrd="3" destOrd="0" presId="urn:microsoft.com/office/officeart/2005/8/layout/venn3"/>
    <dgm:cxn modelId="{224D5B76-CBDF-4E9E-B2D6-6C0FAD3E3F7A}" type="presParOf" srcId="{CE560A01-A294-4F27-9756-5D1CD588172F}" destId="{45A046A3-220C-4BBF-AFCE-284F14B82F23}" srcOrd="4" destOrd="0" presId="urn:microsoft.com/office/officeart/2005/8/layout/venn3"/>
    <dgm:cxn modelId="{0704707F-D875-466C-A705-7E679E344680}" type="presParOf" srcId="{CE560A01-A294-4F27-9756-5D1CD588172F}" destId="{60811D40-C1BF-4EB0-945B-983D49E21268}" srcOrd="5" destOrd="0" presId="urn:microsoft.com/office/officeart/2005/8/layout/venn3"/>
    <dgm:cxn modelId="{F8611E2F-E6B4-42D2-8877-F3A851A5A732}" type="presParOf" srcId="{CE560A01-A294-4F27-9756-5D1CD588172F}" destId="{522F4929-6667-4D5E-BD00-522EEB5B934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1B3FE7-1CD9-46E4-9090-4D904EA814DB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4DE1977-2FE1-40F1-9ED7-56FE3926794A}">
      <dgm:prSet phldrT="[Text]"/>
      <dgm:spPr/>
      <dgm:t>
        <a:bodyPr/>
        <a:lstStyle/>
        <a:p>
          <a:r>
            <a:rPr lang="en-US" dirty="0" smtClean="0"/>
            <a:t>Underlying Question</a:t>
          </a:r>
          <a:endParaRPr lang="en-US" dirty="0"/>
        </a:p>
      </dgm:t>
    </dgm:pt>
    <dgm:pt modelId="{75F14ACF-432E-4FD7-AC9C-439164936429}" type="parTrans" cxnId="{9603AC0B-1212-4001-957E-55F1ECAC2FDA}">
      <dgm:prSet/>
      <dgm:spPr/>
      <dgm:t>
        <a:bodyPr/>
        <a:lstStyle/>
        <a:p>
          <a:endParaRPr lang="en-US"/>
        </a:p>
      </dgm:t>
    </dgm:pt>
    <dgm:pt modelId="{D969C78B-117C-48C0-A3CC-FBFBE16CA503}" type="sibTrans" cxnId="{9603AC0B-1212-4001-957E-55F1ECAC2FDA}">
      <dgm:prSet/>
      <dgm:spPr/>
      <dgm:t>
        <a:bodyPr/>
        <a:lstStyle/>
        <a:p>
          <a:endParaRPr lang="en-US"/>
        </a:p>
      </dgm:t>
    </dgm:pt>
    <dgm:pt modelId="{AB5FBC8D-CBCE-46AC-B959-FAE906BF60BA}">
      <dgm:prSet phldrT="[Text]"/>
      <dgm:spPr/>
      <dgm:t>
        <a:bodyPr/>
        <a:lstStyle/>
        <a:p>
          <a:r>
            <a:rPr lang="en-US" dirty="0" smtClean="0"/>
            <a:t>What happened to you?</a:t>
          </a:r>
          <a:endParaRPr lang="en-US" dirty="0"/>
        </a:p>
      </dgm:t>
    </dgm:pt>
    <dgm:pt modelId="{50F6958A-3543-4A5B-8C26-1A3E2D63CD10}" type="parTrans" cxnId="{30BBA919-2359-4CE8-860B-BD3B393E95CD}">
      <dgm:prSet/>
      <dgm:spPr/>
      <dgm:t>
        <a:bodyPr/>
        <a:lstStyle/>
        <a:p>
          <a:endParaRPr lang="en-US"/>
        </a:p>
      </dgm:t>
    </dgm:pt>
    <dgm:pt modelId="{3FB53DE1-AA97-433D-8365-C3E54F865F3E}" type="sibTrans" cxnId="{30BBA919-2359-4CE8-860B-BD3B393E95CD}">
      <dgm:prSet/>
      <dgm:spPr/>
      <dgm:t>
        <a:bodyPr/>
        <a:lstStyle/>
        <a:p>
          <a:endParaRPr lang="en-US"/>
        </a:p>
      </dgm:t>
    </dgm:pt>
    <dgm:pt modelId="{08C8DB8B-67B2-4730-8605-98F6FF3BC84B}">
      <dgm:prSet phldrT="[Text]"/>
      <dgm:spPr/>
      <dgm:t>
        <a:bodyPr/>
        <a:lstStyle/>
        <a:p>
          <a:r>
            <a:rPr lang="en-US" dirty="0" smtClean="0"/>
            <a:t>Symptoms</a:t>
          </a:r>
          <a:endParaRPr lang="en-US" dirty="0"/>
        </a:p>
      </dgm:t>
    </dgm:pt>
    <dgm:pt modelId="{A938080F-8068-464E-BA37-07A2F91A0FD0}" type="parTrans" cxnId="{4D793E04-D93B-4768-9612-3995F191AADB}">
      <dgm:prSet/>
      <dgm:spPr/>
      <dgm:t>
        <a:bodyPr/>
        <a:lstStyle/>
        <a:p>
          <a:endParaRPr lang="en-US"/>
        </a:p>
      </dgm:t>
    </dgm:pt>
    <dgm:pt modelId="{EEC58A9D-3661-4BD5-ADD5-DAEA5FDE86BD}" type="sibTrans" cxnId="{4D793E04-D93B-4768-9612-3995F191AADB}">
      <dgm:prSet/>
      <dgm:spPr/>
      <dgm:t>
        <a:bodyPr/>
        <a:lstStyle/>
        <a:p>
          <a:endParaRPr lang="en-US"/>
        </a:p>
      </dgm:t>
    </dgm:pt>
    <dgm:pt modelId="{05322C57-301C-49B2-9B84-AAACB7D9A9FB}">
      <dgm:prSet phldrT="[Text]"/>
      <dgm:spPr/>
      <dgm:t>
        <a:bodyPr/>
        <a:lstStyle/>
        <a:p>
          <a:r>
            <a:rPr lang="en-US" dirty="0" smtClean="0"/>
            <a:t>Adaptations to traumatic events</a:t>
          </a:r>
          <a:endParaRPr lang="en-US" dirty="0"/>
        </a:p>
      </dgm:t>
    </dgm:pt>
    <dgm:pt modelId="{A14C9063-3F38-4B72-96DD-12E05B66FA31}" type="parTrans" cxnId="{0FD1D025-9D91-427A-8A74-47E9651AECCB}">
      <dgm:prSet/>
      <dgm:spPr/>
      <dgm:t>
        <a:bodyPr/>
        <a:lstStyle/>
        <a:p>
          <a:endParaRPr lang="en-US"/>
        </a:p>
      </dgm:t>
    </dgm:pt>
    <dgm:pt modelId="{31CCBEF7-E9D1-4A0C-94D1-74107737B0BB}" type="sibTrans" cxnId="{0FD1D025-9D91-427A-8A74-47E9651AECCB}">
      <dgm:prSet/>
      <dgm:spPr/>
      <dgm:t>
        <a:bodyPr/>
        <a:lstStyle/>
        <a:p>
          <a:endParaRPr lang="en-US"/>
        </a:p>
      </dgm:t>
    </dgm:pt>
    <dgm:pt modelId="{2328D8AD-C54B-4A3C-A26B-88DFC7959441}">
      <dgm:prSet phldrT="[Text]"/>
      <dgm:spPr/>
      <dgm:t>
        <a:bodyPr/>
        <a:lstStyle/>
        <a:p>
          <a:r>
            <a:rPr lang="en-US" dirty="0" smtClean="0"/>
            <a:t>Healing Happens</a:t>
          </a:r>
          <a:endParaRPr lang="en-US" dirty="0"/>
        </a:p>
      </dgm:t>
    </dgm:pt>
    <dgm:pt modelId="{EE6D981A-5B1B-4D41-A0AB-F04D75A2EDE7}" type="parTrans" cxnId="{206F0F4D-07BF-45AB-AD71-75F4484F55F0}">
      <dgm:prSet/>
      <dgm:spPr/>
      <dgm:t>
        <a:bodyPr/>
        <a:lstStyle/>
        <a:p>
          <a:endParaRPr lang="en-US"/>
        </a:p>
      </dgm:t>
    </dgm:pt>
    <dgm:pt modelId="{003759C3-F401-4651-94AF-F23102F7CA59}" type="sibTrans" cxnId="{206F0F4D-07BF-45AB-AD71-75F4484F55F0}">
      <dgm:prSet/>
      <dgm:spPr/>
      <dgm:t>
        <a:bodyPr/>
        <a:lstStyle/>
        <a:p>
          <a:endParaRPr lang="en-US"/>
        </a:p>
      </dgm:t>
    </dgm:pt>
    <dgm:pt modelId="{E2A31533-8B9B-4670-8879-1EACDA31D09A}">
      <dgm:prSet phldrT="[Text]"/>
      <dgm:spPr/>
      <dgm:t>
        <a:bodyPr/>
        <a:lstStyle/>
        <a:p>
          <a:pPr algn="ctr"/>
          <a:endParaRPr lang="en-US" dirty="0" smtClean="0"/>
        </a:p>
        <a:p>
          <a:pPr algn="ctr"/>
          <a:r>
            <a:rPr lang="en-US" dirty="0" smtClean="0"/>
            <a:t>In relationship</a:t>
          </a:r>
          <a:endParaRPr lang="en-US" dirty="0"/>
        </a:p>
      </dgm:t>
    </dgm:pt>
    <dgm:pt modelId="{4A525F9D-F436-4C47-BC49-058DB5D5AAC2}" type="parTrans" cxnId="{7B1021E5-3B0A-41F8-A6C1-0E53B8D094F9}">
      <dgm:prSet/>
      <dgm:spPr/>
      <dgm:t>
        <a:bodyPr/>
        <a:lstStyle/>
        <a:p>
          <a:endParaRPr lang="en-US"/>
        </a:p>
      </dgm:t>
    </dgm:pt>
    <dgm:pt modelId="{70C6452E-B4DD-48CB-9CB7-DCC6729146C0}" type="sibTrans" cxnId="{7B1021E5-3B0A-41F8-A6C1-0E53B8D094F9}">
      <dgm:prSet/>
      <dgm:spPr/>
      <dgm:t>
        <a:bodyPr/>
        <a:lstStyle/>
        <a:p>
          <a:endParaRPr lang="en-US"/>
        </a:p>
      </dgm:t>
    </dgm:pt>
    <dgm:pt modelId="{F6226946-DC48-4574-A3B5-0FDDEA475891}">
      <dgm:prSet phldrT="[Text]"/>
      <dgm:spPr/>
      <dgm:t>
        <a:bodyPr/>
        <a:lstStyle/>
        <a:p>
          <a:pPr algn="l"/>
          <a:endParaRPr lang="en-US"/>
        </a:p>
      </dgm:t>
    </dgm:pt>
    <dgm:pt modelId="{22B06740-5FE7-41A1-B37C-6F90EBF02977}" type="parTrans" cxnId="{94FC95ED-AAB7-4510-A002-D6BF847311FE}">
      <dgm:prSet/>
      <dgm:spPr/>
      <dgm:t>
        <a:bodyPr/>
        <a:lstStyle/>
        <a:p>
          <a:endParaRPr lang="en-US"/>
        </a:p>
      </dgm:t>
    </dgm:pt>
    <dgm:pt modelId="{E31B4871-CBF0-40D8-8C58-DC987601E4CF}" type="sibTrans" cxnId="{94FC95ED-AAB7-4510-A002-D6BF847311FE}">
      <dgm:prSet/>
      <dgm:spPr/>
      <dgm:t>
        <a:bodyPr/>
        <a:lstStyle/>
        <a:p>
          <a:endParaRPr lang="en-US"/>
        </a:p>
      </dgm:t>
    </dgm:pt>
    <dgm:pt modelId="{2E35E804-49EE-43A7-A650-73E1D2D4F9DD}" type="pres">
      <dgm:prSet presAssocID="{DB1B3FE7-1CD9-46E4-9090-4D904EA814D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45F48F-C1AA-4D8E-96D6-2B708562C6A5}" type="pres">
      <dgm:prSet presAssocID="{14DE1977-2FE1-40F1-9ED7-56FE3926794A}" presName="horFlow" presStyleCnt="0"/>
      <dgm:spPr/>
      <dgm:t>
        <a:bodyPr/>
        <a:lstStyle/>
        <a:p>
          <a:endParaRPr lang="en-US"/>
        </a:p>
      </dgm:t>
    </dgm:pt>
    <dgm:pt modelId="{48A5FB17-DECA-4745-86FC-C743B9AB346E}" type="pres">
      <dgm:prSet presAssocID="{14DE1977-2FE1-40F1-9ED7-56FE3926794A}" presName="bigChev" presStyleLbl="node1" presStyleIdx="0" presStyleCnt="3"/>
      <dgm:spPr/>
      <dgm:t>
        <a:bodyPr/>
        <a:lstStyle/>
        <a:p>
          <a:endParaRPr lang="en-US"/>
        </a:p>
      </dgm:t>
    </dgm:pt>
    <dgm:pt modelId="{148F840A-10E8-4C67-BDBD-9A8AE517D73F}" type="pres">
      <dgm:prSet presAssocID="{50F6958A-3543-4A5B-8C26-1A3E2D63CD10}" presName="parTrans" presStyleCnt="0"/>
      <dgm:spPr/>
      <dgm:t>
        <a:bodyPr/>
        <a:lstStyle/>
        <a:p>
          <a:endParaRPr lang="en-US"/>
        </a:p>
      </dgm:t>
    </dgm:pt>
    <dgm:pt modelId="{B6A7E12C-D3DD-4DDF-B655-E132DE154888}" type="pres">
      <dgm:prSet presAssocID="{AB5FBC8D-CBCE-46AC-B959-FAE906BF60BA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D5D70-CBB7-4D17-AD9E-05B4DEC4F7E7}" type="pres">
      <dgm:prSet presAssocID="{14DE1977-2FE1-40F1-9ED7-56FE3926794A}" presName="vSp" presStyleCnt="0"/>
      <dgm:spPr/>
      <dgm:t>
        <a:bodyPr/>
        <a:lstStyle/>
        <a:p>
          <a:endParaRPr lang="en-US"/>
        </a:p>
      </dgm:t>
    </dgm:pt>
    <dgm:pt modelId="{02EA3483-B7D9-4B7A-A201-D4C55A3AAC57}" type="pres">
      <dgm:prSet presAssocID="{08C8DB8B-67B2-4730-8605-98F6FF3BC84B}" presName="horFlow" presStyleCnt="0"/>
      <dgm:spPr/>
      <dgm:t>
        <a:bodyPr/>
        <a:lstStyle/>
        <a:p>
          <a:endParaRPr lang="en-US"/>
        </a:p>
      </dgm:t>
    </dgm:pt>
    <dgm:pt modelId="{D9363045-AFA7-4602-85D2-ECD707D7043D}" type="pres">
      <dgm:prSet presAssocID="{08C8DB8B-67B2-4730-8605-98F6FF3BC84B}" presName="bigChev" presStyleLbl="node1" presStyleIdx="1" presStyleCnt="3"/>
      <dgm:spPr/>
      <dgm:t>
        <a:bodyPr/>
        <a:lstStyle/>
        <a:p>
          <a:endParaRPr lang="en-US"/>
        </a:p>
      </dgm:t>
    </dgm:pt>
    <dgm:pt modelId="{DD874B01-D08E-4E5D-B91D-00CBB7162E9D}" type="pres">
      <dgm:prSet presAssocID="{A14C9063-3F38-4B72-96DD-12E05B66FA31}" presName="parTrans" presStyleCnt="0"/>
      <dgm:spPr/>
      <dgm:t>
        <a:bodyPr/>
        <a:lstStyle/>
        <a:p>
          <a:endParaRPr lang="en-US"/>
        </a:p>
      </dgm:t>
    </dgm:pt>
    <dgm:pt modelId="{CA151F40-0E9D-4975-9FAF-735A4112BEBF}" type="pres">
      <dgm:prSet presAssocID="{05322C57-301C-49B2-9B84-AAACB7D9A9FB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F88A2-1330-418A-A8DE-420154803583}" type="pres">
      <dgm:prSet presAssocID="{08C8DB8B-67B2-4730-8605-98F6FF3BC84B}" presName="vSp" presStyleCnt="0"/>
      <dgm:spPr/>
      <dgm:t>
        <a:bodyPr/>
        <a:lstStyle/>
        <a:p>
          <a:endParaRPr lang="en-US"/>
        </a:p>
      </dgm:t>
    </dgm:pt>
    <dgm:pt modelId="{420E68C7-144F-4184-8646-A4780C6F5FD9}" type="pres">
      <dgm:prSet presAssocID="{2328D8AD-C54B-4A3C-A26B-88DFC7959441}" presName="horFlow" presStyleCnt="0"/>
      <dgm:spPr/>
      <dgm:t>
        <a:bodyPr/>
        <a:lstStyle/>
        <a:p>
          <a:endParaRPr lang="en-US"/>
        </a:p>
      </dgm:t>
    </dgm:pt>
    <dgm:pt modelId="{44FF2550-E8E8-47D8-B1FA-9CD560587385}" type="pres">
      <dgm:prSet presAssocID="{2328D8AD-C54B-4A3C-A26B-88DFC7959441}" presName="bigChev" presStyleLbl="node1" presStyleIdx="2" presStyleCnt="3"/>
      <dgm:spPr/>
      <dgm:t>
        <a:bodyPr/>
        <a:lstStyle/>
        <a:p>
          <a:endParaRPr lang="en-US"/>
        </a:p>
      </dgm:t>
    </dgm:pt>
    <dgm:pt modelId="{00420642-0AEE-4EA7-AF3F-4DDA5E8A35CD}" type="pres">
      <dgm:prSet presAssocID="{4A525F9D-F436-4C47-BC49-058DB5D5AAC2}" presName="parTrans" presStyleCnt="0"/>
      <dgm:spPr/>
      <dgm:t>
        <a:bodyPr/>
        <a:lstStyle/>
        <a:p>
          <a:endParaRPr lang="en-US"/>
        </a:p>
      </dgm:t>
    </dgm:pt>
    <dgm:pt modelId="{BDCD21D7-2BCE-400A-8306-B41014A962AA}" type="pres">
      <dgm:prSet presAssocID="{E2A31533-8B9B-4670-8879-1EACDA31D09A}" presName="node" presStyleLbl="alignAccFollowNode1" presStyleIdx="2" presStyleCnt="3" custLinFactNeighborX="10802" custLinFactNeighborY="-1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AA2FC0-CDFD-44C5-A7C4-77A902265CCD}" type="presOf" srcId="{DB1B3FE7-1CD9-46E4-9090-4D904EA814DB}" destId="{2E35E804-49EE-43A7-A650-73E1D2D4F9DD}" srcOrd="0" destOrd="0" presId="urn:microsoft.com/office/officeart/2005/8/layout/lProcess3"/>
    <dgm:cxn modelId="{0C318805-FC4A-4008-896D-5863259ED65C}" type="presOf" srcId="{05322C57-301C-49B2-9B84-AAACB7D9A9FB}" destId="{CA151F40-0E9D-4975-9FAF-735A4112BEBF}" srcOrd="0" destOrd="0" presId="urn:microsoft.com/office/officeart/2005/8/layout/lProcess3"/>
    <dgm:cxn modelId="{DC709C26-A518-49F9-A0C5-86A70B2D53FD}" type="presOf" srcId="{AB5FBC8D-CBCE-46AC-B959-FAE906BF60BA}" destId="{B6A7E12C-D3DD-4DDF-B655-E132DE154888}" srcOrd="0" destOrd="0" presId="urn:microsoft.com/office/officeart/2005/8/layout/lProcess3"/>
    <dgm:cxn modelId="{4D793E04-D93B-4768-9612-3995F191AADB}" srcId="{DB1B3FE7-1CD9-46E4-9090-4D904EA814DB}" destId="{08C8DB8B-67B2-4730-8605-98F6FF3BC84B}" srcOrd="1" destOrd="0" parTransId="{A938080F-8068-464E-BA37-07A2F91A0FD0}" sibTransId="{EEC58A9D-3661-4BD5-ADD5-DAEA5FDE86BD}"/>
    <dgm:cxn modelId="{30BBA919-2359-4CE8-860B-BD3B393E95CD}" srcId="{14DE1977-2FE1-40F1-9ED7-56FE3926794A}" destId="{AB5FBC8D-CBCE-46AC-B959-FAE906BF60BA}" srcOrd="0" destOrd="0" parTransId="{50F6958A-3543-4A5B-8C26-1A3E2D63CD10}" sibTransId="{3FB53DE1-AA97-433D-8365-C3E54F865F3E}"/>
    <dgm:cxn modelId="{7B1021E5-3B0A-41F8-A6C1-0E53B8D094F9}" srcId="{2328D8AD-C54B-4A3C-A26B-88DFC7959441}" destId="{E2A31533-8B9B-4670-8879-1EACDA31D09A}" srcOrd="0" destOrd="0" parTransId="{4A525F9D-F436-4C47-BC49-058DB5D5AAC2}" sibTransId="{70C6452E-B4DD-48CB-9CB7-DCC6729146C0}"/>
    <dgm:cxn modelId="{206F0F4D-07BF-45AB-AD71-75F4484F55F0}" srcId="{DB1B3FE7-1CD9-46E4-9090-4D904EA814DB}" destId="{2328D8AD-C54B-4A3C-A26B-88DFC7959441}" srcOrd="2" destOrd="0" parTransId="{EE6D981A-5B1B-4D41-A0AB-F04D75A2EDE7}" sibTransId="{003759C3-F401-4651-94AF-F23102F7CA59}"/>
    <dgm:cxn modelId="{8C704462-6A22-4C2A-AA30-7E859347D8E3}" type="presOf" srcId="{2328D8AD-C54B-4A3C-A26B-88DFC7959441}" destId="{44FF2550-E8E8-47D8-B1FA-9CD560587385}" srcOrd="0" destOrd="0" presId="urn:microsoft.com/office/officeart/2005/8/layout/lProcess3"/>
    <dgm:cxn modelId="{94FC95ED-AAB7-4510-A002-D6BF847311FE}" srcId="{E2A31533-8B9B-4670-8879-1EACDA31D09A}" destId="{F6226946-DC48-4574-A3B5-0FDDEA475891}" srcOrd="0" destOrd="0" parTransId="{22B06740-5FE7-41A1-B37C-6F90EBF02977}" sibTransId="{E31B4871-CBF0-40D8-8C58-DC987601E4CF}"/>
    <dgm:cxn modelId="{54FB8730-9D94-48ED-81A8-34FFD70171C6}" type="presOf" srcId="{F6226946-DC48-4574-A3B5-0FDDEA475891}" destId="{BDCD21D7-2BCE-400A-8306-B41014A962AA}" srcOrd="0" destOrd="1" presId="urn:microsoft.com/office/officeart/2005/8/layout/lProcess3"/>
    <dgm:cxn modelId="{9603AC0B-1212-4001-957E-55F1ECAC2FDA}" srcId="{DB1B3FE7-1CD9-46E4-9090-4D904EA814DB}" destId="{14DE1977-2FE1-40F1-9ED7-56FE3926794A}" srcOrd="0" destOrd="0" parTransId="{75F14ACF-432E-4FD7-AC9C-439164936429}" sibTransId="{D969C78B-117C-48C0-A3CC-FBFBE16CA503}"/>
    <dgm:cxn modelId="{94F8B2E8-65AC-4C9C-97E2-CD2E58CDE159}" type="presOf" srcId="{E2A31533-8B9B-4670-8879-1EACDA31D09A}" destId="{BDCD21D7-2BCE-400A-8306-B41014A962AA}" srcOrd="0" destOrd="0" presId="urn:microsoft.com/office/officeart/2005/8/layout/lProcess3"/>
    <dgm:cxn modelId="{6DF14904-FD88-44FF-A91E-D4A21E6743B3}" type="presOf" srcId="{08C8DB8B-67B2-4730-8605-98F6FF3BC84B}" destId="{D9363045-AFA7-4602-85D2-ECD707D7043D}" srcOrd="0" destOrd="0" presId="urn:microsoft.com/office/officeart/2005/8/layout/lProcess3"/>
    <dgm:cxn modelId="{0FD1D025-9D91-427A-8A74-47E9651AECCB}" srcId="{08C8DB8B-67B2-4730-8605-98F6FF3BC84B}" destId="{05322C57-301C-49B2-9B84-AAACB7D9A9FB}" srcOrd="0" destOrd="0" parTransId="{A14C9063-3F38-4B72-96DD-12E05B66FA31}" sibTransId="{31CCBEF7-E9D1-4A0C-94D1-74107737B0BB}"/>
    <dgm:cxn modelId="{10BB2057-B40E-4DD7-97CE-BBB271CC8479}" type="presOf" srcId="{14DE1977-2FE1-40F1-9ED7-56FE3926794A}" destId="{48A5FB17-DECA-4745-86FC-C743B9AB346E}" srcOrd="0" destOrd="0" presId="urn:microsoft.com/office/officeart/2005/8/layout/lProcess3"/>
    <dgm:cxn modelId="{3D555695-A0AD-4F22-90D0-552DE7D2BFE6}" type="presParOf" srcId="{2E35E804-49EE-43A7-A650-73E1D2D4F9DD}" destId="{8F45F48F-C1AA-4D8E-96D6-2B708562C6A5}" srcOrd="0" destOrd="0" presId="urn:microsoft.com/office/officeart/2005/8/layout/lProcess3"/>
    <dgm:cxn modelId="{3FE07897-48AE-4348-9CB3-C7D55ED7FAF6}" type="presParOf" srcId="{8F45F48F-C1AA-4D8E-96D6-2B708562C6A5}" destId="{48A5FB17-DECA-4745-86FC-C743B9AB346E}" srcOrd="0" destOrd="0" presId="urn:microsoft.com/office/officeart/2005/8/layout/lProcess3"/>
    <dgm:cxn modelId="{784A2315-FC28-45DC-AC81-3FB7221C161D}" type="presParOf" srcId="{8F45F48F-C1AA-4D8E-96D6-2B708562C6A5}" destId="{148F840A-10E8-4C67-BDBD-9A8AE517D73F}" srcOrd="1" destOrd="0" presId="urn:microsoft.com/office/officeart/2005/8/layout/lProcess3"/>
    <dgm:cxn modelId="{EF510984-65E1-4D81-BD6F-81523173CC3A}" type="presParOf" srcId="{8F45F48F-C1AA-4D8E-96D6-2B708562C6A5}" destId="{B6A7E12C-D3DD-4DDF-B655-E132DE154888}" srcOrd="2" destOrd="0" presId="urn:microsoft.com/office/officeart/2005/8/layout/lProcess3"/>
    <dgm:cxn modelId="{9F768A96-7512-4E6B-9673-13AEF3263E18}" type="presParOf" srcId="{2E35E804-49EE-43A7-A650-73E1D2D4F9DD}" destId="{C8AD5D70-CBB7-4D17-AD9E-05B4DEC4F7E7}" srcOrd="1" destOrd="0" presId="urn:microsoft.com/office/officeart/2005/8/layout/lProcess3"/>
    <dgm:cxn modelId="{BA0A9F30-43E5-4172-957E-A4D67476A5ED}" type="presParOf" srcId="{2E35E804-49EE-43A7-A650-73E1D2D4F9DD}" destId="{02EA3483-B7D9-4B7A-A201-D4C55A3AAC57}" srcOrd="2" destOrd="0" presId="urn:microsoft.com/office/officeart/2005/8/layout/lProcess3"/>
    <dgm:cxn modelId="{AEFD3674-3333-4CBF-BDF4-5179AFFFDD80}" type="presParOf" srcId="{02EA3483-B7D9-4B7A-A201-D4C55A3AAC57}" destId="{D9363045-AFA7-4602-85D2-ECD707D7043D}" srcOrd="0" destOrd="0" presId="urn:microsoft.com/office/officeart/2005/8/layout/lProcess3"/>
    <dgm:cxn modelId="{183591CA-C554-4F71-8C2D-C7988A626964}" type="presParOf" srcId="{02EA3483-B7D9-4B7A-A201-D4C55A3AAC57}" destId="{DD874B01-D08E-4E5D-B91D-00CBB7162E9D}" srcOrd="1" destOrd="0" presId="urn:microsoft.com/office/officeart/2005/8/layout/lProcess3"/>
    <dgm:cxn modelId="{9DCC3C14-FC25-482F-8D32-2FC6AD6E7E76}" type="presParOf" srcId="{02EA3483-B7D9-4B7A-A201-D4C55A3AAC57}" destId="{CA151F40-0E9D-4975-9FAF-735A4112BEBF}" srcOrd="2" destOrd="0" presId="urn:microsoft.com/office/officeart/2005/8/layout/lProcess3"/>
    <dgm:cxn modelId="{6382F1CF-A168-46DB-80F3-D42C403B62F5}" type="presParOf" srcId="{2E35E804-49EE-43A7-A650-73E1D2D4F9DD}" destId="{9CCF88A2-1330-418A-A8DE-420154803583}" srcOrd="3" destOrd="0" presId="urn:microsoft.com/office/officeart/2005/8/layout/lProcess3"/>
    <dgm:cxn modelId="{B07B2A0F-3E87-4124-A5E6-02424767FC71}" type="presParOf" srcId="{2E35E804-49EE-43A7-A650-73E1D2D4F9DD}" destId="{420E68C7-144F-4184-8646-A4780C6F5FD9}" srcOrd="4" destOrd="0" presId="urn:microsoft.com/office/officeart/2005/8/layout/lProcess3"/>
    <dgm:cxn modelId="{0EF4C7C9-2B67-4728-A5F5-2158C9422590}" type="presParOf" srcId="{420E68C7-144F-4184-8646-A4780C6F5FD9}" destId="{44FF2550-E8E8-47D8-B1FA-9CD560587385}" srcOrd="0" destOrd="0" presId="urn:microsoft.com/office/officeart/2005/8/layout/lProcess3"/>
    <dgm:cxn modelId="{E28A957E-832A-458F-80F6-C8E0B81B58CC}" type="presParOf" srcId="{420E68C7-144F-4184-8646-A4780C6F5FD9}" destId="{00420642-0AEE-4EA7-AF3F-4DDA5E8A35CD}" srcOrd="1" destOrd="0" presId="urn:microsoft.com/office/officeart/2005/8/layout/lProcess3"/>
    <dgm:cxn modelId="{B3CF6D3F-036C-4E39-AFDB-3EA8817584CB}" type="presParOf" srcId="{420E68C7-144F-4184-8646-A4780C6F5FD9}" destId="{BDCD21D7-2BCE-400A-8306-B41014A962A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A207A9-E00C-4072-9B32-A8A29A10B734}" type="doc">
      <dgm:prSet loTypeId="urn:microsoft.com/office/officeart/2005/8/layout/venn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F08A90-78B5-4CE6-94EB-6525E8FBE4D4}">
      <dgm:prSet phldrT="[Text]"/>
      <dgm:spPr/>
      <dgm:t>
        <a:bodyPr/>
        <a:lstStyle/>
        <a:p>
          <a:r>
            <a:rPr lang="en-US" b="1" dirty="0" smtClean="0"/>
            <a:t>District</a:t>
          </a:r>
          <a:endParaRPr lang="en-US" b="1" dirty="0"/>
        </a:p>
      </dgm:t>
    </dgm:pt>
    <dgm:pt modelId="{8F75026A-5549-4400-8045-5ECD71926EFC}" type="parTrans" cxnId="{9A8B3924-1466-49A8-AAC1-E07EED5E4AA0}">
      <dgm:prSet/>
      <dgm:spPr/>
      <dgm:t>
        <a:bodyPr/>
        <a:lstStyle/>
        <a:p>
          <a:endParaRPr lang="en-US"/>
        </a:p>
      </dgm:t>
    </dgm:pt>
    <dgm:pt modelId="{328C5FC0-0384-4E95-AC6D-A94818F533DF}" type="sibTrans" cxnId="{9A8B3924-1466-49A8-AAC1-E07EED5E4AA0}">
      <dgm:prSet/>
      <dgm:spPr/>
      <dgm:t>
        <a:bodyPr/>
        <a:lstStyle/>
        <a:p>
          <a:endParaRPr lang="en-US"/>
        </a:p>
      </dgm:t>
    </dgm:pt>
    <dgm:pt modelId="{65D05781-51CD-4A4E-B1FB-B38E231ECB38}">
      <dgm:prSet phldrT="[Text]"/>
      <dgm:spPr/>
      <dgm:t>
        <a:bodyPr/>
        <a:lstStyle/>
        <a:p>
          <a:r>
            <a:rPr lang="en-US" b="1" dirty="0" smtClean="0"/>
            <a:t>School</a:t>
          </a:r>
          <a:endParaRPr lang="en-US" b="1" dirty="0"/>
        </a:p>
      </dgm:t>
    </dgm:pt>
    <dgm:pt modelId="{487F07D3-BB90-4176-8101-D50DC47C3855}" type="parTrans" cxnId="{0FC0B2B5-B9F7-44A4-AB31-EF4F105A444D}">
      <dgm:prSet/>
      <dgm:spPr/>
      <dgm:t>
        <a:bodyPr/>
        <a:lstStyle/>
        <a:p>
          <a:endParaRPr lang="en-US"/>
        </a:p>
      </dgm:t>
    </dgm:pt>
    <dgm:pt modelId="{73997295-F5B0-4E29-9C40-AF1BECA0AAE5}" type="sibTrans" cxnId="{0FC0B2B5-B9F7-44A4-AB31-EF4F105A444D}">
      <dgm:prSet/>
      <dgm:spPr/>
      <dgm:t>
        <a:bodyPr/>
        <a:lstStyle/>
        <a:p>
          <a:endParaRPr lang="en-US"/>
        </a:p>
      </dgm:t>
    </dgm:pt>
    <dgm:pt modelId="{D27548C1-883D-4E4F-8F94-24FA63C12137}">
      <dgm:prSet phldrT="[Text]"/>
      <dgm:spPr/>
      <dgm:t>
        <a:bodyPr/>
        <a:lstStyle/>
        <a:p>
          <a:r>
            <a:rPr lang="en-US" b="1" dirty="0" smtClean="0"/>
            <a:t>Individual</a:t>
          </a:r>
          <a:endParaRPr lang="en-US" b="1" dirty="0"/>
        </a:p>
      </dgm:t>
    </dgm:pt>
    <dgm:pt modelId="{6147252F-3FBF-4E54-A94D-A858E7200853}" type="parTrans" cxnId="{264859B5-6442-46E0-A78B-E9EC6D1A7CB8}">
      <dgm:prSet/>
      <dgm:spPr/>
      <dgm:t>
        <a:bodyPr/>
        <a:lstStyle/>
        <a:p>
          <a:endParaRPr lang="en-US"/>
        </a:p>
      </dgm:t>
    </dgm:pt>
    <dgm:pt modelId="{E4A8D20A-CEF3-441A-9221-C12EB0735B42}" type="sibTrans" cxnId="{264859B5-6442-46E0-A78B-E9EC6D1A7CB8}">
      <dgm:prSet/>
      <dgm:spPr/>
      <dgm:t>
        <a:bodyPr/>
        <a:lstStyle/>
        <a:p>
          <a:endParaRPr lang="en-US"/>
        </a:p>
      </dgm:t>
    </dgm:pt>
    <dgm:pt modelId="{5756663C-3D80-4A2B-A586-42496C927449}" type="pres">
      <dgm:prSet presAssocID="{4DA207A9-E00C-4072-9B32-A8A29A10B73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2AAC5-E19A-4AE5-908F-641A7D4B0061}" type="pres">
      <dgm:prSet presAssocID="{4DA207A9-E00C-4072-9B32-A8A29A10B734}" presName="comp1" presStyleCnt="0"/>
      <dgm:spPr/>
    </dgm:pt>
    <dgm:pt modelId="{03F8F3E7-B46C-4959-8624-21B0A09C32F7}" type="pres">
      <dgm:prSet presAssocID="{4DA207A9-E00C-4072-9B32-A8A29A10B734}" presName="circle1" presStyleLbl="node1" presStyleIdx="0" presStyleCnt="3"/>
      <dgm:spPr/>
      <dgm:t>
        <a:bodyPr/>
        <a:lstStyle/>
        <a:p>
          <a:endParaRPr lang="en-US"/>
        </a:p>
      </dgm:t>
    </dgm:pt>
    <dgm:pt modelId="{5C46E7C5-1B53-4BBD-BD26-6030DE337493}" type="pres">
      <dgm:prSet presAssocID="{4DA207A9-E00C-4072-9B32-A8A29A10B73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5D040-96F4-42A7-8311-3B4ADD2B68B3}" type="pres">
      <dgm:prSet presAssocID="{4DA207A9-E00C-4072-9B32-A8A29A10B734}" presName="comp2" presStyleCnt="0"/>
      <dgm:spPr/>
    </dgm:pt>
    <dgm:pt modelId="{DF922C1D-E99B-4FD2-B9E7-D843A66CDB26}" type="pres">
      <dgm:prSet presAssocID="{4DA207A9-E00C-4072-9B32-A8A29A10B734}" presName="circle2" presStyleLbl="node1" presStyleIdx="1" presStyleCnt="3"/>
      <dgm:spPr/>
      <dgm:t>
        <a:bodyPr/>
        <a:lstStyle/>
        <a:p>
          <a:endParaRPr lang="en-US"/>
        </a:p>
      </dgm:t>
    </dgm:pt>
    <dgm:pt modelId="{C88A7BE0-E185-43FC-8CD4-922A65490C81}" type="pres">
      <dgm:prSet presAssocID="{4DA207A9-E00C-4072-9B32-A8A29A10B73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91C4D-DF72-4D5C-9F03-39F9D33D75E6}" type="pres">
      <dgm:prSet presAssocID="{4DA207A9-E00C-4072-9B32-A8A29A10B734}" presName="comp3" presStyleCnt="0"/>
      <dgm:spPr/>
    </dgm:pt>
    <dgm:pt modelId="{5225384B-264E-4330-A8CC-1AA066FB583A}" type="pres">
      <dgm:prSet presAssocID="{4DA207A9-E00C-4072-9B32-A8A29A10B734}" presName="circle3" presStyleLbl="node1" presStyleIdx="2" presStyleCnt="3"/>
      <dgm:spPr/>
      <dgm:t>
        <a:bodyPr/>
        <a:lstStyle/>
        <a:p>
          <a:endParaRPr lang="en-US"/>
        </a:p>
      </dgm:t>
    </dgm:pt>
    <dgm:pt modelId="{A610165B-B124-4FF7-B1B3-F92C3B228C6D}" type="pres">
      <dgm:prSet presAssocID="{4DA207A9-E00C-4072-9B32-A8A29A10B73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0B2B5-B9F7-44A4-AB31-EF4F105A444D}" srcId="{4DA207A9-E00C-4072-9B32-A8A29A10B734}" destId="{65D05781-51CD-4A4E-B1FB-B38E231ECB38}" srcOrd="1" destOrd="0" parTransId="{487F07D3-BB90-4176-8101-D50DC47C3855}" sibTransId="{73997295-F5B0-4E29-9C40-AF1BECA0AAE5}"/>
    <dgm:cxn modelId="{8CCF1429-4518-41B8-8D01-CDAA60A846CD}" type="presOf" srcId="{65D05781-51CD-4A4E-B1FB-B38E231ECB38}" destId="{DF922C1D-E99B-4FD2-B9E7-D843A66CDB26}" srcOrd="0" destOrd="0" presId="urn:microsoft.com/office/officeart/2005/8/layout/venn2"/>
    <dgm:cxn modelId="{93E65B6B-DA07-4220-A7B7-485227618BA3}" type="presOf" srcId="{65D05781-51CD-4A4E-B1FB-B38E231ECB38}" destId="{C88A7BE0-E185-43FC-8CD4-922A65490C81}" srcOrd="1" destOrd="0" presId="urn:microsoft.com/office/officeart/2005/8/layout/venn2"/>
    <dgm:cxn modelId="{DB1EEA5C-BA33-4C61-984D-6FC2DDE1AE1C}" type="presOf" srcId="{53F08A90-78B5-4CE6-94EB-6525E8FBE4D4}" destId="{5C46E7C5-1B53-4BBD-BD26-6030DE337493}" srcOrd="1" destOrd="0" presId="urn:microsoft.com/office/officeart/2005/8/layout/venn2"/>
    <dgm:cxn modelId="{9A8B3924-1466-49A8-AAC1-E07EED5E4AA0}" srcId="{4DA207A9-E00C-4072-9B32-A8A29A10B734}" destId="{53F08A90-78B5-4CE6-94EB-6525E8FBE4D4}" srcOrd="0" destOrd="0" parTransId="{8F75026A-5549-4400-8045-5ECD71926EFC}" sibTransId="{328C5FC0-0384-4E95-AC6D-A94818F533DF}"/>
    <dgm:cxn modelId="{4474ED66-4554-4D8D-A71E-326B7319A42D}" type="presOf" srcId="{D27548C1-883D-4E4F-8F94-24FA63C12137}" destId="{5225384B-264E-4330-A8CC-1AA066FB583A}" srcOrd="0" destOrd="0" presId="urn:microsoft.com/office/officeart/2005/8/layout/venn2"/>
    <dgm:cxn modelId="{3525E346-BB64-4604-8F21-47E3A9DDB0B8}" type="presOf" srcId="{4DA207A9-E00C-4072-9B32-A8A29A10B734}" destId="{5756663C-3D80-4A2B-A586-42496C927449}" srcOrd="0" destOrd="0" presId="urn:microsoft.com/office/officeart/2005/8/layout/venn2"/>
    <dgm:cxn modelId="{264859B5-6442-46E0-A78B-E9EC6D1A7CB8}" srcId="{4DA207A9-E00C-4072-9B32-A8A29A10B734}" destId="{D27548C1-883D-4E4F-8F94-24FA63C12137}" srcOrd="2" destOrd="0" parTransId="{6147252F-3FBF-4E54-A94D-A858E7200853}" sibTransId="{E4A8D20A-CEF3-441A-9221-C12EB0735B42}"/>
    <dgm:cxn modelId="{D61DC485-CCDD-41D5-AC22-07C0E3178E8E}" type="presOf" srcId="{D27548C1-883D-4E4F-8F94-24FA63C12137}" destId="{A610165B-B124-4FF7-B1B3-F92C3B228C6D}" srcOrd="1" destOrd="0" presId="urn:microsoft.com/office/officeart/2005/8/layout/venn2"/>
    <dgm:cxn modelId="{B10D9671-5778-40F7-8833-288981078702}" type="presOf" srcId="{53F08A90-78B5-4CE6-94EB-6525E8FBE4D4}" destId="{03F8F3E7-B46C-4959-8624-21B0A09C32F7}" srcOrd="0" destOrd="0" presId="urn:microsoft.com/office/officeart/2005/8/layout/venn2"/>
    <dgm:cxn modelId="{76FDC1A5-AF11-4EAF-B2F7-18D72B21A8DE}" type="presParOf" srcId="{5756663C-3D80-4A2B-A586-42496C927449}" destId="{8452AAC5-E19A-4AE5-908F-641A7D4B0061}" srcOrd="0" destOrd="0" presId="urn:microsoft.com/office/officeart/2005/8/layout/venn2"/>
    <dgm:cxn modelId="{F16F4B70-C181-43DC-8985-FC57FDC8EDC4}" type="presParOf" srcId="{8452AAC5-E19A-4AE5-908F-641A7D4B0061}" destId="{03F8F3E7-B46C-4959-8624-21B0A09C32F7}" srcOrd="0" destOrd="0" presId="urn:microsoft.com/office/officeart/2005/8/layout/venn2"/>
    <dgm:cxn modelId="{0E87FC9C-0242-48BF-A0F6-D29468A10A93}" type="presParOf" srcId="{8452AAC5-E19A-4AE5-908F-641A7D4B0061}" destId="{5C46E7C5-1B53-4BBD-BD26-6030DE337493}" srcOrd="1" destOrd="0" presId="urn:microsoft.com/office/officeart/2005/8/layout/venn2"/>
    <dgm:cxn modelId="{81E8BBEE-7E66-444B-9D2D-D3A3B95D78CA}" type="presParOf" srcId="{5756663C-3D80-4A2B-A586-42496C927449}" destId="{1FA5D040-96F4-42A7-8311-3B4ADD2B68B3}" srcOrd="1" destOrd="0" presId="urn:microsoft.com/office/officeart/2005/8/layout/venn2"/>
    <dgm:cxn modelId="{6DEBA0ED-D32E-4BE2-BF34-01F9285A7176}" type="presParOf" srcId="{1FA5D040-96F4-42A7-8311-3B4ADD2B68B3}" destId="{DF922C1D-E99B-4FD2-B9E7-D843A66CDB26}" srcOrd="0" destOrd="0" presId="urn:microsoft.com/office/officeart/2005/8/layout/venn2"/>
    <dgm:cxn modelId="{6C163765-E978-48DA-B254-8E16D92C6520}" type="presParOf" srcId="{1FA5D040-96F4-42A7-8311-3B4ADD2B68B3}" destId="{C88A7BE0-E185-43FC-8CD4-922A65490C81}" srcOrd="1" destOrd="0" presId="urn:microsoft.com/office/officeart/2005/8/layout/venn2"/>
    <dgm:cxn modelId="{BFF05A60-AE15-44E6-8F09-3D66BBA6777D}" type="presParOf" srcId="{5756663C-3D80-4A2B-A586-42496C927449}" destId="{A9791C4D-DF72-4D5C-9F03-39F9D33D75E6}" srcOrd="2" destOrd="0" presId="urn:microsoft.com/office/officeart/2005/8/layout/venn2"/>
    <dgm:cxn modelId="{D2F2C16B-5DC6-4745-97A3-7481951D5F5F}" type="presParOf" srcId="{A9791C4D-DF72-4D5C-9F03-39F9D33D75E6}" destId="{5225384B-264E-4330-A8CC-1AA066FB583A}" srcOrd="0" destOrd="0" presId="urn:microsoft.com/office/officeart/2005/8/layout/venn2"/>
    <dgm:cxn modelId="{307E17A0-89BA-45C4-A9A5-9AA624EEF635}" type="presParOf" srcId="{A9791C4D-DF72-4D5C-9F03-39F9D33D75E6}" destId="{A610165B-B124-4FF7-B1B3-F92C3B228C6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106FC0-0565-49DB-AC9B-6F4428AA18E9}" type="doc">
      <dgm:prSet loTypeId="urn:microsoft.com/office/officeart/2008/layout/RadialCluster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23E700-065A-49F1-811A-174E15A9359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Trauma Sensitive School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71013BB-F5EB-4AE7-A603-F2E99214AC31}" type="parTrans" cxnId="{25E96853-74BA-4D76-8805-3C8D7F0CAF18}">
      <dgm:prSet/>
      <dgm:spPr/>
      <dgm:t>
        <a:bodyPr/>
        <a:lstStyle/>
        <a:p>
          <a:endParaRPr lang="en-US"/>
        </a:p>
      </dgm:t>
    </dgm:pt>
    <dgm:pt modelId="{7F9A273F-5538-4280-9D2B-E43D00F75CFB}" type="sibTrans" cxnId="{25E96853-74BA-4D76-8805-3C8D7F0CAF18}">
      <dgm:prSet/>
      <dgm:spPr/>
      <dgm:t>
        <a:bodyPr/>
        <a:lstStyle/>
        <a:p>
          <a:endParaRPr lang="en-US"/>
        </a:p>
      </dgm:t>
    </dgm:pt>
    <dgm:pt modelId="{961D27EA-911A-4F13-99F1-75ED61B4B94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solidFill>
                <a:schemeClr val="bg1"/>
              </a:solidFill>
              <a:latin typeface="Calibri" pitchFamily="34" charset="0"/>
            </a:rPr>
            <a:t>Shared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 smtClean="0">
              <a:solidFill>
                <a:schemeClr val="bg1"/>
              </a:solidFill>
              <a:latin typeface="Calibri" pitchFamily="34" charset="0"/>
            </a:rPr>
            <a:t>under-standing</a:t>
          </a:r>
          <a:endParaRPr lang="en-US" sz="2400" dirty="0">
            <a:solidFill>
              <a:schemeClr val="bg1"/>
            </a:solidFill>
            <a:latin typeface="Calibri" pitchFamily="34" charset="0"/>
          </a:endParaRPr>
        </a:p>
      </dgm:t>
    </dgm:pt>
    <dgm:pt modelId="{05C00D91-84BF-4B6C-A0F6-D4E513A1CF98}" type="parTrans" cxnId="{4829A5E0-9B3C-48C8-8C68-D4AD7EEC3923}">
      <dgm:prSet/>
      <dgm:spPr/>
      <dgm:t>
        <a:bodyPr/>
        <a:lstStyle/>
        <a:p>
          <a:endParaRPr lang="en-US"/>
        </a:p>
      </dgm:t>
    </dgm:pt>
    <dgm:pt modelId="{EEDD3516-8ACA-45B6-A922-FA1F416F2822}" type="sibTrans" cxnId="{4829A5E0-9B3C-48C8-8C68-D4AD7EEC3923}">
      <dgm:prSet/>
      <dgm:spPr/>
      <dgm:t>
        <a:bodyPr/>
        <a:lstStyle/>
        <a:p>
          <a:endParaRPr lang="en-US"/>
        </a:p>
      </dgm:t>
    </dgm:pt>
    <dgm:pt modelId="{052E053C-DC2A-4854-A8A9-FD30998FAEC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Address students’ needs holistically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66C4C2D9-C7AC-4A94-B21A-F1E85E705D00}" type="parTrans" cxnId="{EBBB0771-9433-44F4-BB90-A5014DCE5F23}">
      <dgm:prSet/>
      <dgm:spPr/>
      <dgm:t>
        <a:bodyPr/>
        <a:lstStyle/>
        <a:p>
          <a:endParaRPr lang="en-US"/>
        </a:p>
      </dgm:t>
    </dgm:pt>
    <dgm:pt modelId="{DD3026F1-9346-47E9-8D7D-D06908B202B9}" type="sibTrans" cxnId="{EBBB0771-9433-44F4-BB90-A5014DCE5F23}">
      <dgm:prSet/>
      <dgm:spPr/>
      <dgm:t>
        <a:bodyPr/>
        <a:lstStyle/>
        <a:p>
          <a:endParaRPr lang="en-US"/>
        </a:p>
      </dgm:t>
    </dgm:pt>
    <dgm:pt modelId="{C0A65562-4EB3-439A-A41B-4EC7EB597AF1}">
      <dgm:prSet phldrT="[Text]" phldr="1"/>
      <dgm:spPr/>
      <dgm:t>
        <a:bodyPr/>
        <a:lstStyle/>
        <a:p>
          <a:endParaRPr lang="en-US" dirty="0"/>
        </a:p>
      </dgm:t>
    </dgm:pt>
    <dgm:pt modelId="{8ED0CAA2-1441-4BB6-AFF4-C3C44CBBFC37}" type="parTrans" cxnId="{3BFD2926-FD6A-4DD7-8CC4-523B43EE8CA2}">
      <dgm:prSet/>
      <dgm:spPr/>
      <dgm:t>
        <a:bodyPr/>
        <a:lstStyle/>
        <a:p>
          <a:endParaRPr lang="en-US"/>
        </a:p>
      </dgm:t>
    </dgm:pt>
    <dgm:pt modelId="{8994D13D-FA55-48FF-A7A5-712AB1FFD040}" type="sibTrans" cxnId="{3BFD2926-FD6A-4DD7-8CC4-523B43EE8CA2}">
      <dgm:prSet/>
      <dgm:spPr/>
      <dgm:t>
        <a:bodyPr/>
        <a:lstStyle/>
        <a:p>
          <a:endParaRPr lang="en-US"/>
        </a:p>
      </dgm:t>
    </dgm:pt>
    <dgm:pt modelId="{B61D7E02-8C12-4EB2-B1CD-24083801271D}">
      <dgm:prSet phldrT="[Text]" phldr="1"/>
      <dgm:spPr/>
      <dgm:t>
        <a:bodyPr/>
        <a:lstStyle/>
        <a:p>
          <a:endParaRPr lang="en-US"/>
        </a:p>
      </dgm:t>
    </dgm:pt>
    <dgm:pt modelId="{63B521E3-5C51-4931-B59B-2E23551ABB6A}" type="parTrans" cxnId="{EC8AE044-BBCF-4E2D-B159-29F8CF00CF03}">
      <dgm:prSet/>
      <dgm:spPr/>
      <dgm:t>
        <a:bodyPr/>
        <a:lstStyle/>
        <a:p>
          <a:endParaRPr lang="en-US"/>
        </a:p>
      </dgm:t>
    </dgm:pt>
    <dgm:pt modelId="{740A93F0-34BF-42D0-8475-ED08E797B2A4}" type="sibTrans" cxnId="{EC8AE044-BBCF-4E2D-B159-29F8CF00CF03}">
      <dgm:prSet/>
      <dgm:spPr/>
      <dgm:t>
        <a:bodyPr/>
        <a:lstStyle/>
        <a:p>
          <a:endParaRPr lang="en-US"/>
        </a:p>
      </dgm:t>
    </dgm:pt>
    <dgm:pt modelId="{D6463D04-A64E-4C74-8DDB-0F161A8406F7}">
      <dgm:prSet phldrT="[Text]" phldr="1"/>
      <dgm:spPr/>
      <dgm:t>
        <a:bodyPr/>
        <a:lstStyle/>
        <a:p>
          <a:endParaRPr lang="en-US"/>
        </a:p>
      </dgm:t>
    </dgm:pt>
    <dgm:pt modelId="{5AFCE260-1028-4C3F-880E-BB0B4DA54781}" type="parTrans" cxnId="{D8B4F73F-5621-4AAE-85C9-76BA2DCFE18C}">
      <dgm:prSet/>
      <dgm:spPr/>
      <dgm:t>
        <a:bodyPr/>
        <a:lstStyle/>
        <a:p>
          <a:endParaRPr lang="en-US"/>
        </a:p>
      </dgm:t>
    </dgm:pt>
    <dgm:pt modelId="{3C62CB95-DDA5-49BF-9715-B20F55101F0A}" type="sibTrans" cxnId="{D8B4F73F-5621-4AAE-85C9-76BA2DCFE18C}">
      <dgm:prSet/>
      <dgm:spPr/>
      <dgm:t>
        <a:bodyPr/>
        <a:lstStyle/>
        <a:p>
          <a:endParaRPr lang="en-US"/>
        </a:p>
      </dgm:t>
    </dgm:pt>
    <dgm:pt modelId="{06310CA0-2ABC-4506-985E-62FD8B0129B7}">
      <dgm:prSet phldrT="[Text]" phldr="1"/>
      <dgm:spPr/>
      <dgm:t>
        <a:bodyPr/>
        <a:lstStyle/>
        <a:p>
          <a:endParaRPr lang="en-US"/>
        </a:p>
      </dgm:t>
    </dgm:pt>
    <dgm:pt modelId="{CF7B7DDB-238B-4180-95D9-3687E62F2B38}" type="parTrans" cxnId="{B8589CF8-5144-4859-A102-BBFD25B13E3B}">
      <dgm:prSet/>
      <dgm:spPr/>
      <dgm:t>
        <a:bodyPr/>
        <a:lstStyle/>
        <a:p>
          <a:endParaRPr lang="en-US"/>
        </a:p>
      </dgm:t>
    </dgm:pt>
    <dgm:pt modelId="{FBAC9DF1-D6AF-4BE9-8B4D-5CED448D324C}" type="sibTrans" cxnId="{B8589CF8-5144-4859-A102-BBFD25B13E3B}">
      <dgm:prSet/>
      <dgm:spPr/>
      <dgm:t>
        <a:bodyPr/>
        <a:lstStyle/>
        <a:p>
          <a:endParaRPr lang="en-US"/>
        </a:p>
      </dgm:t>
    </dgm:pt>
    <dgm:pt modelId="{DC360E40-EC59-46FE-9148-EA5F4EE1C9E3}">
      <dgm:prSet phldrT="[Text]" phldr="1"/>
      <dgm:spPr/>
      <dgm:t>
        <a:bodyPr/>
        <a:lstStyle/>
        <a:p>
          <a:endParaRPr lang="en-US"/>
        </a:p>
      </dgm:t>
    </dgm:pt>
    <dgm:pt modelId="{88E50655-A4F8-4D3E-9463-D099012A27FE}" type="parTrans" cxnId="{C7EC0B25-6A82-48BD-AE71-ED23BDFB60BE}">
      <dgm:prSet/>
      <dgm:spPr/>
      <dgm:t>
        <a:bodyPr/>
        <a:lstStyle/>
        <a:p>
          <a:endParaRPr lang="en-US"/>
        </a:p>
      </dgm:t>
    </dgm:pt>
    <dgm:pt modelId="{795DDB64-412F-4571-82CA-9B6A1837C56D}" type="sibTrans" cxnId="{C7EC0B25-6A82-48BD-AE71-ED23BDFB60BE}">
      <dgm:prSet/>
      <dgm:spPr/>
      <dgm:t>
        <a:bodyPr/>
        <a:lstStyle/>
        <a:p>
          <a:endParaRPr lang="en-US"/>
        </a:p>
      </dgm:t>
    </dgm:pt>
    <dgm:pt modelId="{C3BC2C81-67FF-41AB-9776-289D2A8888E3}">
      <dgm:prSet phldrT="[Text]" phldr="1"/>
      <dgm:spPr/>
      <dgm:t>
        <a:bodyPr/>
        <a:lstStyle/>
        <a:p>
          <a:endParaRPr lang="en-US"/>
        </a:p>
      </dgm:t>
    </dgm:pt>
    <dgm:pt modelId="{ABB514F7-7284-4A46-93CD-31C2073057C1}" type="parTrans" cxnId="{9E9DD875-A5AE-4D7C-88B8-AD46D16D0B4E}">
      <dgm:prSet/>
      <dgm:spPr/>
      <dgm:t>
        <a:bodyPr/>
        <a:lstStyle/>
        <a:p>
          <a:endParaRPr lang="en-US"/>
        </a:p>
      </dgm:t>
    </dgm:pt>
    <dgm:pt modelId="{66D9A03A-3EE6-4F45-81AD-34C8DB840D38}" type="sibTrans" cxnId="{9E9DD875-A5AE-4D7C-88B8-AD46D16D0B4E}">
      <dgm:prSet/>
      <dgm:spPr/>
      <dgm:t>
        <a:bodyPr/>
        <a:lstStyle/>
        <a:p>
          <a:endParaRPr lang="en-US"/>
        </a:p>
      </dgm:t>
    </dgm:pt>
    <dgm:pt modelId="{72F2BF28-5814-485A-B4BC-ADAE006FE529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Supports all students to feel safe 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2544036-2921-41C8-9C64-9063AB0A76D9}" type="parTrans" cxnId="{EF1B4B0B-278C-43A3-8E70-C6AF53D1E15E}">
      <dgm:prSet/>
      <dgm:spPr/>
      <dgm:t>
        <a:bodyPr/>
        <a:lstStyle/>
        <a:p>
          <a:endParaRPr lang="en-US"/>
        </a:p>
      </dgm:t>
    </dgm:pt>
    <dgm:pt modelId="{A90C4A1F-8253-43BC-9B24-562A7274E03B}" type="sibTrans" cxnId="{EF1B4B0B-278C-43A3-8E70-C6AF53D1E15E}">
      <dgm:prSet/>
      <dgm:spPr/>
      <dgm:t>
        <a:bodyPr/>
        <a:lstStyle/>
        <a:p>
          <a:endParaRPr lang="en-US"/>
        </a:p>
      </dgm:t>
    </dgm:pt>
    <dgm:pt modelId="{1E8BD3AA-2BD8-4D57-9568-916E002076B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solidFill>
                <a:schemeClr val="bg1"/>
              </a:solidFill>
              <a:latin typeface="Calibri" pitchFamily="34" charset="0"/>
            </a:rPr>
            <a:t>Explicitly connects students to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 smtClean="0">
              <a:solidFill>
                <a:schemeClr val="bg1"/>
              </a:solidFill>
              <a:latin typeface="Calibri" pitchFamily="34" charset="0"/>
            </a:rPr>
            <a:t>the school community</a:t>
          </a:r>
          <a:endParaRPr lang="en-US" sz="2400" dirty="0">
            <a:solidFill>
              <a:schemeClr val="bg1"/>
            </a:solidFill>
            <a:latin typeface="Calibri" pitchFamily="34" charset="0"/>
          </a:endParaRPr>
        </a:p>
      </dgm:t>
    </dgm:pt>
    <dgm:pt modelId="{4C258D6C-41DB-4A5F-932B-D14632D7BC98}" type="parTrans" cxnId="{94FFC4BF-706D-44BC-919D-D7BFB1124740}">
      <dgm:prSet/>
      <dgm:spPr/>
      <dgm:t>
        <a:bodyPr/>
        <a:lstStyle/>
        <a:p>
          <a:endParaRPr lang="en-US"/>
        </a:p>
      </dgm:t>
    </dgm:pt>
    <dgm:pt modelId="{004511DB-B19F-47D3-BF50-D2B5B5D9C900}" type="sibTrans" cxnId="{94FFC4BF-706D-44BC-919D-D7BFB1124740}">
      <dgm:prSet/>
      <dgm:spPr/>
      <dgm:t>
        <a:bodyPr/>
        <a:lstStyle/>
        <a:p>
          <a:endParaRPr lang="en-US"/>
        </a:p>
      </dgm:t>
    </dgm:pt>
    <dgm:pt modelId="{E1E2AF51-27E9-42EA-8278-BEF8F2D8BC21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Embraces teamwork &amp; shared responsibility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385A8045-55E1-4E6A-9D5E-F6F53458E455}" type="parTrans" cxnId="{A2A96572-1D43-4AD4-8A4E-B4C9EDEEC0DE}">
      <dgm:prSet/>
      <dgm:spPr/>
      <dgm:t>
        <a:bodyPr/>
        <a:lstStyle/>
        <a:p>
          <a:endParaRPr lang="en-US"/>
        </a:p>
      </dgm:t>
    </dgm:pt>
    <dgm:pt modelId="{BF8F2B1E-5087-4DAC-9E54-2ECE434A0565}" type="sibTrans" cxnId="{A2A96572-1D43-4AD4-8A4E-B4C9EDEEC0DE}">
      <dgm:prSet/>
      <dgm:spPr/>
      <dgm:t>
        <a:bodyPr/>
        <a:lstStyle/>
        <a:p>
          <a:endParaRPr lang="en-US"/>
        </a:p>
      </dgm:t>
    </dgm:pt>
    <dgm:pt modelId="{3E1682B5-C84F-4052-9019-28C9C00DB15B}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Anticipate &amp; adapt to ever-changing needs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0B0057EE-7EFA-460E-9C91-BA7C114A1E63}" type="parTrans" cxnId="{C43388F0-3843-4FDF-BD44-C49D0C8377BE}">
      <dgm:prSet/>
      <dgm:spPr/>
      <dgm:t>
        <a:bodyPr/>
        <a:lstStyle/>
        <a:p>
          <a:endParaRPr lang="en-US"/>
        </a:p>
      </dgm:t>
    </dgm:pt>
    <dgm:pt modelId="{AE515E11-2371-4588-8B4C-5361FEED6558}" type="sibTrans" cxnId="{C43388F0-3843-4FDF-BD44-C49D0C8377BE}">
      <dgm:prSet/>
      <dgm:spPr/>
      <dgm:t>
        <a:bodyPr/>
        <a:lstStyle/>
        <a:p>
          <a:endParaRPr lang="en-US"/>
        </a:p>
      </dgm:t>
    </dgm:pt>
    <dgm:pt modelId="{758466C9-0AFA-4F03-B5D0-DC7231C026A7}" type="pres">
      <dgm:prSet presAssocID="{C0106FC0-0565-49DB-AC9B-6F4428AA18E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3531B9-2026-4AA8-88E3-102BA471D8DF}" type="pres">
      <dgm:prSet presAssocID="{C123E700-065A-49F1-811A-174E15A9359B}" presName="singleCycle" presStyleCnt="0"/>
      <dgm:spPr/>
    </dgm:pt>
    <dgm:pt modelId="{15483886-A094-4EB0-8FC9-6E4D0E685F80}" type="pres">
      <dgm:prSet presAssocID="{C123E700-065A-49F1-811A-174E15A9359B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38FD0C6-CC21-4B05-831A-ADD42FF00C46}" type="pres">
      <dgm:prSet presAssocID="{05C00D91-84BF-4B6C-A0F6-D4E513A1CF98}" presName="Name56" presStyleLbl="parChTrans1D2" presStyleIdx="0" presStyleCnt="6"/>
      <dgm:spPr/>
      <dgm:t>
        <a:bodyPr/>
        <a:lstStyle/>
        <a:p>
          <a:endParaRPr lang="en-US"/>
        </a:p>
      </dgm:t>
    </dgm:pt>
    <dgm:pt modelId="{829B575A-3AB0-4449-980B-16B0E7ABC6E8}" type="pres">
      <dgm:prSet presAssocID="{961D27EA-911A-4F13-99F1-75ED61B4B949}" presName="text0" presStyleLbl="node1" presStyleIdx="1" presStyleCnt="7" custScaleX="171326" custScaleY="133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D9789-68AD-458B-9876-39145DA91592}" type="pres">
      <dgm:prSet presAssocID="{12544036-2921-41C8-9C64-9063AB0A76D9}" presName="Name56" presStyleLbl="parChTrans1D2" presStyleIdx="1" presStyleCnt="6"/>
      <dgm:spPr/>
      <dgm:t>
        <a:bodyPr/>
        <a:lstStyle/>
        <a:p>
          <a:endParaRPr lang="en-US"/>
        </a:p>
      </dgm:t>
    </dgm:pt>
    <dgm:pt modelId="{7C48FC58-20CD-413B-8875-84A25EB158D0}" type="pres">
      <dgm:prSet presAssocID="{72F2BF28-5814-485A-B4BC-ADAE006FE529}" presName="text0" presStyleLbl="node1" presStyleIdx="2" presStyleCnt="7" custScaleX="173728" custScaleY="117317" custRadScaleRad="104861" custRadScaleInc="12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A5E6C-AD01-4196-9908-99E2DD4D0DEE}" type="pres">
      <dgm:prSet presAssocID="{66C4C2D9-C7AC-4A94-B21A-F1E85E705D00}" presName="Name56" presStyleLbl="parChTrans1D2" presStyleIdx="2" presStyleCnt="6"/>
      <dgm:spPr/>
      <dgm:t>
        <a:bodyPr/>
        <a:lstStyle/>
        <a:p>
          <a:endParaRPr lang="en-US"/>
        </a:p>
      </dgm:t>
    </dgm:pt>
    <dgm:pt modelId="{448C1376-96A1-4ECF-8139-341019CC5082}" type="pres">
      <dgm:prSet presAssocID="{052E053C-DC2A-4854-A8A9-FD30998FAECB}" presName="text0" presStyleLbl="node1" presStyleIdx="3" presStyleCnt="7" custScaleX="184334" custScaleY="157756" custRadScaleRad="114004" custRadScaleInc="-25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9304C-7B56-4729-B8FE-69ED4E220ABE}" type="pres">
      <dgm:prSet presAssocID="{4C258D6C-41DB-4A5F-932B-D14632D7BC98}" presName="Name56" presStyleLbl="parChTrans1D2" presStyleIdx="3" presStyleCnt="6"/>
      <dgm:spPr/>
      <dgm:t>
        <a:bodyPr/>
        <a:lstStyle/>
        <a:p>
          <a:endParaRPr lang="en-US"/>
        </a:p>
      </dgm:t>
    </dgm:pt>
    <dgm:pt modelId="{EAE8B986-A936-4365-93C4-5680AFA21CCC}" type="pres">
      <dgm:prSet presAssocID="{1E8BD3AA-2BD8-4D57-9568-916E002076BD}" presName="text0" presStyleLbl="node1" presStyleIdx="4" presStyleCnt="7" custScaleX="200185" custScaleY="174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73DA8-91E6-4DC4-B2E5-1ACE15DEB0C0}" type="pres">
      <dgm:prSet presAssocID="{385A8045-55E1-4E6A-9D5E-F6F53458E455}" presName="Name56" presStyleLbl="parChTrans1D2" presStyleIdx="4" presStyleCnt="6"/>
      <dgm:spPr/>
      <dgm:t>
        <a:bodyPr/>
        <a:lstStyle/>
        <a:p>
          <a:endParaRPr lang="en-US"/>
        </a:p>
      </dgm:t>
    </dgm:pt>
    <dgm:pt modelId="{05ABB24F-09CB-4161-8CF0-DEAAC2C6744B}" type="pres">
      <dgm:prSet presAssocID="{E1E2AF51-27E9-42EA-8278-BEF8F2D8BC21}" presName="text0" presStyleLbl="node1" presStyleIdx="5" presStyleCnt="7" custScaleX="203320" custScaleY="146413" custRadScaleRad="115956" custRadScaleInc="39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27A8F-47C9-4079-8F77-E97171707A0A}" type="pres">
      <dgm:prSet presAssocID="{0B0057EE-7EFA-460E-9C91-BA7C114A1E63}" presName="Name56" presStyleLbl="parChTrans1D2" presStyleIdx="5" presStyleCnt="6"/>
      <dgm:spPr/>
      <dgm:t>
        <a:bodyPr/>
        <a:lstStyle/>
        <a:p>
          <a:endParaRPr lang="en-US"/>
        </a:p>
      </dgm:t>
    </dgm:pt>
    <dgm:pt modelId="{85F1696E-3DBD-4E75-9A49-965A346738ED}" type="pres">
      <dgm:prSet presAssocID="{3E1682B5-C84F-4052-9019-28C9C00DB15B}" presName="text0" presStyleLbl="node1" presStyleIdx="6" presStyleCnt="7" custScaleX="206336" custScaleY="127006" custRadScaleRad="114476" custRadScaleInc="-12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910C0-19F8-431C-AF24-A52CA28E290A}" type="presOf" srcId="{C0106FC0-0565-49DB-AC9B-6F4428AA18E9}" destId="{758466C9-0AFA-4F03-B5D0-DC7231C026A7}" srcOrd="0" destOrd="0" presId="urn:microsoft.com/office/officeart/2008/layout/RadialCluster"/>
    <dgm:cxn modelId="{EC8AE044-BBCF-4E2D-B159-29F8CF00CF03}" srcId="{C0A65562-4EB3-439A-A41B-4EC7EB597AF1}" destId="{B61D7E02-8C12-4EB2-B1CD-24083801271D}" srcOrd="0" destOrd="0" parTransId="{63B521E3-5C51-4931-B59B-2E23551ABB6A}" sibTransId="{740A93F0-34BF-42D0-8475-ED08E797B2A4}"/>
    <dgm:cxn modelId="{3589A57C-24AB-40DA-A3AE-279527E212E9}" type="presOf" srcId="{4C258D6C-41DB-4A5F-932B-D14632D7BC98}" destId="{2CD9304C-7B56-4729-B8FE-69ED4E220ABE}" srcOrd="0" destOrd="0" presId="urn:microsoft.com/office/officeart/2008/layout/RadialCluster"/>
    <dgm:cxn modelId="{38140D64-170F-4700-B65A-F64C26B19F16}" type="presOf" srcId="{0B0057EE-7EFA-460E-9C91-BA7C114A1E63}" destId="{A1D27A8F-47C9-4079-8F77-E97171707A0A}" srcOrd="0" destOrd="0" presId="urn:microsoft.com/office/officeart/2008/layout/RadialCluster"/>
    <dgm:cxn modelId="{C7EC0B25-6A82-48BD-AE71-ED23BDFB60BE}" srcId="{06310CA0-2ABC-4506-985E-62FD8B0129B7}" destId="{DC360E40-EC59-46FE-9148-EA5F4EE1C9E3}" srcOrd="0" destOrd="0" parTransId="{88E50655-A4F8-4D3E-9463-D099012A27FE}" sibTransId="{795DDB64-412F-4571-82CA-9B6A1837C56D}"/>
    <dgm:cxn modelId="{0F306D20-C821-4D56-B821-6B94CDD2A8D4}" type="presOf" srcId="{052E053C-DC2A-4854-A8A9-FD30998FAECB}" destId="{448C1376-96A1-4ECF-8139-341019CC5082}" srcOrd="0" destOrd="0" presId="urn:microsoft.com/office/officeart/2008/layout/RadialCluster"/>
    <dgm:cxn modelId="{4AE9A964-4AB9-4710-8D53-4BDB9BE40BF2}" type="presOf" srcId="{05C00D91-84BF-4B6C-A0F6-D4E513A1CF98}" destId="{C38FD0C6-CC21-4B05-831A-ADD42FF00C46}" srcOrd="0" destOrd="0" presId="urn:microsoft.com/office/officeart/2008/layout/RadialCluster"/>
    <dgm:cxn modelId="{B8589CF8-5144-4859-A102-BBFD25B13E3B}" srcId="{C0106FC0-0565-49DB-AC9B-6F4428AA18E9}" destId="{06310CA0-2ABC-4506-985E-62FD8B0129B7}" srcOrd="2" destOrd="0" parTransId="{CF7B7DDB-238B-4180-95D9-3687E62F2B38}" sibTransId="{FBAC9DF1-D6AF-4BE9-8B4D-5CED448D324C}"/>
    <dgm:cxn modelId="{5952C5C4-F6CC-48A6-B40A-07D6AE3B7CD5}" type="presOf" srcId="{961D27EA-911A-4F13-99F1-75ED61B4B949}" destId="{829B575A-3AB0-4449-980B-16B0E7ABC6E8}" srcOrd="0" destOrd="0" presId="urn:microsoft.com/office/officeart/2008/layout/RadialCluster"/>
    <dgm:cxn modelId="{D689156C-A505-4832-8F7B-DBFCE41B25EC}" type="presOf" srcId="{66C4C2D9-C7AC-4A94-B21A-F1E85E705D00}" destId="{A0DA5E6C-AD01-4196-9908-99E2DD4D0DEE}" srcOrd="0" destOrd="0" presId="urn:microsoft.com/office/officeart/2008/layout/RadialCluster"/>
    <dgm:cxn modelId="{94FFC4BF-706D-44BC-919D-D7BFB1124740}" srcId="{C123E700-065A-49F1-811A-174E15A9359B}" destId="{1E8BD3AA-2BD8-4D57-9568-916E002076BD}" srcOrd="3" destOrd="0" parTransId="{4C258D6C-41DB-4A5F-932B-D14632D7BC98}" sibTransId="{004511DB-B19F-47D3-BF50-D2B5B5D9C900}"/>
    <dgm:cxn modelId="{3BFD2926-FD6A-4DD7-8CC4-523B43EE8CA2}" srcId="{C0106FC0-0565-49DB-AC9B-6F4428AA18E9}" destId="{C0A65562-4EB3-439A-A41B-4EC7EB597AF1}" srcOrd="1" destOrd="0" parTransId="{8ED0CAA2-1441-4BB6-AFF4-C3C44CBBFC37}" sibTransId="{8994D13D-FA55-48FF-A7A5-712AB1FFD040}"/>
    <dgm:cxn modelId="{C43388F0-3843-4FDF-BD44-C49D0C8377BE}" srcId="{C123E700-065A-49F1-811A-174E15A9359B}" destId="{3E1682B5-C84F-4052-9019-28C9C00DB15B}" srcOrd="5" destOrd="0" parTransId="{0B0057EE-7EFA-460E-9C91-BA7C114A1E63}" sibTransId="{AE515E11-2371-4588-8B4C-5361FEED6558}"/>
    <dgm:cxn modelId="{A2A96572-1D43-4AD4-8A4E-B4C9EDEEC0DE}" srcId="{C123E700-065A-49F1-811A-174E15A9359B}" destId="{E1E2AF51-27E9-42EA-8278-BEF8F2D8BC21}" srcOrd="4" destOrd="0" parTransId="{385A8045-55E1-4E6A-9D5E-F6F53458E455}" sibTransId="{BF8F2B1E-5087-4DAC-9E54-2ECE434A0565}"/>
    <dgm:cxn modelId="{D8B4F73F-5621-4AAE-85C9-76BA2DCFE18C}" srcId="{C0A65562-4EB3-439A-A41B-4EC7EB597AF1}" destId="{D6463D04-A64E-4C74-8DDB-0F161A8406F7}" srcOrd="1" destOrd="0" parTransId="{5AFCE260-1028-4C3F-880E-BB0B4DA54781}" sibTransId="{3C62CB95-DDA5-49BF-9715-B20F55101F0A}"/>
    <dgm:cxn modelId="{DEFE2D0E-D9C4-4E95-B959-50273CBEDAFF}" type="presOf" srcId="{12544036-2921-41C8-9C64-9063AB0A76D9}" destId="{8F3D9789-68AD-458B-9876-39145DA91592}" srcOrd="0" destOrd="0" presId="urn:microsoft.com/office/officeart/2008/layout/RadialCluster"/>
    <dgm:cxn modelId="{D8337CF9-6365-4532-8D1C-58FF2FBD16E9}" type="presOf" srcId="{385A8045-55E1-4E6A-9D5E-F6F53458E455}" destId="{47673DA8-91E6-4DC4-B2E5-1ACE15DEB0C0}" srcOrd="0" destOrd="0" presId="urn:microsoft.com/office/officeart/2008/layout/RadialCluster"/>
    <dgm:cxn modelId="{52EE8FBC-AE33-472F-AA7A-05A32562E6F1}" type="presOf" srcId="{C123E700-065A-49F1-811A-174E15A9359B}" destId="{15483886-A094-4EB0-8FC9-6E4D0E685F80}" srcOrd="0" destOrd="0" presId="urn:microsoft.com/office/officeart/2008/layout/RadialCluster"/>
    <dgm:cxn modelId="{98B751F3-A9A9-4E86-9D15-02D198B8E101}" type="presOf" srcId="{3E1682B5-C84F-4052-9019-28C9C00DB15B}" destId="{85F1696E-3DBD-4E75-9A49-965A346738ED}" srcOrd="0" destOrd="0" presId="urn:microsoft.com/office/officeart/2008/layout/RadialCluster"/>
    <dgm:cxn modelId="{E3B15FD2-BBBD-4ACC-9A29-A65D3B863C52}" type="presOf" srcId="{E1E2AF51-27E9-42EA-8278-BEF8F2D8BC21}" destId="{05ABB24F-09CB-4161-8CF0-DEAAC2C6744B}" srcOrd="0" destOrd="0" presId="urn:microsoft.com/office/officeart/2008/layout/RadialCluster"/>
    <dgm:cxn modelId="{EF1B4B0B-278C-43A3-8E70-C6AF53D1E15E}" srcId="{C123E700-065A-49F1-811A-174E15A9359B}" destId="{72F2BF28-5814-485A-B4BC-ADAE006FE529}" srcOrd="1" destOrd="0" parTransId="{12544036-2921-41C8-9C64-9063AB0A76D9}" sibTransId="{A90C4A1F-8253-43BC-9B24-562A7274E03B}"/>
    <dgm:cxn modelId="{9E9DD875-A5AE-4D7C-88B8-AD46D16D0B4E}" srcId="{06310CA0-2ABC-4506-985E-62FD8B0129B7}" destId="{C3BC2C81-67FF-41AB-9776-289D2A8888E3}" srcOrd="1" destOrd="0" parTransId="{ABB514F7-7284-4A46-93CD-31C2073057C1}" sibTransId="{66D9A03A-3EE6-4F45-81AD-34C8DB840D38}"/>
    <dgm:cxn modelId="{25E96853-74BA-4D76-8805-3C8D7F0CAF18}" srcId="{C0106FC0-0565-49DB-AC9B-6F4428AA18E9}" destId="{C123E700-065A-49F1-811A-174E15A9359B}" srcOrd="0" destOrd="0" parTransId="{871013BB-F5EB-4AE7-A603-F2E99214AC31}" sibTransId="{7F9A273F-5538-4280-9D2B-E43D00F75CFB}"/>
    <dgm:cxn modelId="{9010C15D-9F65-4F9D-BAD1-937FBEACF4EA}" type="presOf" srcId="{72F2BF28-5814-485A-B4BC-ADAE006FE529}" destId="{7C48FC58-20CD-413B-8875-84A25EB158D0}" srcOrd="0" destOrd="0" presId="urn:microsoft.com/office/officeart/2008/layout/RadialCluster"/>
    <dgm:cxn modelId="{4829A5E0-9B3C-48C8-8C68-D4AD7EEC3923}" srcId="{C123E700-065A-49F1-811A-174E15A9359B}" destId="{961D27EA-911A-4F13-99F1-75ED61B4B949}" srcOrd="0" destOrd="0" parTransId="{05C00D91-84BF-4B6C-A0F6-D4E513A1CF98}" sibTransId="{EEDD3516-8ACA-45B6-A922-FA1F416F2822}"/>
    <dgm:cxn modelId="{B46841CE-7B0B-4B49-9697-A2837F59A1CE}" type="presOf" srcId="{1E8BD3AA-2BD8-4D57-9568-916E002076BD}" destId="{EAE8B986-A936-4365-93C4-5680AFA21CCC}" srcOrd="0" destOrd="0" presId="urn:microsoft.com/office/officeart/2008/layout/RadialCluster"/>
    <dgm:cxn modelId="{EBBB0771-9433-44F4-BB90-A5014DCE5F23}" srcId="{C123E700-065A-49F1-811A-174E15A9359B}" destId="{052E053C-DC2A-4854-A8A9-FD30998FAECB}" srcOrd="2" destOrd="0" parTransId="{66C4C2D9-C7AC-4A94-B21A-F1E85E705D00}" sibTransId="{DD3026F1-9346-47E9-8D7D-D06908B202B9}"/>
    <dgm:cxn modelId="{1184FA9D-C3B8-44C6-A1C0-7D68303CC386}" type="presParOf" srcId="{758466C9-0AFA-4F03-B5D0-DC7231C026A7}" destId="{CE3531B9-2026-4AA8-88E3-102BA471D8DF}" srcOrd="0" destOrd="0" presId="urn:microsoft.com/office/officeart/2008/layout/RadialCluster"/>
    <dgm:cxn modelId="{2CF0387D-873E-4287-BC80-A30ECECB7392}" type="presParOf" srcId="{CE3531B9-2026-4AA8-88E3-102BA471D8DF}" destId="{15483886-A094-4EB0-8FC9-6E4D0E685F80}" srcOrd="0" destOrd="0" presId="urn:microsoft.com/office/officeart/2008/layout/RadialCluster"/>
    <dgm:cxn modelId="{3E911D33-D5D5-48FE-AFD5-6DC382B14C7B}" type="presParOf" srcId="{CE3531B9-2026-4AA8-88E3-102BA471D8DF}" destId="{C38FD0C6-CC21-4B05-831A-ADD42FF00C46}" srcOrd="1" destOrd="0" presId="urn:microsoft.com/office/officeart/2008/layout/RadialCluster"/>
    <dgm:cxn modelId="{72F9240C-BC4E-41E1-9D40-B4D948B4E95A}" type="presParOf" srcId="{CE3531B9-2026-4AA8-88E3-102BA471D8DF}" destId="{829B575A-3AB0-4449-980B-16B0E7ABC6E8}" srcOrd="2" destOrd="0" presId="urn:microsoft.com/office/officeart/2008/layout/RadialCluster"/>
    <dgm:cxn modelId="{944D5AA2-2114-48D0-9D5C-89A4BA1ABE3E}" type="presParOf" srcId="{CE3531B9-2026-4AA8-88E3-102BA471D8DF}" destId="{8F3D9789-68AD-458B-9876-39145DA91592}" srcOrd="3" destOrd="0" presId="urn:microsoft.com/office/officeart/2008/layout/RadialCluster"/>
    <dgm:cxn modelId="{A09CD4A7-2DDF-49EF-A83F-9860FC6340D0}" type="presParOf" srcId="{CE3531B9-2026-4AA8-88E3-102BA471D8DF}" destId="{7C48FC58-20CD-413B-8875-84A25EB158D0}" srcOrd="4" destOrd="0" presId="urn:microsoft.com/office/officeart/2008/layout/RadialCluster"/>
    <dgm:cxn modelId="{77EAF367-EBE8-49AC-B5C6-F632CC6D7656}" type="presParOf" srcId="{CE3531B9-2026-4AA8-88E3-102BA471D8DF}" destId="{A0DA5E6C-AD01-4196-9908-99E2DD4D0DEE}" srcOrd="5" destOrd="0" presId="urn:microsoft.com/office/officeart/2008/layout/RadialCluster"/>
    <dgm:cxn modelId="{EDCD4B31-01B9-4480-AA94-637AAEE505A8}" type="presParOf" srcId="{CE3531B9-2026-4AA8-88E3-102BA471D8DF}" destId="{448C1376-96A1-4ECF-8139-341019CC5082}" srcOrd="6" destOrd="0" presId="urn:microsoft.com/office/officeart/2008/layout/RadialCluster"/>
    <dgm:cxn modelId="{ACF554F8-5B6F-4384-940F-B1D60251E855}" type="presParOf" srcId="{CE3531B9-2026-4AA8-88E3-102BA471D8DF}" destId="{2CD9304C-7B56-4729-B8FE-69ED4E220ABE}" srcOrd="7" destOrd="0" presId="urn:microsoft.com/office/officeart/2008/layout/RadialCluster"/>
    <dgm:cxn modelId="{AC9D255E-BDEF-4E56-8448-CC36D67804C6}" type="presParOf" srcId="{CE3531B9-2026-4AA8-88E3-102BA471D8DF}" destId="{EAE8B986-A936-4365-93C4-5680AFA21CCC}" srcOrd="8" destOrd="0" presId="urn:microsoft.com/office/officeart/2008/layout/RadialCluster"/>
    <dgm:cxn modelId="{5D01C108-EE0A-46FB-8F51-CEC169BE672C}" type="presParOf" srcId="{CE3531B9-2026-4AA8-88E3-102BA471D8DF}" destId="{47673DA8-91E6-4DC4-B2E5-1ACE15DEB0C0}" srcOrd="9" destOrd="0" presId="urn:microsoft.com/office/officeart/2008/layout/RadialCluster"/>
    <dgm:cxn modelId="{44FF5388-70B8-430E-9C28-DC56D123FD5A}" type="presParOf" srcId="{CE3531B9-2026-4AA8-88E3-102BA471D8DF}" destId="{05ABB24F-09CB-4161-8CF0-DEAAC2C6744B}" srcOrd="10" destOrd="0" presId="urn:microsoft.com/office/officeart/2008/layout/RadialCluster"/>
    <dgm:cxn modelId="{8483B805-4DC0-4A09-A08B-AA815496C56D}" type="presParOf" srcId="{CE3531B9-2026-4AA8-88E3-102BA471D8DF}" destId="{A1D27A8F-47C9-4079-8F77-E97171707A0A}" srcOrd="11" destOrd="0" presId="urn:microsoft.com/office/officeart/2008/layout/RadialCluster"/>
    <dgm:cxn modelId="{23A96519-45D6-471A-A6F8-0EAF52FFF780}" type="presParOf" srcId="{CE3531B9-2026-4AA8-88E3-102BA471D8DF}" destId="{85F1696E-3DBD-4E75-9A49-965A346738E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60976-46B9-4CDA-A98C-F54BA0B1FDA5}">
      <dsp:nvSpPr>
        <dsp:cNvPr id="0" name=""/>
        <dsp:cNvSpPr/>
      </dsp:nvSpPr>
      <dsp:spPr>
        <a:xfrm rot="5400000">
          <a:off x="5307841" y="-2028528"/>
          <a:ext cx="1198364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the prevalence of trauma</a:t>
          </a:r>
          <a:endParaRPr lang="en-US" sz="2200" kern="1200" dirty="0"/>
        </a:p>
      </dsp:txBody>
      <dsp:txXfrm rot="-5400000">
        <a:off x="3127248" y="210564"/>
        <a:ext cx="5501053" cy="1081366"/>
      </dsp:txXfrm>
    </dsp:sp>
    <dsp:sp modelId="{3F945142-B3AE-4CA7-99E4-ECD8321E4292}">
      <dsp:nvSpPr>
        <dsp:cNvPr id="0" name=""/>
        <dsp:cNvSpPr/>
      </dsp:nvSpPr>
      <dsp:spPr>
        <a:xfrm>
          <a:off x="0" y="2269"/>
          <a:ext cx="3127248" cy="149795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Realizing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73124" y="75393"/>
        <a:ext cx="2981000" cy="1351707"/>
      </dsp:txXfrm>
    </dsp:sp>
    <dsp:sp modelId="{9566B2D2-B639-4A39-8508-9A7AD5C3B870}">
      <dsp:nvSpPr>
        <dsp:cNvPr id="0" name=""/>
        <dsp:cNvSpPr/>
      </dsp:nvSpPr>
      <dsp:spPr>
        <a:xfrm rot="5400000">
          <a:off x="5307841" y="-455676"/>
          <a:ext cx="1198364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how trauma affects all individuals involved with programs, organizations and systems, including the workforce</a:t>
          </a:r>
          <a:endParaRPr lang="en-US" sz="2200" kern="1200" dirty="0"/>
        </a:p>
      </dsp:txBody>
      <dsp:txXfrm rot="-5400000">
        <a:off x="3127248" y="1783416"/>
        <a:ext cx="5501053" cy="1081366"/>
      </dsp:txXfrm>
    </dsp:sp>
    <dsp:sp modelId="{61E340E5-1016-4B81-8E02-401F20DA7F31}">
      <dsp:nvSpPr>
        <dsp:cNvPr id="0" name=""/>
        <dsp:cNvSpPr/>
      </dsp:nvSpPr>
      <dsp:spPr>
        <a:xfrm>
          <a:off x="0" y="1575122"/>
          <a:ext cx="3127248" cy="1497955"/>
        </a:xfrm>
        <a:prstGeom prst="roundRect">
          <a:avLst/>
        </a:prstGeom>
        <a:solidFill>
          <a:schemeClr val="accent1">
            <a:shade val="80000"/>
            <a:hueOff val="160587"/>
            <a:satOff val="-3213"/>
            <a:lumOff val="14009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Recognizing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73124" y="1648246"/>
        <a:ext cx="2981000" cy="1351707"/>
      </dsp:txXfrm>
    </dsp:sp>
    <dsp:sp modelId="{20976B88-25A1-4413-893A-335D8F3E0E99}">
      <dsp:nvSpPr>
        <dsp:cNvPr id="0" name=""/>
        <dsp:cNvSpPr/>
      </dsp:nvSpPr>
      <dsp:spPr>
        <a:xfrm rot="5400000">
          <a:off x="5307841" y="1117176"/>
          <a:ext cx="1198364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by putting knowledge into practice</a:t>
          </a:r>
          <a:endParaRPr lang="en-US" sz="2200" kern="1200" dirty="0"/>
        </a:p>
      </dsp:txBody>
      <dsp:txXfrm rot="-5400000">
        <a:off x="3127248" y="3356269"/>
        <a:ext cx="5501053" cy="1081366"/>
      </dsp:txXfrm>
    </dsp:sp>
    <dsp:sp modelId="{D0BA154A-DAAD-447D-AA09-D93E0F0AAA74}">
      <dsp:nvSpPr>
        <dsp:cNvPr id="0" name=""/>
        <dsp:cNvSpPr/>
      </dsp:nvSpPr>
      <dsp:spPr>
        <a:xfrm>
          <a:off x="0" y="3147975"/>
          <a:ext cx="3127248" cy="1497955"/>
        </a:xfrm>
        <a:prstGeom prst="roundRect">
          <a:avLst/>
        </a:prstGeom>
        <a:solidFill>
          <a:schemeClr val="accent1">
            <a:shade val="80000"/>
            <a:hueOff val="321174"/>
            <a:satOff val="-6427"/>
            <a:lumOff val="28019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Responding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73124" y="3221099"/>
        <a:ext cx="2981000" cy="135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9CCE0-6122-4D8D-9282-492990B8E83D}">
      <dsp:nvSpPr>
        <dsp:cNvPr id="0" name=""/>
        <dsp:cNvSpPr/>
      </dsp:nvSpPr>
      <dsp:spPr>
        <a:xfrm rot="2580349">
          <a:off x="3012802" y="3845563"/>
          <a:ext cx="663073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663073" y="2715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20D4A-C6FE-4EEF-8097-006FDBAF6688}">
      <dsp:nvSpPr>
        <dsp:cNvPr id="0" name=""/>
        <dsp:cNvSpPr/>
      </dsp:nvSpPr>
      <dsp:spPr>
        <a:xfrm rot="59882">
          <a:off x="3101849" y="2791597"/>
          <a:ext cx="555914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555914" y="2715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7C2FF-C79E-4CA2-B8BE-2BFE0D4ACF0D}">
      <dsp:nvSpPr>
        <dsp:cNvPr id="0" name=""/>
        <dsp:cNvSpPr/>
      </dsp:nvSpPr>
      <dsp:spPr>
        <a:xfrm rot="19003944">
          <a:off x="3022791" y="1715137"/>
          <a:ext cx="581958" cy="54316"/>
        </a:xfrm>
        <a:custGeom>
          <a:avLst/>
          <a:gdLst/>
          <a:ahLst/>
          <a:cxnLst/>
          <a:rect l="0" t="0" r="0" b="0"/>
          <a:pathLst>
            <a:path>
              <a:moveTo>
                <a:pt x="0" y="27158"/>
              </a:moveTo>
              <a:lnTo>
                <a:pt x="581958" y="2715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B5445-AB81-4E76-8198-F22A9B0452D3}">
      <dsp:nvSpPr>
        <dsp:cNvPr id="0" name=""/>
        <dsp:cNvSpPr/>
      </dsp:nvSpPr>
      <dsp:spPr>
        <a:xfrm>
          <a:off x="152391" y="1143003"/>
          <a:ext cx="3290160" cy="33615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8E576-1439-4803-8303-72585EC002E7}">
      <dsp:nvSpPr>
        <dsp:cNvPr id="0" name=""/>
        <dsp:cNvSpPr/>
      </dsp:nvSpPr>
      <dsp:spPr>
        <a:xfrm>
          <a:off x="3313675" y="228606"/>
          <a:ext cx="1559564" cy="15595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Complex Trauma</a:t>
          </a:r>
          <a:endParaRPr lang="en-US" sz="1900" kern="1200" dirty="0"/>
        </a:p>
      </dsp:txBody>
      <dsp:txXfrm>
        <a:off x="3542068" y="456999"/>
        <a:ext cx="1102778" cy="1102778"/>
      </dsp:txXfrm>
    </dsp:sp>
    <dsp:sp modelId="{1BFD1CEF-7AB3-4FE0-B441-883DCFC05892}">
      <dsp:nvSpPr>
        <dsp:cNvPr id="0" name=""/>
        <dsp:cNvSpPr/>
      </dsp:nvSpPr>
      <dsp:spPr>
        <a:xfrm>
          <a:off x="5029195" y="228606"/>
          <a:ext cx="2339346" cy="1559564"/>
        </a:xfrm>
        <a:prstGeom prst="rect">
          <a:avLst/>
        </a:prstGeom>
        <a:solidFill>
          <a:schemeClr val="bg1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Physical or sexual abuse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Severe neglect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Abandonment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Emotional/psychological abuse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Domestic violence</a:t>
          </a:r>
        </a:p>
      </dsp:txBody>
      <dsp:txXfrm>
        <a:off x="5029195" y="228606"/>
        <a:ext cx="2339346" cy="1559564"/>
      </dsp:txXfrm>
    </dsp:sp>
    <dsp:sp modelId="{9E67B9E8-70D1-44B9-85C6-F8A47F7156A4}">
      <dsp:nvSpPr>
        <dsp:cNvPr id="0" name=""/>
        <dsp:cNvSpPr/>
      </dsp:nvSpPr>
      <dsp:spPr>
        <a:xfrm>
          <a:off x="3657603" y="2057397"/>
          <a:ext cx="1559564" cy="15595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Toxic Stress</a:t>
          </a:r>
          <a:endParaRPr lang="en-US" sz="1900" kern="1200" dirty="0"/>
        </a:p>
      </dsp:txBody>
      <dsp:txXfrm>
        <a:off x="3885996" y="2285790"/>
        <a:ext cx="1102778" cy="1102778"/>
      </dsp:txXfrm>
    </dsp:sp>
    <dsp:sp modelId="{75A7CDAF-6A06-43D1-9D53-5B077A1E94C6}">
      <dsp:nvSpPr>
        <dsp:cNvPr id="0" name=""/>
        <dsp:cNvSpPr/>
      </dsp:nvSpPr>
      <dsp:spPr>
        <a:xfrm>
          <a:off x="5373123" y="2057397"/>
          <a:ext cx="2339346" cy="1559564"/>
        </a:xfrm>
        <a:prstGeom prst="rect">
          <a:avLst/>
        </a:prstGeom>
        <a:solidFill>
          <a:schemeClr val="bg1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Poverty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Racism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Discrimination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Disparities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Community Violence</a:t>
          </a:r>
          <a:endParaRPr lang="en-US" sz="1600" kern="1200" dirty="0"/>
        </a:p>
      </dsp:txBody>
      <dsp:txXfrm>
        <a:off x="5373123" y="2057397"/>
        <a:ext cx="2339346" cy="1559564"/>
      </dsp:txXfrm>
    </dsp:sp>
    <dsp:sp modelId="{FDF0576D-BC86-4BDE-A9A8-B8602C1EAE31}">
      <dsp:nvSpPr>
        <dsp:cNvPr id="0" name=""/>
        <dsp:cNvSpPr/>
      </dsp:nvSpPr>
      <dsp:spPr>
        <a:xfrm>
          <a:off x="3308253" y="3962403"/>
          <a:ext cx="1537870" cy="11877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Trauma</a:t>
          </a:r>
          <a:endParaRPr lang="en-US" sz="1900" kern="1200" dirty="0"/>
        </a:p>
      </dsp:txBody>
      <dsp:txXfrm>
        <a:off x="3533469" y="4136338"/>
        <a:ext cx="1087438" cy="839831"/>
      </dsp:txXfrm>
    </dsp:sp>
    <dsp:sp modelId="{983CD6A9-5A6C-48F1-9523-C1C1C692CA1C}">
      <dsp:nvSpPr>
        <dsp:cNvPr id="0" name=""/>
        <dsp:cNvSpPr/>
      </dsp:nvSpPr>
      <dsp:spPr>
        <a:xfrm>
          <a:off x="5029197" y="3962403"/>
          <a:ext cx="2306806" cy="1187701"/>
        </a:xfrm>
        <a:prstGeom prst="rect">
          <a:avLst/>
        </a:prstGeom>
        <a:solidFill>
          <a:schemeClr val="bg1"/>
        </a:solidFill>
        <a:ln>
          <a:solidFill>
            <a:schemeClr val="accent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Accidents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Natural/Manmade Disaster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Serious illness</a:t>
          </a:r>
          <a:endParaRPr lang="en-US" sz="1600" kern="1200" dirty="0"/>
        </a:p>
      </dsp:txBody>
      <dsp:txXfrm>
        <a:off x="5029197" y="3962403"/>
        <a:ext cx="2306806" cy="1187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2E8D8-78CA-4008-99C6-42F4E52266BF}">
      <dsp:nvSpPr>
        <dsp:cNvPr id="0" name=""/>
        <dsp:cNvSpPr/>
      </dsp:nvSpPr>
      <dsp:spPr>
        <a:xfrm>
          <a:off x="5992601" y="1295410"/>
          <a:ext cx="2465598" cy="24655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690" tIns="17780" rIns="13569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Families of color, non-English speaking and those with limited education or low income  face added burdens</a:t>
          </a:r>
          <a:endParaRPr lang="en-US" sz="1400" b="1" kern="1200" dirty="0"/>
        </a:p>
      </dsp:txBody>
      <dsp:txXfrm>
        <a:off x="6353679" y="1656488"/>
        <a:ext cx="1743442" cy="1743442"/>
      </dsp:txXfrm>
    </dsp:sp>
    <dsp:sp modelId="{3C469E00-3ACF-4775-9745-B4F432274304}">
      <dsp:nvSpPr>
        <dsp:cNvPr id="0" name=""/>
        <dsp:cNvSpPr/>
      </dsp:nvSpPr>
      <dsp:spPr>
        <a:xfrm>
          <a:off x="3947935" y="1281800"/>
          <a:ext cx="2534807" cy="24655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690" tIns="20320" rIns="13569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Additional burdens which are unrecognized and/or unappreciated</a:t>
          </a:r>
          <a:endParaRPr lang="en-US" sz="1600" b="1" kern="1200" dirty="0"/>
        </a:p>
      </dsp:txBody>
      <dsp:txXfrm>
        <a:off x="4319149" y="1642878"/>
        <a:ext cx="1792379" cy="1743442"/>
      </dsp:txXfrm>
    </dsp:sp>
    <dsp:sp modelId="{45A046A3-220C-4BBF-AFCE-284F14B82F23}">
      <dsp:nvSpPr>
        <dsp:cNvPr id="0" name=""/>
        <dsp:cNvSpPr/>
      </dsp:nvSpPr>
      <dsp:spPr>
        <a:xfrm>
          <a:off x="1975456" y="1281800"/>
          <a:ext cx="2465598" cy="24655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690" tIns="20320" rIns="13569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Parents must serve as advocate, case manager and navigator </a:t>
          </a:r>
          <a:endParaRPr lang="en-US" sz="1600" b="1" kern="1200" dirty="0"/>
        </a:p>
      </dsp:txBody>
      <dsp:txXfrm>
        <a:off x="2336534" y="1642878"/>
        <a:ext cx="1743442" cy="1743442"/>
      </dsp:txXfrm>
    </dsp:sp>
    <dsp:sp modelId="{522F4929-6667-4D5E-BD00-522EEB5B934E}">
      <dsp:nvSpPr>
        <dsp:cNvPr id="0" name=""/>
        <dsp:cNvSpPr/>
      </dsp:nvSpPr>
      <dsp:spPr>
        <a:xfrm>
          <a:off x="2978" y="1278472"/>
          <a:ext cx="2465598" cy="24722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5690" tIns="22860" rIns="1356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Service system not designed for families</a:t>
          </a:r>
          <a:endParaRPr lang="en-US" sz="1800" b="1" kern="1200" dirty="0"/>
        </a:p>
      </dsp:txBody>
      <dsp:txXfrm>
        <a:off x="364056" y="1640525"/>
        <a:ext cx="1743442" cy="1748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5FB17-DECA-4745-86FC-C743B9AB346E}">
      <dsp:nvSpPr>
        <dsp:cNvPr id="0" name=""/>
        <dsp:cNvSpPr/>
      </dsp:nvSpPr>
      <dsp:spPr>
        <a:xfrm>
          <a:off x="1115717" y="818"/>
          <a:ext cx="3483508" cy="13934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Underlying Question</a:t>
          </a:r>
          <a:endParaRPr lang="en-US" sz="3100" kern="1200" dirty="0"/>
        </a:p>
      </dsp:txBody>
      <dsp:txXfrm>
        <a:off x="1812419" y="818"/>
        <a:ext cx="2090105" cy="1393403"/>
      </dsp:txXfrm>
    </dsp:sp>
    <dsp:sp modelId="{B6A7E12C-D3DD-4DDF-B655-E132DE154888}">
      <dsp:nvSpPr>
        <dsp:cNvPr id="0" name=""/>
        <dsp:cNvSpPr/>
      </dsp:nvSpPr>
      <dsp:spPr>
        <a:xfrm>
          <a:off x="4146370" y="119257"/>
          <a:ext cx="2891311" cy="115652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happened to you?</a:t>
          </a:r>
          <a:endParaRPr lang="en-US" sz="2000" kern="1200" dirty="0"/>
        </a:p>
      </dsp:txBody>
      <dsp:txXfrm>
        <a:off x="4724632" y="119257"/>
        <a:ext cx="1734787" cy="1156524"/>
      </dsp:txXfrm>
    </dsp:sp>
    <dsp:sp modelId="{D9363045-AFA7-4602-85D2-ECD707D7043D}">
      <dsp:nvSpPr>
        <dsp:cNvPr id="0" name=""/>
        <dsp:cNvSpPr/>
      </dsp:nvSpPr>
      <dsp:spPr>
        <a:xfrm>
          <a:off x="1115717" y="1589298"/>
          <a:ext cx="3483508" cy="13934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Symptoms</a:t>
          </a:r>
          <a:endParaRPr lang="en-US" sz="3100" kern="1200" dirty="0"/>
        </a:p>
      </dsp:txBody>
      <dsp:txXfrm>
        <a:off x="1812419" y="1589298"/>
        <a:ext cx="2090105" cy="1393403"/>
      </dsp:txXfrm>
    </dsp:sp>
    <dsp:sp modelId="{CA151F40-0E9D-4975-9FAF-735A4112BEBF}">
      <dsp:nvSpPr>
        <dsp:cNvPr id="0" name=""/>
        <dsp:cNvSpPr/>
      </dsp:nvSpPr>
      <dsp:spPr>
        <a:xfrm>
          <a:off x="4146370" y="1707737"/>
          <a:ext cx="2891311" cy="115652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Adaptations to traumatic events</a:t>
          </a:r>
          <a:endParaRPr lang="en-US" sz="2000" kern="1200" dirty="0"/>
        </a:p>
      </dsp:txBody>
      <dsp:txXfrm>
        <a:off x="4724632" y="1707737"/>
        <a:ext cx="1734787" cy="1156524"/>
      </dsp:txXfrm>
    </dsp:sp>
    <dsp:sp modelId="{44FF2550-E8E8-47D8-B1FA-9CD560587385}">
      <dsp:nvSpPr>
        <dsp:cNvPr id="0" name=""/>
        <dsp:cNvSpPr/>
      </dsp:nvSpPr>
      <dsp:spPr>
        <a:xfrm>
          <a:off x="1115717" y="3177778"/>
          <a:ext cx="3483508" cy="13934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Healing Happens</a:t>
          </a:r>
          <a:endParaRPr lang="en-US" sz="3100" kern="1200" dirty="0"/>
        </a:p>
      </dsp:txBody>
      <dsp:txXfrm>
        <a:off x="1812419" y="3177778"/>
        <a:ext cx="2090105" cy="1393403"/>
      </dsp:txXfrm>
    </dsp:sp>
    <dsp:sp modelId="{BDCD21D7-2BCE-400A-8306-B41014A962AA}">
      <dsp:nvSpPr>
        <dsp:cNvPr id="0" name=""/>
        <dsp:cNvSpPr/>
      </dsp:nvSpPr>
      <dsp:spPr>
        <a:xfrm>
          <a:off x="4195287" y="3276602"/>
          <a:ext cx="2891311" cy="115652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 relationship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>
        <a:off x="4773549" y="3276602"/>
        <a:ext cx="1734787" cy="1156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8F3E7-B46C-4959-8624-21B0A09C32F7}">
      <dsp:nvSpPr>
        <dsp:cNvPr id="0" name=""/>
        <dsp:cNvSpPr/>
      </dsp:nvSpPr>
      <dsp:spPr>
        <a:xfrm>
          <a:off x="1828799" y="0"/>
          <a:ext cx="4495800" cy="4495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District</a:t>
          </a:r>
          <a:endParaRPr lang="en-US" sz="2100" b="1" kern="1200" dirty="0"/>
        </a:p>
      </dsp:txBody>
      <dsp:txXfrm>
        <a:off x="3291058" y="224789"/>
        <a:ext cx="1571282" cy="674370"/>
      </dsp:txXfrm>
    </dsp:sp>
    <dsp:sp modelId="{DF922C1D-E99B-4FD2-B9E7-D843A66CDB26}">
      <dsp:nvSpPr>
        <dsp:cNvPr id="0" name=""/>
        <dsp:cNvSpPr/>
      </dsp:nvSpPr>
      <dsp:spPr>
        <a:xfrm>
          <a:off x="2390774" y="1123949"/>
          <a:ext cx="3371850" cy="33718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School</a:t>
          </a:r>
          <a:endParaRPr lang="en-US" sz="2100" b="1" kern="1200" dirty="0"/>
        </a:p>
      </dsp:txBody>
      <dsp:txXfrm>
        <a:off x="3291058" y="1334690"/>
        <a:ext cx="1571282" cy="632221"/>
      </dsp:txXfrm>
    </dsp:sp>
    <dsp:sp modelId="{5225384B-264E-4330-A8CC-1AA066FB583A}">
      <dsp:nvSpPr>
        <dsp:cNvPr id="0" name=""/>
        <dsp:cNvSpPr/>
      </dsp:nvSpPr>
      <dsp:spPr>
        <a:xfrm>
          <a:off x="2952750" y="2247900"/>
          <a:ext cx="2247900" cy="22479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Individual</a:t>
          </a:r>
          <a:endParaRPr lang="en-US" sz="2100" b="1" kern="1200" dirty="0"/>
        </a:p>
      </dsp:txBody>
      <dsp:txXfrm>
        <a:off x="3281947" y="2809875"/>
        <a:ext cx="1589505" cy="1123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83886-A094-4EB0-8FC9-6E4D0E685F80}">
      <dsp:nvSpPr>
        <dsp:cNvPr id="0" name=""/>
        <dsp:cNvSpPr/>
      </dsp:nvSpPr>
      <dsp:spPr>
        <a:xfrm>
          <a:off x="3331322" y="1858469"/>
          <a:ext cx="1691640" cy="1691640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alibri" pitchFamily="34" charset="0"/>
            </a:rPr>
            <a:t>Trauma Sensitive School</a:t>
          </a:r>
          <a:endParaRPr lang="en-US" sz="2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413901" y="1941048"/>
        <a:ext cx="1526482" cy="1526482"/>
      </dsp:txXfrm>
    </dsp:sp>
    <dsp:sp modelId="{C38FD0C6-CC21-4B05-831A-ADD42FF00C46}">
      <dsp:nvSpPr>
        <dsp:cNvPr id="0" name=""/>
        <dsp:cNvSpPr/>
      </dsp:nvSpPr>
      <dsp:spPr>
        <a:xfrm rot="16200000">
          <a:off x="3852907" y="1534234"/>
          <a:ext cx="648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8469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B575A-3AB0-4449-980B-16B0E7ABC6E8}">
      <dsp:nvSpPr>
        <dsp:cNvPr id="0" name=""/>
        <dsp:cNvSpPr/>
      </dsp:nvSpPr>
      <dsp:spPr>
        <a:xfrm>
          <a:off x="3206239" y="-305853"/>
          <a:ext cx="1941806" cy="15158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</a:rPr>
            <a:t>Shared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</a:rPr>
            <a:t>under-standing</a:t>
          </a:r>
          <a:endParaRPr lang="en-US" sz="24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280237" y="-231855"/>
        <a:ext cx="1793810" cy="1367856"/>
      </dsp:txXfrm>
    </dsp:sp>
    <dsp:sp modelId="{8F3D9789-68AD-458B-9876-39145DA91592}">
      <dsp:nvSpPr>
        <dsp:cNvPr id="0" name=""/>
        <dsp:cNvSpPr/>
      </dsp:nvSpPr>
      <dsp:spPr>
        <a:xfrm rot="20027682">
          <a:off x="5006430" y="2216971"/>
          <a:ext cx="3216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683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8FC58-20CD-413B-8875-84A25EB158D0}">
      <dsp:nvSpPr>
        <dsp:cNvPr id="0" name=""/>
        <dsp:cNvSpPr/>
      </dsp:nvSpPr>
      <dsp:spPr>
        <a:xfrm>
          <a:off x="5311582" y="996555"/>
          <a:ext cx="1969031" cy="13296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  <a:latin typeface="Calibri" pitchFamily="34" charset="0"/>
            </a:rPr>
            <a:t>Supports all students to feel safe </a:t>
          </a:r>
          <a:endParaRPr lang="en-US" sz="25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5376491" y="1061464"/>
        <a:ext cx="1839213" cy="1199851"/>
      </dsp:txXfrm>
    </dsp:sp>
    <dsp:sp modelId="{A0DA5E6C-AD01-4196-9908-99E2DD4D0DEE}">
      <dsp:nvSpPr>
        <dsp:cNvPr id="0" name=""/>
        <dsp:cNvSpPr/>
      </dsp:nvSpPr>
      <dsp:spPr>
        <a:xfrm rot="1337148">
          <a:off x="5003370" y="3150405"/>
          <a:ext cx="5245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568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C1376-96A1-4ECF-8139-341019CC5082}">
      <dsp:nvSpPr>
        <dsp:cNvPr id="0" name=""/>
        <dsp:cNvSpPr/>
      </dsp:nvSpPr>
      <dsp:spPr>
        <a:xfrm>
          <a:off x="5508347" y="2783995"/>
          <a:ext cx="2089239" cy="17880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  <a:latin typeface="Calibri" pitchFamily="34" charset="0"/>
            </a:rPr>
            <a:t>Address students’ needs holistically</a:t>
          </a:r>
          <a:endParaRPr lang="en-US" sz="26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5595630" y="2871278"/>
        <a:ext cx="1914673" cy="1613438"/>
      </dsp:txXfrm>
    </dsp:sp>
    <dsp:sp modelId="{2CD9304C-7B56-4729-B8FE-69ED4E220ABE}">
      <dsp:nvSpPr>
        <dsp:cNvPr id="0" name=""/>
        <dsp:cNvSpPr/>
      </dsp:nvSpPr>
      <dsp:spPr>
        <a:xfrm rot="5400000">
          <a:off x="3968018" y="3759233"/>
          <a:ext cx="4182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8247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8B986-A936-4365-93C4-5680AFA21CCC}">
      <dsp:nvSpPr>
        <dsp:cNvPr id="0" name=""/>
        <dsp:cNvSpPr/>
      </dsp:nvSpPr>
      <dsp:spPr>
        <a:xfrm>
          <a:off x="3042695" y="3968357"/>
          <a:ext cx="2268894" cy="197629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</a:rPr>
            <a:t>Explicitly connects students 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</a:rPr>
            <a:t>the school community</a:t>
          </a:r>
          <a:endParaRPr lang="en-US" sz="24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9170" y="4064832"/>
        <a:ext cx="2075944" cy="1783346"/>
      </dsp:txXfrm>
    </dsp:sp>
    <dsp:sp modelId="{47673DA8-91E6-4DC4-B2E5-1ACE15DEB0C0}">
      <dsp:nvSpPr>
        <dsp:cNvPr id="0" name=""/>
        <dsp:cNvSpPr/>
      </dsp:nvSpPr>
      <dsp:spPr>
        <a:xfrm rot="9716724">
          <a:off x="2833808" y="3059045"/>
          <a:ext cx="5100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071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BB24F-09CB-4161-8CF0-DEAAC2C6744B}">
      <dsp:nvSpPr>
        <dsp:cNvPr id="0" name=""/>
        <dsp:cNvSpPr/>
      </dsp:nvSpPr>
      <dsp:spPr>
        <a:xfrm>
          <a:off x="541939" y="2683956"/>
          <a:ext cx="2304426" cy="165944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alibri" pitchFamily="34" charset="0"/>
            </a:rPr>
            <a:t>Embraces teamwork &amp; shared responsibility</a:t>
          </a:r>
          <a:endParaRPr lang="en-US" sz="24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622946" y="2764963"/>
        <a:ext cx="2142412" cy="1497429"/>
      </dsp:txXfrm>
    </dsp:sp>
    <dsp:sp modelId="{A1D27A8F-47C9-4079-8F77-E97171707A0A}">
      <dsp:nvSpPr>
        <dsp:cNvPr id="0" name=""/>
        <dsp:cNvSpPr/>
      </dsp:nvSpPr>
      <dsp:spPr>
        <a:xfrm rot="12371580">
          <a:off x="3015882" y="2214837"/>
          <a:ext cx="3325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51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1696E-3DBD-4E75-9A49-965A346738ED}">
      <dsp:nvSpPr>
        <dsp:cNvPr id="0" name=""/>
        <dsp:cNvSpPr/>
      </dsp:nvSpPr>
      <dsp:spPr>
        <a:xfrm>
          <a:off x="694345" y="846518"/>
          <a:ext cx="2338609" cy="143948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  <a:latin typeface="Calibri" pitchFamily="34" charset="0"/>
            </a:rPr>
            <a:t>Anticipate &amp; adapt to ever-changing needs</a:t>
          </a:r>
          <a:endParaRPr lang="en-US" sz="25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764615" y="916788"/>
        <a:ext cx="2198069" cy="129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0"/>
            <a:ext cx="3037146" cy="464741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063E96EF-1F84-4E66-8A92-975C0F53B29C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063"/>
            <a:ext cx="3037146" cy="46474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5925D667-B9A7-47FA-A94D-4D3A414C8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92E690EC-7E89-4E60-B4A8-AB371B9DB64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2DD3E3BD-60C0-4C57-B166-1CFC19087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4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06">
              <a:defRPr>
                <a:solidFill>
                  <a:schemeClr val="tx1"/>
                </a:solidFill>
                <a:latin typeface="Arial" charset="0"/>
              </a:defRPr>
            </a:lvl1pPr>
            <a:lvl2pPr marL="748002" indent="-287693" defTabSz="931806">
              <a:defRPr>
                <a:solidFill>
                  <a:schemeClr val="tx1"/>
                </a:solidFill>
                <a:latin typeface="Arial" charset="0"/>
              </a:defRPr>
            </a:lvl2pPr>
            <a:lvl3pPr marL="1150772" indent="-230154" defTabSz="931806">
              <a:defRPr>
                <a:solidFill>
                  <a:schemeClr val="tx1"/>
                </a:solidFill>
                <a:latin typeface="Arial" charset="0"/>
              </a:defRPr>
            </a:lvl3pPr>
            <a:lvl4pPr marL="1611081" indent="-230154" defTabSz="931806">
              <a:defRPr>
                <a:solidFill>
                  <a:schemeClr val="tx1"/>
                </a:solidFill>
                <a:latin typeface="Arial" charset="0"/>
              </a:defRPr>
            </a:lvl4pPr>
            <a:lvl5pPr marL="2071390" indent="-230154" defTabSz="931806">
              <a:defRPr>
                <a:solidFill>
                  <a:schemeClr val="tx1"/>
                </a:solidFill>
                <a:latin typeface="Arial" charset="0"/>
              </a:defRPr>
            </a:lvl5pPr>
            <a:lvl6pPr marL="2531699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2008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2317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2626" indent="-230154" defTabSz="9318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06301B-6CBB-40C0-8568-ACB5DA068DA1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517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3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DD2D0-3397-4928-AC51-6D4128019527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9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DA3BF-BEFB-465A-B2DB-420E1DD2F0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7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764">
              <a:defRPr>
                <a:solidFill>
                  <a:schemeClr val="tx1"/>
                </a:solidFill>
                <a:latin typeface="Arial" charset="0"/>
              </a:defRPr>
            </a:lvl1pPr>
            <a:lvl2pPr marL="747969" indent="-287680" defTabSz="931764">
              <a:defRPr>
                <a:solidFill>
                  <a:schemeClr val="tx1"/>
                </a:solidFill>
                <a:latin typeface="Arial" charset="0"/>
              </a:defRPr>
            </a:lvl2pPr>
            <a:lvl3pPr marL="1150720" indent="-230144" defTabSz="931764">
              <a:defRPr>
                <a:solidFill>
                  <a:schemeClr val="tx1"/>
                </a:solidFill>
                <a:latin typeface="Arial" charset="0"/>
              </a:defRPr>
            </a:lvl3pPr>
            <a:lvl4pPr marL="1611009" indent="-230144" defTabSz="931764">
              <a:defRPr>
                <a:solidFill>
                  <a:schemeClr val="tx1"/>
                </a:solidFill>
                <a:latin typeface="Arial" charset="0"/>
              </a:defRPr>
            </a:lvl4pPr>
            <a:lvl5pPr marL="2071297" indent="-230144" defTabSz="931764">
              <a:defRPr>
                <a:solidFill>
                  <a:schemeClr val="tx1"/>
                </a:solidFill>
                <a:latin typeface="Arial" charset="0"/>
              </a:defRPr>
            </a:lvl5pPr>
            <a:lvl6pPr marL="2531586" indent="-230144" defTabSz="931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1872" indent="-230144" defTabSz="931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2161" indent="-230144" defTabSz="931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2450" indent="-230144" defTabSz="9317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B79193-481B-4C28-B022-018928E4D90D}" type="slidenum">
              <a:rPr lang="en-US"/>
              <a:pPr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164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19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26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627">
              <a:defRPr>
                <a:solidFill>
                  <a:schemeClr val="tx1"/>
                </a:solidFill>
                <a:latin typeface="Arial" charset="0"/>
              </a:defRPr>
            </a:lvl1pPr>
            <a:lvl2pPr marL="747859" indent="-287638" defTabSz="931627">
              <a:defRPr>
                <a:solidFill>
                  <a:schemeClr val="tx1"/>
                </a:solidFill>
                <a:latin typeface="Arial" charset="0"/>
              </a:defRPr>
            </a:lvl2pPr>
            <a:lvl3pPr marL="1150551" indent="-230110" defTabSz="931627">
              <a:defRPr>
                <a:solidFill>
                  <a:schemeClr val="tx1"/>
                </a:solidFill>
                <a:latin typeface="Arial" charset="0"/>
              </a:defRPr>
            </a:lvl3pPr>
            <a:lvl4pPr marL="1610772" indent="-230110" defTabSz="931627">
              <a:defRPr>
                <a:solidFill>
                  <a:schemeClr val="tx1"/>
                </a:solidFill>
                <a:latin typeface="Arial" charset="0"/>
              </a:defRPr>
            </a:lvl4pPr>
            <a:lvl5pPr marL="2070993" indent="-230110" defTabSz="931627">
              <a:defRPr>
                <a:solidFill>
                  <a:schemeClr val="tx1"/>
                </a:solidFill>
                <a:latin typeface="Arial" charset="0"/>
              </a:defRPr>
            </a:lvl5pPr>
            <a:lvl6pPr marL="2531214" indent="-230110" defTabSz="931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1432" indent="-230110" defTabSz="931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1654" indent="-230110" defTabSz="931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1875" indent="-230110" defTabSz="9316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30830D-7DF2-4D88-B4D1-486D76EB3D5F}" type="slidenum">
              <a:rPr lang="en-US"/>
              <a:pPr/>
              <a:t>18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6531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3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F45F7-19B6-4372-AE27-43C7FDF5A1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3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2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DA3BF-BEFB-465A-B2DB-420E1DD2F0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63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 to parents</a:t>
            </a:r>
            <a:r>
              <a:rPr lang="en-US" baseline="0" dirty="0" smtClean="0"/>
              <a:t> and caregivers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58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6F762-F7F3-4B74-BB43-6EA82532F9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5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53" indent="-291175">
              <a:defRPr>
                <a:solidFill>
                  <a:schemeClr val="tx1"/>
                </a:solidFill>
                <a:latin typeface="Arial" charset="0"/>
              </a:defRPr>
            </a:lvl2pPr>
            <a:lvl3pPr marL="1164696" indent="-232939">
              <a:defRPr>
                <a:solidFill>
                  <a:schemeClr val="tx1"/>
                </a:solidFill>
                <a:latin typeface="Arial" charset="0"/>
              </a:defRPr>
            </a:lvl3pPr>
            <a:lvl4pPr marL="1630575" indent="-232939">
              <a:defRPr>
                <a:solidFill>
                  <a:schemeClr val="tx1"/>
                </a:solidFill>
                <a:latin typeface="Arial" charset="0"/>
              </a:defRPr>
            </a:lvl4pPr>
            <a:lvl5pPr marL="2096455" indent="-232939">
              <a:defRPr>
                <a:solidFill>
                  <a:schemeClr val="tx1"/>
                </a:solidFill>
                <a:latin typeface="Arial" charset="0"/>
              </a:defRPr>
            </a:lvl5pPr>
            <a:lvl6pPr marL="2562333" indent="-2329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12" indent="-2329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90" indent="-2329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969" indent="-2329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FED605-8142-4F1E-BC61-954A127E2B0F}" type="slidenum">
              <a:rPr lang="en-US"/>
              <a:pPr/>
              <a:t>27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34124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A55FD-B8B5-46AF-AF7E-DBACAC8545C5}" type="slidenum">
              <a:rPr lang="en-US"/>
              <a:pPr/>
              <a:t>28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7698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3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0BFA5-E3AA-484A-94AB-CF496B48B176}" type="slidenum">
              <a:rPr lang="en-US"/>
              <a:pPr/>
              <a:t>30</a:t>
            </a:fld>
            <a:endParaRPr lang="en-US"/>
          </a:p>
        </p:txBody>
      </p:sp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30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1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14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8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70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12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616" indent="-17261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64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616" indent="-17261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89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4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0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37E2-6329-43C9-8D7B-745E2A9D0E6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5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C6F762-F7F3-4B74-BB43-6EA82532F9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30275"/>
            <a:fld id="{B4B0954A-36C5-4AD5-BB4E-440E8B15BB7F}" type="slidenum">
              <a:rPr lang="en-US" smtClean="0">
                <a:cs typeface="Arial" charset="0"/>
              </a:rPr>
              <a:pPr defTabSz="930275"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632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3E3BD-60C0-4C57-B166-1CFC190873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6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BD21E-006E-4105-BE60-FCE59B98AF37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F0F5B-C82D-4B51-A375-ED6BBB52B996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601A-03CB-4C33-9091-F8D684D432F6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8D5-BF08-4431-A4B2-DE66938C6E4B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288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5C02-0614-47EF-8A66-0BFBE04F24D4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31E7-9570-45DE-8D55-32143B657C34}" type="datetime1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5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BFF0-DE9A-4FB6-8120-53D174C698E5}" type="datetime1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3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C25-89B7-4A7A-AB57-360230063A1F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7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AF34-74A3-4523-8956-46C8CE51CC46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961B8655-817B-420B-8B04-C3F3D5339ECD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643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0BE4-9B27-459B-9917-324710A049C5}" type="datetime1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2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F296-A4DC-47B8-B62A-94CD1F845F04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6408-6CA8-4543-876A-D72F29B637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081A-FBBC-4078-8CBE-70E55595F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67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0725-FF63-4261-857F-938C216BF2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5432-7DAE-40B6-8854-D7A83D341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61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C2DF7-79E5-4ECF-B972-DE573DC217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42F7-38DC-4078-BA76-FE0FE6C15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49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C95F4-19A7-4733-B659-485E78FFC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D368-53C1-4753-AA9F-ED900373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76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F63C3-B812-40F7-B98E-B7FB4D718D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BBB5-F270-4342-9F93-634318083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839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D25A-15E2-4219-8EF8-CB71601FA2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8EC3-B9D1-4BF3-95F7-36AF08F71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843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BA1A-BF90-4A26-874E-D678426E0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9178-55D9-4B88-9BD2-E6B7A0AAE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719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51D3-1F4A-4E4F-BF55-51C8EF78E6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17C3-C69E-4A8F-97A8-812DD94C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95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6646-6B10-4EA2-8A78-559DE64EDE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6F90-6CFB-4706-A23A-BFA407368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221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0887-7860-4DE6-A45E-BB371AFD8F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B31F-CD08-4BF5-81A3-8E7765D01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9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8BB5-2FDB-43DA-95AF-3B3498513F41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9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D361-191C-4201-9C96-B99DCBAC17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DFE1-B370-4EB3-A0C7-40B1AEDC6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628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C67C-F3B9-46B0-8709-1FD1E67960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081A-FBBC-4078-8CBE-70E55595F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40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2D0E-E38E-42B9-BA36-72A2430BD3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5432-7DAE-40B6-8854-D7A83D341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18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FB3B-FBFB-41C3-9AFB-1FC27EF9BE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42F7-38DC-4078-BA76-FE0FE6C15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784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C497-882A-4429-8DEE-337356B61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D368-53C1-4753-AA9F-ED900373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6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1423-7DED-4D5E-AF8D-B62A60E83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BBB5-F270-4342-9F93-634318083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22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A257-B4EF-4DCF-A28D-C7A2ED8E99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8EC3-B9D1-4BF3-95F7-36AF08F71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9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6A3B-5832-4BD7-B6D2-733221FB70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9178-55D9-4B88-9BD2-E6B7A0AAE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611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1E73-05F8-470F-9EE2-1ACAEBBB65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17C3-C69E-4A8F-97A8-812DD94C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80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474B-40D0-4610-BD46-22381EC924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6F90-6CFB-4706-A23A-BFA407368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4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F1DE-569D-47D4-A4AC-E00FBB92D15A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4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2FEA-A2E3-4BE6-A3E8-6E84AF0359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B31F-CD08-4BF5-81A3-8E7765D01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0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71DD-3D5D-4410-8006-0580D4EFC8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DFE1-B370-4EB3-A0C7-40B1AEDC6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85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6-191D-4E0F-BFE7-223962E01A20}" type="datetime1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4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6D7-D199-4780-9282-F0319E24C0E8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CE33-6F33-43D6-A25E-00752A267CCF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5AEE-C20B-4A76-A37A-7E3D45E101FF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3D86-5638-439F-924E-36E958263923}" type="datetime1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2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21341C-79F3-4EC5-8A64-71A723F9603B}" type="datetime1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8F23B-D2B5-4DFE-BF5F-E4083A4B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94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672" r:id="rId18"/>
    <p:sldLayoutId id="2147483673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7B5FD-88A8-4ABB-8561-BDFC5D3AB8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74E165-6F63-4ECA-B861-75FD2A8A0FD5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CB386-04FE-4C4E-B498-4A03997E6E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74E165-6F63-4ECA-B861-75FD2A8A0FD5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irectionservice.org/cadre/traumasensitivewebinar.cfm" TargetMode="Externa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.wa.us/CompassionateSchool/Resources.asp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estoohigh.com/" TargetMode="External"/><Relationship Id="rId5" Type="http://schemas.openxmlformats.org/officeDocument/2006/relationships/hyperlink" Target="http://www.nctsn.org/" TargetMode="External"/><Relationship Id="rId4" Type="http://schemas.openxmlformats.org/officeDocument/2006/relationships/hyperlink" Target="http://traumasensitiveschools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emeeker@ccsi.or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traumasensitiv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ionservice.org/cadre/turnbullwebinar2.cf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72486" y="6478588"/>
            <a:ext cx="633579" cy="365125"/>
          </a:xfrm>
        </p:spPr>
        <p:txBody>
          <a:bodyPr/>
          <a:lstStyle/>
          <a:p>
            <a:pPr>
              <a:defRPr/>
            </a:pPr>
            <a:fld id="{431A3BFA-88BE-4D1E-BDB4-38CF2F28B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374" y="762000"/>
            <a:ext cx="7543800" cy="3516923"/>
          </a:xfrm>
        </p:spPr>
        <p:txBody>
          <a:bodyPr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Using Trauma-Sensitive Strategies to Support Family Engagement and Effective Collaboration</a:t>
            </a:r>
            <a:r>
              <a:rPr 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/>
            </a:r>
            <a:br>
              <a:rPr 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</a:br>
            <a:r>
              <a:rPr 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December 3, 2015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2:30 pm – 3:45 pm ET (11:30-12:45 PT)</a:t>
            </a:r>
            <a:b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18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/>
              </a:rPr>
              <a:t>Note: The PowerPoint is currently available on the CADRE website </a:t>
            </a:r>
            <a:r>
              <a:rPr lang="en-US" sz="1800" b="1" dirty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/>
              </a:rPr>
              <a:t>http://www.directionservice.org/cadre/traumasensitivewebinar.cfm</a:t>
            </a:r>
            <a:r>
              <a:rPr lang="en-US" sz="18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1800" b="1" dirty="0" smtClean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Dial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in: 1-877-512-6886        ID: 679 683 6031</a:t>
            </a:r>
            <a:b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7762" y="4267200"/>
            <a:ext cx="8455025" cy="2385268"/>
          </a:xfrm>
          <a:prstGeom prst="rect">
            <a:avLst/>
          </a:prstGeom>
          <a:noFill/>
          <a:ln w="22225" cmpd="thickThin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Technical Stuff: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All phone lines are muted – press #6 to unmute your phone during Q&amp;A.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Use a phone line for best audio quality.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Please enter any questions or technical difficulties into the chat box.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Thank you for taking the time to answer the webinar poll questions!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(Note: The poll questions will appear on your screen until we remove them)</a:t>
            </a:r>
          </a:p>
        </p:txBody>
      </p:sp>
      <p:pic>
        <p:nvPicPr>
          <p:cNvPr id="5" name="Picture 4" title="CAD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2" y="23865"/>
            <a:ext cx="1704762" cy="8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8296"/>
            <a:ext cx="7467600" cy="1400530"/>
          </a:xfrm>
        </p:spPr>
        <p:txBody>
          <a:bodyPr/>
          <a:lstStyle/>
          <a:p>
            <a:r>
              <a:rPr lang="en-US" sz="3200" b="1" dirty="0" smtClean="0"/>
              <a:t>ACES and Health &amp; Social Problems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COPD</a:t>
            </a:r>
          </a:p>
          <a:p>
            <a:r>
              <a:rPr lang="en-US" dirty="0" smtClean="0"/>
              <a:t>Ischemic heart disease</a:t>
            </a:r>
          </a:p>
          <a:p>
            <a:r>
              <a:rPr lang="en-US" dirty="0" smtClean="0"/>
              <a:t>Any cancer</a:t>
            </a:r>
          </a:p>
          <a:p>
            <a:r>
              <a:rPr lang="en-US" dirty="0" smtClean="0"/>
              <a:t>Stroke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STDs 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Suicide attempt</a:t>
            </a:r>
          </a:p>
          <a:p>
            <a:r>
              <a:rPr lang="en-US" dirty="0" smtClean="0"/>
              <a:t>Alcohol abuse</a:t>
            </a:r>
          </a:p>
          <a:p>
            <a:r>
              <a:rPr lang="en-US" dirty="0" smtClean="0"/>
              <a:t>Illicit drug use</a:t>
            </a:r>
          </a:p>
          <a:p>
            <a:r>
              <a:rPr lang="en-US" dirty="0" smtClean="0"/>
              <a:t>Injected drugs</a:t>
            </a:r>
          </a:p>
          <a:p>
            <a:r>
              <a:rPr lang="en-US" dirty="0" smtClean="0"/>
              <a:t>Risk </a:t>
            </a:r>
            <a:r>
              <a:rPr lang="en-US" dirty="0"/>
              <a:t>for intimate partner violence</a:t>
            </a:r>
          </a:p>
          <a:p>
            <a:r>
              <a:rPr lang="en-US" dirty="0"/>
              <a:t>Multiple sexual partners</a:t>
            </a:r>
          </a:p>
          <a:p>
            <a:r>
              <a:rPr lang="en-US" dirty="0" smtClean="0"/>
              <a:t>Smoking</a:t>
            </a:r>
            <a:endParaRPr lang="en-US" dirty="0"/>
          </a:p>
          <a:p>
            <a:r>
              <a:rPr lang="en-US" dirty="0" smtClean="0"/>
              <a:t>Unintended pregnancies</a:t>
            </a:r>
          </a:p>
          <a:p>
            <a:r>
              <a:rPr lang="en-US" dirty="0" smtClean="0"/>
              <a:t>Early </a:t>
            </a:r>
            <a:r>
              <a:rPr lang="en-US" dirty="0"/>
              <a:t>initiation of smoking</a:t>
            </a:r>
          </a:p>
          <a:p>
            <a:r>
              <a:rPr lang="en-US" dirty="0"/>
              <a:t>Early initiation of sexual activity</a:t>
            </a:r>
          </a:p>
          <a:p>
            <a:r>
              <a:rPr lang="en-US" dirty="0"/>
              <a:t>Adolescent pregnancy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+mn-lt"/>
              </a:rPr>
              <a:t>ACES and School Performance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69632" y="1572084"/>
            <a:ext cx="6711654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Students dealing with trauma:</a:t>
            </a:r>
          </a:p>
          <a:p>
            <a:r>
              <a:rPr lang="en-US" sz="2400" dirty="0" smtClean="0">
                <a:latin typeface="+mn-lt"/>
              </a:rPr>
              <a:t>Are 2 ½ times more likely to fail a grade</a:t>
            </a:r>
          </a:p>
          <a:p>
            <a:r>
              <a:rPr lang="en-US" sz="2400" dirty="0" smtClean="0">
                <a:latin typeface="+mn-lt"/>
              </a:rPr>
              <a:t>Score lower on standardized assessments</a:t>
            </a:r>
          </a:p>
          <a:p>
            <a:r>
              <a:rPr lang="en-US" sz="2400" dirty="0" smtClean="0">
                <a:latin typeface="+mn-lt"/>
              </a:rPr>
              <a:t>Have more receptive &amp; expressive language  difficulties</a:t>
            </a:r>
          </a:p>
          <a:p>
            <a:r>
              <a:rPr lang="en-US" sz="2400" dirty="0" smtClean="0">
                <a:latin typeface="+mn-lt"/>
              </a:rPr>
              <a:t>Are suspended or expelled more often</a:t>
            </a:r>
          </a:p>
          <a:p>
            <a:r>
              <a:rPr lang="en-US" sz="2400" dirty="0" smtClean="0">
                <a:latin typeface="+mn-lt"/>
              </a:rPr>
              <a:t>Found eligible for special education more frequently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Impact of Trauma on Survivors</a:t>
            </a:r>
            <a:endParaRPr lang="en-US" b="1" dirty="0"/>
          </a:p>
        </p:txBody>
      </p:sp>
      <p:pic>
        <p:nvPicPr>
          <p:cNvPr id="3" name="Picture 2" title="boy sitting on st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02202"/>
            <a:ext cx="3352800" cy="22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Fight, Flight, Freeze</a:t>
            </a:r>
            <a:endParaRPr lang="en-US" dirty="0"/>
          </a:p>
        </p:txBody>
      </p:sp>
      <p:pic>
        <p:nvPicPr>
          <p:cNvPr id="24578" name="Picture 2" descr="MCj043578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2832100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381000"/>
            <a:ext cx="164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ahoma" pitchFamily="34" charset="0"/>
              </a:rPr>
              <a:t>FIGHT</a:t>
            </a:r>
          </a:p>
        </p:txBody>
      </p:sp>
      <p:pic>
        <p:nvPicPr>
          <p:cNvPr id="24579" name="Picture 3" descr="MCj032062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36712"/>
            <a:ext cx="2438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137525" y="1098550"/>
            <a:ext cx="533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ahoma" pitchFamily="34" charset="0"/>
              </a:rPr>
              <a:t>F</a:t>
            </a:r>
          </a:p>
          <a:p>
            <a:r>
              <a:rPr lang="en-US" sz="3600" b="1">
                <a:latin typeface="Tahoma" pitchFamily="34" charset="0"/>
              </a:rPr>
              <a:t>L</a:t>
            </a:r>
          </a:p>
          <a:p>
            <a:r>
              <a:rPr lang="en-US" sz="3600" b="1">
                <a:latin typeface="Tahoma" pitchFamily="34" charset="0"/>
              </a:rPr>
              <a:t>I</a:t>
            </a:r>
          </a:p>
          <a:p>
            <a:r>
              <a:rPr lang="en-US" sz="3600" b="1">
                <a:latin typeface="Tahoma" pitchFamily="34" charset="0"/>
              </a:rPr>
              <a:t>G</a:t>
            </a:r>
          </a:p>
          <a:p>
            <a:r>
              <a:rPr lang="en-US" sz="3600" b="1">
                <a:latin typeface="Tahoma" pitchFamily="34" charset="0"/>
              </a:rPr>
              <a:t>H</a:t>
            </a:r>
          </a:p>
          <a:p>
            <a:r>
              <a:rPr lang="en-US" sz="3600" b="1">
                <a:latin typeface="Tahoma" pitchFamily="34" charset="0"/>
              </a:rPr>
              <a:t>T</a:t>
            </a:r>
          </a:p>
        </p:txBody>
      </p:sp>
      <p:pic>
        <p:nvPicPr>
          <p:cNvPr id="24580" name="Picture 4" descr="MCBD08581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36" y="3559175"/>
            <a:ext cx="22923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 rot="-821614">
            <a:off x="4724400" y="4648200"/>
            <a:ext cx="1909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ahoma" pitchFamily="34" charset="0"/>
              </a:rPr>
              <a:t>FREEZE</a:t>
            </a:r>
          </a:p>
        </p:txBody>
      </p:sp>
    </p:spTree>
    <p:extLst>
      <p:ext uri="{BB962C8B-B14F-4D97-AF65-F5344CB8AC3E}">
        <p14:creationId xmlns:p14="http://schemas.microsoft.com/office/powerpoint/2010/main" val="39219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48894"/>
            <a:ext cx="8153400" cy="990600"/>
          </a:xfrm>
        </p:spPr>
        <p:txBody>
          <a:bodyPr/>
          <a:lstStyle/>
          <a:p>
            <a:r>
              <a:rPr lang="en-US" b="1" dirty="0" smtClean="0"/>
              <a:t>Impact of Trauma</a:t>
            </a:r>
            <a:endParaRPr lang="en-US" b="1" dirty="0"/>
          </a:p>
        </p:txBody>
      </p:sp>
      <p:pic>
        <p:nvPicPr>
          <p:cNvPr id="2" name="Picture 1" title="bra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9" y="1113615"/>
            <a:ext cx="6752986" cy="5399735"/>
          </a:xfrm>
          <a:prstGeom prst="rect">
            <a:avLst/>
          </a:prstGeom>
        </p:spPr>
      </p:pic>
      <p:sp>
        <p:nvSpPr>
          <p:cNvPr id="3" name="Down Arrow 2" title="arrow pointing up"/>
          <p:cNvSpPr/>
          <p:nvPr/>
        </p:nvSpPr>
        <p:spPr>
          <a:xfrm rot="10800000">
            <a:off x="1225637" y="1794182"/>
            <a:ext cx="865632" cy="4038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56078" y="3832146"/>
            <a:ext cx="1442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Instinctive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 Brain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 descr="arrow pointing to instinctive brain"/>
          <p:cNvCxnSpPr/>
          <p:nvPr/>
        </p:nvCxnSpPr>
        <p:spPr>
          <a:xfrm flipH="1" flipV="1">
            <a:off x="5286735" y="3773188"/>
            <a:ext cx="609600" cy="15227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0795" y="2342145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Emotional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Brain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 title="arrow pointing to emotional brain"/>
          <p:cNvCxnSpPr>
            <a:stCxn id="9" idx="1"/>
          </p:cNvCxnSpPr>
          <p:nvPr/>
        </p:nvCxnSpPr>
        <p:spPr>
          <a:xfrm flipH="1">
            <a:off x="4576795" y="2665311"/>
            <a:ext cx="1524000" cy="32316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6035" y="143461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Thinking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Brain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3" descr="arrow pointing to thinking brain"/>
          <p:cNvCxnSpPr>
            <a:stCxn id="12" idx="3"/>
          </p:cNvCxnSpPr>
          <p:nvPr/>
        </p:nvCxnSpPr>
        <p:spPr>
          <a:xfrm>
            <a:off x="3176855" y="1757785"/>
            <a:ext cx="624226" cy="3463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MP90034170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199"/>
            <a:ext cx="85344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7412" y="2209800"/>
            <a:ext cx="72891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Individual reacts as though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“there and then” experience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is happening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“here and now”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and Then – Here and Now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467600" cy="1400530"/>
          </a:xfrm>
        </p:spPr>
        <p:txBody>
          <a:bodyPr/>
          <a:lstStyle/>
          <a:p>
            <a:r>
              <a:rPr lang="en-US" sz="3600" b="1" dirty="0" smtClean="0"/>
              <a:t>Common Post-traumatic Triggers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1524000"/>
            <a:ext cx="3298113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Therapy &amp; therapists</a:t>
            </a:r>
          </a:p>
          <a:p>
            <a:r>
              <a:rPr lang="en-US" dirty="0" smtClean="0"/>
              <a:t>Being asked questions</a:t>
            </a:r>
          </a:p>
          <a:p>
            <a:r>
              <a:rPr lang="en-US" dirty="0" smtClean="0"/>
              <a:t>Self-disclosure</a:t>
            </a:r>
          </a:p>
          <a:p>
            <a:r>
              <a:rPr lang="en-US" dirty="0" smtClean="0"/>
              <a:t>Being put on the spot</a:t>
            </a:r>
          </a:p>
          <a:p>
            <a:r>
              <a:rPr lang="en-US" dirty="0" smtClean="0"/>
              <a:t>Being center of attention</a:t>
            </a:r>
          </a:p>
          <a:p>
            <a:r>
              <a:rPr lang="en-US" dirty="0" smtClean="0"/>
              <a:t>Loud noises</a:t>
            </a:r>
          </a:p>
          <a:p>
            <a:r>
              <a:rPr lang="en-US" dirty="0" smtClean="0"/>
              <a:t>Authority figures</a:t>
            </a:r>
          </a:p>
          <a:p>
            <a:r>
              <a:rPr lang="en-US" dirty="0" smtClean="0"/>
              <a:t>Being told “No”</a:t>
            </a:r>
          </a:p>
          <a:p>
            <a:r>
              <a:rPr lang="en-US" dirty="0" smtClean="0"/>
              <a:t>Males/females</a:t>
            </a:r>
          </a:p>
          <a:p>
            <a:r>
              <a:rPr lang="en-US" dirty="0" smtClean="0"/>
              <a:t>Criticism, feedback</a:t>
            </a:r>
          </a:p>
          <a:p>
            <a:r>
              <a:rPr lang="en-US" dirty="0" smtClean="0"/>
              <a:t>Home/family</a:t>
            </a:r>
          </a:p>
          <a:p>
            <a:r>
              <a:rPr lang="en-US" dirty="0" smtClean="0"/>
              <a:t>Eye Contact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1524000"/>
            <a:ext cx="3298115" cy="5029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Recall of traumatic event</a:t>
            </a:r>
          </a:p>
          <a:p>
            <a:r>
              <a:rPr lang="en-US" dirty="0" smtClean="0"/>
              <a:t>Anniversaries</a:t>
            </a:r>
          </a:p>
          <a:p>
            <a:r>
              <a:rPr lang="en-US" dirty="0" smtClean="0"/>
              <a:t>Not allowed to speak</a:t>
            </a:r>
          </a:p>
          <a:p>
            <a:r>
              <a:rPr lang="en-US" dirty="0" smtClean="0"/>
              <a:t>Being ignored</a:t>
            </a:r>
          </a:p>
          <a:p>
            <a:r>
              <a:rPr lang="en-US" dirty="0" smtClean="0"/>
              <a:t>Emotions, vulnerability</a:t>
            </a:r>
          </a:p>
          <a:p>
            <a:r>
              <a:rPr lang="en-US" dirty="0" smtClean="0"/>
              <a:t>Unfamiliar stimuli</a:t>
            </a:r>
          </a:p>
          <a:p>
            <a:r>
              <a:rPr lang="en-US" dirty="0" smtClean="0"/>
              <a:t>Performance demands</a:t>
            </a:r>
          </a:p>
          <a:p>
            <a:r>
              <a:rPr lang="en-US" dirty="0" smtClean="0"/>
              <a:t>Having to say “Yes”</a:t>
            </a:r>
          </a:p>
          <a:p>
            <a:r>
              <a:rPr lang="en-US" dirty="0" smtClean="0"/>
              <a:t>Night time, sleep</a:t>
            </a:r>
          </a:p>
          <a:p>
            <a:r>
              <a:rPr lang="en-US" dirty="0" smtClean="0"/>
              <a:t>Confrontation</a:t>
            </a:r>
          </a:p>
          <a:p>
            <a:r>
              <a:rPr lang="en-US" dirty="0" smtClean="0"/>
              <a:t>Intimacy</a:t>
            </a:r>
          </a:p>
          <a:p>
            <a:r>
              <a:rPr lang="en-US" dirty="0" smtClean="0"/>
              <a:t>Commitment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Survival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371600"/>
            <a:ext cx="7324964" cy="4517365"/>
          </a:xfrm>
        </p:spPr>
        <p:txBody>
          <a:bodyPr>
            <a:normAutofit/>
          </a:bodyPr>
          <a:lstStyle/>
          <a:p>
            <a:r>
              <a:rPr lang="en-US" dirty="0" smtClean="0"/>
              <a:t>Fight</a:t>
            </a:r>
          </a:p>
          <a:p>
            <a:pPr lvl="1"/>
            <a:r>
              <a:rPr lang="en-US" dirty="0" smtClean="0"/>
              <a:t>Individual struggles to regain or hold on to power, especially when feeling coerced</a:t>
            </a:r>
          </a:p>
          <a:p>
            <a:pPr lvl="1"/>
            <a:r>
              <a:rPr lang="en-US" u="sng" dirty="0" smtClean="0"/>
              <a:t>Mislabeled as</a:t>
            </a:r>
            <a:r>
              <a:rPr lang="en-US" dirty="0" smtClean="0"/>
              <a:t>:  Non-compliant or combative</a:t>
            </a:r>
          </a:p>
          <a:p>
            <a:r>
              <a:rPr lang="en-US" dirty="0" smtClean="0"/>
              <a:t>Flight</a:t>
            </a:r>
          </a:p>
          <a:p>
            <a:pPr lvl="1"/>
            <a:r>
              <a:rPr lang="en-US" dirty="0" smtClean="0"/>
              <a:t>Individual disengages, “no shows”, or “check outs” emotionally</a:t>
            </a:r>
          </a:p>
          <a:p>
            <a:pPr lvl="1"/>
            <a:r>
              <a:rPr lang="en-US" u="sng" dirty="0" smtClean="0"/>
              <a:t>Mislabeled as</a:t>
            </a:r>
            <a:r>
              <a:rPr lang="en-US" dirty="0" smtClean="0"/>
              <a:t>:  Uncooperative or resistant</a:t>
            </a:r>
          </a:p>
          <a:p>
            <a:r>
              <a:rPr lang="en-US" dirty="0" smtClean="0"/>
              <a:t>Freeze</a:t>
            </a:r>
          </a:p>
          <a:p>
            <a:pPr lvl="1"/>
            <a:r>
              <a:rPr lang="en-US" dirty="0" smtClean="0"/>
              <a:t>Individual gives in to those in positions of power, does not or is unable to speak up</a:t>
            </a:r>
          </a:p>
          <a:p>
            <a:pPr lvl="1"/>
            <a:r>
              <a:rPr lang="en-US" u="sng" dirty="0" smtClean="0"/>
              <a:t>Mislabeled as</a:t>
            </a:r>
            <a:r>
              <a:rPr lang="en-US" dirty="0" smtClean="0"/>
              <a:t>:  Passive or unmotivated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888965"/>
            <a:ext cx="808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Our interpretation guides our intervention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39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18</a:t>
            </a:fld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7772400" cy="42672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800" b="0" dirty="0" smtClean="0">
                <a:solidFill>
                  <a:schemeClr val="tx1"/>
                </a:solidFill>
              </a:rPr>
              <a:t>Current problematic behaviors and symptoms may have originated as </a:t>
            </a:r>
            <a:r>
              <a:rPr lang="en-US" sz="3800" b="1" dirty="0" smtClean="0">
                <a:solidFill>
                  <a:schemeClr val="tx1"/>
                </a:solidFill>
              </a:rPr>
              <a:t>legitimate</a:t>
            </a:r>
            <a:r>
              <a:rPr lang="en-US" sz="3800" b="0" dirty="0" smtClean="0">
                <a:solidFill>
                  <a:schemeClr val="tx1"/>
                </a:solidFill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</a:rPr>
              <a:t>and even courageous </a:t>
            </a:r>
            <a:r>
              <a:rPr lang="en-US" sz="3800" b="0" dirty="0" smtClean="0">
                <a:solidFill>
                  <a:schemeClr val="tx1"/>
                </a:solidFill>
              </a:rPr>
              <a:t>attempts to cope with or defend against trauma.</a:t>
            </a:r>
            <a:br>
              <a:rPr lang="en-US" sz="3800" b="0" dirty="0" smtClean="0">
                <a:solidFill>
                  <a:schemeClr val="tx1"/>
                </a:solidFill>
              </a:rPr>
            </a:br>
            <a:endParaRPr lang="en-US" sz="3800" b="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410200"/>
            <a:ext cx="5811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SEEKING TO COPE</a:t>
            </a:r>
            <a:endParaRPr lang="en-US" sz="4400" b="1" dirty="0"/>
          </a:p>
        </p:txBody>
      </p:sp>
      <p:pic>
        <p:nvPicPr>
          <p:cNvPr id="1027" name="Picture 3" descr="woman steering 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1" y="4831620"/>
            <a:ext cx="1948004" cy="14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Trauma &amp; Parenting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725" y="1447800"/>
            <a:ext cx="4313475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personal history of trauma can:</a:t>
            </a:r>
          </a:p>
          <a:p>
            <a:r>
              <a:rPr lang="en-US" sz="2000" dirty="0" smtClean="0"/>
              <a:t>Compromise parents’ ability to make appropriate decisions about their own and their children’s safety</a:t>
            </a:r>
          </a:p>
          <a:p>
            <a:r>
              <a:rPr lang="en-US" sz="2000" dirty="0" smtClean="0"/>
              <a:t>Interferes with their ability to form and maintain secure and trusting relationships (with their children, partners, and service providers)</a:t>
            </a:r>
          </a:p>
        </p:txBody>
      </p:sp>
      <p:pic>
        <p:nvPicPr>
          <p:cNvPr id="7" name="Content Placeholder 6" descr="boy and mom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2533650" cy="2857500"/>
          </a:xfrm>
        </p:spPr>
      </p:pic>
      <p:sp>
        <p:nvSpPr>
          <p:cNvPr id="4" name="TextBox 3"/>
          <p:cNvSpPr txBox="1"/>
          <p:nvPr/>
        </p:nvSpPr>
        <p:spPr>
          <a:xfrm>
            <a:off x="152400" y="6467609"/>
            <a:ext cx="565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NCTSN, Child Welfare Training Toolkit,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41" y="731180"/>
            <a:ext cx="7286958" cy="3329581"/>
          </a:xfrm>
        </p:spPr>
        <p:txBody>
          <a:bodyPr>
            <a:normAutofit/>
          </a:bodyPr>
          <a:lstStyle/>
          <a:p>
            <a:r>
              <a:rPr lang="en-US" sz="3200" b="1" dirty="0"/>
              <a:t>Using Trauma-Sensitive Strategies to Support Family Engagement and Effective </a:t>
            </a:r>
            <a:r>
              <a:rPr lang="en-US" sz="3200" b="1" dirty="0" smtClean="0"/>
              <a:t>Collaboration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0691" y="4594113"/>
            <a:ext cx="5102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National Center on </a:t>
            </a:r>
            <a:endParaRPr lang="en-US" sz="2000" b="1" dirty="0" smtClean="0"/>
          </a:p>
          <a:p>
            <a:r>
              <a:rPr lang="en-US" sz="2000" b="1" dirty="0" smtClean="0"/>
              <a:t>Dispute </a:t>
            </a:r>
            <a:r>
              <a:rPr lang="en-US" sz="2000" b="1" dirty="0"/>
              <a:t>Resolution in Special Education </a:t>
            </a:r>
            <a:endParaRPr lang="en-US" sz="2000" b="1" dirty="0" smtClean="0"/>
          </a:p>
          <a:p>
            <a:r>
              <a:rPr lang="en-US" sz="2000" b="1" dirty="0" smtClean="0"/>
              <a:t>December 3, </a:t>
            </a:r>
            <a:r>
              <a:rPr lang="en-US" sz="2000" b="1" dirty="0"/>
              <a:t>2015</a:t>
            </a:r>
            <a:endParaRPr lang="en-US" sz="2000" dirty="0" smtClean="0"/>
          </a:p>
        </p:txBody>
      </p:sp>
      <p:pic>
        <p:nvPicPr>
          <p:cNvPr id="1026" name="Picture 2" title="handshak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00" y="3124200"/>
            <a:ext cx="2122098" cy="10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b="1" dirty="0" smtClean="0"/>
              <a:t>Trauma &amp; Parenting </a:t>
            </a:r>
            <a:r>
              <a:rPr lang="en-US" sz="3200" b="1" dirty="0" smtClean="0"/>
              <a:t>cont’d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962400" cy="4555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 personal history of trauma can:</a:t>
            </a:r>
          </a:p>
          <a:p>
            <a:r>
              <a:rPr lang="en-US" sz="2400" dirty="0" smtClean="0"/>
              <a:t>Impair parents’ ability to regulate emotions</a:t>
            </a:r>
          </a:p>
          <a:p>
            <a:r>
              <a:rPr lang="en-US" sz="2400" dirty="0" smtClean="0"/>
              <a:t>Lead to maladaptive coping strategies including substance abuse</a:t>
            </a:r>
          </a:p>
          <a:p>
            <a:r>
              <a:rPr lang="en-US" sz="2400" dirty="0" smtClean="0"/>
              <a:t>Cause parents to be triggered by children’s traumas and system interventions</a:t>
            </a:r>
            <a:endParaRPr lang="en-US" sz="2400" dirty="0"/>
          </a:p>
        </p:txBody>
      </p:sp>
      <p:pic>
        <p:nvPicPr>
          <p:cNvPr id="6" name="Content Placeholder 5" title="boy and mom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62199"/>
            <a:ext cx="2533650" cy="2857500"/>
          </a:xfrm>
        </p:spPr>
      </p:pic>
      <p:sp>
        <p:nvSpPr>
          <p:cNvPr id="4" name="TextBox 3"/>
          <p:cNvSpPr txBox="1"/>
          <p:nvPr/>
        </p:nvSpPr>
        <p:spPr>
          <a:xfrm>
            <a:off x="152400" y="6467609"/>
            <a:ext cx="565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NCTSN, Child Welfare Training Toolkit,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71282"/>
          </a:xfrm>
        </p:spPr>
        <p:txBody>
          <a:bodyPr/>
          <a:lstStyle/>
          <a:p>
            <a:r>
              <a:rPr lang="en-US" sz="4000" b="1" dirty="0" smtClean="0"/>
              <a:t>Family Experience</a:t>
            </a:r>
            <a:endParaRPr lang="en-US" sz="4000" b="1" dirty="0"/>
          </a:p>
        </p:txBody>
      </p:sp>
      <p:graphicFrame>
        <p:nvGraphicFramePr>
          <p:cNvPr id="4" name="Content Placeholder 3" descr="Service system not designed for families;&#10;Parents must serve as advocate, case manager and navigator;&#10;Additional burdens which are unrecognized and/or unappreciated;&#10;Families of color, non-English speaking and those with limited education or low income  face added burdens&#10;&#10;&#10;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191788"/>
              </p:ext>
            </p:extLst>
          </p:nvPr>
        </p:nvGraphicFramePr>
        <p:xfrm>
          <a:off x="304800" y="13716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592490" cy="1400530"/>
          </a:xfrm>
        </p:spPr>
        <p:txBody>
          <a:bodyPr/>
          <a:lstStyle/>
          <a:p>
            <a:r>
              <a:rPr lang="en-US" sz="3600" b="1" dirty="0" smtClean="0"/>
              <a:t>Key Trauma Informed Concepts</a:t>
            </a:r>
            <a:endParaRPr lang="en-US" sz="3600" b="1" dirty="0"/>
          </a:p>
        </p:txBody>
      </p:sp>
      <p:graphicFrame>
        <p:nvGraphicFramePr>
          <p:cNvPr id="6" name="Content Placeholder 5" descr="Underlying Question - What happened to you?&#10;Symptoms - Adaptations to traumatic events&#10;Healing Happens - In relationship&#10;  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896459"/>
              </p:ext>
            </p:extLst>
          </p:nvPr>
        </p:nvGraphicFramePr>
        <p:xfrm>
          <a:off x="381000" y="17526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6488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SAMHSA,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838200"/>
            <a:ext cx="6620967" cy="1915647"/>
          </a:xfrm>
        </p:spPr>
        <p:txBody>
          <a:bodyPr/>
          <a:lstStyle/>
          <a:p>
            <a:r>
              <a:rPr lang="en-US" b="1" dirty="0" smtClean="0"/>
              <a:t>Creating a Trauma Sensitive School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24464" y="3088052"/>
            <a:ext cx="7152736" cy="2895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“Schools can no longer limit interventions to individual children with known trauma histories but must create instructional frameworks that integrate a trauma sensitive approach into all aspects of the school day”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317857"/>
            <a:ext cx="593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Susan Craig, Reaching and Teaching Children Who Hurt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710" y="304800"/>
            <a:ext cx="7055380" cy="1400530"/>
          </a:xfrm>
        </p:spPr>
        <p:txBody>
          <a:bodyPr/>
          <a:lstStyle/>
          <a:p>
            <a:r>
              <a:rPr lang="en-US" b="1" dirty="0" smtClean="0"/>
              <a:t>Trauma Informed Approach</a:t>
            </a:r>
            <a:endParaRPr lang="en-US" b="1" dirty="0"/>
          </a:p>
        </p:txBody>
      </p:sp>
      <p:graphicFrame>
        <p:nvGraphicFramePr>
          <p:cNvPr id="7" name="Content Placeholder 6" descr="individual - district - school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0273827"/>
              </p:ext>
            </p:extLst>
          </p:nvPr>
        </p:nvGraphicFramePr>
        <p:xfrm>
          <a:off x="-555884" y="1745277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752600"/>
            <a:ext cx="2590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Policies &amp;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Code of Conduct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3614678"/>
            <a:ext cx="26084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Universal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School Climate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823364" y="5149506"/>
            <a:ext cx="3015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1:1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Supports/Interventions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2" name="Diagram 1" descr="Trauma Sensitive School&#10;Shared under-standing&#10;Supports all students to feel safe &#10;Address students’ needs holistically&#10;Explicitly connects students to the school community&#10;Embraces teamwork &amp; shared responsibility&#10;Anticipate &amp; adapt to ever-changing needs&#10;"/>
          <p:cNvGraphicFramePr/>
          <p:nvPr>
            <p:extLst>
              <p:ext uri="{D42A27DB-BD31-4B8C-83A1-F6EECF244321}">
                <p14:modId xmlns:p14="http://schemas.microsoft.com/office/powerpoint/2010/main" val="3221492218"/>
              </p:ext>
            </p:extLst>
          </p:nvPr>
        </p:nvGraphicFramePr>
        <p:xfrm>
          <a:off x="533400" y="6096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4401808" y="6550223"/>
            <a:ext cx="4742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Source:  Helping Traumatized Children Learn 2, 2013</a:t>
            </a: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Sensitive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r>
              <a:rPr lang="en-US" sz="3200" b="1" dirty="0" smtClean="0"/>
              <a:t>How to become Trauma Informed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6711654" cy="2519075"/>
          </a:xfrm>
        </p:spPr>
        <p:txBody>
          <a:bodyPr>
            <a:noAutofit/>
          </a:bodyPr>
          <a:lstStyle/>
          <a:p>
            <a:r>
              <a:rPr lang="en-US" sz="2600" dirty="0" smtClean="0"/>
              <a:t>Acknowledges the prevalence of traumatic events and toxic stress in students’ lives</a:t>
            </a:r>
          </a:p>
          <a:p>
            <a:r>
              <a:rPr lang="en-US" sz="2600" dirty="0" smtClean="0"/>
              <a:t>Creates a flexible framework that provides universal supports and is sensitive to the unique needs of students</a:t>
            </a:r>
          </a:p>
          <a:p>
            <a:r>
              <a:rPr lang="en-US" sz="2600" dirty="0" smtClean="0"/>
              <a:t>Mindful of avoiding re-traumatization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889718"/>
            <a:ext cx="7391400" cy="181588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NOTE:</a:t>
            </a:r>
            <a:r>
              <a:rPr lang="en-US" sz="2800" dirty="0" smtClean="0">
                <a:solidFill>
                  <a:schemeClr val="accent2"/>
                </a:solidFill>
              </a:rPr>
              <a:t>  Trauma </a:t>
            </a:r>
            <a:r>
              <a:rPr lang="en-US" sz="2800" dirty="0">
                <a:solidFill>
                  <a:schemeClr val="accent2"/>
                </a:solidFill>
              </a:rPr>
              <a:t>Informed </a:t>
            </a:r>
            <a:r>
              <a:rPr lang="en-US" sz="2800" dirty="0" smtClean="0">
                <a:solidFill>
                  <a:schemeClr val="accent2"/>
                </a:solidFill>
              </a:rPr>
              <a:t>Care is </a:t>
            </a:r>
            <a:r>
              <a:rPr lang="en-US" sz="2800" dirty="0">
                <a:solidFill>
                  <a:schemeClr val="accent2"/>
                </a:solidFill>
              </a:rPr>
              <a:t>NOT a program – It is an ongoing process that is unique to the strengths and needs of each </a:t>
            </a:r>
            <a:r>
              <a:rPr lang="en-US" sz="2800" dirty="0" smtClean="0">
                <a:solidFill>
                  <a:schemeClr val="accent2"/>
                </a:solidFill>
              </a:rPr>
              <a:t>school/district </a:t>
            </a:r>
            <a:r>
              <a:rPr lang="en-US" sz="2800" dirty="0">
                <a:solidFill>
                  <a:schemeClr val="accent2"/>
                </a:solidFill>
              </a:rPr>
              <a:t>and community</a:t>
            </a:r>
          </a:p>
        </p:txBody>
      </p:sp>
    </p:spTree>
    <p:extLst>
      <p:ext uri="{BB962C8B-B14F-4D97-AF65-F5344CB8AC3E}">
        <p14:creationId xmlns:p14="http://schemas.microsoft.com/office/powerpoint/2010/main" val="38642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27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304800"/>
            <a:ext cx="8534400" cy="75895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Core Values of Trauma-</a:t>
            </a:r>
            <a:br>
              <a:rPr lang="en-US" sz="3600" b="1" dirty="0" smtClean="0"/>
            </a:br>
            <a:r>
              <a:rPr lang="en-US" sz="3600" b="1" dirty="0" smtClean="0"/>
              <a:t>Informed Care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782900" cy="4565981"/>
          </a:xfrm>
        </p:spPr>
        <p:txBody>
          <a:bodyPr>
            <a:noAutofit/>
          </a:bodyPr>
          <a:lstStyle/>
          <a:p>
            <a:pPr eaLnBrk="1" hangingPunct="1"/>
            <a:r>
              <a:rPr lang="en-US" sz="2500" b="1" u="sng" dirty="0" smtClean="0"/>
              <a:t>Safety</a:t>
            </a:r>
            <a:r>
              <a:rPr lang="en-US" sz="2500" u="sng" dirty="0" smtClean="0"/>
              <a:t>:</a:t>
            </a:r>
            <a:r>
              <a:rPr lang="en-US" sz="2500" dirty="0" smtClean="0"/>
              <a:t> Ensuring physical and emotional safety</a:t>
            </a:r>
            <a:endParaRPr lang="en-US" sz="2500" u="sng" dirty="0" smtClean="0"/>
          </a:p>
          <a:p>
            <a:pPr eaLnBrk="1" hangingPunct="1"/>
            <a:r>
              <a:rPr lang="en-US" sz="2500" b="1" u="sng" dirty="0" smtClean="0"/>
              <a:t>Trustworthiness</a:t>
            </a:r>
            <a:r>
              <a:rPr lang="en-US" sz="2500" b="1" dirty="0" smtClean="0"/>
              <a:t>: </a:t>
            </a:r>
            <a:r>
              <a:rPr lang="en-US" sz="2500" dirty="0" smtClean="0"/>
              <a:t>Maximizing trustworthiness, making tasks clear, and maintaining appropriate boundaries</a:t>
            </a:r>
          </a:p>
          <a:p>
            <a:pPr eaLnBrk="1" hangingPunct="1"/>
            <a:r>
              <a:rPr lang="en-US" sz="2500" b="1" u="sng" dirty="0" smtClean="0"/>
              <a:t>Choice:</a:t>
            </a:r>
            <a:r>
              <a:rPr lang="en-US" sz="2500" dirty="0" smtClean="0"/>
              <a:t> Prioritizing developmentally appropriate choice and control for the student &amp; family</a:t>
            </a:r>
          </a:p>
          <a:p>
            <a:pPr eaLnBrk="1" hangingPunct="1"/>
            <a:r>
              <a:rPr lang="en-US" sz="2500" b="1" u="sng" dirty="0" smtClean="0"/>
              <a:t>Collaboration:</a:t>
            </a:r>
            <a:r>
              <a:rPr lang="en-US" sz="2500" dirty="0" smtClean="0"/>
              <a:t> Maximizing collaboration and sharing of power with the student &amp; family</a:t>
            </a:r>
          </a:p>
          <a:p>
            <a:pPr eaLnBrk="1" hangingPunct="1"/>
            <a:r>
              <a:rPr lang="en-US" sz="2500" b="1" u="sng" dirty="0" smtClean="0"/>
              <a:t>Power restoration:</a:t>
            </a:r>
            <a:r>
              <a:rPr lang="en-US" sz="2500" b="1" dirty="0" smtClean="0"/>
              <a:t> </a:t>
            </a:r>
            <a:r>
              <a:rPr lang="en-US" sz="2500" dirty="0" smtClean="0"/>
              <a:t>Prioritizing student &amp; family empowerment and skill-building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91175" y="6491288"/>
            <a:ext cx="352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Source: Community Connections</a:t>
            </a:r>
          </a:p>
        </p:txBody>
      </p:sp>
    </p:spTree>
    <p:extLst>
      <p:ext uri="{BB962C8B-B14F-4D97-AF65-F5344CB8AC3E}">
        <p14:creationId xmlns:p14="http://schemas.microsoft.com/office/powerpoint/2010/main" val="4947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sz="4000" b="1" dirty="0"/>
              <a:t>Create Safety &amp; Trust </a:t>
            </a:r>
          </a:p>
        </p:txBody>
      </p:sp>
      <p:sp>
        <p:nvSpPr>
          <p:cNvPr id="1565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29650" cy="450691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Be warm, respectful, and non-threatening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Listen openly and do not judge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Clarify  </a:t>
            </a:r>
            <a:r>
              <a:rPr lang="en-US" sz="2800" dirty="0"/>
              <a:t>the </a:t>
            </a:r>
            <a:r>
              <a:rPr lang="en-US" sz="2800" dirty="0" smtClean="0"/>
              <a:t>process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Carefully </a:t>
            </a:r>
            <a:r>
              <a:rPr lang="en-US" sz="2400" dirty="0"/>
              <a:t>introduce self, </a:t>
            </a:r>
            <a:r>
              <a:rPr lang="en-US" sz="2400" dirty="0" smtClean="0"/>
              <a:t>process</a:t>
            </a:r>
            <a:r>
              <a:rPr lang="en-US" sz="2400" dirty="0"/>
              <a:t>, and possible </a:t>
            </a:r>
            <a:r>
              <a:rPr lang="en-US" sz="2400" dirty="0" smtClean="0"/>
              <a:t>options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Do </a:t>
            </a:r>
            <a:r>
              <a:rPr lang="en-US" sz="2400" dirty="0"/>
              <a:t>not assume that </a:t>
            </a:r>
            <a:r>
              <a:rPr lang="en-US" sz="2400" dirty="0" smtClean="0"/>
              <a:t>parent/caregiver </a:t>
            </a:r>
            <a:r>
              <a:rPr lang="en-US" sz="2400" dirty="0"/>
              <a:t>has been given accurate </a:t>
            </a:r>
            <a:r>
              <a:rPr lang="en-US" sz="2400" dirty="0" smtClean="0"/>
              <a:t>information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Do not assume </a:t>
            </a:r>
            <a:r>
              <a:rPr lang="en-US" sz="2400" dirty="0" smtClean="0"/>
              <a:t>parent/caregiver knows </a:t>
            </a:r>
            <a:r>
              <a:rPr lang="en-US" sz="2400" dirty="0"/>
              <a:t>what is expected of </a:t>
            </a:r>
            <a:r>
              <a:rPr lang="en-US" sz="2400" dirty="0" smtClean="0"/>
              <a:t>him/her </a:t>
            </a:r>
            <a:r>
              <a:rPr lang="en-US" sz="2400" dirty="0"/>
              <a:t>and what </a:t>
            </a:r>
            <a:r>
              <a:rPr lang="en-US" sz="2400" dirty="0" smtClean="0"/>
              <a:t>he/she </a:t>
            </a:r>
            <a:r>
              <a:rPr lang="en-US" sz="2400" dirty="0"/>
              <a:t>should </a:t>
            </a:r>
            <a:r>
              <a:rPr lang="en-US" sz="2400" dirty="0" smtClean="0"/>
              <a:t>expect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You may need to repeat information several times</a:t>
            </a:r>
          </a:p>
          <a:p>
            <a:pPr>
              <a:lnSpc>
                <a:spcPct val="90000"/>
              </a:lnSpc>
            </a:pPr>
            <a:r>
              <a:rPr lang="en-US" sz="2900" dirty="0" smtClean="0"/>
              <a:t>Gather information in a private area</a:t>
            </a:r>
            <a:endParaRPr lang="en-US" sz="2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sz="4000" b="1" dirty="0"/>
              <a:t>Create Safety &amp; </a:t>
            </a:r>
            <a:r>
              <a:rPr lang="en-US" sz="4000" b="1" dirty="0" smtClean="0"/>
              <a:t>Trust </a:t>
            </a:r>
            <a:r>
              <a:rPr lang="en-US" sz="3200" b="1" dirty="0" smtClean="0"/>
              <a:t>cont’d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371600"/>
            <a:ext cx="7649227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Role model and facilitate calm interactions</a:t>
            </a:r>
          </a:p>
          <a:p>
            <a:pPr lvl="1"/>
            <a:r>
              <a:rPr lang="en-US" sz="2200" dirty="0" smtClean="0"/>
              <a:t>Empathize with parents/caregivers and ask how you can help</a:t>
            </a:r>
          </a:p>
          <a:p>
            <a:pPr lvl="1"/>
            <a:r>
              <a:rPr lang="en-US" sz="2200" dirty="0" smtClean="0"/>
              <a:t>Remain calm, quiet and present when interacting with parents who become agitated</a:t>
            </a:r>
          </a:p>
          <a:p>
            <a:pPr lvl="1"/>
            <a:r>
              <a:rPr lang="en-US" sz="2200" dirty="0" smtClean="0"/>
              <a:t>Offer concrete suggestions to calm (“Would you like to take a short break?,” encourage them to take a walk)</a:t>
            </a:r>
          </a:p>
          <a:p>
            <a:pPr lvl="1"/>
            <a:r>
              <a:rPr lang="en-US" sz="2200" dirty="0" smtClean="0"/>
              <a:t>Let them know you available when they are ready</a:t>
            </a:r>
          </a:p>
          <a:p>
            <a:r>
              <a:rPr lang="en-US" sz="2800" dirty="0" smtClean="0"/>
              <a:t>Follow through on commitments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3 R’s of Trauma-Informed Care</a:t>
            </a:r>
            <a:endParaRPr lang="en-US" sz="3600" b="1" dirty="0"/>
          </a:p>
        </p:txBody>
      </p:sp>
      <p:graphicFrame>
        <p:nvGraphicFramePr>
          <p:cNvPr id="4" name="Content Placeholder 3" descr="Realizing - the prevalence of trauma&#10;Recognizing - how trauma affects all individuals involved with programs, organizations and systems, including the workforce&#10;Responding - by putting knowledge into practice&#10;&#10;" title="3 R's of Trauma-Informed Care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6190863"/>
              </p:ext>
            </p:extLst>
          </p:nvPr>
        </p:nvGraphicFramePr>
        <p:xfrm>
          <a:off x="228600" y="15240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444734"/>
            <a:ext cx="160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SAMHSA,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Build Collaboration, Foster Choice, &amp; Restore Power</a:t>
            </a:r>
            <a:endParaRPr lang="en-US" sz="3200" b="1" dirty="0"/>
          </a:p>
        </p:txBody>
      </p:sp>
      <p:sp>
        <p:nvSpPr>
          <p:cNvPr id="1567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07412" cy="452278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Balance </a:t>
            </a:r>
            <a:r>
              <a:rPr lang="en-US" sz="2800" dirty="0"/>
              <a:t>the need to obtain </a:t>
            </a:r>
            <a:r>
              <a:rPr lang="en-US" sz="2800" dirty="0" smtClean="0"/>
              <a:t>information (i.e., filling out the paperwork) with families identified needs</a:t>
            </a:r>
          </a:p>
          <a:p>
            <a:r>
              <a:rPr lang="en-US" sz="2900" dirty="0" smtClean="0"/>
              <a:t>Parents/caregivers </a:t>
            </a:r>
            <a:r>
              <a:rPr lang="en-US" sz="2900" dirty="0"/>
              <a:t>often need help negotiating </a:t>
            </a:r>
            <a:r>
              <a:rPr lang="en-US" sz="2900" dirty="0" smtClean="0"/>
              <a:t>other </a:t>
            </a:r>
            <a:r>
              <a:rPr lang="en-US" sz="2900" dirty="0"/>
              <a:t>“systems</a:t>
            </a:r>
            <a:r>
              <a:rPr lang="en-US" sz="2900" dirty="0" smtClean="0"/>
              <a:t>”</a:t>
            </a:r>
          </a:p>
          <a:p>
            <a:pPr lvl="1"/>
            <a:r>
              <a:rPr lang="en-US" sz="2400" dirty="0"/>
              <a:t>Responding to individual’s concerns </a:t>
            </a:r>
            <a:r>
              <a:rPr lang="en-US" sz="2400" dirty="0" smtClean="0"/>
              <a:t>provides </a:t>
            </a:r>
            <a:r>
              <a:rPr lang="en-US" sz="2400" dirty="0"/>
              <a:t>an opportunity </a:t>
            </a:r>
            <a:r>
              <a:rPr lang="en-US" sz="2400" dirty="0" smtClean="0"/>
              <a:t>to </a:t>
            </a:r>
            <a:r>
              <a:rPr lang="en-US" sz="2400" dirty="0"/>
              <a:t>demonstrate </a:t>
            </a:r>
            <a:r>
              <a:rPr lang="en-US" sz="2400" dirty="0" smtClean="0"/>
              <a:t>commitment </a:t>
            </a:r>
            <a:r>
              <a:rPr lang="en-US" sz="2400" dirty="0"/>
              <a:t>and potential capacity for </a:t>
            </a:r>
            <a:r>
              <a:rPr lang="en-US" sz="2400" dirty="0" smtClean="0"/>
              <a:t>help</a:t>
            </a:r>
          </a:p>
          <a:p>
            <a:r>
              <a:rPr lang="en-US" sz="2800" dirty="0"/>
              <a:t>Identify &amp; problem-solve </a:t>
            </a:r>
            <a:r>
              <a:rPr lang="en-US" sz="2800" dirty="0" smtClean="0"/>
              <a:t>barriers</a:t>
            </a:r>
          </a:p>
          <a:p>
            <a:r>
              <a:rPr lang="en-US" sz="2800" dirty="0" smtClean="0"/>
              <a:t>Maximize choice and control (i.e., time to meet, location)</a:t>
            </a:r>
          </a:p>
          <a:p>
            <a:endParaRPr lang="en-US" sz="2800" dirty="0"/>
          </a:p>
          <a:p>
            <a:endParaRPr lang="en-US" sz="2900" dirty="0"/>
          </a:p>
          <a:p>
            <a:endParaRPr lang="en-US" sz="3400" dirty="0" smtClean="0"/>
          </a:p>
          <a:p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r>
              <a:rPr lang="en-US" sz="3600" b="1" dirty="0" smtClean="0"/>
              <a:t>Trauma Sensitive IEP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19201"/>
            <a:ext cx="6711654" cy="5029206"/>
          </a:xfrm>
        </p:spPr>
        <p:txBody>
          <a:bodyPr>
            <a:noAutofit/>
          </a:bodyPr>
          <a:lstStyle/>
          <a:p>
            <a:r>
              <a:rPr lang="en-US" sz="2200" dirty="0" smtClean="0"/>
              <a:t>Comprehensive history</a:t>
            </a:r>
          </a:p>
          <a:p>
            <a:pPr lvl="1"/>
            <a:r>
              <a:rPr lang="en-US" sz="2200" dirty="0" smtClean="0"/>
              <a:t>Clues to gaps in child’s development of skills</a:t>
            </a:r>
          </a:p>
          <a:p>
            <a:pPr lvl="1"/>
            <a:r>
              <a:rPr lang="en-US" sz="2200" dirty="0" smtClean="0"/>
              <a:t>Information about trauma triggers</a:t>
            </a:r>
          </a:p>
          <a:p>
            <a:r>
              <a:rPr lang="en-US" sz="2200" dirty="0" smtClean="0"/>
              <a:t>Evaluation</a:t>
            </a:r>
          </a:p>
          <a:p>
            <a:pPr lvl="1"/>
            <a:r>
              <a:rPr lang="en-US" sz="2200" dirty="0" smtClean="0"/>
              <a:t>Understanding interface between trauma and student’s cognitive and learning profile</a:t>
            </a:r>
          </a:p>
          <a:p>
            <a:r>
              <a:rPr lang="en-US" sz="2200" dirty="0" smtClean="0"/>
              <a:t>Team meeting</a:t>
            </a:r>
          </a:p>
          <a:p>
            <a:pPr lvl="1"/>
            <a:r>
              <a:rPr lang="en-US" sz="2200" dirty="0" smtClean="0"/>
              <a:t>Trauma lens for understanding child and family</a:t>
            </a:r>
          </a:p>
          <a:p>
            <a:r>
              <a:rPr lang="en-US" sz="2200" dirty="0" smtClean="0"/>
              <a:t>Holistic IEP planning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91748" y="6248406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Federation for Children with Special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en-US" b="1" dirty="0" smtClean="0"/>
              <a:t>Self-reflection - Individual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7401900" cy="4724406"/>
          </a:xfrm>
        </p:spPr>
        <p:txBody>
          <a:bodyPr>
            <a:noAutofit/>
          </a:bodyPr>
          <a:lstStyle/>
          <a:p>
            <a:r>
              <a:rPr lang="en-US" sz="2200" dirty="0" smtClean="0"/>
              <a:t>What are your beliefs about disability and special education services? What effect does this have on your contribution to IEP development?</a:t>
            </a:r>
          </a:p>
          <a:p>
            <a:r>
              <a:rPr lang="en-US" sz="2200" dirty="0" smtClean="0"/>
              <a:t>What role should the parent(s) play on the team?  Observer? Provider of information? Decision maker?</a:t>
            </a:r>
          </a:p>
          <a:p>
            <a:r>
              <a:rPr lang="en-US" sz="2200" dirty="0" smtClean="0"/>
              <a:t>Who should be responsible for making decisions? Parent(s)? Specific team member(s)? Team as a whole (including parents)?</a:t>
            </a:r>
          </a:p>
          <a:p>
            <a:r>
              <a:rPr lang="en-US" sz="2200" dirty="0" smtClean="0"/>
              <a:t>What value do you place on the collaborative process?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00728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Dabkowski</a:t>
            </a:r>
            <a:r>
              <a:rPr lang="en-US" dirty="0" smtClean="0"/>
              <a:t>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Self-reflection - 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78100" cy="4195481"/>
          </a:xfrm>
        </p:spPr>
        <p:txBody>
          <a:bodyPr>
            <a:noAutofit/>
          </a:bodyPr>
          <a:lstStyle/>
          <a:p>
            <a:r>
              <a:rPr lang="en-US" sz="2200" dirty="0" smtClean="0"/>
              <a:t>Has the team reached consensus on each of the preceding issues? (Individual level questions)</a:t>
            </a:r>
          </a:p>
          <a:p>
            <a:r>
              <a:rPr lang="en-US" sz="2200" dirty="0" smtClean="0"/>
              <a:t>How does the team respond to diversity of opinion on these issues?  Are conflicts resolved?</a:t>
            </a:r>
          </a:p>
          <a:p>
            <a:r>
              <a:rPr lang="en-US" sz="2200" dirty="0" smtClean="0"/>
              <a:t>In general, how might lack of consensus on any of these issues affect parent participation in your IEP meeting?</a:t>
            </a:r>
          </a:p>
          <a:p>
            <a:r>
              <a:rPr lang="en-US" sz="2200" dirty="0" smtClean="0"/>
              <a:t>Do the attitudes and beliefs held jointly by the professional team members enhance opportunities for parent participation or diminish them?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00728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Dabkowski</a:t>
            </a:r>
            <a:r>
              <a:rPr lang="en-US" dirty="0" smtClean="0"/>
              <a:t>, 2004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hear from you…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685" y="1524000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Please respond in the chat box: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+mn-lt"/>
              </a:rPr>
              <a:t>How can the information presented on ACEs, toxic stress and trauma informed practices be useful to you in your work?</a:t>
            </a:r>
            <a:endParaRPr lang="en-US" sz="2600" dirty="0">
              <a:latin typeface="+mn-lt"/>
            </a:endParaRPr>
          </a:p>
        </p:txBody>
      </p:sp>
      <p:pic>
        <p:nvPicPr>
          <p:cNvPr id="5" name="Picture 4" descr="teacher in classro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10854"/>
            <a:ext cx="3841418" cy="2560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600200"/>
            <a:ext cx="7324964" cy="4195481"/>
          </a:xfrm>
        </p:spPr>
        <p:txBody>
          <a:bodyPr>
            <a:noAutofit/>
          </a:bodyPr>
          <a:lstStyle/>
          <a:p>
            <a:r>
              <a:rPr lang="en-US" sz="2400" b="1" dirty="0"/>
              <a:t>Understand</a:t>
            </a:r>
            <a:r>
              <a:rPr lang="en-US" sz="2400" dirty="0"/>
              <a:t> that parents’ anger, fear, or avoidance may be a reaction to their own past traumatic </a:t>
            </a:r>
            <a:r>
              <a:rPr lang="en-US" sz="2400" dirty="0" smtClean="0"/>
              <a:t>experiences</a:t>
            </a:r>
            <a:r>
              <a:rPr lang="en-US" sz="2400" dirty="0"/>
              <a:t> </a:t>
            </a:r>
            <a:r>
              <a:rPr lang="en-US" sz="2400" dirty="0" smtClean="0"/>
              <a:t>and not a personal “attack”. </a:t>
            </a:r>
            <a:endParaRPr lang="en-US" sz="2400" dirty="0"/>
          </a:p>
          <a:p>
            <a:r>
              <a:rPr lang="en-US" sz="2400" b="1" dirty="0"/>
              <a:t>Remember</a:t>
            </a:r>
            <a:r>
              <a:rPr lang="en-US" sz="2400" dirty="0"/>
              <a:t> that traumatized parents are not “bad” and that approaching them in a punitive way, blaming them, or judging them likely will worsen the situation rather than motivate a parent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Thoughts </a:t>
            </a:r>
            <a:r>
              <a:rPr lang="en-US" sz="3200" b="1" dirty="0" smtClean="0"/>
              <a:t>cont’d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600200"/>
            <a:ext cx="7324964" cy="419548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Build</a:t>
            </a:r>
            <a:r>
              <a:rPr lang="en-US" sz="2400" dirty="0" smtClean="0"/>
              <a:t> </a:t>
            </a:r>
            <a:r>
              <a:rPr lang="en-US" sz="2400" dirty="0"/>
              <a:t>on </a:t>
            </a:r>
            <a:r>
              <a:rPr lang="en-US" sz="2400" dirty="0" smtClean="0"/>
              <a:t>common ground - parents</a:t>
            </a:r>
            <a:r>
              <a:rPr lang="en-US" sz="2400" dirty="0"/>
              <a:t>’ desires to be effective in keeping their children safe and </a:t>
            </a:r>
            <a:r>
              <a:rPr lang="en-US" sz="2400" dirty="0" smtClean="0"/>
              <a:t>continuing their education while minimizing disruption.</a:t>
            </a:r>
          </a:p>
          <a:p>
            <a:r>
              <a:rPr lang="en-US" sz="2400" b="1" dirty="0" smtClean="0"/>
              <a:t>Be patient</a:t>
            </a:r>
            <a:r>
              <a:rPr lang="en-US" sz="2400" dirty="0" smtClean="0"/>
              <a:t> with yourself and the families with whom you work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References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924800" cy="5105400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None/>
            </a:pPr>
            <a:r>
              <a:rPr lang="en-US" sz="3400" dirty="0" smtClean="0">
                <a:hlinkClick r:id="rId3"/>
              </a:rPr>
              <a:t>The Heart of Learning and Teaching: Compassion, Resiliency, and Academic Success    www.k12.wa.us/CompassionateSchool/Resources.aspx</a:t>
            </a:r>
            <a:r>
              <a:rPr lang="en-US" sz="3400" dirty="0" smtClean="0"/>
              <a:t>  </a:t>
            </a:r>
          </a:p>
          <a:p>
            <a:pPr marL="0" indent="0" eaLnBrk="1" hangingPunct="1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>
                <a:hlinkClick r:id="rId4"/>
              </a:rPr>
              <a:t>Helping Traumatized Children Learn      http://traumasensitiveschools.org/</a:t>
            </a:r>
            <a:r>
              <a:rPr lang="en-US" sz="3400" dirty="0" smtClean="0"/>
              <a:t> </a:t>
            </a:r>
          </a:p>
          <a:p>
            <a:pPr marL="0" indent="0" eaLnBrk="1" hangingPunct="1">
              <a:buNone/>
            </a:pPr>
            <a:endParaRPr lang="en-US" sz="3400" u="sng" dirty="0" smtClean="0"/>
          </a:p>
          <a:p>
            <a:pPr marL="0" indent="0" eaLnBrk="1" hangingPunct="1">
              <a:buNone/>
            </a:pPr>
            <a:r>
              <a:rPr lang="en-US" sz="3400" u="sng" dirty="0" smtClean="0"/>
              <a:t>Reaching and Teaching Children Who Hurt </a:t>
            </a:r>
            <a:r>
              <a:rPr lang="en-US" sz="3400" dirty="0" smtClean="0"/>
              <a:t>by Susan Craig</a:t>
            </a:r>
          </a:p>
          <a:p>
            <a:pPr marL="0" indent="0" eaLnBrk="1" hangingPunct="1">
              <a:buNone/>
            </a:pPr>
            <a:endParaRPr lang="en-US" sz="3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400" dirty="0" smtClean="0">
                <a:hlinkClick r:id="rId5"/>
              </a:rPr>
              <a:t>The National Child Traumatic Stress Network www.NCTSN.org</a:t>
            </a:r>
            <a:r>
              <a:rPr lang="en-US" sz="3400" dirty="0" smtClean="0"/>
              <a:t> 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>
                <a:hlinkClick r:id="rId6"/>
              </a:rPr>
              <a:t>ACES too high   </a:t>
            </a:r>
          </a:p>
          <a:p>
            <a:pPr marL="0" indent="0">
              <a:buNone/>
            </a:pPr>
            <a:r>
              <a:rPr lang="en-US" sz="3400" dirty="0" smtClean="0">
                <a:hlinkClick r:id="rId6"/>
              </a:rPr>
              <a:t>http://acestoohigh.com/</a:t>
            </a:r>
            <a:r>
              <a:rPr lang="en-US" sz="3400" dirty="0" smtClean="0"/>
              <a:t> </a:t>
            </a:r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057400"/>
            <a:ext cx="6711654" cy="4195481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Elizabeth Meeker, </a:t>
            </a:r>
            <a:r>
              <a:rPr lang="en-US" dirty="0" err="1" smtClean="0"/>
              <a:t>PsyD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Director, Training &amp; Practice Transformation</a:t>
            </a:r>
          </a:p>
          <a:p>
            <a:pPr marL="0" indent="0" algn="ctr">
              <a:buNone/>
            </a:pPr>
            <a:r>
              <a:rPr lang="en-US" dirty="0" smtClean="0"/>
              <a:t>Coordinated Care Service, Inc.</a:t>
            </a:r>
          </a:p>
          <a:p>
            <a:pPr marL="0" indent="0" algn="ctr">
              <a:buNone/>
            </a:pPr>
            <a:r>
              <a:rPr lang="en-US" dirty="0" smtClean="0"/>
              <a:t>1099 Jay Street, Building J</a:t>
            </a:r>
          </a:p>
          <a:p>
            <a:pPr marL="0" indent="0" algn="ctr">
              <a:buNone/>
            </a:pPr>
            <a:r>
              <a:rPr lang="en-US" dirty="0" smtClean="0"/>
              <a:t>Rochester, NY 14611</a:t>
            </a:r>
          </a:p>
          <a:p>
            <a:pPr marL="0" indent="0" algn="ctr">
              <a:buNone/>
            </a:pPr>
            <a:r>
              <a:rPr lang="en-US" dirty="0" smtClean="0"/>
              <a:t>(585) 613-7645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emeeker@ccsi.org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A3BFA-88BE-4D1E-BDB4-38CF2F28B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1905000"/>
          </a:xfrm>
        </p:spPr>
        <p:txBody>
          <a:bodyPr>
            <a:normAutofit fontScale="90000"/>
          </a:bodyPr>
          <a:lstStyle/>
          <a:p>
            <a:pPr defTabSz="17145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Thank you for joining us!</a:t>
            </a:r>
            <a:br>
              <a:rPr lang="en-US" sz="5300" b="1" dirty="0" smtClean="0"/>
            </a:br>
            <a:r>
              <a:rPr lang="en-US" sz="3600" i="1" dirty="0" smtClean="0"/>
              <a:t>Please take a few minutes to respond to this brief survey about </a:t>
            </a:r>
            <a:r>
              <a:rPr lang="en-US" sz="3600" i="1" dirty="0"/>
              <a:t>your experience:</a:t>
            </a:r>
            <a:br>
              <a:rPr lang="en-US" sz="3600" i="1" dirty="0"/>
            </a:br>
            <a:r>
              <a:rPr lang="en-US" sz="3600" i="1" dirty="0" smtClean="0">
                <a:hlinkClick r:id="rId3"/>
              </a:rPr>
              <a:t>Webinar Survey  </a:t>
            </a:r>
            <a:r>
              <a:rPr lang="en-US" sz="3600" i="1" dirty="0">
                <a:hlinkClick r:id="rId3"/>
              </a:rPr>
              <a:t>https://www.surveymonkey.com/r/traumasensitive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026" name="Picture 2" descr="Survey Image" title="Survey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124200" cy="2796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CADRE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2" y="23865"/>
            <a:ext cx="1704762" cy="8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76800"/>
            <a:ext cx="6620967" cy="848847"/>
          </a:xfrm>
        </p:spPr>
        <p:txBody>
          <a:bodyPr/>
          <a:lstStyle/>
          <a:p>
            <a:r>
              <a:rPr lang="en-US" b="1" dirty="0" smtClean="0"/>
              <a:t>Understanding Trauma</a:t>
            </a:r>
            <a:endParaRPr lang="en-US" b="1" dirty="0"/>
          </a:p>
        </p:txBody>
      </p:sp>
      <p:pic>
        <p:nvPicPr>
          <p:cNvPr id="1027" name="Picture 3" descr="picture of woman leaning head against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4114800" cy="28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8769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72" y="1524000"/>
            <a:ext cx="9144000" cy="2514600"/>
          </a:xfrm>
        </p:spPr>
        <p:txBody>
          <a:bodyPr>
            <a:normAutofit fontScale="90000"/>
          </a:bodyPr>
          <a:lstStyle/>
          <a:p>
            <a:pPr defTabSz="171450">
              <a:defRPr/>
            </a:pP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1" dirty="0" smtClean="0"/>
              <a:t>Upcoming Webinar:</a:t>
            </a:r>
            <a:br>
              <a:rPr lang="en-US" sz="3100" b="1" dirty="0" smtClean="0"/>
            </a:br>
            <a:r>
              <a:rPr lang="en-US" sz="2800" i="1" dirty="0"/>
              <a:t>Moving Beyond Disputes: Mobilizing and Orchestrating a “Village” When Extensive Change is Required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Dr. Ann Turnbull</a:t>
            </a:r>
            <a:r>
              <a:rPr lang="en-US" sz="3100" i="1" dirty="0" smtClean="0"/>
              <a:t/>
            </a:r>
            <a:br>
              <a:rPr lang="en-US" sz="3100" i="1" dirty="0" smtClean="0"/>
            </a:b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100" dirty="0" smtClean="0">
                <a:hlinkClick r:id="rId3"/>
              </a:rPr>
              <a:t>Keep on eye on the CADRE website for more details</a:t>
            </a:r>
            <a:r>
              <a:rPr lang="en-US" sz="3100" dirty="0">
                <a:hlinkClick r:id="rId3"/>
              </a:rPr>
              <a:t>!</a:t>
            </a:r>
            <a:br>
              <a:rPr lang="en-US" sz="3100" dirty="0">
                <a:hlinkClick r:id="rId3"/>
              </a:rPr>
            </a:br>
            <a:r>
              <a:rPr lang="en-US" sz="3100" dirty="0" smtClean="0">
                <a:hlinkClick r:id="rId3"/>
              </a:rPr>
              <a:t>www.directionservice.org/cadre/turnbullwebinar2.cfm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A3BFA-88BE-4D1E-BDB4-38CF2F28B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&quot; 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79" y="228600"/>
            <a:ext cx="1295400" cy="12954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title="CADRE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62" y="23865"/>
            <a:ext cx="1704762" cy="8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What is trauma?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Definition </a:t>
            </a:r>
            <a:r>
              <a:rPr lang="en-US" sz="1200" i="1" dirty="0" smtClean="0"/>
              <a:t>from </a:t>
            </a:r>
            <a:r>
              <a:rPr lang="en-US" sz="1200" i="1" dirty="0"/>
              <a:t>Monroe County ACCESS Research to Practice </a:t>
            </a:r>
            <a:r>
              <a:rPr lang="en-US" sz="1200" i="1" dirty="0" smtClean="0"/>
              <a:t>Subcommittee, 2011</a:t>
            </a:r>
            <a:endParaRPr lang="en-US" sz="1200" i="1" dirty="0"/>
          </a:p>
        </p:txBody>
      </p:sp>
      <p:sp>
        <p:nvSpPr>
          <p:cNvPr id="13" name="Rounded Rectangle 12" descr="Trauma is a response to a perceived threat to survival or emotional well- being of an individual or large group, such as a community or a culture.&#10;&#10;Trauma leads to adverse brain, bodily and psychological changes that damage self, relational and spiritual development and impair living, learning and working.&#10;"/>
          <p:cNvSpPr/>
          <p:nvPr/>
        </p:nvSpPr>
        <p:spPr>
          <a:xfrm>
            <a:off x="914400" y="1828800"/>
            <a:ext cx="7543800" cy="36680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7300" y="198120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Trauma is a response to a perceived threat to survival or emotional well- being of an individual or large </a:t>
            </a:r>
            <a:r>
              <a:rPr lang="en-US" sz="2400" dirty="0" smtClean="0">
                <a:solidFill>
                  <a:schemeClr val="bg1"/>
                </a:solidFill>
              </a:rPr>
              <a:t>group, </a:t>
            </a:r>
            <a:r>
              <a:rPr lang="en-US" sz="2400" dirty="0">
                <a:solidFill>
                  <a:schemeClr val="bg1"/>
                </a:solidFill>
              </a:rPr>
              <a:t>such as a community or a culture.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Trauma leads to adverse brain, bodily and psychological changes that damage self, relational and spiritual development and impair living, learning and working.</a:t>
            </a:r>
          </a:p>
        </p:txBody>
      </p:sp>
    </p:spTree>
    <p:extLst>
      <p:ext uri="{BB962C8B-B14F-4D97-AF65-F5344CB8AC3E}">
        <p14:creationId xmlns:p14="http://schemas.microsoft.com/office/powerpoint/2010/main" val="10317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Stress Response</a:t>
            </a:r>
            <a:endParaRPr lang="en-US" dirty="0"/>
          </a:p>
        </p:txBody>
      </p:sp>
      <p:pic>
        <p:nvPicPr>
          <p:cNvPr id="1026" name="Picture 2" descr="palm trees blowing in wind and man with umbrella clip a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828800"/>
            <a:ext cx="338712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04800" y="838200"/>
            <a:ext cx="4343400" cy="5287963"/>
          </a:xfrm>
        </p:spPr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r>
              <a:rPr lang="en-US" sz="3600" b="1" dirty="0" smtClean="0"/>
              <a:t>A </a:t>
            </a:r>
            <a:r>
              <a:rPr lang="en-US" sz="3600" b="1" dirty="0"/>
              <a:t>traumatic stress response occurs when our ability to respond to the threat is overwhelmed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55380" cy="1400530"/>
          </a:xfrm>
        </p:spPr>
        <p:txBody>
          <a:bodyPr/>
          <a:lstStyle/>
          <a:p>
            <a:r>
              <a:rPr lang="en-US" sz="3600" b="1" dirty="0" smtClean="0"/>
              <a:t>Complex Trauma &amp; Toxic Stress</a:t>
            </a:r>
            <a:endParaRPr lang="en-US" sz="3600" b="1" dirty="0"/>
          </a:p>
        </p:txBody>
      </p:sp>
      <p:graphicFrame>
        <p:nvGraphicFramePr>
          <p:cNvPr id="4" name="Content Placeholder 3" descr="Complex Trauma:&#10;Physical or sexual abuse &#10;Severe neglect&#10;Abandonment&#10;Emotional/psychological abuse&#10;Domestic violence&#10;Toxic Stress:&#10;Poverty&#10;Racism&#10;Discrimination&#10;Disparities&#10;Community Violence&#10;Trauma:&#10;Accidents&#10;Natural/Manmade Disaster&#10;Serious illness&#10;&#10;" title="Complex Trauma &amp; Toxic Stress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0237708"/>
              </p:ext>
            </p:extLst>
          </p:nvPr>
        </p:nvGraphicFramePr>
        <p:xfrm>
          <a:off x="152400" y="1066800"/>
          <a:ext cx="8613775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3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 on world 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308" y="1524828"/>
            <a:ext cx="6711654" cy="4195481"/>
          </a:xfrm>
        </p:spPr>
        <p:txBody>
          <a:bodyPr/>
          <a:lstStyle/>
          <a:p>
            <a:r>
              <a:rPr lang="en-US" sz="2400" dirty="0" smtClean="0"/>
              <a:t>I am not safe</a:t>
            </a:r>
          </a:p>
          <a:p>
            <a:r>
              <a:rPr lang="en-US" sz="2400" dirty="0" smtClean="0"/>
              <a:t>I cannot trust others</a:t>
            </a:r>
          </a:p>
          <a:p>
            <a:r>
              <a:rPr lang="en-US" sz="2400" dirty="0" smtClean="0"/>
              <a:t>I cannot trust myself</a:t>
            </a:r>
          </a:p>
          <a:p>
            <a:r>
              <a:rPr lang="en-US" sz="2400" dirty="0" smtClean="0"/>
              <a:t>I cannot depend upon others</a:t>
            </a:r>
          </a:p>
          <a:p>
            <a:r>
              <a:rPr lang="en-US" sz="2400" dirty="0" smtClean="0"/>
              <a:t>I am not worthy of care</a:t>
            </a:r>
          </a:p>
          <a:p>
            <a:r>
              <a:rPr lang="en-US" sz="2400" dirty="0" smtClean="0"/>
              <a:t>I deserve the bad things that happen to me</a:t>
            </a:r>
          </a:p>
          <a:p>
            <a:r>
              <a:rPr lang="en-US" sz="2400" dirty="0" smtClean="0"/>
              <a:t>It’s my fault</a:t>
            </a:r>
          </a:p>
          <a:p>
            <a:endParaRPr lang="en-US" dirty="0"/>
          </a:p>
        </p:txBody>
      </p:sp>
      <p:pic>
        <p:nvPicPr>
          <p:cNvPr id="2050" name="Picture 2" descr="eye - magnifying glass - earth" title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39" y="4876800"/>
            <a:ext cx="4267200" cy="11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23B-D2B5-4DFE-BF5F-E4083A4BDB1E}" type="slidenum">
              <a:rPr lang="en-US" smtClean="0"/>
              <a:t>9</a:t>
            </a:fld>
            <a:endParaRPr lang="en-US"/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50285" y="392008"/>
            <a:ext cx="7103535" cy="61806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</a:rPr>
              <a:t>Adverse Childhood Experiences</a:t>
            </a:r>
            <a:r>
              <a:rPr lang="en-US" sz="4300" b="1" dirty="0" smtClean="0">
                <a:latin typeface="Calibri" pitchFamily="34" charset="0"/>
              </a:rPr>
              <a:t/>
            </a:r>
            <a:br>
              <a:rPr lang="en-US" sz="4300" b="1" dirty="0" smtClean="0">
                <a:latin typeface="Calibri" pitchFamily="34" charset="0"/>
              </a:rPr>
            </a:br>
            <a:r>
              <a:rPr lang="en-US" sz="4300" b="1" dirty="0" smtClean="0">
                <a:latin typeface="Calibri" pitchFamily="34" charset="0"/>
              </a:rPr>
              <a:t>          </a:t>
            </a:r>
            <a:endParaRPr lang="en-US" sz="3000" b="1" dirty="0" smtClean="0">
              <a:latin typeface="Calibri" pitchFamily="34" charset="0"/>
            </a:endParaRPr>
          </a:p>
        </p:txBody>
      </p:sp>
      <p:pic>
        <p:nvPicPr>
          <p:cNvPr id="29698" name="Picture 3" descr="ACEPyrami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0285" y="1476882"/>
            <a:ext cx="5784850" cy="4724400"/>
          </a:xfrm>
        </p:spPr>
      </p:pic>
      <p:grpSp>
        <p:nvGrpSpPr>
          <p:cNvPr id="7" name="Group 6" descr="Services, &#10;support &amp; resilience &#10;can change this life course&#10;"/>
          <p:cNvGrpSpPr/>
          <p:nvPr/>
        </p:nvGrpSpPr>
        <p:grpSpPr>
          <a:xfrm>
            <a:off x="612775" y="913849"/>
            <a:ext cx="2476500" cy="2362200"/>
            <a:chOff x="612775" y="913849"/>
            <a:chExt cx="2476500" cy="2362200"/>
          </a:xfrm>
        </p:grpSpPr>
        <p:pic>
          <p:nvPicPr>
            <p:cNvPr id="5" name="Picture 2" descr="services, support &amp; resilience can change this lifecours" title="sun peeking over cloud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7075" y="913849"/>
              <a:ext cx="2362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612775" y="2023936"/>
              <a:ext cx="2476500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Services, </a:t>
              </a:r>
            </a:p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support &amp; resilience </a:t>
              </a:r>
            </a:p>
            <a:p>
              <a:pPr algn="ctr" eaLnBrk="0" hangingPunct="0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can change this life course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46850" y="1524000"/>
            <a:ext cx="2441575" cy="46164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What is an ACE?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+mn-cs"/>
              </a:rPr>
              <a:t>Recurrent physical </a:t>
            </a:r>
          </a:p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     abuse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+mn-cs"/>
              </a:rPr>
              <a:t>Emotional abuse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+mn-cs"/>
              </a:rPr>
              <a:t>Sexual abuse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+mn-cs"/>
              </a:rPr>
              <a:t>Alcohol/drug abuser </a:t>
            </a:r>
          </a:p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     in household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+mn-cs"/>
              </a:rPr>
              <a:t>Incarcerated house-</a:t>
            </a:r>
          </a:p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     hold member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+mn-cs"/>
              </a:rPr>
              <a:t>Household member </a:t>
            </a:r>
          </a:p>
          <a:p>
            <a:pPr eaLnBrk="0" hangingPunct="0">
              <a:defRPr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</a:t>
            </a:r>
            <a:r>
              <a:rPr lang="en-US" dirty="0" smtClean="0">
                <a:latin typeface="Calibri" pitchFamily="34" charset="0"/>
                <a:cs typeface="+mn-cs"/>
              </a:rPr>
              <a:t>with </a:t>
            </a:r>
            <a:r>
              <a:rPr lang="en-US" dirty="0">
                <a:latin typeface="Calibri" pitchFamily="34" charset="0"/>
                <a:cs typeface="+mn-cs"/>
              </a:rPr>
              <a:t>chronic</a:t>
            </a:r>
          </a:p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     mental illness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+mn-cs"/>
              </a:rPr>
              <a:t>Violence between</a:t>
            </a:r>
          </a:p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     adults in the home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  <a:cs typeface="+mn-cs"/>
              </a:rPr>
              <a:t>Parental separation </a:t>
            </a:r>
          </a:p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+mn-cs"/>
              </a:rPr>
              <a:t>     or divorce</a:t>
            </a:r>
          </a:p>
        </p:txBody>
      </p:sp>
    </p:spTree>
    <p:extLst>
      <p:ext uri="{BB962C8B-B14F-4D97-AF65-F5344CB8AC3E}">
        <p14:creationId xmlns:p14="http://schemas.microsoft.com/office/powerpoint/2010/main" val="30125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6295</TotalTime>
  <Words>1771</Words>
  <Application>Microsoft Office PowerPoint</Application>
  <PresentationFormat>On-screen Show (4:3)</PresentationFormat>
  <Paragraphs>377</Paragraphs>
  <Slides>40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Ion</vt:lpstr>
      <vt:lpstr>Office Theme</vt:lpstr>
      <vt:lpstr>1_Office Theme</vt:lpstr>
      <vt:lpstr>Using Trauma-Sensitive Strategies to Support Family Engagement and Effective Collaboration December 3, 2015 2:30 pm – 3:45 pm ET (11:30-12:45 PT) Note: The PowerPoint is currently available on the CADRE website http://www.directionservice.org/cadre/traumasensitivewebinar.cfm Dial in: 1-877-512-6886        ID: 679 683 6031 </vt:lpstr>
      <vt:lpstr>Using Trauma-Sensitive Strategies to Support Family Engagement and Effective Collaboration </vt:lpstr>
      <vt:lpstr>3 R’s of Trauma-Informed Care</vt:lpstr>
      <vt:lpstr>Understanding Trauma</vt:lpstr>
      <vt:lpstr>What is trauma? </vt:lpstr>
      <vt:lpstr>Traumatic Stress Response</vt:lpstr>
      <vt:lpstr>Complex Trauma &amp; Toxic Stress</vt:lpstr>
      <vt:lpstr>Impact on world view</vt:lpstr>
      <vt:lpstr>Adverse Childhood Experiences           </vt:lpstr>
      <vt:lpstr>ACES and Health &amp; Social Problems</vt:lpstr>
      <vt:lpstr>ACES and School Performance</vt:lpstr>
      <vt:lpstr>The Impact of Trauma on Survivors</vt:lpstr>
      <vt:lpstr>Fight, Flight, Freeze</vt:lpstr>
      <vt:lpstr>Impact of Trauma</vt:lpstr>
      <vt:lpstr>There and Then – Here and Now</vt:lpstr>
      <vt:lpstr>Common Post-traumatic Triggers</vt:lpstr>
      <vt:lpstr>Survival Response</vt:lpstr>
      <vt:lpstr> Current problematic behaviors and symptoms may have originated as legitimate and even courageous attempts to cope with or defend against trauma. </vt:lpstr>
      <vt:lpstr>Trauma &amp; Parenting</vt:lpstr>
      <vt:lpstr>Trauma &amp; Parenting cont’d</vt:lpstr>
      <vt:lpstr>Family Experience</vt:lpstr>
      <vt:lpstr>Key Trauma Informed Concepts</vt:lpstr>
      <vt:lpstr>Creating a Trauma Sensitive School</vt:lpstr>
      <vt:lpstr>Trauma Informed Approach</vt:lpstr>
      <vt:lpstr>Trauma Sensitive School</vt:lpstr>
      <vt:lpstr>How to become Trauma Informed</vt:lpstr>
      <vt:lpstr>Core Values of Trauma- Informed Care</vt:lpstr>
      <vt:lpstr>Create Safety &amp; Trust </vt:lpstr>
      <vt:lpstr>Create Safety &amp; Trust cont’d </vt:lpstr>
      <vt:lpstr>Build Collaboration, Foster Choice, &amp; Restore Power</vt:lpstr>
      <vt:lpstr>Trauma Sensitive IEP Process</vt:lpstr>
      <vt:lpstr>Self-reflection - Individual</vt:lpstr>
      <vt:lpstr>Self-reflection - Team</vt:lpstr>
      <vt:lpstr>Let’s hear from you…</vt:lpstr>
      <vt:lpstr>Final Thoughts</vt:lpstr>
      <vt:lpstr>Final Thoughts cont’d</vt:lpstr>
      <vt:lpstr>References</vt:lpstr>
      <vt:lpstr>Contact Information</vt:lpstr>
      <vt:lpstr>  Thank you for joining us! Please take a few minutes to respond to this brief survey about your experience: Webinar Survey  https://www.surveymonkey.com/r/traumasensitive</vt:lpstr>
      <vt:lpstr>   Upcoming Webinar: Moving Beyond Disputes: Mobilizing and Orchestrating a “Village” When Extensive Change is Required Dr. Ann Turnbull  Keep on eye on the CADRE website for more details! www.directionservice.org/cadre/turnbullwebinar2.cfm</vt:lpstr>
    </vt:vector>
  </TitlesOfParts>
  <Company>Monroe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Trauma Informed Family Movement</dc:title>
  <dc:creator>Elizabeth Meeker</dc:creator>
  <cp:lastModifiedBy>Noella Bernal</cp:lastModifiedBy>
  <cp:revision>232</cp:revision>
  <cp:lastPrinted>2011-07-06T15:41:27Z</cp:lastPrinted>
  <dcterms:created xsi:type="dcterms:W3CDTF">2011-06-15T18:23:44Z</dcterms:created>
  <dcterms:modified xsi:type="dcterms:W3CDTF">2015-12-03T00:44:16Z</dcterms:modified>
</cp:coreProperties>
</file>