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9" r:id="rId1"/>
  </p:sldMasterIdLst>
  <p:notesMasterIdLst>
    <p:notesMasterId r:id="rId20"/>
  </p:notesMasterIdLst>
  <p:handoutMasterIdLst>
    <p:handoutMasterId r:id="rId21"/>
  </p:handoutMasterIdLst>
  <p:sldIdLst>
    <p:sldId id="260" r:id="rId2"/>
    <p:sldId id="283" r:id="rId3"/>
    <p:sldId id="281" r:id="rId4"/>
    <p:sldId id="278" r:id="rId5"/>
    <p:sldId id="298" r:id="rId6"/>
    <p:sldId id="301" r:id="rId7"/>
    <p:sldId id="296" r:id="rId8"/>
    <p:sldId id="291" r:id="rId9"/>
    <p:sldId id="303" r:id="rId10"/>
    <p:sldId id="294" r:id="rId11"/>
    <p:sldId id="302" r:id="rId12"/>
    <p:sldId id="295" r:id="rId13"/>
    <p:sldId id="305" r:id="rId14"/>
    <p:sldId id="292" r:id="rId15"/>
    <p:sldId id="297" r:id="rId16"/>
    <p:sldId id="307" r:id="rId17"/>
    <p:sldId id="274" r:id="rId18"/>
    <p:sldId id="30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8650"/>
    <a:srgbClr val="AD6F42"/>
    <a:srgbClr val="0E6C0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1314" y="-3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C1FAC4-0D0C-5D48-AB91-50A88002B4A6}" type="datetimeFigureOut">
              <a:rPr lang="en-US" smtClean="0"/>
              <a:t>9/17/2018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C34D5-BF9C-3F46-AE51-0DE992B8C51C}" type="slidenum">
              <a:rPr lang="en-US" smtClean="0"/>
              <a:t>‹#›</a:t>
            </a:fld>
            <a:endParaRPr lang="en-US"/>
          </a:p>
        </p:txBody>
      </p:sp>
    </p:spTree>
    <p:extLst>
      <p:ext uri="{BB962C8B-B14F-4D97-AF65-F5344CB8AC3E}">
        <p14:creationId xmlns:p14="http://schemas.microsoft.com/office/powerpoint/2010/main" val="1732553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E4F6B-9D3F-5A47-A0C2-1D2FF1A36948}" type="datetimeFigureOut">
              <a:rPr lang="en-US" smtClean="0"/>
              <a:t>9/17/2018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059175-0236-A944-9EB9-C22C9439D404}" type="slidenum">
              <a:rPr lang="en-US" smtClean="0"/>
              <a:t>‹#›</a:t>
            </a:fld>
            <a:endParaRPr lang="en-US"/>
          </a:p>
        </p:txBody>
      </p:sp>
    </p:spTree>
    <p:extLst>
      <p:ext uri="{BB962C8B-B14F-4D97-AF65-F5344CB8AC3E}">
        <p14:creationId xmlns:p14="http://schemas.microsoft.com/office/powerpoint/2010/main" val="23154024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p:cNvSpPr>
            <a:spLocks noGrp="1" noChangeArrowheads="1"/>
          </p:cNvSpPr>
          <p:nvPr>
            <p:ph type="sldNum" sz="quarter" idx="5"/>
          </p:nvPr>
        </p:nvSpPr>
        <p:spPr>
          <a:ln/>
        </p:spPr>
        <p:txBody>
          <a:bodyPr/>
          <a:lstStyle/>
          <a:p>
            <a:fld id="{31DDF2A4-65F5-9F43-A792-4F0126B241CF}" type="slidenum">
              <a:rPr lang="en-US" altLang="en-US"/>
              <a:pPr/>
              <a:t>3</a:t>
            </a:fld>
            <a:endParaRPr lang="en-US" altLang="en-US"/>
          </a:p>
        </p:txBody>
      </p:sp>
      <p:sp>
        <p:nvSpPr>
          <p:cNvPr id="61442" name="Rectangle 1026"/>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61443" name="Rectangle 1027"/>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8EAA-86CD-2F44-9BDB-A55527EB205A}"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8EAA-86CD-2F44-9BDB-A55527EB205A}"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8EAA-86CD-2F44-9BDB-A55527EB205A}"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8EAA-86CD-2F44-9BDB-A55527EB205A}"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5905AE-204A-5147-ADE5-2611A5B82CBA}"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8EAA-86CD-2F44-9BDB-A55527EB205A}"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D5905AE-204A-5147-ADE5-2611A5B82CBA}"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68EAA-86CD-2F44-9BDB-A55527EB205A}"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D5905AE-204A-5147-ADE5-2611A5B82CBA}"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68EAA-86CD-2F44-9BDB-A55527EB20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05AE-204A-5147-ADE5-2611A5B82CBA}"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68EAA-86CD-2F44-9BDB-A55527EB20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5905AE-204A-5147-ADE5-2611A5B82CBA}"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8EAA-86CD-2F44-9BDB-A55527EB205A}"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1D5905AE-204A-5147-ADE5-2611A5B82CBA}" type="datetimeFigureOut">
              <a:rPr lang="en-US" smtClean="0"/>
              <a:t>9/17/2018</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FCB68EAA-86CD-2F44-9BDB-A55527EB20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4.emf"/></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www.balboapress.com/Bookstore/BookDetail.aspx?BookId=SKU-001044119"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lkramer@nu.edu" TargetMode="External"/><Relationship Id="rId2" Type="http://schemas.openxmlformats.org/officeDocument/2006/relationships/hyperlink" Target="mailto:isaurabarrera@mac.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40803" y="4852551"/>
            <a:ext cx="3463308" cy="1323439"/>
          </a:xfrm>
          <a:prstGeom prst="rect">
            <a:avLst/>
          </a:prstGeom>
          <a:noFill/>
        </p:spPr>
        <p:txBody>
          <a:bodyPr wrap="none" rtlCol="0">
            <a:spAutoFit/>
          </a:bodyPr>
          <a:lstStyle/>
          <a:p>
            <a:r>
              <a:rPr lang="en-US" sz="2000" dirty="0" smtClean="0"/>
              <a:t>Lucinda Kramer, Ph.D.</a:t>
            </a:r>
          </a:p>
          <a:p>
            <a:r>
              <a:rPr lang="en-US" sz="2000" dirty="0" smtClean="0"/>
              <a:t>(</a:t>
            </a:r>
            <a:r>
              <a:rPr lang="en-US" sz="2000" dirty="0" err="1" smtClean="0"/>
              <a:t>lkramer@nu.edu</a:t>
            </a:r>
            <a:r>
              <a:rPr lang="en-US" sz="2000" dirty="0" smtClean="0"/>
              <a:t>)</a:t>
            </a:r>
          </a:p>
          <a:p>
            <a:r>
              <a:rPr lang="en-US" sz="2000" dirty="0" smtClean="0"/>
              <a:t>Professor, National University </a:t>
            </a:r>
          </a:p>
          <a:p>
            <a:r>
              <a:rPr lang="en-US" sz="2000" dirty="0" smtClean="0"/>
              <a:t>Costa Mesa, CA</a:t>
            </a:r>
            <a:endParaRPr lang="en-US" sz="2000" dirty="0"/>
          </a:p>
        </p:txBody>
      </p:sp>
      <p:sp>
        <p:nvSpPr>
          <p:cNvPr id="2" name="TextBox 1"/>
          <p:cNvSpPr txBox="1"/>
          <p:nvPr/>
        </p:nvSpPr>
        <p:spPr>
          <a:xfrm>
            <a:off x="423333" y="4852551"/>
            <a:ext cx="3087103" cy="1323439"/>
          </a:xfrm>
          <a:prstGeom prst="rect">
            <a:avLst/>
          </a:prstGeom>
          <a:noFill/>
        </p:spPr>
        <p:txBody>
          <a:bodyPr wrap="none" rtlCol="0">
            <a:spAutoFit/>
          </a:bodyPr>
          <a:lstStyle/>
          <a:p>
            <a:r>
              <a:rPr lang="en-US" sz="2000" dirty="0" smtClean="0"/>
              <a:t>Isaura Barrera, Ph.D.</a:t>
            </a:r>
          </a:p>
          <a:p>
            <a:r>
              <a:rPr lang="en-US" sz="2000" dirty="0" smtClean="0"/>
              <a:t>(</a:t>
            </a:r>
            <a:r>
              <a:rPr lang="en-US" sz="2000" dirty="0" err="1" smtClean="0"/>
              <a:t>isaurabarrera@mac.com</a:t>
            </a:r>
            <a:r>
              <a:rPr lang="en-US" sz="2000" dirty="0" smtClean="0"/>
              <a:t>)</a:t>
            </a:r>
          </a:p>
          <a:p>
            <a:r>
              <a:rPr lang="en-US" sz="2000" dirty="0" smtClean="0"/>
              <a:t>Professor Emerita </a:t>
            </a:r>
          </a:p>
          <a:p>
            <a:r>
              <a:rPr lang="en-US" sz="2000" dirty="0" smtClean="0"/>
              <a:t>University of New Mexico</a:t>
            </a:r>
            <a:endParaRPr lang="en-US" sz="2000" dirty="0"/>
          </a:p>
        </p:txBody>
      </p:sp>
      <p:sp>
        <p:nvSpPr>
          <p:cNvPr id="6" name="Content Placeholder 5"/>
          <p:cNvSpPr>
            <a:spLocks noGrp="1"/>
          </p:cNvSpPr>
          <p:nvPr>
            <p:ph idx="1"/>
          </p:nvPr>
        </p:nvSpPr>
        <p:spPr>
          <a:xfrm>
            <a:off x="632781" y="2340552"/>
            <a:ext cx="8001000" cy="1574470"/>
          </a:xfrm>
        </p:spPr>
        <p:txBody>
          <a:bodyPr/>
          <a:lstStyle/>
          <a:p>
            <a:pPr marL="0" lvl="0" indent="0" algn="ctr" defTabSz="457200">
              <a:spcAft>
                <a:spcPts val="0"/>
              </a:spcAft>
              <a:buNone/>
            </a:pPr>
            <a:r>
              <a:rPr lang="en-US" sz="3200" i="1" dirty="0">
                <a:solidFill>
                  <a:prstClr val="black"/>
                </a:solidFill>
              </a:rPr>
              <a:t>Skilled Dialogue Revisited:</a:t>
            </a:r>
          </a:p>
          <a:p>
            <a:pPr marL="0" lvl="0" indent="0" algn="ctr" defTabSz="457200">
              <a:spcAft>
                <a:spcPts val="0"/>
              </a:spcAft>
              <a:buNone/>
            </a:pPr>
            <a:r>
              <a:rPr lang="en-US" sz="3200" i="1" dirty="0">
                <a:solidFill>
                  <a:prstClr val="black"/>
                </a:solidFill>
              </a:rPr>
              <a:t>JOINING &amp; HARMONIZING Diverse Perspective</a:t>
            </a:r>
          </a:p>
          <a:p>
            <a:pPr marL="0" lvl="0" indent="0" algn="ctr" defTabSz="457200">
              <a:spcAft>
                <a:spcPts val="0"/>
              </a:spcAft>
              <a:buNone/>
            </a:pPr>
            <a:endParaRPr lang="en-US" sz="3200" i="1" dirty="0">
              <a:solidFill>
                <a:prstClr val="black"/>
              </a:solidFill>
            </a:endParaRPr>
          </a:p>
          <a:p>
            <a:pPr marL="0" indent="0">
              <a:buNone/>
            </a:pPr>
            <a:endParaRPr lang="en-US" dirty="0"/>
          </a:p>
        </p:txBody>
      </p:sp>
      <p:sp>
        <p:nvSpPr>
          <p:cNvPr id="5" name="Title 4"/>
          <p:cNvSpPr>
            <a:spLocks noGrp="1"/>
          </p:cNvSpPr>
          <p:nvPr>
            <p:ph type="title"/>
          </p:nvPr>
        </p:nvSpPr>
        <p:spPr>
          <a:xfrm>
            <a:off x="632781" y="118753"/>
            <a:ext cx="8001000" cy="1613046"/>
          </a:xfrm>
        </p:spPr>
        <p:txBody>
          <a:bodyPr/>
          <a:lstStyle/>
          <a:p>
            <a:r>
              <a:rPr lang="en-US" sz="3200" i="1" dirty="0"/>
              <a:t>CADRE Webinar </a:t>
            </a:r>
            <a:br>
              <a:rPr lang="en-US" sz="3200" i="1" dirty="0"/>
            </a:br>
            <a:r>
              <a:rPr lang="en-US" sz="3200" dirty="0"/>
              <a:t>September 12, </a:t>
            </a:r>
            <a:r>
              <a:rPr lang="en-US" sz="3200" dirty="0" smtClean="0"/>
              <a:t>2018</a:t>
            </a:r>
            <a:endParaRPr lang="en-US" dirty="0"/>
          </a:p>
        </p:txBody>
      </p:sp>
    </p:spTree>
    <p:extLst>
      <p:ext uri="{BB962C8B-B14F-4D97-AF65-F5344CB8AC3E}">
        <p14:creationId xmlns:p14="http://schemas.microsoft.com/office/powerpoint/2010/main" val="428115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descr="Welcoming &amp; Sense-making" title="Welcoming &amp; Sense-making"/>
          <p:cNvGraphicFramePr>
            <a:graphicFrameLocks noChangeAspect="1"/>
          </p:cNvGraphicFramePr>
          <p:nvPr>
            <p:extLst>
              <p:ext uri="{D42A27DB-BD31-4B8C-83A1-F6EECF244321}">
                <p14:modId xmlns:p14="http://schemas.microsoft.com/office/powerpoint/2010/main" val="1122927070"/>
              </p:ext>
            </p:extLst>
          </p:nvPr>
        </p:nvGraphicFramePr>
        <p:xfrm>
          <a:off x="1389063" y="700047"/>
          <a:ext cx="6376987" cy="6478587"/>
        </p:xfrm>
        <a:graphic>
          <a:graphicData uri="http://schemas.openxmlformats.org/presentationml/2006/ole">
            <mc:AlternateContent xmlns:mc="http://schemas.openxmlformats.org/markup-compatibility/2006">
              <mc:Choice xmlns:v="urn:schemas-microsoft-com:vml" Requires="v">
                <p:oleObj spid="_x0000_s4134" name="Document" r:id="rId3" imgW="5626655" imgH="7424613" progId="Word.Document.12">
                  <p:embed/>
                </p:oleObj>
              </mc:Choice>
              <mc:Fallback>
                <p:oleObj name="Document" r:id="rId3" imgW="5626655" imgH="7424613" progId="Word.Document.12">
                  <p:embed/>
                  <p:pic>
                    <p:nvPicPr>
                      <p:cNvPr id="0" name=""/>
                      <p:cNvPicPr/>
                      <p:nvPr/>
                    </p:nvPicPr>
                    <p:blipFill>
                      <a:blip r:embed="rId4"/>
                      <a:stretch>
                        <a:fillRect/>
                      </a:stretch>
                    </p:blipFill>
                    <p:spPr>
                      <a:xfrm>
                        <a:off x="1389063" y="700047"/>
                        <a:ext cx="6376987" cy="6478587"/>
                      </a:xfrm>
                      <a:prstGeom prst="rect">
                        <a:avLst/>
                      </a:prstGeom>
                    </p:spPr>
                  </p:pic>
                </p:oleObj>
              </mc:Fallback>
            </mc:AlternateContent>
          </a:graphicData>
        </a:graphic>
      </p:graphicFrame>
      <p:sp>
        <p:nvSpPr>
          <p:cNvPr id="2" name="Title 1"/>
          <p:cNvSpPr>
            <a:spLocks noGrp="1"/>
          </p:cNvSpPr>
          <p:nvPr>
            <p:ph type="title"/>
          </p:nvPr>
        </p:nvSpPr>
        <p:spPr>
          <a:xfrm>
            <a:off x="3362202" y="240518"/>
            <a:ext cx="2504208" cy="425409"/>
          </a:xfrm>
        </p:spPr>
        <p:txBody>
          <a:bodyPr/>
          <a:lstStyle/>
          <a:p>
            <a:pPr>
              <a:spcBef>
                <a:spcPts val="0"/>
              </a:spcBef>
            </a:pPr>
            <a:r>
              <a:rPr lang="en-US" sz="1800" dirty="0" smtClean="0">
                <a:latin typeface="Times New Roman"/>
                <a:ea typeface="MS Mincho"/>
              </a:rPr>
              <a:t>Pre-Requisite Strategies</a:t>
            </a:r>
            <a:endParaRPr lang="en-US" sz="1800" dirty="0"/>
          </a:p>
        </p:txBody>
      </p:sp>
    </p:spTree>
    <p:extLst>
      <p:ext uri="{BB962C8B-B14F-4D97-AF65-F5344CB8AC3E}">
        <p14:creationId xmlns:p14="http://schemas.microsoft.com/office/powerpoint/2010/main" val="3480213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3700" y="5434568"/>
            <a:ext cx="8216900" cy="415498"/>
          </a:xfrm>
          <a:prstGeom prst="rect">
            <a:avLst/>
          </a:prstGeom>
        </p:spPr>
        <p:txBody>
          <a:bodyPr wrap="square">
            <a:spAutoFit/>
          </a:bodyPr>
          <a:lstStyle/>
          <a:p>
            <a:r>
              <a:rPr lang="en-US" sz="2100" i="1" dirty="0" smtClean="0"/>
              <a:t>Recognize that each person in an interaction is equally capable; honor all voices</a:t>
            </a:r>
            <a:endParaRPr lang="en-US" sz="2100" dirty="0"/>
          </a:p>
        </p:txBody>
      </p:sp>
      <p:sp>
        <p:nvSpPr>
          <p:cNvPr id="4" name="Title 3"/>
          <p:cNvSpPr>
            <a:spLocks noGrp="1"/>
          </p:cNvSpPr>
          <p:nvPr>
            <p:ph type="title"/>
          </p:nvPr>
        </p:nvSpPr>
        <p:spPr>
          <a:xfrm>
            <a:off x="609600" y="2661578"/>
            <a:ext cx="8001000" cy="1143000"/>
          </a:xfrm>
        </p:spPr>
        <p:txBody>
          <a:bodyPr/>
          <a:lstStyle/>
          <a:p>
            <a:pPr lvl="0" defTabSz="457200">
              <a:spcBef>
                <a:spcPts val="0"/>
              </a:spcBef>
            </a:pPr>
            <a:r>
              <a:rPr lang="en-US" sz="4000" b="1" dirty="0">
                <a:solidFill>
                  <a:prstClr val="black"/>
                </a:solidFill>
                <a:ea typeface="+mn-ea"/>
                <a:cs typeface="+mn-cs"/>
              </a:rPr>
              <a:t>Step 3: Establish </a:t>
            </a:r>
            <a:r>
              <a:rPr lang="en-US" sz="4000" b="1" dirty="0" smtClean="0">
                <a:solidFill>
                  <a:prstClr val="black"/>
                </a:solidFill>
                <a:ea typeface="+mn-ea"/>
                <a:cs typeface="+mn-cs"/>
              </a:rPr>
              <a:t>reciprocity</a:t>
            </a:r>
            <a:endParaRPr lang="en-US" dirty="0"/>
          </a:p>
        </p:txBody>
      </p:sp>
    </p:spTree>
    <p:extLst>
      <p:ext uri="{BB962C8B-B14F-4D97-AF65-F5344CB8AC3E}">
        <p14:creationId xmlns:p14="http://schemas.microsoft.com/office/powerpoint/2010/main" val="2217705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descr="Allowing &amp; Appreciating" title="Allowing &amp; Appreciating"/>
          <p:cNvGraphicFramePr>
            <a:graphicFrameLocks noChangeAspect="1"/>
          </p:cNvGraphicFramePr>
          <p:nvPr>
            <p:extLst>
              <p:ext uri="{D42A27DB-BD31-4B8C-83A1-F6EECF244321}">
                <p14:modId xmlns:p14="http://schemas.microsoft.com/office/powerpoint/2010/main" val="4165427618"/>
              </p:ext>
            </p:extLst>
          </p:nvPr>
        </p:nvGraphicFramePr>
        <p:xfrm>
          <a:off x="1485179" y="570014"/>
          <a:ext cx="6305034" cy="6613979"/>
        </p:xfrm>
        <a:graphic>
          <a:graphicData uri="http://schemas.openxmlformats.org/presentationml/2006/ole">
            <mc:AlternateContent xmlns:mc="http://schemas.openxmlformats.org/markup-compatibility/2006">
              <mc:Choice xmlns:v="urn:schemas-microsoft-com:vml" Requires="v">
                <p:oleObj spid="_x0000_s6183" name="Document" r:id="rId3" imgW="5626655" imgH="7295765" progId="Word.Document.12">
                  <p:embed/>
                </p:oleObj>
              </mc:Choice>
              <mc:Fallback>
                <p:oleObj name="Document" r:id="rId3" imgW="5626655" imgH="7295765" progId="Word.Document.12">
                  <p:embed/>
                  <p:pic>
                    <p:nvPicPr>
                      <p:cNvPr id="0" name=""/>
                      <p:cNvPicPr/>
                      <p:nvPr/>
                    </p:nvPicPr>
                    <p:blipFill>
                      <a:blip r:embed="rId4"/>
                      <a:stretch>
                        <a:fillRect/>
                      </a:stretch>
                    </p:blipFill>
                    <p:spPr>
                      <a:xfrm>
                        <a:off x="1485179" y="570014"/>
                        <a:ext cx="6305034" cy="6613979"/>
                      </a:xfrm>
                      <a:prstGeom prst="rect">
                        <a:avLst/>
                      </a:prstGeom>
                    </p:spPr>
                  </p:pic>
                </p:oleObj>
              </mc:Fallback>
            </mc:AlternateContent>
          </a:graphicData>
        </a:graphic>
      </p:graphicFrame>
      <p:sp>
        <p:nvSpPr>
          <p:cNvPr id="3" name="Title 2"/>
          <p:cNvSpPr>
            <a:spLocks noGrp="1"/>
          </p:cNvSpPr>
          <p:nvPr>
            <p:ph type="title"/>
          </p:nvPr>
        </p:nvSpPr>
        <p:spPr>
          <a:xfrm>
            <a:off x="3682835" y="132133"/>
            <a:ext cx="1922318" cy="437881"/>
          </a:xfrm>
        </p:spPr>
        <p:txBody>
          <a:bodyPr/>
          <a:lstStyle/>
          <a:p>
            <a:r>
              <a:rPr lang="en-US" sz="1600" dirty="0">
                <a:latin typeface="Times New Roman" panose="02020603050405020304" pitchFamily="18" charset="0"/>
                <a:cs typeface="Times New Roman" panose="02020603050405020304" pitchFamily="18" charset="0"/>
              </a:rPr>
              <a:t>Support Strategies: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733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5319236"/>
            <a:ext cx="6166157" cy="415498"/>
          </a:xfrm>
          <a:prstGeom prst="rect">
            <a:avLst/>
          </a:prstGeom>
        </p:spPr>
        <p:txBody>
          <a:bodyPr wrap="none">
            <a:spAutoFit/>
          </a:bodyPr>
          <a:lstStyle/>
          <a:p>
            <a:r>
              <a:rPr lang="en-US" sz="2100" i="1" dirty="0" smtClean="0"/>
              <a:t>Identify and affirm connections between diverse perspective</a:t>
            </a:r>
            <a:endParaRPr lang="en-US" sz="2100" dirty="0"/>
          </a:p>
        </p:txBody>
      </p:sp>
      <p:sp>
        <p:nvSpPr>
          <p:cNvPr id="5" name="Title 4"/>
          <p:cNvSpPr>
            <a:spLocks noGrp="1"/>
          </p:cNvSpPr>
          <p:nvPr>
            <p:ph type="title"/>
          </p:nvPr>
        </p:nvSpPr>
        <p:spPr>
          <a:xfrm>
            <a:off x="571500" y="2566576"/>
            <a:ext cx="8001000" cy="1143000"/>
          </a:xfrm>
        </p:spPr>
        <p:txBody>
          <a:bodyPr/>
          <a:lstStyle/>
          <a:p>
            <a:pPr lvl="0" defTabSz="457200">
              <a:spcBef>
                <a:spcPts val="0"/>
              </a:spcBef>
            </a:pPr>
            <a:r>
              <a:rPr lang="en-US" sz="4000" b="1" dirty="0">
                <a:solidFill>
                  <a:prstClr val="black"/>
                </a:solidFill>
                <a:ea typeface="+mn-ea"/>
                <a:cs typeface="+mn-cs"/>
              </a:rPr>
              <a:t>Step 4: Be </a:t>
            </a:r>
            <a:r>
              <a:rPr lang="en-US" sz="4000" b="1" dirty="0" smtClean="0">
                <a:solidFill>
                  <a:prstClr val="black"/>
                </a:solidFill>
                <a:ea typeface="+mn-ea"/>
                <a:cs typeface="+mn-cs"/>
              </a:rPr>
              <a:t>responsive</a:t>
            </a:r>
            <a:endParaRPr lang="en-US" dirty="0"/>
          </a:p>
        </p:txBody>
      </p:sp>
    </p:spTree>
    <p:extLst>
      <p:ext uri="{BB962C8B-B14F-4D97-AF65-F5344CB8AC3E}">
        <p14:creationId xmlns:p14="http://schemas.microsoft.com/office/powerpoint/2010/main" val="40770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descr="Joining" title="Joining"/>
          <p:cNvGraphicFramePr>
            <a:graphicFrameLocks noChangeAspect="1"/>
          </p:cNvGraphicFramePr>
          <p:nvPr>
            <p:extLst>
              <p:ext uri="{D42A27DB-BD31-4B8C-83A1-F6EECF244321}">
                <p14:modId xmlns:p14="http://schemas.microsoft.com/office/powerpoint/2010/main" val="2702221653"/>
              </p:ext>
            </p:extLst>
          </p:nvPr>
        </p:nvGraphicFramePr>
        <p:xfrm>
          <a:off x="866343" y="1875951"/>
          <a:ext cx="7434262" cy="4038600"/>
        </p:xfrm>
        <a:graphic>
          <a:graphicData uri="http://schemas.openxmlformats.org/presentationml/2006/ole">
            <mc:AlternateContent xmlns:mc="http://schemas.openxmlformats.org/markup-compatibility/2006">
              <mc:Choice xmlns:v="urn:schemas-microsoft-com:vml" Requires="v">
                <p:oleObj spid="_x0000_s2089" name="Document" r:id="rId3" imgW="5626655" imgH="3059967" progId="Word.Document.12">
                  <p:embed/>
                </p:oleObj>
              </mc:Choice>
              <mc:Fallback>
                <p:oleObj name="Document" r:id="rId3" imgW="5626655" imgH="3059967" progId="Word.Document.12">
                  <p:embed/>
                  <p:pic>
                    <p:nvPicPr>
                      <p:cNvPr id="0" name=""/>
                      <p:cNvPicPr/>
                      <p:nvPr/>
                    </p:nvPicPr>
                    <p:blipFill>
                      <a:blip r:embed="rId4"/>
                      <a:stretch>
                        <a:fillRect/>
                      </a:stretch>
                    </p:blipFill>
                    <p:spPr>
                      <a:xfrm>
                        <a:off x="866343" y="1875951"/>
                        <a:ext cx="7434262" cy="4038600"/>
                      </a:xfrm>
                      <a:prstGeom prst="rect">
                        <a:avLst/>
                      </a:prstGeom>
                    </p:spPr>
                  </p:pic>
                </p:oleObj>
              </mc:Fallback>
            </mc:AlternateContent>
          </a:graphicData>
        </a:graphic>
      </p:graphicFrame>
      <p:sp>
        <p:nvSpPr>
          <p:cNvPr id="2" name="Title 1"/>
          <p:cNvSpPr>
            <a:spLocks noGrp="1"/>
          </p:cNvSpPr>
          <p:nvPr>
            <p:ph type="title"/>
          </p:nvPr>
        </p:nvSpPr>
        <p:spPr>
          <a:xfrm>
            <a:off x="571500" y="770083"/>
            <a:ext cx="8001000" cy="1143000"/>
          </a:xfrm>
        </p:spPr>
        <p:txBody>
          <a:bodyPr/>
          <a:lstStyle/>
          <a:p>
            <a:r>
              <a:rPr lang="en-US" sz="2400" dirty="0" smtClean="0">
                <a:latin typeface="Times New Roman"/>
                <a:ea typeface="MS Mincho"/>
              </a:rPr>
              <a:t>Key Strategy:</a:t>
            </a:r>
            <a:br>
              <a:rPr lang="en-US" sz="2400" dirty="0" smtClean="0">
                <a:latin typeface="Times New Roman"/>
                <a:ea typeface="MS Mincho"/>
              </a:rPr>
            </a:br>
            <a:r>
              <a:rPr lang="en-US" sz="2400" dirty="0">
                <a:latin typeface="Times New Roman"/>
                <a:ea typeface="MS Mincho"/>
              </a:rPr>
              <a:t/>
            </a:r>
            <a:br>
              <a:rPr lang="en-US" sz="2400" dirty="0">
                <a:latin typeface="Times New Roman"/>
                <a:ea typeface="MS Mincho"/>
              </a:rPr>
            </a:br>
            <a:r>
              <a:rPr lang="en-US" sz="2000" b="1" i="1" dirty="0" smtClean="0">
                <a:latin typeface="Times New Roman"/>
                <a:ea typeface="MS Mincho"/>
              </a:rPr>
              <a:t>JOINING</a:t>
            </a:r>
            <a:endParaRPr lang="en-US" sz="2000" b="1" i="1" dirty="0"/>
          </a:p>
        </p:txBody>
      </p:sp>
    </p:spTree>
    <p:extLst>
      <p:ext uri="{BB962C8B-B14F-4D97-AF65-F5344CB8AC3E}">
        <p14:creationId xmlns:p14="http://schemas.microsoft.com/office/powerpoint/2010/main" val="28538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descr="Harmonizing" title="Harmonizing"/>
          <p:cNvGraphicFramePr>
            <a:graphicFrameLocks noChangeAspect="1"/>
          </p:cNvGraphicFramePr>
          <p:nvPr>
            <p:extLst>
              <p:ext uri="{D42A27DB-BD31-4B8C-83A1-F6EECF244321}">
                <p14:modId xmlns:p14="http://schemas.microsoft.com/office/powerpoint/2010/main" val="2314836969"/>
              </p:ext>
            </p:extLst>
          </p:nvPr>
        </p:nvGraphicFramePr>
        <p:xfrm>
          <a:off x="820057" y="1520620"/>
          <a:ext cx="7504113" cy="4784725"/>
        </p:xfrm>
        <a:graphic>
          <a:graphicData uri="http://schemas.openxmlformats.org/presentationml/2006/ole">
            <mc:AlternateContent xmlns:mc="http://schemas.openxmlformats.org/markup-compatibility/2006">
              <mc:Choice xmlns:v="urn:schemas-microsoft-com:vml" Requires="v">
                <p:oleObj spid="_x0000_s9254" name="Document" r:id="rId3" imgW="5626655" imgH="3593356" progId="Word.Document.12">
                  <p:embed/>
                </p:oleObj>
              </mc:Choice>
              <mc:Fallback>
                <p:oleObj name="Document" r:id="rId3" imgW="5626655" imgH="3593356" progId="Word.Document.12">
                  <p:embed/>
                  <p:pic>
                    <p:nvPicPr>
                      <p:cNvPr id="0" name=""/>
                      <p:cNvPicPr/>
                      <p:nvPr/>
                    </p:nvPicPr>
                    <p:blipFill>
                      <a:blip r:embed="rId4"/>
                      <a:stretch>
                        <a:fillRect/>
                      </a:stretch>
                    </p:blipFill>
                    <p:spPr>
                      <a:xfrm>
                        <a:off x="820057" y="1520620"/>
                        <a:ext cx="7504113" cy="4784725"/>
                      </a:xfrm>
                      <a:prstGeom prst="rect">
                        <a:avLst/>
                      </a:prstGeom>
                    </p:spPr>
                  </p:pic>
                </p:oleObj>
              </mc:Fallback>
            </mc:AlternateContent>
          </a:graphicData>
        </a:graphic>
      </p:graphicFrame>
      <p:sp>
        <p:nvSpPr>
          <p:cNvPr id="2" name="Title 1"/>
          <p:cNvSpPr>
            <a:spLocks noGrp="1"/>
          </p:cNvSpPr>
          <p:nvPr>
            <p:ph type="title"/>
          </p:nvPr>
        </p:nvSpPr>
        <p:spPr>
          <a:xfrm>
            <a:off x="571500" y="379126"/>
            <a:ext cx="8001000" cy="1143000"/>
          </a:xfrm>
        </p:spPr>
        <p:txBody>
          <a:bodyPr/>
          <a:lstStyle/>
          <a:p>
            <a:pPr>
              <a:spcBef>
                <a:spcPts val="0"/>
              </a:spcBef>
            </a:pPr>
            <a:r>
              <a:rPr lang="en-US" sz="2400" dirty="0">
                <a:latin typeface="Times New Roman"/>
                <a:ea typeface="MS Mincho"/>
              </a:rPr>
              <a:t>Key Strategy</a:t>
            </a:r>
            <a:r>
              <a:rPr lang="en-US" sz="2400" dirty="0" smtClean="0">
                <a:latin typeface="Times New Roman"/>
                <a:ea typeface="MS Mincho"/>
              </a:rPr>
              <a:t>:</a:t>
            </a:r>
            <a:r>
              <a:rPr lang="en-US" sz="2000" dirty="0" smtClean="0">
                <a:latin typeface="Times New Roman"/>
                <a:ea typeface="MS Mincho"/>
              </a:rPr>
              <a:t/>
            </a:r>
            <a:br>
              <a:rPr lang="en-US" sz="2000" dirty="0" smtClean="0">
                <a:latin typeface="Times New Roman"/>
                <a:ea typeface="MS Mincho"/>
              </a:rPr>
            </a:br>
            <a:r>
              <a:rPr lang="en-US" sz="2000" dirty="0">
                <a:latin typeface="Times New Roman"/>
                <a:ea typeface="MS Mincho"/>
              </a:rPr>
              <a:t/>
            </a:r>
            <a:br>
              <a:rPr lang="en-US" sz="2000" dirty="0">
                <a:latin typeface="Times New Roman"/>
                <a:ea typeface="MS Mincho"/>
              </a:rPr>
            </a:br>
            <a:r>
              <a:rPr lang="en-US" sz="2000" b="1" i="1" dirty="0" smtClean="0">
                <a:latin typeface="Times New Roman"/>
                <a:ea typeface="MS Mincho"/>
              </a:rPr>
              <a:t>HARMONIZING</a:t>
            </a:r>
            <a:endParaRPr lang="en-US" sz="2000" dirty="0"/>
          </a:p>
        </p:txBody>
      </p:sp>
    </p:spTree>
    <p:extLst>
      <p:ext uri="{BB962C8B-B14F-4D97-AF65-F5344CB8AC3E}">
        <p14:creationId xmlns:p14="http://schemas.microsoft.com/office/powerpoint/2010/main" val="1811545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2600" y="4678877"/>
            <a:ext cx="8174512" cy="1282535"/>
          </a:xfrm>
        </p:spPr>
        <p:txBody>
          <a:bodyPr/>
          <a:lstStyle/>
          <a:p>
            <a:pPr lvl="0" defTabSz="457200">
              <a:spcBef>
                <a:spcPts val="0"/>
              </a:spcBef>
            </a:pPr>
            <a:r>
              <a:rPr lang="en-US" sz="2400" dirty="0">
                <a:solidFill>
                  <a:prstClr val="black"/>
                </a:solidFill>
                <a:ea typeface="+mn-ea"/>
                <a:cs typeface="+mn-cs"/>
              </a:rPr>
              <a:t>It is our hope that Skilled Dialogue will help you establish </a:t>
            </a:r>
            <a:br>
              <a:rPr lang="en-US" sz="2400" dirty="0">
                <a:solidFill>
                  <a:prstClr val="black"/>
                </a:solidFill>
                <a:ea typeface="+mn-ea"/>
                <a:cs typeface="+mn-cs"/>
              </a:rPr>
            </a:br>
            <a:r>
              <a:rPr lang="en-US" sz="2400" dirty="0">
                <a:solidFill>
                  <a:prstClr val="black"/>
                </a:solidFill>
                <a:ea typeface="+mn-ea"/>
                <a:cs typeface="+mn-cs"/>
              </a:rPr>
              <a:t>“brave spaces” from which to create shared understandings that </a:t>
            </a:r>
            <a:r>
              <a:rPr lang="en-US" sz="2400" dirty="0" smtClean="0">
                <a:solidFill>
                  <a:prstClr val="black"/>
                </a:solidFill>
                <a:ea typeface="+mn-ea"/>
                <a:cs typeface="+mn-cs"/>
              </a:rPr>
              <a:t>contribute </a:t>
            </a:r>
            <a:r>
              <a:rPr lang="en-US" sz="2400" dirty="0">
                <a:solidFill>
                  <a:prstClr val="black"/>
                </a:solidFill>
                <a:ea typeface="+mn-ea"/>
                <a:cs typeface="+mn-cs"/>
              </a:rPr>
              <a:t>to a collective truth enriching to all of us</a:t>
            </a:r>
            <a:r>
              <a:rPr lang="en-US" sz="2400" dirty="0" smtClean="0">
                <a:solidFill>
                  <a:prstClr val="black"/>
                </a:solidFill>
                <a:ea typeface="+mn-ea"/>
                <a:cs typeface="+mn-cs"/>
              </a:rPr>
              <a:t>.</a:t>
            </a:r>
            <a:endParaRPr lang="en-US" dirty="0"/>
          </a:p>
        </p:txBody>
      </p:sp>
      <p:sp>
        <p:nvSpPr>
          <p:cNvPr id="4" name="TextBox 3"/>
          <p:cNvSpPr txBox="1"/>
          <p:nvPr/>
        </p:nvSpPr>
        <p:spPr>
          <a:xfrm>
            <a:off x="404343" y="2676567"/>
            <a:ext cx="8498993" cy="1200329"/>
          </a:xfrm>
          <a:prstGeom prst="rect">
            <a:avLst/>
          </a:prstGeom>
          <a:noFill/>
        </p:spPr>
        <p:txBody>
          <a:bodyPr wrap="none" rtlCol="0">
            <a:spAutoFit/>
          </a:bodyPr>
          <a:lstStyle/>
          <a:p>
            <a:pPr algn="ctr"/>
            <a:r>
              <a:rPr lang="en-US" dirty="0"/>
              <a:t>“Dialogue is not about trying to change anyone’s opinions but is about understanding</a:t>
            </a:r>
          </a:p>
          <a:p>
            <a:pPr algn="ctr"/>
            <a:r>
              <a:rPr lang="en-US" dirty="0"/>
              <a:t>that people’s opinions, their truths, can actually be a contribution to a collective</a:t>
            </a:r>
          </a:p>
          <a:p>
            <a:pPr algn="ctr"/>
            <a:r>
              <a:rPr lang="en-US" dirty="0"/>
              <a:t>truth. This is perhaps the fundamental purpose of dialogue—to create a shared</a:t>
            </a:r>
          </a:p>
          <a:p>
            <a:pPr algn="ctr"/>
            <a:r>
              <a:rPr lang="en-US" dirty="0" smtClean="0"/>
              <a:t>understanding </a:t>
            </a:r>
            <a:r>
              <a:rPr lang="en-US" dirty="0"/>
              <a:t>beyond our individual points of view.” (</a:t>
            </a:r>
            <a:r>
              <a:rPr lang="en-US" dirty="0" err="1"/>
              <a:t>Zaiss</a:t>
            </a:r>
            <a:r>
              <a:rPr lang="en-US" dirty="0"/>
              <a:t>, 2002</a:t>
            </a:r>
            <a:r>
              <a:rPr lang="en-US" dirty="0" smtClean="0"/>
              <a:t>)</a:t>
            </a:r>
            <a:endParaRPr lang="en-US" dirty="0"/>
          </a:p>
        </p:txBody>
      </p:sp>
      <p:sp>
        <p:nvSpPr>
          <p:cNvPr id="2" name="TextBox 1"/>
          <p:cNvSpPr txBox="1"/>
          <p:nvPr/>
        </p:nvSpPr>
        <p:spPr>
          <a:xfrm>
            <a:off x="489877" y="815396"/>
            <a:ext cx="8056886" cy="923330"/>
          </a:xfrm>
          <a:prstGeom prst="rect">
            <a:avLst/>
          </a:prstGeom>
          <a:noFill/>
        </p:spPr>
        <p:txBody>
          <a:bodyPr wrap="none" rtlCol="0">
            <a:spAutoFit/>
          </a:bodyPr>
          <a:lstStyle/>
          <a:p>
            <a:pPr algn="ctr"/>
            <a:r>
              <a:rPr lang="en-US" dirty="0" smtClean="0"/>
              <a:t>“I therefore recommend that you and the other side establish a ‘brave’ space,” a </a:t>
            </a:r>
          </a:p>
          <a:p>
            <a:pPr algn="ctr"/>
            <a:r>
              <a:rPr lang="en-US" dirty="0"/>
              <a:t>l</a:t>
            </a:r>
            <a:r>
              <a:rPr lang="en-US" dirty="0" smtClean="0"/>
              <a:t>earning environment that emboldens you to embrace [differences], take personal</a:t>
            </a:r>
          </a:p>
          <a:p>
            <a:pPr algn="ctr"/>
            <a:r>
              <a:rPr lang="en-US" dirty="0" smtClean="0"/>
              <a:t> risks, and reconsider perspectives.” (Shapiro, 2017</a:t>
            </a:r>
            <a:r>
              <a:rPr lang="en-US" dirty="0" smtClean="0"/>
              <a:t>)</a:t>
            </a:r>
            <a:endParaRPr lang="en-US" dirty="0" smtClean="0"/>
          </a:p>
        </p:txBody>
      </p:sp>
    </p:spTree>
    <p:extLst>
      <p:ext uri="{BB962C8B-B14F-4D97-AF65-F5344CB8AC3E}">
        <p14:creationId xmlns:p14="http://schemas.microsoft.com/office/powerpoint/2010/main" val="1708741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16681" y="1567543"/>
            <a:ext cx="4530436" cy="4480144"/>
          </a:xfrm>
        </p:spPr>
        <p:txBody>
          <a:bodyPr/>
          <a:lstStyle/>
          <a:p>
            <a:pPr lvl="0" algn="l" defTabSz="457200">
              <a:spcBef>
                <a:spcPts val="0"/>
              </a:spcBef>
            </a:pPr>
            <a:r>
              <a:rPr lang="en-US" sz="2400" i="1" dirty="0">
                <a:solidFill>
                  <a:prstClr val="black"/>
                </a:solidFill>
                <a:ea typeface="+mn-ea"/>
                <a:cs typeface="+mn-cs"/>
              </a:rPr>
              <a:t>The material in this presentation has been adapted from Barrera &amp; Kramer, 2017. Given the time and format constraints we could only summarize much of the information contained in the book, which explores Skilled Dialogue in greater depth and specificity. It also contains multiple resources for greater understanding of 3</a:t>
            </a:r>
            <a:r>
              <a:rPr lang="en-US" sz="2400" i="1" baseline="30000" dirty="0">
                <a:solidFill>
                  <a:prstClr val="black"/>
                </a:solidFill>
                <a:ea typeface="+mn-ea"/>
                <a:cs typeface="+mn-cs"/>
              </a:rPr>
              <a:t>rd</a:t>
            </a:r>
            <a:r>
              <a:rPr lang="en-US" sz="2400" i="1" dirty="0">
                <a:solidFill>
                  <a:prstClr val="black"/>
                </a:solidFill>
                <a:ea typeface="+mn-ea"/>
                <a:cs typeface="+mn-cs"/>
              </a:rPr>
              <a:t> Space, a key concept of Skilled Dialogue</a:t>
            </a:r>
            <a:r>
              <a:rPr lang="en-US" sz="2400" i="1" dirty="0" smtClean="0">
                <a:solidFill>
                  <a:prstClr val="black"/>
                </a:solidFill>
                <a:ea typeface="+mn-ea"/>
                <a:cs typeface="+mn-cs"/>
              </a:rPr>
              <a:t>.</a:t>
            </a:r>
            <a:endParaRPr lang="en-US" dirty="0"/>
          </a:p>
        </p:txBody>
      </p:sp>
      <p:pic>
        <p:nvPicPr>
          <p:cNvPr id="2" name="Picture 1" descr="Skilled Dialogue Book" title="Skilled Dialogue Book">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520701"/>
            <a:ext cx="3759200" cy="5526986"/>
          </a:xfrm>
          <a:prstGeom prst="rect">
            <a:avLst/>
          </a:prstGeom>
        </p:spPr>
      </p:pic>
    </p:spTree>
    <p:extLst>
      <p:ext uri="{BB962C8B-B14F-4D97-AF65-F5344CB8AC3E}">
        <p14:creationId xmlns:p14="http://schemas.microsoft.com/office/powerpoint/2010/main" val="3817265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5000" y="1765113"/>
            <a:ext cx="7607300" cy="4524315"/>
          </a:xfrm>
          <a:prstGeom prst="rect">
            <a:avLst/>
          </a:prstGeom>
        </p:spPr>
        <p:txBody>
          <a:bodyPr wrap="square">
            <a:spAutoFit/>
          </a:bodyPr>
          <a:lstStyle/>
          <a:p>
            <a:pPr algn="ctr"/>
            <a:r>
              <a:rPr lang="en-US" sz="3200" i="1" dirty="0"/>
              <a:t>You may </a:t>
            </a:r>
            <a:r>
              <a:rPr lang="en-US" sz="3200" i="1" dirty="0" smtClean="0"/>
              <a:t>contact </a:t>
            </a:r>
            <a:r>
              <a:rPr lang="en-US" sz="3200" i="1" dirty="0"/>
              <a:t>us directly </a:t>
            </a:r>
            <a:r>
              <a:rPr lang="en-US" sz="3200" i="1" dirty="0" smtClean="0"/>
              <a:t>at any time to ask questions, get further information and/or request presentations.</a:t>
            </a:r>
          </a:p>
          <a:p>
            <a:pPr algn="ctr"/>
            <a:r>
              <a:rPr lang="en-US" sz="3200" i="1" dirty="0" smtClean="0"/>
              <a:t> </a:t>
            </a:r>
          </a:p>
          <a:p>
            <a:pPr algn="ctr"/>
            <a:r>
              <a:rPr lang="en-US" sz="3200" i="1" dirty="0" smtClean="0"/>
              <a:t>We </a:t>
            </a:r>
            <a:r>
              <a:rPr lang="en-US" sz="3200" i="1" dirty="0"/>
              <a:t>are available for a limited number of </a:t>
            </a:r>
          </a:p>
          <a:p>
            <a:pPr algn="ctr"/>
            <a:r>
              <a:rPr lang="en-US" sz="3200" i="1" dirty="0"/>
              <a:t>both online and onsite presentations each year.</a:t>
            </a:r>
          </a:p>
          <a:p>
            <a:r>
              <a:rPr lang="en-US" sz="3200" dirty="0"/>
              <a:t>       </a:t>
            </a:r>
          </a:p>
          <a:p>
            <a:pPr algn="ctr"/>
            <a:r>
              <a:rPr lang="en-US" sz="3200" dirty="0">
                <a:hlinkClick r:id="rId2"/>
              </a:rPr>
              <a:t>isaurabarrera@mac.com</a:t>
            </a:r>
            <a:r>
              <a:rPr lang="en-US" sz="3200" dirty="0"/>
              <a:t> </a:t>
            </a:r>
          </a:p>
          <a:p>
            <a:pPr algn="ctr"/>
            <a:r>
              <a:rPr lang="en-US" sz="3200" dirty="0">
                <a:hlinkClick r:id="rId3"/>
              </a:rPr>
              <a:t>lkramer@nu.edu</a:t>
            </a:r>
            <a:r>
              <a:rPr lang="en-US" sz="3200" dirty="0"/>
              <a:t> </a:t>
            </a:r>
          </a:p>
        </p:txBody>
      </p:sp>
      <p:sp>
        <p:nvSpPr>
          <p:cNvPr id="2" name="Title 1"/>
          <p:cNvSpPr>
            <a:spLocks noGrp="1"/>
          </p:cNvSpPr>
          <p:nvPr>
            <p:ph type="title"/>
          </p:nvPr>
        </p:nvSpPr>
        <p:spPr/>
        <p:txBody>
          <a:bodyPr/>
          <a:lstStyle/>
          <a:p>
            <a:r>
              <a:rPr lang="en-US" dirty="0" smtClean="0"/>
              <a:t>Contact Us</a:t>
            </a:r>
            <a:endParaRPr lang="en-US" dirty="0"/>
          </a:p>
        </p:txBody>
      </p:sp>
    </p:spTree>
    <p:extLst>
      <p:ext uri="{BB962C8B-B14F-4D97-AF65-F5344CB8AC3E}">
        <p14:creationId xmlns:p14="http://schemas.microsoft.com/office/powerpoint/2010/main" val="2544571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4646" y="3598904"/>
            <a:ext cx="7571653" cy="369332"/>
          </a:xfrm>
          <a:prstGeom prst="rect">
            <a:avLst/>
          </a:prstGeom>
        </p:spPr>
        <p:txBody>
          <a:bodyPr wrap="square">
            <a:spAutoFit/>
          </a:bodyPr>
          <a:lstStyle/>
          <a:p>
            <a:r>
              <a:rPr lang="en-US" i="1" baseline="30000" dirty="0"/>
              <a:t>© </a:t>
            </a:r>
            <a:r>
              <a:rPr lang="en-US" i="1" dirty="0"/>
              <a:t>Barrera &amp; Kramer, 2017; please do not use </a:t>
            </a:r>
            <a:r>
              <a:rPr lang="en-US" i="1" dirty="0" smtClean="0"/>
              <a:t>in part or in whole without </a:t>
            </a:r>
            <a:r>
              <a:rPr lang="en-US" i="1" dirty="0"/>
              <a:t>referencing</a:t>
            </a:r>
            <a:endParaRPr lang="en-US" dirty="0"/>
          </a:p>
        </p:txBody>
      </p:sp>
      <p:sp>
        <p:nvSpPr>
          <p:cNvPr id="3" name="Title 2"/>
          <p:cNvSpPr>
            <a:spLocks noGrp="1"/>
          </p:cNvSpPr>
          <p:nvPr>
            <p:ph type="title"/>
          </p:nvPr>
        </p:nvSpPr>
        <p:spPr>
          <a:xfrm>
            <a:off x="709972" y="2317194"/>
            <a:ext cx="8001000" cy="1143000"/>
          </a:xfrm>
        </p:spPr>
        <p:txBody>
          <a:bodyPr/>
          <a:lstStyle/>
          <a:p>
            <a:pPr lvl="0" defTabSz="457200">
              <a:spcBef>
                <a:spcPts val="0"/>
              </a:spcBef>
            </a:pPr>
            <a:r>
              <a:rPr lang="en-US" sz="4400" dirty="0">
                <a:solidFill>
                  <a:srgbClr val="B74D21">
                    <a:lumMod val="75000"/>
                  </a:srgbClr>
                </a:solidFill>
                <a:ea typeface="+mn-ea"/>
                <a:cs typeface="+mn-cs"/>
              </a:rPr>
              <a:t>Skilled Dialogue </a:t>
            </a:r>
            <a:r>
              <a:rPr lang="en-US" sz="4400" dirty="0">
                <a:solidFill>
                  <a:prstClr val="black"/>
                </a:solidFill>
                <a:ea typeface="+mn-ea"/>
                <a:cs typeface="+mn-cs"/>
              </a:rPr>
              <a:t>at a </a:t>
            </a:r>
            <a:r>
              <a:rPr lang="en-US" sz="4400" dirty="0" smtClean="0">
                <a:solidFill>
                  <a:prstClr val="black"/>
                </a:solidFill>
                <a:ea typeface="+mn-ea"/>
                <a:cs typeface="+mn-cs"/>
              </a:rPr>
              <a:t>Glance</a:t>
            </a:r>
            <a:endParaRPr lang="en-US" dirty="0"/>
          </a:p>
        </p:txBody>
      </p:sp>
    </p:spTree>
    <p:extLst>
      <p:ext uri="{BB962C8B-B14F-4D97-AF65-F5344CB8AC3E}">
        <p14:creationId xmlns:p14="http://schemas.microsoft.com/office/powerpoint/2010/main" val="3608136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Oval 2" descr="oval" title="oval"/>
          <p:cNvSpPr>
            <a:spLocks noChangeArrowheads="1"/>
          </p:cNvSpPr>
          <p:nvPr/>
        </p:nvSpPr>
        <p:spPr bwMode="auto">
          <a:xfrm>
            <a:off x="1975388" y="5397500"/>
            <a:ext cx="5199272" cy="11557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0" lang="en-US" altLang="en-US" sz="2400" b="1">
              <a:latin typeface="Times" charset="0"/>
            </a:endParaRPr>
          </a:p>
        </p:txBody>
      </p:sp>
      <p:sp>
        <p:nvSpPr>
          <p:cNvPr id="2" name="Title 1"/>
          <p:cNvSpPr>
            <a:spLocks noGrp="1"/>
          </p:cNvSpPr>
          <p:nvPr>
            <p:ph type="title"/>
          </p:nvPr>
        </p:nvSpPr>
        <p:spPr>
          <a:xfrm>
            <a:off x="2129449" y="5614174"/>
            <a:ext cx="4891149" cy="722352"/>
          </a:xfrm>
        </p:spPr>
        <p:txBody>
          <a:bodyPr/>
          <a:lstStyle/>
          <a:p>
            <a:pPr lvl="0" defTabSz="457200">
              <a:spcBef>
                <a:spcPts val="0"/>
              </a:spcBef>
            </a:pPr>
            <a:r>
              <a:rPr lang="en-US" altLang="en-US" sz="3600" i="1" dirty="0">
                <a:solidFill>
                  <a:prstClr val="black"/>
                </a:solidFill>
                <a:ea typeface="+mn-ea"/>
                <a:cs typeface="+mn-cs"/>
              </a:rPr>
              <a:t>SKILLED </a:t>
            </a:r>
            <a:r>
              <a:rPr lang="en-US" altLang="en-US" sz="3600" i="1" dirty="0" smtClean="0">
                <a:solidFill>
                  <a:prstClr val="black"/>
                </a:solidFill>
                <a:ea typeface="+mn-ea"/>
                <a:cs typeface="+mn-cs"/>
              </a:rPr>
              <a:t>DIALOGUE</a:t>
            </a:r>
            <a:endParaRPr lang="en-US" dirty="0"/>
          </a:p>
        </p:txBody>
      </p:sp>
      <p:sp>
        <p:nvSpPr>
          <p:cNvPr id="12" name="AutoShape 11" descr="arrow" title="arrow"/>
          <p:cNvSpPr>
            <a:spLocks noChangeArrowheads="1"/>
          </p:cNvSpPr>
          <p:nvPr/>
        </p:nvSpPr>
        <p:spPr bwMode="auto">
          <a:xfrm rot="10708287" flipH="1" flipV="1">
            <a:off x="7175627" y="999289"/>
            <a:ext cx="1813360" cy="5466496"/>
          </a:xfrm>
          <a:prstGeom prst="curvedLeftArrow">
            <a:avLst>
              <a:gd name="adj1" fmla="val 42956"/>
              <a:gd name="adj2" fmla="val 138137"/>
              <a:gd name="adj3" fmla="val 35274"/>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0187" name="AutoShape 11" descr="arrow" title="arrow"/>
          <p:cNvSpPr>
            <a:spLocks noChangeArrowheads="1"/>
          </p:cNvSpPr>
          <p:nvPr/>
        </p:nvSpPr>
        <p:spPr bwMode="auto">
          <a:xfrm rot="10891713" flipV="1">
            <a:off x="161524" y="1019253"/>
            <a:ext cx="1741714" cy="5432833"/>
          </a:xfrm>
          <a:prstGeom prst="curvedLeftArrow">
            <a:avLst>
              <a:gd name="adj1" fmla="val 42956"/>
              <a:gd name="adj2" fmla="val 138137"/>
              <a:gd name="adj3" fmla="val 35274"/>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 name="Text Box 7"/>
          <p:cNvSpPr txBox="1">
            <a:spLocks noChangeArrowheads="1"/>
          </p:cNvSpPr>
          <p:nvPr/>
        </p:nvSpPr>
        <p:spPr bwMode="auto">
          <a:xfrm>
            <a:off x="4013448" y="2628900"/>
            <a:ext cx="3457998"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en-US" sz="2800" b="1" dirty="0" smtClean="0">
                <a:solidFill>
                  <a:srgbClr val="008080"/>
                </a:solidFill>
              </a:rPr>
              <a:t>Allowing</a:t>
            </a:r>
            <a:endParaRPr lang="en-US" altLang="en-US" sz="2800" b="1" dirty="0">
              <a:solidFill>
                <a:srgbClr val="008080"/>
              </a:solidFill>
            </a:endParaRPr>
          </a:p>
          <a:p>
            <a:pPr algn="ctr"/>
            <a:endParaRPr lang="en-US" altLang="en-US" sz="2800" b="1" dirty="0">
              <a:solidFill>
                <a:srgbClr val="008080"/>
              </a:solidFill>
            </a:endParaRPr>
          </a:p>
          <a:p>
            <a:pPr algn="ctr"/>
            <a:r>
              <a:rPr lang="en-US" altLang="en-US" sz="2800" b="1" dirty="0" smtClean="0">
                <a:solidFill>
                  <a:srgbClr val="008080"/>
                </a:solidFill>
              </a:rPr>
              <a:t>Appreciating</a:t>
            </a:r>
            <a:endParaRPr lang="en-US" altLang="en-US" sz="2800" b="1" dirty="0">
              <a:solidFill>
                <a:srgbClr val="008080"/>
              </a:solidFill>
            </a:endParaRPr>
          </a:p>
          <a:p>
            <a:pPr algn="ctr"/>
            <a:endParaRPr lang="en-US" altLang="en-US" sz="2800" b="1" dirty="0">
              <a:solidFill>
                <a:srgbClr val="008080"/>
              </a:solidFill>
            </a:endParaRPr>
          </a:p>
          <a:p>
            <a:pPr algn="ctr"/>
            <a:r>
              <a:rPr lang="en-US" altLang="en-US" sz="3200" b="1" dirty="0" smtClean="0">
                <a:solidFill>
                  <a:srgbClr val="D28650"/>
                </a:solidFill>
              </a:rPr>
              <a:t>HARMONIZING</a:t>
            </a:r>
            <a:endParaRPr lang="en-US" altLang="en-US" sz="3200" dirty="0">
              <a:solidFill>
                <a:srgbClr val="D28650"/>
              </a:solidFill>
            </a:endParaRPr>
          </a:p>
          <a:p>
            <a:pPr algn="ctr"/>
            <a:endParaRPr lang="en-US" altLang="en-US" sz="1000" dirty="0">
              <a:solidFill>
                <a:schemeClr val="tx1"/>
              </a:solidFill>
            </a:endParaRPr>
          </a:p>
        </p:txBody>
      </p:sp>
      <p:sp>
        <p:nvSpPr>
          <p:cNvPr id="50183" name="Text Box 7"/>
          <p:cNvSpPr txBox="1">
            <a:spLocks noChangeArrowheads="1"/>
          </p:cNvSpPr>
          <p:nvPr/>
        </p:nvSpPr>
        <p:spPr bwMode="auto">
          <a:xfrm>
            <a:off x="1652808" y="2628900"/>
            <a:ext cx="2428870"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en-US" sz="2800" b="1" dirty="0" smtClean="0">
                <a:solidFill>
                  <a:srgbClr val="008080"/>
                </a:solidFill>
              </a:rPr>
              <a:t>Welcoming</a:t>
            </a:r>
            <a:endParaRPr lang="en-US" altLang="en-US" sz="2800" b="1" dirty="0">
              <a:solidFill>
                <a:srgbClr val="008080"/>
              </a:solidFill>
            </a:endParaRPr>
          </a:p>
          <a:p>
            <a:pPr algn="ctr"/>
            <a:endParaRPr lang="en-US" altLang="en-US" sz="2800" b="1" dirty="0">
              <a:solidFill>
                <a:srgbClr val="008080"/>
              </a:solidFill>
            </a:endParaRPr>
          </a:p>
          <a:p>
            <a:pPr algn="ctr"/>
            <a:r>
              <a:rPr lang="en-US" altLang="en-US" sz="2800" b="1" dirty="0" smtClean="0">
                <a:solidFill>
                  <a:srgbClr val="008080"/>
                </a:solidFill>
              </a:rPr>
              <a:t>Sense-Making</a:t>
            </a:r>
            <a:endParaRPr lang="en-US" altLang="en-US" sz="2800" b="1" dirty="0">
              <a:solidFill>
                <a:srgbClr val="008080"/>
              </a:solidFill>
            </a:endParaRPr>
          </a:p>
          <a:p>
            <a:pPr algn="ctr"/>
            <a:endParaRPr lang="en-US" altLang="en-US" sz="2800" b="1" dirty="0">
              <a:solidFill>
                <a:srgbClr val="008080"/>
              </a:solidFill>
            </a:endParaRPr>
          </a:p>
          <a:p>
            <a:pPr algn="ctr"/>
            <a:r>
              <a:rPr lang="en-US" altLang="en-US" sz="3200" b="1" dirty="0" smtClean="0">
                <a:solidFill>
                  <a:srgbClr val="D28650"/>
                </a:solidFill>
              </a:rPr>
              <a:t>JOINING</a:t>
            </a:r>
            <a:endParaRPr lang="en-US" altLang="en-US" sz="3200" dirty="0">
              <a:solidFill>
                <a:srgbClr val="D28650"/>
              </a:solidFill>
            </a:endParaRPr>
          </a:p>
          <a:p>
            <a:pPr algn="ctr"/>
            <a:endParaRPr lang="en-US" altLang="en-US" sz="1000" dirty="0">
              <a:solidFill>
                <a:schemeClr val="tx1"/>
              </a:solidFill>
            </a:endParaRPr>
          </a:p>
        </p:txBody>
      </p:sp>
      <p:sp>
        <p:nvSpPr>
          <p:cNvPr id="50181" name="Oval 5" descr="oval" title="oval"/>
          <p:cNvSpPr>
            <a:spLocks noChangeArrowheads="1"/>
          </p:cNvSpPr>
          <p:nvPr/>
        </p:nvSpPr>
        <p:spPr bwMode="auto">
          <a:xfrm>
            <a:off x="4262579" y="520700"/>
            <a:ext cx="3208867" cy="1574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0188" name="Rectangle 12"/>
          <p:cNvSpPr>
            <a:spLocks noChangeArrowheads="1"/>
          </p:cNvSpPr>
          <p:nvPr/>
        </p:nvSpPr>
        <p:spPr bwMode="auto">
          <a:xfrm>
            <a:off x="4757148" y="570805"/>
            <a:ext cx="210118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en-US" sz="2800" b="1" dirty="0" smtClean="0">
                <a:solidFill>
                  <a:srgbClr val="D28650"/>
                </a:solidFill>
              </a:rPr>
              <a:t>Setting </a:t>
            </a:r>
          </a:p>
          <a:p>
            <a:pPr algn="ctr"/>
            <a:r>
              <a:rPr lang="en-US" altLang="en-US" sz="2800" b="1" dirty="0" smtClean="0">
                <a:solidFill>
                  <a:srgbClr val="D28650"/>
                </a:solidFill>
              </a:rPr>
              <a:t>the Stage </a:t>
            </a:r>
          </a:p>
          <a:p>
            <a:pPr algn="ctr"/>
            <a:r>
              <a:rPr lang="en-US" altLang="en-US" sz="2800" b="1" dirty="0" smtClean="0">
                <a:solidFill>
                  <a:srgbClr val="D28650"/>
                </a:solidFill>
              </a:rPr>
              <a:t>for Miracles</a:t>
            </a:r>
            <a:endParaRPr lang="en-US" altLang="en-US" sz="2800" b="1" dirty="0">
              <a:solidFill>
                <a:srgbClr val="D28650"/>
              </a:solidFill>
            </a:endParaRPr>
          </a:p>
        </p:txBody>
      </p:sp>
      <p:sp>
        <p:nvSpPr>
          <p:cNvPr id="50180" name="Oval 4" descr="oval" title="oval"/>
          <p:cNvSpPr>
            <a:spLocks noChangeArrowheads="1"/>
          </p:cNvSpPr>
          <p:nvPr/>
        </p:nvSpPr>
        <p:spPr bwMode="auto">
          <a:xfrm>
            <a:off x="1350433" y="457200"/>
            <a:ext cx="3276207" cy="16383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0182" name="Text Box 6"/>
          <p:cNvSpPr txBox="1">
            <a:spLocks noChangeArrowheads="1"/>
          </p:cNvSpPr>
          <p:nvPr/>
        </p:nvSpPr>
        <p:spPr bwMode="auto">
          <a:xfrm>
            <a:off x="1513108" y="520700"/>
            <a:ext cx="274947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en-US" dirty="0">
                <a:solidFill>
                  <a:schemeClr val="tx2"/>
                </a:solidFill>
              </a:rPr>
              <a:t>      </a:t>
            </a:r>
            <a:r>
              <a:rPr lang="en-US" altLang="en-US" sz="2800" dirty="0">
                <a:solidFill>
                  <a:schemeClr val="tx2"/>
                </a:solidFill>
              </a:rPr>
              <a:t> </a:t>
            </a:r>
            <a:r>
              <a:rPr lang="en-US" altLang="en-US" sz="2800" dirty="0" smtClean="0">
                <a:solidFill>
                  <a:schemeClr val="tx2"/>
                </a:solidFill>
              </a:rPr>
              <a:t> </a:t>
            </a:r>
            <a:r>
              <a:rPr lang="en-US" altLang="en-US" sz="2800" b="1" dirty="0" smtClean="0">
                <a:solidFill>
                  <a:srgbClr val="D28650"/>
                </a:solidFill>
              </a:rPr>
              <a:t>  Choosing </a:t>
            </a:r>
          </a:p>
          <a:p>
            <a:r>
              <a:rPr lang="en-US" altLang="en-US" sz="2800" b="1" dirty="0" smtClean="0">
                <a:solidFill>
                  <a:srgbClr val="D28650"/>
                </a:solidFill>
              </a:rPr>
              <a:t>      Relationship</a:t>
            </a:r>
          </a:p>
          <a:p>
            <a:r>
              <a:rPr lang="en-US" altLang="en-US" sz="2800" b="1" dirty="0" smtClean="0">
                <a:solidFill>
                  <a:srgbClr val="D28650"/>
                </a:solidFill>
              </a:rPr>
              <a:t>     Over Control</a:t>
            </a:r>
            <a:endParaRPr lang="en-US" altLang="en-US" sz="2800" b="1" dirty="0">
              <a:solidFill>
                <a:srgbClr val="D28650"/>
              </a:solidFill>
            </a:endParaRPr>
          </a:p>
        </p:txBody>
      </p:sp>
    </p:spTree>
    <p:extLst>
      <p:ext uri="{BB962C8B-B14F-4D97-AF65-F5344CB8AC3E}">
        <p14:creationId xmlns:p14="http://schemas.microsoft.com/office/powerpoint/2010/main" val="3861442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905000"/>
            <a:ext cx="8001000" cy="4025900"/>
          </a:xfrm>
        </p:spPr>
        <p:txBody>
          <a:bodyPr>
            <a:noAutofit/>
          </a:bodyPr>
          <a:lstStyle/>
          <a:p>
            <a:pPr marL="0" indent="0">
              <a:buNone/>
            </a:pPr>
            <a:r>
              <a:rPr lang="en-US" sz="2000" dirty="0"/>
              <a:t>Mr. Jacoby, and elementary special education teacher, wants to talk to Mrs. Ricardo, Patrick’s mom, about some of Patrick’s behaviors.  Mrs. Ricardo hasn’t returned any of Mr. Jacoby’s calls.  When Mr. Jacoby has a chance to talk to Mrs. Ricardo, she quickly tries to shut down the conversation by saying, “I don’t want to talk about Patrick’s behavior again. Tell me how he’s doing in reading?”  Mr. Jacoby tries again and asks, “What makes it difficult for you to talk about Patrick’s behavior?”  This time, Mrs. Ricardo does not change the subject.  Her eyes tear up and she says, “I feel like you are </a:t>
            </a:r>
            <a:r>
              <a:rPr lang="en-US" sz="2000" dirty="0" smtClean="0"/>
              <a:t>always picking </a:t>
            </a:r>
            <a:r>
              <a:rPr lang="en-US" sz="2000" dirty="0"/>
              <a:t>on Patrick.  I’m sure he’s not the only one acting like that in your class.  What am I supposed to do?  I can’t do anything about his behavior at school.  I can barely manage it at home.”  </a:t>
            </a:r>
          </a:p>
          <a:p>
            <a:pPr marL="0" indent="0">
              <a:buNone/>
            </a:pPr>
            <a:endParaRPr lang="en-US" sz="1400" dirty="0" smtClean="0"/>
          </a:p>
          <a:p>
            <a:pPr marL="0" indent="0">
              <a:buNone/>
            </a:pPr>
            <a:r>
              <a:rPr lang="en-US" sz="1400" dirty="0" smtClean="0"/>
              <a:t>(</a:t>
            </a:r>
            <a:r>
              <a:rPr lang="en-US" sz="1400" dirty="0"/>
              <a:t>NOTE: </a:t>
            </a:r>
            <a:r>
              <a:rPr lang="en-US" sz="1400" dirty="0" smtClean="0"/>
              <a:t>See Barrera </a:t>
            </a:r>
            <a:r>
              <a:rPr lang="en-US" sz="1400" dirty="0"/>
              <a:t>&amp; Kramer (2017) for more detailed analysis and discussion of </a:t>
            </a:r>
            <a:r>
              <a:rPr lang="en-US" sz="1400" dirty="0" smtClean="0"/>
              <a:t>other </a:t>
            </a:r>
            <a:r>
              <a:rPr lang="en-US" sz="1400" dirty="0"/>
              <a:t>scenarios.</a:t>
            </a:r>
            <a:r>
              <a:rPr lang="en-US" sz="1400" dirty="0" smtClean="0"/>
              <a:t>)</a:t>
            </a:r>
            <a:r>
              <a:rPr lang="en-US" sz="2000" dirty="0" smtClean="0"/>
              <a:t>	</a:t>
            </a:r>
            <a:endParaRPr lang="en-US" sz="2000" dirty="0"/>
          </a:p>
        </p:txBody>
      </p:sp>
      <p:sp>
        <p:nvSpPr>
          <p:cNvPr id="2" name="Title 1"/>
          <p:cNvSpPr>
            <a:spLocks noGrp="1"/>
          </p:cNvSpPr>
          <p:nvPr>
            <p:ph type="title"/>
          </p:nvPr>
        </p:nvSpPr>
        <p:spPr>
          <a:xfrm>
            <a:off x="571500" y="566738"/>
            <a:ext cx="8001000" cy="850899"/>
          </a:xfrm>
        </p:spPr>
        <p:txBody>
          <a:bodyPr/>
          <a:lstStyle/>
          <a:p>
            <a:r>
              <a:rPr lang="en-US" b="1" dirty="0" smtClean="0">
                <a:effectLst>
                  <a:outerShdw blurRad="38100" dist="38100" dir="2700000" algn="tl">
                    <a:srgbClr val="000000">
                      <a:alpha val="43137"/>
                    </a:srgbClr>
                  </a:outerShdw>
                </a:effectLst>
              </a:rPr>
              <a:t>Scenario</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6515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CAUTION: Even though, for purposes of this presentation, Skilled Dialogue’s various steps are discussed in a linear fashion, they are in fact cyclical and reiterative . </a:t>
            </a:r>
          </a:p>
          <a:p>
            <a:pPr marL="0" indent="0">
              <a:buNone/>
            </a:pPr>
            <a:r>
              <a:rPr lang="en-US" dirty="0" smtClean="0"/>
              <a:t>Steps often need to be revisited depending on how interactions progress. If you find it difficult to appreciate the others’ views, for example, it may be that you need to allow more time for them to express those views, or perhaps, you need to give more attention to making sense of those views. Similarly, if one disposition seems difficult to set in place, it may be that the other needs to be strengthened.</a:t>
            </a:r>
            <a:endParaRPr lang="en-US" dirty="0"/>
          </a:p>
        </p:txBody>
      </p:sp>
      <p:sp>
        <p:nvSpPr>
          <p:cNvPr id="2" name="Title 1"/>
          <p:cNvSpPr>
            <a:spLocks noGrp="1"/>
          </p:cNvSpPr>
          <p:nvPr>
            <p:ph type="title"/>
          </p:nvPr>
        </p:nvSpPr>
        <p:spPr/>
        <p:txBody>
          <a:bodyPr/>
          <a:lstStyle/>
          <a:p>
            <a:r>
              <a:rPr lang="en-US" sz="4000" b="1" dirty="0" smtClean="0">
                <a:effectLst>
                  <a:outerShdw blurRad="38100" dist="38100" dir="2700000" algn="tl">
                    <a:srgbClr val="000000">
                      <a:alpha val="43137"/>
                    </a:srgbClr>
                  </a:outerShdw>
                </a:effectLst>
              </a:rPr>
              <a:t>Procedural Steps</a:t>
            </a: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1545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3900" y="4152324"/>
            <a:ext cx="7647596" cy="1169551"/>
          </a:xfrm>
          <a:prstGeom prst="rect">
            <a:avLst/>
          </a:prstGeom>
          <a:noFill/>
        </p:spPr>
        <p:txBody>
          <a:bodyPr wrap="none" rtlCol="0">
            <a:spAutoFit/>
          </a:bodyPr>
          <a:lstStyle/>
          <a:p>
            <a:pPr>
              <a:lnSpc>
                <a:spcPct val="150000"/>
              </a:lnSpc>
            </a:pPr>
            <a:r>
              <a:rPr lang="en-US" sz="2400" i="1" u="sng" dirty="0" smtClean="0"/>
              <a:t>Disposition</a:t>
            </a:r>
            <a:endParaRPr lang="en-US" sz="2400" i="1" dirty="0" smtClean="0"/>
          </a:p>
          <a:p>
            <a:pPr>
              <a:lnSpc>
                <a:spcPct val="150000"/>
              </a:lnSpc>
            </a:pPr>
            <a:r>
              <a:rPr lang="en-US" sz="2400" i="1" dirty="0" smtClean="0"/>
              <a:t>The predominant stance with which you approach what you do</a:t>
            </a:r>
            <a:endParaRPr lang="en-US" sz="2400" i="1" dirty="0"/>
          </a:p>
        </p:txBody>
      </p:sp>
      <p:sp>
        <p:nvSpPr>
          <p:cNvPr id="5" name="Title 4"/>
          <p:cNvSpPr>
            <a:spLocks noGrp="1"/>
          </p:cNvSpPr>
          <p:nvPr>
            <p:ph type="title"/>
          </p:nvPr>
        </p:nvSpPr>
        <p:spPr>
          <a:xfrm>
            <a:off x="571500" y="1989138"/>
            <a:ext cx="8001000" cy="1143000"/>
          </a:xfrm>
        </p:spPr>
        <p:txBody>
          <a:bodyPr/>
          <a:lstStyle/>
          <a:p>
            <a:pPr lvl="0" defTabSz="457200">
              <a:spcBef>
                <a:spcPts val="0"/>
              </a:spcBef>
            </a:pPr>
            <a:r>
              <a:rPr lang="en-US" sz="4000" b="1" dirty="0">
                <a:solidFill>
                  <a:prstClr val="black"/>
                </a:solidFill>
                <a:ea typeface="+mn-ea"/>
                <a:cs typeface="+mn-cs"/>
              </a:rPr>
              <a:t>Step 1: Set your </a:t>
            </a:r>
            <a:r>
              <a:rPr lang="en-US" sz="4000" b="1" dirty="0" smtClean="0">
                <a:solidFill>
                  <a:prstClr val="black"/>
                </a:solidFill>
                <a:ea typeface="+mn-ea"/>
                <a:cs typeface="+mn-cs"/>
              </a:rPr>
              <a:t>dispositions</a:t>
            </a:r>
            <a:endParaRPr lang="en-US" dirty="0"/>
          </a:p>
        </p:txBody>
      </p:sp>
    </p:spTree>
    <p:extLst>
      <p:ext uri="{BB962C8B-B14F-4D97-AF65-F5344CB8AC3E}">
        <p14:creationId xmlns:p14="http://schemas.microsoft.com/office/powerpoint/2010/main" val="3418383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descr="Choosing Relationship over Control" title="Choosing Relationship over Control"/>
          <p:cNvGraphicFramePr>
            <a:graphicFrameLocks noChangeAspect="1"/>
          </p:cNvGraphicFramePr>
          <p:nvPr>
            <p:extLst>
              <p:ext uri="{D42A27DB-BD31-4B8C-83A1-F6EECF244321}">
                <p14:modId xmlns:p14="http://schemas.microsoft.com/office/powerpoint/2010/main" val="4137669698"/>
              </p:ext>
            </p:extLst>
          </p:nvPr>
        </p:nvGraphicFramePr>
        <p:xfrm>
          <a:off x="925513" y="1579605"/>
          <a:ext cx="7362825" cy="4286250"/>
        </p:xfrm>
        <a:graphic>
          <a:graphicData uri="http://schemas.openxmlformats.org/presentationml/2006/ole">
            <mc:AlternateContent xmlns:mc="http://schemas.openxmlformats.org/markup-compatibility/2006">
              <mc:Choice xmlns:v="urn:schemas-microsoft-com:vml" Requires="v">
                <p:oleObj spid="_x0000_s8230" name="Document" r:id="rId3" imgW="5626655" imgH="3275914" progId="Word.Document.12">
                  <p:embed/>
                </p:oleObj>
              </mc:Choice>
              <mc:Fallback>
                <p:oleObj name="Document" r:id="rId3" imgW="5626655" imgH="3275914" progId="Word.Document.12">
                  <p:embed/>
                  <p:pic>
                    <p:nvPicPr>
                      <p:cNvPr id="0" name=""/>
                      <p:cNvPicPr/>
                      <p:nvPr/>
                    </p:nvPicPr>
                    <p:blipFill>
                      <a:blip r:embed="rId4"/>
                      <a:stretch>
                        <a:fillRect/>
                      </a:stretch>
                    </p:blipFill>
                    <p:spPr>
                      <a:xfrm>
                        <a:off x="925513" y="1579605"/>
                        <a:ext cx="7362825" cy="4286250"/>
                      </a:xfrm>
                      <a:prstGeom prst="rect">
                        <a:avLst/>
                      </a:prstGeom>
                    </p:spPr>
                  </p:pic>
                </p:oleObj>
              </mc:Fallback>
            </mc:AlternateContent>
          </a:graphicData>
        </a:graphic>
      </p:graphicFrame>
      <p:sp>
        <p:nvSpPr>
          <p:cNvPr id="3" name="Title 2"/>
          <p:cNvSpPr>
            <a:spLocks noGrp="1"/>
          </p:cNvSpPr>
          <p:nvPr>
            <p:ph type="title"/>
          </p:nvPr>
        </p:nvSpPr>
        <p:spPr>
          <a:xfrm>
            <a:off x="571500" y="426235"/>
            <a:ext cx="8001000" cy="1143000"/>
          </a:xfrm>
        </p:spPr>
        <p:txBody>
          <a:bodyPr/>
          <a:lstStyle/>
          <a:p>
            <a:r>
              <a:rPr lang="en-US" sz="3200" b="1" i="1" dirty="0"/>
              <a:t>Choosing Relationship over </a:t>
            </a:r>
            <a:r>
              <a:rPr lang="en-US" sz="3200" b="1" i="1" dirty="0" smtClean="0"/>
              <a:t>Control</a:t>
            </a:r>
            <a:endParaRPr lang="en-US" sz="3200" dirty="0"/>
          </a:p>
        </p:txBody>
      </p:sp>
    </p:spTree>
    <p:extLst>
      <p:ext uri="{BB962C8B-B14F-4D97-AF65-F5344CB8AC3E}">
        <p14:creationId xmlns:p14="http://schemas.microsoft.com/office/powerpoint/2010/main" val="306479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descr="Setting the Stage for Miracles" title="Setting the Stage for Miracles"/>
          <p:cNvGraphicFramePr>
            <a:graphicFrameLocks noChangeAspect="1"/>
          </p:cNvGraphicFramePr>
          <p:nvPr>
            <p:extLst>
              <p:ext uri="{D42A27DB-BD31-4B8C-83A1-F6EECF244321}">
                <p14:modId xmlns:p14="http://schemas.microsoft.com/office/powerpoint/2010/main" val="3961901942"/>
              </p:ext>
            </p:extLst>
          </p:nvPr>
        </p:nvGraphicFramePr>
        <p:xfrm>
          <a:off x="819150" y="1400587"/>
          <a:ext cx="7362825" cy="4810125"/>
        </p:xfrm>
        <a:graphic>
          <a:graphicData uri="http://schemas.openxmlformats.org/presentationml/2006/ole">
            <mc:AlternateContent xmlns:mc="http://schemas.openxmlformats.org/markup-compatibility/2006">
              <mc:Choice xmlns:v="urn:schemas-microsoft-com:vml" Requires="v">
                <p:oleObj spid="_x0000_s1065" name="Document" r:id="rId3" imgW="5626655" imgH="3682254" progId="Word.Document.12">
                  <p:embed/>
                </p:oleObj>
              </mc:Choice>
              <mc:Fallback>
                <p:oleObj name="Document" r:id="rId3" imgW="5626655" imgH="3682254" progId="Word.Document.12">
                  <p:embed/>
                  <p:pic>
                    <p:nvPicPr>
                      <p:cNvPr id="0" name=""/>
                      <p:cNvPicPr/>
                      <p:nvPr/>
                    </p:nvPicPr>
                    <p:blipFill>
                      <a:blip r:embed="rId4"/>
                      <a:stretch>
                        <a:fillRect/>
                      </a:stretch>
                    </p:blipFill>
                    <p:spPr>
                      <a:xfrm>
                        <a:off x="819150" y="1400587"/>
                        <a:ext cx="7362825" cy="4810125"/>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sz="3200" b="1" i="1" dirty="0"/>
              <a:t>Setting the Stage for </a:t>
            </a:r>
            <a:r>
              <a:rPr lang="en-US" sz="3200" b="1" i="1" dirty="0" smtClean="0"/>
              <a:t>Miracles</a:t>
            </a:r>
            <a:endParaRPr lang="en-US" sz="3200" dirty="0"/>
          </a:p>
        </p:txBody>
      </p:sp>
    </p:spTree>
    <p:extLst>
      <p:ext uri="{BB962C8B-B14F-4D97-AF65-F5344CB8AC3E}">
        <p14:creationId xmlns:p14="http://schemas.microsoft.com/office/powerpoint/2010/main" val="42135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1800" y="5233854"/>
            <a:ext cx="8445500" cy="550151"/>
          </a:xfrm>
          <a:prstGeom prst="rect">
            <a:avLst/>
          </a:prstGeom>
        </p:spPr>
        <p:txBody>
          <a:bodyPr wrap="square">
            <a:spAutoFit/>
          </a:bodyPr>
          <a:lstStyle/>
          <a:p>
            <a:pPr>
              <a:lnSpc>
                <a:spcPct val="150000"/>
              </a:lnSpc>
            </a:pPr>
            <a:r>
              <a:rPr lang="en-US" sz="2100" i="1" dirty="0"/>
              <a:t>Acknowledge and accept boundaries that define other’s identity as evidence-based</a:t>
            </a:r>
          </a:p>
        </p:txBody>
      </p:sp>
      <p:sp>
        <p:nvSpPr>
          <p:cNvPr id="5" name="Title 4"/>
          <p:cNvSpPr>
            <a:spLocks noGrp="1"/>
          </p:cNvSpPr>
          <p:nvPr>
            <p:ph type="title"/>
          </p:nvPr>
        </p:nvSpPr>
        <p:spPr>
          <a:xfrm>
            <a:off x="431800" y="2542825"/>
            <a:ext cx="8001000" cy="1143000"/>
          </a:xfrm>
        </p:spPr>
        <p:txBody>
          <a:bodyPr/>
          <a:lstStyle/>
          <a:p>
            <a:pPr lvl="0" defTabSz="457200">
              <a:spcBef>
                <a:spcPts val="0"/>
              </a:spcBef>
            </a:pPr>
            <a:r>
              <a:rPr lang="en-US" sz="4000" b="1" dirty="0">
                <a:solidFill>
                  <a:prstClr val="black"/>
                </a:solidFill>
                <a:ea typeface="+mn-ea"/>
                <a:cs typeface="+mn-cs"/>
              </a:rPr>
              <a:t>Step 2: Honor other’s </a:t>
            </a:r>
            <a:r>
              <a:rPr lang="en-US" sz="4000" b="1" dirty="0" smtClean="0">
                <a:solidFill>
                  <a:prstClr val="black"/>
                </a:solidFill>
                <a:ea typeface="+mn-ea"/>
                <a:cs typeface="+mn-cs"/>
              </a:rPr>
              <a:t>identity</a:t>
            </a:r>
            <a:endParaRPr lang="en-US" dirty="0"/>
          </a:p>
        </p:txBody>
      </p:sp>
    </p:spTree>
    <p:extLst>
      <p:ext uri="{BB962C8B-B14F-4D97-AF65-F5344CB8AC3E}">
        <p14:creationId xmlns:p14="http://schemas.microsoft.com/office/powerpoint/2010/main" val="6764778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885</TotalTime>
  <Words>691</Words>
  <Application>Microsoft Office PowerPoint</Application>
  <PresentationFormat>On-screen Show (4:3)</PresentationFormat>
  <Paragraphs>70</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Travelogue</vt:lpstr>
      <vt:lpstr>Microsoft Word Document</vt:lpstr>
      <vt:lpstr>CADRE Webinar  September 12, 2018</vt:lpstr>
      <vt:lpstr>Skilled Dialogue at a Glance</vt:lpstr>
      <vt:lpstr>SKILLED DIALOGUE</vt:lpstr>
      <vt:lpstr>Scenario</vt:lpstr>
      <vt:lpstr>Procedural Steps</vt:lpstr>
      <vt:lpstr>Step 1: Set your dispositions</vt:lpstr>
      <vt:lpstr>Choosing Relationship over Control</vt:lpstr>
      <vt:lpstr>Setting the Stage for Miracles</vt:lpstr>
      <vt:lpstr>Step 2: Honor other’s identity</vt:lpstr>
      <vt:lpstr>Pre-Requisite Strategies</vt:lpstr>
      <vt:lpstr>Step 3: Establish reciprocity</vt:lpstr>
      <vt:lpstr>Support Strategies:</vt:lpstr>
      <vt:lpstr>Step 4: Be responsive</vt:lpstr>
      <vt:lpstr>Key Strategy:  JOINING</vt:lpstr>
      <vt:lpstr>Key Strategy:  HARMONIZING</vt:lpstr>
      <vt:lpstr>It is our hope that Skilled Dialogue will help you establish  “brave spaces” from which to create shared understandings that contribute to a collective truth enriching to all of us.</vt:lpstr>
      <vt:lpstr>The material in this presentation has been adapted from Barrera &amp; Kramer, 2017. Given the time and format constraints we could only summarize much of the information contained in the book, which explores Skilled Dialogue in greater depth and specificity. It also contains multiple resources for greater understanding of 3rd Space, a key concept of Skilled Dialogue.</vt:lpstr>
      <vt:lpstr>Contact Us</vt:lpstr>
    </vt:vector>
  </TitlesOfParts>
  <Company>University of New Mexico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Isaura Barrera</dc:creator>
  <cp:lastModifiedBy>Amanda Rinehart</cp:lastModifiedBy>
  <cp:revision>101</cp:revision>
  <cp:lastPrinted>2018-08-15T17:36:45Z</cp:lastPrinted>
  <dcterms:created xsi:type="dcterms:W3CDTF">2016-09-07T20:20:10Z</dcterms:created>
  <dcterms:modified xsi:type="dcterms:W3CDTF">2018-09-17T20:05:26Z</dcterms:modified>
</cp:coreProperties>
</file>