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sldIdLst>
    <p:sldId id="291" r:id="rId4"/>
    <p:sldId id="256" r:id="rId5"/>
    <p:sldId id="257" r:id="rId6"/>
    <p:sldId id="258" r:id="rId7"/>
    <p:sldId id="259" r:id="rId8"/>
    <p:sldId id="260" r:id="rId9"/>
    <p:sldId id="261" r:id="rId10"/>
    <p:sldId id="262" r:id="rId11"/>
    <p:sldId id="263" r:id="rId12"/>
    <p:sldId id="266" r:id="rId13"/>
    <p:sldId id="264" r:id="rId14"/>
    <p:sldId id="267" r:id="rId15"/>
    <p:sldId id="268" r:id="rId16"/>
    <p:sldId id="265" r:id="rId17"/>
    <p:sldId id="270" r:id="rId18"/>
    <p:sldId id="271" r:id="rId19"/>
    <p:sldId id="272" r:id="rId20"/>
    <p:sldId id="273" r:id="rId21"/>
    <p:sldId id="269" r:id="rId22"/>
    <p:sldId id="274" r:id="rId23"/>
    <p:sldId id="275" r:id="rId24"/>
    <p:sldId id="276" r:id="rId25"/>
    <p:sldId id="277" r:id="rId26"/>
    <p:sldId id="278" r:id="rId27"/>
    <p:sldId id="294" r:id="rId28"/>
    <p:sldId id="280" r:id="rId29"/>
    <p:sldId id="281" r:id="rId30"/>
    <p:sldId id="282" r:id="rId31"/>
    <p:sldId id="283" r:id="rId32"/>
    <p:sldId id="284" r:id="rId33"/>
    <p:sldId id="286" r:id="rId34"/>
    <p:sldId id="287" r:id="rId35"/>
    <p:sldId id="288" r:id="rId36"/>
    <p:sldId id="285" r:id="rId37"/>
    <p:sldId id="289"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977"/>
    <a:srgbClr val="133177"/>
    <a:srgbClr val="111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56" autoAdjust="0"/>
    <p:restoredTop sz="94665" autoAdjust="0"/>
  </p:normalViewPr>
  <p:slideViewPr>
    <p:cSldViewPr>
      <p:cViewPr>
        <p:scale>
          <a:sx n="54" d="100"/>
          <a:sy n="54" d="100"/>
        </p:scale>
        <p:origin x="-715" y="2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C40AB-270F-49BE-A10F-7B5C2235D5DF}" type="datetimeFigureOut">
              <a:rPr lang="en-US" smtClean="0"/>
              <a:t>7/10/2018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5B5AB-1077-46D7-89FB-FBFB2DA64C5E}" type="slidenum">
              <a:rPr lang="en-US" smtClean="0"/>
              <a:t>‹#›</a:t>
            </a:fld>
            <a:endParaRPr lang="en-US"/>
          </a:p>
        </p:txBody>
      </p:sp>
    </p:spTree>
    <p:extLst>
      <p:ext uri="{BB962C8B-B14F-4D97-AF65-F5344CB8AC3E}">
        <p14:creationId xmlns:p14="http://schemas.microsoft.com/office/powerpoint/2010/main" val="357072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1DC35-8E5D-493B-AF35-A10ADF5FD2DF}"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1DC35-8E5D-493B-AF35-A10ADF5FD2DF}"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3B54F9-CCC0-40DE-B969-194A09482F80}"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232930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2D385-6F23-491E-90BF-5D06D0BF9F21}"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273962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8D865-DA43-41CE-A745-F1617EEA335C}"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233637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6647DB-FBDE-49AD-BA5D-B16AA3F32D28}"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93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ADF214-2BB0-47C5-9FB5-171070FFCD44}"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951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E5D1A3-392F-4D30-9E31-1D6F1F0546A5}"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794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CFE4FA-CB81-4BAA-8CC8-9356DBFC8287}" type="datetime1">
              <a:rPr lang="en-US" smtClean="0">
                <a:solidFill>
                  <a:prstClr val="black">
                    <a:tint val="75000"/>
                  </a:prstClr>
                </a:solidFill>
              </a:rPr>
              <a:t>7/10/2018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09" y="76306"/>
            <a:ext cx="1704761" cy="838095"/>
          </a:xfrm>
          <a:prstGeom prst="rect">
            <a:avLst/>
          </a:prstGeom>
        </p:spPr>
      </p:pic>
    </p:spTree>
    <p:extLst>
      <p:ext uri="{BB962C8B-B14F-4D97-AF65-F5344CB8AC3E}">
        <p14:creationId xmlns:p14="http://schemas.microsoft.com/office/powerpoint/2010/main" val="3252579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FB59F8-ED8A-4312-AEEB-9597502D5354}" type="datetime1">
              <a:rPr lang="en-US" smtClean="0">
                <a:solidFill>
                  <a:prstClr val="black">
                    <a:tint val="75000"/>
                  </a:prstClr>
                </a:solidFill>
              </a:rPr>
              <a:t>7/10/2018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596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99EC3C-15F0-4C85-AC5D-135D955B0BD3}" type="datetime1">
              <a:rPr lang="en-US" smtClean="0">
                <a:solidFill>
                  <a:prstClr val="black">
                    <a:tint val="75000"/>
                  </a:prstClr>
                </a:solidFill>
              </a:rPr>
              <a:t>7/10/2018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3861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8F3C2B-B08A-49ED-9804-EFB8DED4E1F6}" type="datetime1">
              <a:rPr lang="en-US" smtClean="0">
                <a:solidFill>
                  <a:prstClr val="black">
                    <a:tint val="75000"/>
                  </a:prstClr>
                </a:solidFill>
              </a:rPr>
              <a:t>7/10/2018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996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70BE8B-C750-4F8E-9D4A-BD6091D0E344}" type="datetime1">
              <a:rPr lang="en-US" smtClean="0">
                <a:solidFill>
                  <a:prstClr val="black">
                    <a:tint val="75000"/>
                  </a:prstClr>
                </a:solidFill>
              </a:rPr>
              <a:t>7/10/2018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367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C6415-31BA-4ADF-B779-BD00A29CE3AC}"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113197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4B7B2C-8249-4E75-9929-DE6AF02E16F5}" type="datetime1">
              <a:rPr lang="en-US" smtClean="0">
                <a:solidFill>
                  <a:prstClr val="black">
                    <a:tint val="75000"/>
                  </a:prstClr>
                </a:solidFill>
              </a:rPr>
              <a:t>7/10/2018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6917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1A58E9-0BAE-4276-A787-A320A33FFD83}"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58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D56BBF-BF61-4071-A3F8-D31158AB3C82}"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706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E913E4-968E-4F33-8125-D9AF68C862BD}"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9510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9AC80C-E2BD-4EBB-8DC7-67677B436529}"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7594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76AFBB-DEEF-4026-8579-AA2A93F2B4DD}"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9597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1805B1-6C27-4C3C-B968-CCF68BCB2F52}" type="datetime1">
              <a:rPr lang="en-US" smtClean="0">
                <a:solidFill>
                  <a:prstClr val="black">
                    <a:tint val="75000"/>
                  </a:prstClr>
                </a:solidFill>
              </a:rPr>
              <a:t>7/10/2018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209" y="76306"/>
            <a:ext cx="1704761" cy="838095"/>
          </a:xfrm>
          <a:prstGeom prst="rect">
            <a:avLst/>
          </a:prstGeom>
        </p:spPr>
      </p:pic>
    </p:spTree>
    <p:extLst>
      <p:ext uri="{BB962C8B-B14F-4D97-AF65-F5344CB8AC3E}">
        <p14:creationId xmlns:p14="http://schemas.microsoft.com/office/powerpoint/2010/main" val="223538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62AE10-1AA7-46CE-B870-8071CB3CFE14}" type="datetime1">
              <a:rPr lang="en-US" smtClean="0">
                <a:solidFill>
                  <a:prstClr val="black">
                    <a:tint val="75000"/>
                  </a:prstClr>
                </a:solidFill>
              </a:rPr>
              <a:t>7/10/2018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4280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20882-0C84-47C4-BD3D-45A0BD50742D}" type="datetime1">
              <a:rPr lang="en-US" smtClean="0">
                <a:solidFill>
                  <a:prstClr val="black">
                    <a:tint val="75000"/>
                  </a:prstClr>
                </a:solidFill>
              </a:rPr>
              <a:t>7/10/2018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232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DC29D3-6F38-47D0-BC52-9347AC6C873E}" type="datetime1">
              <a:rPr lang="en-US" smtClean="0">
                <a:solidFill>
                  <a:prstClr val="black">
                    <a:tint val="75000"/>
                  </a:prstClr>
                </a:solidFill>
              </a:rPr>
              <a:t>7/10/2018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756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EBA2A-2E2B-4541-AAA1-502E9F49A303}" type="datetime1">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4273933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7AE56-C2DE-4562-BAB8-382D4E8E6E2A}" type="datetime1">
              <a:rPr lang="en-US" smtClean="0">
                <a:solidFill>
                  <a:prstClr val="black">
                    <a:tint val="75000"/>
                  </a:prstClr>
                </a:solidFill>
              </a:rPr>
              <a:t>7/10/2018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399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A75BFE-5221-42AD-8735-9D6933EE4468}" type="datetime1">
              <a:rPr lang="en-US" smtClean="0">
                <a:solidFill>
                  <a:prstClr val="black">
                    <a:tint val="75000"/>
                  </a:prstClr>
                </a:solidFill>
              </a:rPr>
              <a:t>7/10/2018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6311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9935BB-97B4-4AE0-B964-74FB96BF4F75}"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0824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7688F9-598E-4CB0-A673-7F53B1E2E706}"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8076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7673FDAE-3A50-4D75-A403-CCD9D3487700}"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1302600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A19D9D3F-BBB3-4613-9158-E2AC489412EA}"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865019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89E73736-71A5-45DC-AC47-B89B4DCD82D7}"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2662161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ADFBEFAF-B310-45A0-B1F8-4D449FE34CF6}"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1537664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4D8AB8B5-15EE-4AF7-821E-D376B11F4A44}"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206260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A56C3A8F-BD19-4DDA-ADE9-01FBF954DA8F}"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24101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08C34-A7E7-4101-B412-496A65EAA9DB}" type="datetime1">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3697129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FB3F9025-F5CF-4E20-B0AA-F27B2C4E1C40}"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323971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2ABBD268-4316-4E4A-B07F-93D68396D6B4}"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834648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0D98A48B-A973-4A15-8AA9-80AAB04FE1D6}"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194489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C8231549-DD46-47D1-8FA4-328B87F4B4BF}"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562959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941E84C5-BE0D-4E1D-AA4A-D1980210C899}"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4029737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defTabSz="914400" eaLnBrk="0" fontAlgn="base" hangingPunct="0">
              <a:spcBef>
                <a:spcPct val="0"/>
              </a:spcBef>
              <a:spcAft>
                <a:spcPct val="0"/>
              </a:spcAft>
            </a:pPr>
            <a:fld id="{D964417F-18C1-43AE-A9A4-1B3CE12E9B28}"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defTabSz="914400"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defTabSz="914400"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defTabSz="914400"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spTree>
    <p:extLst>
      <p:ext uri="{BB962C8B-B14F-4D97-AF65-F5344CB8AC3E}">
        <p14:creationId xmlns:p14="http://schemas.microsoft.com/office/powerpoint/2010/main" val="386892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8F7B1-3A0A-4F1A-9F9F-835BC7F20661}" type="datetime1">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118892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5E4EB-D711-44E3-90FF-CE7B14371049}" type="datetime1">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202440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908A5-6F8A-47DC-885C-7EFB62CC7C0E}" type="datetime1">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411220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C3735-413A-4747-8BA2-E7B40C90137B}" type="datetime1">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258777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A965C-1D7C-4036-9690-352BF5AD7753}" type="datetime1">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2FEF-D832-46CA-A268-0FCD13556815}" type="slidenum">
              <a:rPr lang="en-US" smtClean="0"/>
              <a:t>‹#›</a:t>
            </a:fld>
            <a:endParaRPr lang="en-US"/>
          </a:p>
        </p:txBody>
      </p:sp>
    </p:spTree>
    <p:extLst>
      <p:ext uri="{BB962C8B-B14F-4D97-AF65-F5344CB8AC3E}">
        <p14:creationId xmlns:p14="http://schemas.microsoft.com/office/powerpoint/2010/main" val="73574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4.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jp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41C85-753A-4ED7-9413-763173638E88}" type="datetime1">
              <a:rPr lang="en-US" smtClean="0"/>
              <a:t>7/10/2018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2FEF-D832-46CA-A268-0FCD13556815}" type="slidenum">
              <a:rPr lang="en-US" smtClean="0"/>
              <a:t>‹#›</a:t>
            </a:fld>
            <a:endParaRPr lang="en-US"/>
          </a:p>
        </p:txBody>
      </p:sp>
    </p:spTree>
    <p:extLst>
      <p:ext uri="{BB962C8B-B14F-4D97-AF65-F5344CB8AC3E}">
        <p14:creationId xmlns:p14="http://schemas.microsoft.com/office/powerpoint/2010/main" val="348197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eaLnBrk="0" fontAlgn="base" hangingPunct="0">
              <a:spcBef>
                <a:spcPct val="0"/>
              </a:spcBef>
              <a:spcAft>
                <a:spcPct val="0"/>
              </a:spcAft>
            </a:pPr>
            <a:fld id="{A99D87C1-E27E-4EA2-BDB1-FA946CFE7F4C}" type="datetime1">
              <a:rPr kumimoji="1" lang="en-US" b="1" smtClean="0">
                <a:solidFill>
                  <a:prstClr val="black">
                    <a:tint val="75000"/>
                  </a:prstClr>
                </a:solidFill>
                <a:ea typeface="Arial Unicode MS" pitchFamily="34" charset="-128"/>
              </a:rPr>
              <a:t>7/10/2018</a:t>
            </a:fld>
            <a:endParaRPr kumimoji="1" lang="en-US" b="1" dirty="0">
              <a:solidFill>
                <a:prstClr val="black">
                  <a:tint val="75000"/>
                </a:prstClr>
              </a:solidFill>
              <a:ea typeface="Arial Unicode MS" pitchFamily="34" charset="-128"/>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eaLnBrk="0" fontAlgn="base" hangingPunct="0">
              <a:spcBef>
                <a:spcPct val="0"/>
              </a:spcBef>
              <a:spcAft>
                <a:spcPct val="0"/>
              </a:spcAft>
            </a:pPr>
            <a:endParaRPr kumimoji="1" lang="en-US" b="1" dirty="0">
              <a:solidFill>
                <a:prstClr val="black">
                  <a:tint val="75000"/>
                </a:prstClr>
              </a:solidFill>
              <a:ea typeface="Arial Unicode MS" pitchFamily="34" charset="-128"/>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eaLnBrk="0" fontAlgn="base" hangingPunct="0">
              <a:spcBef>
                <a:spcPct val="0"/>
              </a:spcBef>
              <a:spcAft>
                <a:spcPct val="0"/>
              </a:spcAft>
            </a:pPr>
            <a:fld id="{D3FE52A0-8A41-44EC-A192-427B6A6F9060}" type="slidenum">
              <a:rPr kumimoji="1" lang="ko-KR" altLang="en-US" b="1" smtClean="0">
                <a:solidFill>
                  <a:prstClr val="black">
                    <a:tint val="75000"/>
                  </a:prstClr>
                </a:solidFill>
                <a:ea typeface="Arial Unicode MS" pitchFamily="34" charset="-128"/>
              </a:rPr>
              <a:pPr eaLnBrk="0" fontAlgn="base" hangingPunct="0">
                <a:spcBef>
                  <a:spcPct val="0"/>
                </a:spcBef>
                <a:spcAft>
                  <a:spcPct val="0"/>
                </a:spcAft>
              </a:pPr>
              <a:t>‹#›</a:t>
            </a:fld>
            <a:endParaRPr kumimoji="1" lang="en-US" altLang="ko-KR" b="1">
              <a:solidFill>
                <a:prstClr val="black">
                  <a:tint val="75000"/>
                </a:prstClr>
              </a:solidFill>
              <a:ea typeface="Arial Unicode MS" pitchFamily="34" charset="-128"/>
            </a:endParaRP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5078" y="40082"/>
            <a:ext cx="1394768" cy="685696"/>
          </a:xfrm>
          <a:prstGeom prst="rect">
            <a:avLst/>
          </a:prstGeom>
        </p:spPr>
      </p:pic>
    </p:spTree>
    <p:extLst>
      <p:ext uri="{BB962C8B-B14F-4D97-AF65-F5344CB8AC3E}">
        <p14:creationId xmlns:p14="http://schemas.microsoft.com/office/powerpoint/2010/main" val="311624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defTabSz="457200"/>
            <a:fld id="{9107551A-E52A-4679-9A67-570323E239A0}" type="datetime1">
              <a:rPr lang="en-US" smtClean="0">
                <a:solidFill>
                  <a:prstClr val="black">
                    <a:tint val="75000"/>
                  </a:prstClr>
                </a:solidFill>
              </a:rPr>
              <a:t>7/10/2018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defTabSz="457200"/>
            <a:fld id="{FCB68EAA-86CD-2F44-9BDB-A55527EB205A}" type="slidenum">
              <a:rPr lang="en-US" smtClean="0">
                <a:solidFill>
                  <a:prstClr val="black">
                    <a:tint val="75000"/>
                  </a:prstClr>
                </a:solidFill>
              </a:rPr>
              <a:pPr defTabSz="457200"/>
              <a:t>‹#›</a:t>
            </a:fld>
            <a:endParaRPr lang="en-US">
              <a:solidFill>
                <a:prstClr val="black">
                  <a:tint val="75000"/>
                </a:prstClr>
              </a:solidFill>
            </a:endParaRPr>
          </a:p>
        </p:txBody>
      </p:sp>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0" y="6324600"/>
            <a:ext cx="1022200" cy="502534"/>
          </a:xfrm>
          <a:prstGeom prst="rect">
            <a:avLst/>
          </a:prstGeom>
        </p:spPr>
      </p:pic>
    </p:spTree>
    <p:extLst>
      <p:ext uri="{BB962C8B-B14F-4D97-AF65-F5344CB8AC3E}">
        <p14:creationId xmlns:p14="http://schemas.microsoft.com/office/powerpoint/2010/main" val="561168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adreworks.org/events/productive-conversations-through-empathy"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hyperlink" Target="https://www.surveymonkey.com/r/EmpathyConversation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cadreworks.org/webinars"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387766" y="5020633"/>
            <a:ext cx="8455025" cy="1477328"/>
          </a:xfrm>
          <a:prstGeom prst="rect">
            <a:avLst/>
          </a:prstGeom>
          <a:noFill/>
          <a:ln w="22225" cmpd="thickThin">
            <a:solidFill>
              <a:schemeClr val="accent2">
                <a:lumMod val="75000"/>
              </a:schemeClr>
            </a:solidFill>
          </a:ln>
        </p:spPr>
        <p:txBody>
          <a:bodyPr>
            <a:spAutoFit/>
          </a:bodyPr>
          <a:lstStyle/>
          <a:p>
            <a:pPr algn="ctr" fontAlgn="base">
              <a:spcBef>
                <a:spcPct val="0"/>
              </a:spcBef>
              <a:spcAft>
                <a:spcPct val="0"/>
              </a:spcAft>
              <a:defRPr/>
            </a:pPr>
            <a:r>
              <a:rPr lang="en-US" sz="2000" b="1" u="sng" dirty="0">
                <a:solidFill>
                  <a:prstClr val="black">
                    <a:lumMod val="95000"/>
                    <a:lumOff val="5000"/>
                  </a:prstClr>
                </a:solidFill>
                <a:latin typeface="Cambria" panose="02040503050406030204" pitchFamily="18" charset="0"/>
                <a:ea typeface="ＭＳ Ｐゴシック" pitchFamily="34" charset="-128"/>
                <a:cs typeface="Arial" charset="0"/>
              </a:rPr>
              <a:t>Technical Stuff:</a:t>
            </a:r>
          </a:p>
          <a:p>
            <a:pPr marL="285750" indent="-285750" fontAlgn="base">
              <a:spcBef>
                <a:spcPct val="0"/>
              </a:spcBef>
              <a:spcAft>
                <a:spcPct val="0"/>
              </a:spcAft>
              <a:buFont typeface="Wingdings" pitchFamily="2" charset="2"/>
              <a:buChar char="Ø"/>
              <a:defRPr/>
            </a:pPr>
            <a:r>
              <a:rPr lang="en-US" sz="2000" dirty="0" smtClean="0">
                <a:solidFill>
                  <a:prstClr val="black"/>
                </a:solidFill>
                <a:latin typeface="Cambria" panose="02040503050406030204" pitchFamily="18" charset="0"/>
                <a:ea typeface="ＭＳ Ｐゴシック" pitchFamily="34" charset="-128"/>
                <a:cs typeface="Arial" charset="0"/>
              </a:rPr>
              <a:t>Please </a:t>
            </a:r>
            <a:r>
              <a:rPr lang="en-US" sz="2000" dirty="0">
                <a:solidFill>
                  <a:prstClr val="black"/>
                </a:solidFill>
                <a:latin typeface="Cambria" panose="02040503050406030204" pitchFamily="18" charset="0"/>
                <a:ea typeface="ＭＳ Ｐゴシック" pitchFamily="34" charset="-128"/>
                <a:cs typeface="Arial" charset="0"/>
              </a:rPr>
              <a:t>enter any questions or technical difficulties into the </a:t>
            </a:r>
            <a:r>
              <a:rPr lang="en-US" sz="2000" dirty="0" smtClean="0">
                <a:solidFill>
                  <a:prstClr val="black"/>
                </a:solidFill>
                <a:latin typeface="Cambria" panose="02040503050406030204" pitchFamily="18" charset="0"/>
                <a:ea typeface="ＭＳ Ｐゴシック" pitchFamily="34" charset="-128"/>
                <a:cs typeface="Arial" charset="0"/>
              </a:rPr>
              <a:t>questions </a:t>
            </a:r>
            <a:r>
              <a:rPr lang="en-US" sz="2000" dirty="0">
                <a:solidFill>
                  <a:prstClr val="black"/>
                </a:solidFill>
                <a:latin typeface="Cambria" panose="02040503050406030204" pitchFamily="18" charset="0"/>
                <a:ea typeface="ＭＳ Ｐゴシック" pitchFamily="34" charset="-128"/>
                <a:cs typeface="Arial" charset="0"/>
              </a:rPr>
              <a:t>box.</a:t>
            </a:r>
          </a:p>
          <a:p>
            <a:pPr fontAlgn="base">
              <a:spcBef>
                <a:spcPct val="0"/>
              </a:spcBef>
              <a:spcAft>
                <a:spcPct val="0"/>
              </a:spcAft>
              <a:defRPr/>
            </a:pPr>
            <a:endParaRPr lang="en-US" sz="1000" dirty="0">
              <a:solidFill>
                <a:prstClr val="black"/>
              </a:solidFill>
              <a:latin typeface="Cambria" panose="02040503050406030204" pitchFamily="18" charset="0"/>
              <a:ea typeface="ＭＳ Ｐゴシック" pitchFamily="34" charset="-128"/>
              <a:cs typeface="Arial" charset="0"/>
            </a:endParaRPr>
          </a:p>
          <a:p>
            <a:pPr marL="285750" indent="-285750" fontAlgn="base">
              <a:spcBef>
                <a:spcPct val="0"/>
              </a:spcBef>
              <a:spcAft>
                <a:spcPct val="0"/>
              </a:spcAft>
              <a:buFont typeface="Wingdings" pitchFamily="2" charset="2"/>
              <a:buChar char="Ø"/>
              <a:defRPr/>
            </a:pPr>
            <a:r>
              <a:rPr lang="en-US" sz="2000" dirty="0">
                <a:solidFill>
                  <a:prstClr val="black"/>
                </a:solidFill>
                <a:latin typeface="Cambria" panose="02040503050406030204" pitchFamily="18" charset="0"/>
                <a:ea typeface="ＭＳ Ｐゴシック" pitchFamily="34" charset="-128"/>
                <a:cs typeface="Arial" charset="0"/>
              </a:rPr>
              <a:t>Thank </a:t>
            </a:r>
            <a:r>
              <a:rPr lang="en-US" sz="2000" dirty="0" smtClean="0">
                <a:solidFill>
                  <a:prstClr val="black"/>
                </a:solidFill>
                <a:latin typeface="Cambria" panose="02040503050406030204" pitchFamily="18" charset="0"/>
                <a:ea typeface="ＭＳ Ｐゴシック" pitchFamily="34" charset="-128"/>
                <a:cs typeface="Arial" charset="0"/>
              </a:rPr>
              <a:t>you, in advance, </a:t>
            </a:r>
            <a:r>
              <a:rPr lang="en-US" sz="2000" dirty="0">
                <a:solidFill>
                  <a:prstClr val="black"/>
                </a:solidFill>
                <a:latin typeface="Cambria" panose="02040503050406030204" pitchFamily="18" charset="0"/>
                <a:ea typeface="ＭＳ Ｐゴシック" pitchFamily="34" charset="-128"/>
                <a:cs typeface="Arial" charset="0"/>
              </a:rPr>
              <a:t>for taking the time to </a:t>
            </a:r>
            <a:r>
              <a:rPr lang="en-US" sz="2000" dirty="0" smtClean="0">
                <a:solidFill>
                  <a:prstClr val="black"/>
                </a:solidFill>
                <a:latin typeface="Cambria" panose="02040503050406030204" pitchFamily="18" charset="0"/>
                <a:ea typeface="ＭＳ Ｐゴシック" pitchFamily="34" charset="-128"/>
                <a:cs typeface="Arial" charset="0"/>
              </a:rPr>
              <a:t>respond to the brief survey at the end of the webinar!</a:t>
            </a:r>
            <a:endParaRPr lang="en-US" sz="2000" i="1" dirty="0">
              <a:solidFill>
                <a:prstClr val="black"/>
              </a:solidFill>
              <a:latin typeface="Cambria" panose="02040503050406030204" pitchFamily="18" charset="0"/>
              <a:ea typeface="ＭＳ Ｐゴシック" pitchFamily="34" charset="-128"/>
              <a:cs typeface="Arial" charset="0"/>
            </a:endParaRPr>
          </a:p>
        </p:txBody>
      </p:sp>
      <p:sp>
        <p:nvSpPr>
          <p:cNvPr id="4" name="Title 3"/>
          <p:cNvSpPr>
            <a:spLocks noGrp="1"/>
          </p:cNvSpPr>
          <p:nvPr>
            <p:ph type="title"/>
          </p:nvPr>
        </p:nvSpPr>
        <p:spPr>
          <a:xfrm>
            <a:off x="304800" y="762012"/>
            <a:ext cx="8676640" cy="4038599"/>
          </a:xfrm>
        </p:spPr>
        <p:txBody>
          <a:bodyPr/>
          <a:lstStyle/>
          <a:p>
            <a:pPr lvl="0" defTabSz="457200" fontAlgn="auto">
              <a:spcBef>
                <a:spcPts val="0"/>
              </a:spcBef>
              <a:spcAft>
                <a:spcPts val="0"/>
              </a:spcAft>
            </a:pPr>
            <a:r>
              <a:rPr lang="en-US" sz="3000" b="1" dirty="0" smtClean="0">
                <a:solidFill>
                  <a:prstClr val="black"/>
                </a:solidFill>
                <a:latin typeface="Cambria" panose="02040503050406030204" pitchFamily="18" charset="0"/>
                <a:ea typeface="ＭＳ Ｐゴシック" charset="-128"/>
                <a:cs typeface="+mn-cs"/>
              </a:rPr>
              <a:t/>
            </a:r>
            <a:br>
              <a:rPr lang="en-US" sz="3000" b="1" dirty="0" smtClean="0">
                <a:solidFill>
                  <a:prstClr val="black"/>
                </a:solidFill>
                <a:latin typeface="Cambria" panose="02040503050406030204" pitchFamily="18" charset="0"/>
                <a:ea typeface="ＭＳ Ｐゴシック" charset="-128"/>
                <a:cs typeface="+mn-cs"/>
              </a:rPr>
            </a:br>
            <a:r>
              <a:rPr lang="en-US" sz="3000" b="1" dirty="0" smtClean="0">
                <a:solidFill>
                  <a:prstClr val="black"/>
                </a:solidFill>
                <a:latin typeface="Cambria" panose="02040503050406030204" pitchFamily="18" charset="0"/>
                <a:ea typeface="ＭＳ Ｐゴシック" charset="-128"/>
                <a:cs typeface="+mn-cs"/>
              </a:rPr>
              <a:t/>
            </a:r>
            <a:br>
              <a:rPr lang="en-US" sz="3000" b="1" dirty="0" smtClean="0">
                <a:solidFill>
                  <a:prstClr val="black"/>
                </a:solidFill>
                <a:latin typeface="Cambria" panose="02040503050406030204" pitchFamily="18" charset="0"/>
                <a:ea typeface="ＭＳ Ｐゴシック" charset="-128"/>
                <a:cs typeface="+mn-cs"/>
              </a:rPr>
            </a:br>
            <a:r>
              <a:rPr lang="en-US" sz="3600" b="1" i="1" dirty="0">
                <a:solidFill>
                  <a:prstClr val="black"/>
                </a:solidFill>
                <a:latin typeface="Cambria" panose="02040503050406030204" pitchFamily="18" charset="0"/>
              </a:rPr>
              <a:t>Productive Conversations </a:t>
            </a:r>
            <a:r>
              <a:rPr lang="en-US" sz="3600" b="1" i="1" dirty="0" smtClean="0">
                <a:solidFill>
                  <a:prstClr val="black"/>
                </a:solidFill>
                <a:latin typeface="Cambria" panose="02040503050406030204" pitchFamily="18" charset="0"/>
              </a:rPr>
              <a:t/>
            </a:r>
            <a:br>
              <a:rPr lang="en-US" sz="3600" b="1" i="1" dirty="0" smtClean="0">
                <a:solidFill>
                  <a:prstClr val="black"/>
                </a:solidFill>
                <a:latin typeface="Cambria" panose="02040503050406030204" pitchFamily="18" charset="0"/>
              </a:rPr>
            </a:br>
            <a:r>
              <a:rPr lang="en-US" sz="3600" b="1" i="1" dirty="0" smtClean="0">
                <a:solidFill>
                  <a:prstClr val="black"/>
                </a:solidFill>
                <a:latin typeface="Cambria" panose="02040503050406030204" pitchFamily="18" charset="0"/>
              </a:rPr>
              <a:t>Through </a:t>
            </a:r>
            <a:r>
              <a:rPr lang="en-US" sz="3600" b="1" i="1" dirty="0">
                <a:solidFill>
                  <a:prstClr val="black"/>
                </a:solidFill>
                <a:latin typeface="Cambria" panose="02040503050406030204" pitchFamily="18" charset="0"/>
              </a:rPr>
              <a:t>Empathy</a:t>
            </a:r>
            <a:r>
              <a:rPr lang="en-US" sz="2800" b="1" i="1" dirty="0">
                <a:solidFill>
                  <a:prstClr val="black"/>
                </a:solidFill>
                <a:latin typeface="Cambria" panose="02040503050406030204" pitchFamily="18" charset="0"/>
              </a:rPr>
              <a:t/>
            </a:r>
            <a:br>
              <a:rPr lang="en-US" sz="2800" b="1" i="1" dirty="0">
                <a:solidFill>
                  <a:prstClr val="black"/>
                </a:solidFill>
                <a:latin typeface="Cambria" panose="02040503050406030204" pitchFamily="18" charset="0"/>
              </a:rPr>
            </a:br>
            <a:r>
              <a:rPr lang="en-US" sz="2800" b="1" dirty="0">
                <a:solidFill>
                  <a:prstClr val="black"/>
                </a:solidFill>
                <a:latin typeface="Cambria" panose="02040503050406030204" pitchFamily="18" charset="0"/>
                <a:ea typeface="ＭＳ Ｐゴシック" charset="-128"/>
              </a:rPr>
              <a:t>Stephanie Weaver and Lenore </a:t>
            </a:r>
            <a:r>
              <a:rPr lang="en-US" sz="2800" b="1" dirty="0" err="1">
                <a:solidFill>
                  <a:prstClr val="black"/>
                </a:solidFill>
                <a:latin typeface="Cambria" panose="02040503050406030204" pitchFamily="18" charset="0"/>
                <a:ea typeface="ＭＳ Ｐゴシック" charset="-128"/>
              </a:rPr>
              <a:t>Knudtson</a:t>
            </a:r>
            <a:r>
              <a:rPr lang="en-US" sz="2800" b="1" dirty="0">
                <a:solidFill>
                  <a:prstClr val="black"/>
                </a:solidFill>
                <a:latin typeface="Cambria" panose="02040503050406030204" pitchFamily="18" charset="0"/>
                <a:ea typeface="ＭＳ Ｐゴシック" charset="-128"/>
              </a:rPr>
              <a:t/>
            </a:r>
            <a:br>
              <a:rPr lang="en-US" sz="2800" b="1" dirty="0">
                <a:solidFill>
                  <a:prstClr val="black"/>
                </a:solidFill>
                <a:latin typeface="Cambria" panose="02040503050406030204" pitchFamily="18" charset="0"/>
                <a:ea typeface="ＭＳ Ｐゴシック" charset="-128"/>
              </a:rPr>
            </a:br>
            <a:r>
              <a:rPr lang="en-US" sz="2800" b="1" dirty="0">
                <a:solidFill>
                  <a:prstClr val="black"/>
                </a:solidFill>
                <a:latin typeface="Cambria" panose="02040503050406030204" pitchFamily="18" charset="0"/>
                <a:ea typeface="ＭＳ Ｐゴシック" charset="-128"/>
              </a:rPr>
              <a:t>July 10</a:t>
            </a:r>
            <a:r>
              <a:rPr lang="en-US" sz="2800" b="1" dirty="0">
                <a:solidFill>
                  <a:prstClr val="black">
                    <a:lumMod val="95000"/>
                    <a:lumOff val="5000"/>
                  </a:prstClr>
                </a:solidFill>
                <a:latin typeface="Cambria" panose="02040503050406030204" pitchFamily="18" charset="0"/>
                <a:ea typeface="ＭＳ Ｐゴシック" pitchFamily="34" charset="-128"/>
                <a:cs typeface="Arial" charset="0"/>
              </a:rPr>
              <a:t>, 2018</a:t>
            </a:r>
            <a:br>
              <a:rPr lang="en-US" sz="2800" b="1" dirty="0">
                <a:solidFill>
                  <a:prstClr val="black">
                    <a:lumMod val="95000"/>
                    <a:lumOff val="5000"/>
                  </a:prstClr>
                </a:solidFill>
                <a:latin typeface="Cambria" panose="02040503050406030204" pitchFamily="18" charset="0"/>
                <a:ea typeface="ＭＳ Ｐゴシック" pitchFamily="34" charset="-128"/>
                <a:cs typeface="Arial" charset="0"/>
              </a:rPr>
            </a:b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11:30 am – 12:45 </a:t>
            </a:r>
            <a:r>
              <a:rPr lang="en-US" sz="2800" b="1">
                <a:solidFill>
                  <a:prstClr val="black">
                    <a:lumMod val="95000"/>
                    <a:lumOff val="5000"/>
                  </a:prstClr>
                </a:solidFill>
                <a:latin typeface="Cambria" panose="02040503050406030204" pitchFamily="18" charset="0"/>
                <a:ea typeface="ＭＳ Ｐゴシック" pitchFamily="34" charset="-128"/>
                <a:cs typeface="Arial" pitchFamily="34" charset="0"/>
              </a:rPr>
              <a:t>pm </a:t>
            </a:r>
            <a:r>
              <a:rPr lang="en-US" sz="2800" b="1" smtClean="0">
                <a:solidFill>
                  <a:prstClr val="black">
                    <a:lumMod val="95000"/>
                    <a:lumOff val="5000"/>
                  </a:prstClr>
                </a:solidFill>
                <a:latin typeface="Cambria" panose="02040503050406030204" pitchFamily="18" charset="0"/>
                <a:ea typeface="ＭＳ Ｐゴシック" pitchFamily="34" charset="-128"/>
                <a:cs typeface="Arial" pitchFamily="34" charset="0"/>
              </a:rPr>
              <a:t>PT </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(2:30 pm-3:45 </a:t>
            </a:r>
            <a:r>
              <a:rPr lang="en-US" sz="2800" b="1">
                <a:solidFill>
                  <a:prstClr val="black">
                    <a:lumMod val="95000"/>
                    <a:lumOff val="5000"/>
                  </a:prstClr>
                </a:solidFill>
                <a:latin typeface="Cambria" panose="02040503050406030204" pitchFamily="18" charset="0"/>
                <a:ea typeface="ＭＳ Ｐゴシック" pitchFamily="34" charset="-128"/>
                <a:cs typeface="Arial" pitchFamily="34" charset="0"/>
              </a:rPr>
              <a:t>pm </a:t>
            </a:r>
            <a:r>
              <a:rPr lang="en-US" sz="2800" b="1" smtClean="0">
                <a:solidFill>
                  <a:prstClr val="black">
                    <a:lumMod val="95000"/>
                    <a:lumOff val="5000"/>
                  </a:prstClr>
                </a:solidFill>
                <a:latin typeface="Cambria" panose="02040503050406030204" pitchFamily="18" charset="0"/>
                <a:ea typeface="ＭＳ Ｐゴシック" pitchFamily="34" charset="-128"/>
                <a:cs typeface="Arial" pitchFamily="34" charset="0"/>
              </a:rPr>
              <a:t>ET</a:t>
            </a:r>
            <a:r>
              <a:rPr lang="en-US" sz="2800" b="1" dirty="0">
                <a:solidFill>
                  <a:prstClr val="black">
                    <a:lumMod val="95000"/>
                    <a:lumOff val="5000"/>
                  </a:prstClr>
                </a:solidFill>
                <a:latin typeface="Cambria" panose="02040503050406030204" pitchFamily="18" charset="0"/>
                <a:ea typeface="ＭＳ Ｐゴシック" pitchFamily="34" charset="-128"/>
                <a:cs typeface="Arial" pitchFamily="34" charset="0"/>
              </a:rPr>
              <a:t>)</a:t>
            </a:r>
            <a: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400" b="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4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2"/>
              </a:rPr>
              <a:t>Note: The presentation will be available on the CADRE website: </a:t>
            </a:r>
            <a:r>
              <a:rPr lang="en-US" sz="2400" b="1" dirty="0">
                <a:solidFill>
                  <a:srgbClr val="C0504D">
                    <a:lumMod val="75000"/>
                  </a:srgbClr>
                </a:solidFill>
                <a:latin typeface="Cambria" panose="02040503050406030204" pitchFamily="18" charset="0"/>
                <a:ea typeface="ＭＳ Ｐゴシック" pitchFamily="34" charset="-128"/>
                <a:cs typeface="Arial" pitchFamily="34" charset="0"/>
                <a:hlinkClick r:id="rId2"/>
              </a:rPr>
              <a:t>https://www.cadreworks.org/events/productive-conversations-through-empathy</a:t>
            </a:r>
            <a: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br>
            <a: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br>
            <a: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2000" b="1" dirty="0" smtClean="0">
                <a:solidFill>
                  <a:srgbClr val="C0504D">
                    <a:lumMod val="75000"/>
                  </a:srgbClr>
                </a:solidFill>
                <a:latin typeface="Cambria" panose="02040503050406030204" pitchFamily="18" charset="0"/>
                <a:ea typeface="ＭＳ Ｐゴシック" pitchFamily="34" charset="-128"/>
                <a:cs typeface="Arial" pitchFamily="34" charset="0"/>
              </a:rPr>
            </a:br>
            <a:endParaRPr lang="en-US" dirty="0"/>
          </a:p>
        </p:txBody>
      </p:sp>
    </p:spTree>
    <p:extLst>
      <p:ext uri="{BB962C8B-B14F-4D97-AF65-F5344CB8AC3E}">
        <p14:creationId xmlns:p14="http://schemas.microsoft.com/office/powerpoint/2010/main" val="15215441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inuum"/>
          <p:cNvSpPr/>
          <p:nvPr/>
        </p:nvSpPr>
        <p:spPr>
          <a:xfrm>
            <a:off x="6659418" y="5334000"/>
            <a:ext cx="1257300" cy="1217468"/>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Continuum</a:t>
            </a:r>
            <a:endParaRPr lang="en-US" sz="1200" dirty="0"/>
          </a:p>
        </p:txBody>
      </p:sp>
      <p:sp>
        <p:nvSpPr>
          <p:cNvPr id="6" name="Nonverbal"/>
          <p:cNvSpPr/>
          <p:nvPr/>
        </p:nvSpPr>
        <p:spPr>
          <a:xfrm>
            <a:off x="7543800" y="4038600"/>
            <a:ext cx="1257300" cy="1217468"/>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Nonverbal</a:t>
            </a:r>
            <a:endParaRPr lang="en-US" sz="1300" dirty="0"/>
          </a:p>
        </p:txBody>
      </p:sp>
      <p:sp>
        <p:nvSpPr>
          <p:cNvPr id="7" name="Others"/>
          <p:cNvSpPr/>
          <p:nvPr/>
        </p:nvSpPr>
        <p:spPr>
          <a:xfrm>
            <a:off x="7467600" y="2436668"/>
            <a:ext cx="1257300" cy="1217468"/>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Others</a:t>
            </a:r>
            <a:endParaRPr lang="en-US" sz="1300" dirty="0"/>
          </a:p>
        </p:txBody>
      </p:sp>
      <p:sp>
        <p:nvSpPr>
          <p:cNvPr id="8" name="Yourself"/>
          <p:cNvSpPr/>
          <p:nvPr/>
        </p:nvSpPr>
        <p:spPr>
          <a:xfrm>
            <a:off x="6477000" y="1219200"/>
            <a:ext cx="1257300" cy="1217468"/>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Yourself</a:t>
            </a:r>
            <a:endParaRPr lang="en-US" sz="1300" dirty="0"/>
          </a:p>
        </p:txBody>
      </p:sp>
      <p:sp>
        <p:nvSpPr>
          <p:cNvPr id="10" name="Bullet points"/>
          <p:cNvSpPr txBox="1"/>
          <p:nvPr/>
        </p:nvSpPr>
        <p:spPr>
          <a:xfrm>
            <a:off x="990600" y="2743200"/>
            <a:ext cx="4724400" cy="2800767"/>
          </a:xfrm>
          <a:prstGeom prst="rect">
            <a:avLst/>
          </a:prstGeom>
          <a:noFill/>
        </p:spPr>
        <p:txBody>
          <a:bodyPr wrap="square" rtlCol="0">
            <a:spAutoFit/>
          </a:bodyPr>
          <a:lstStyle/>
          <a:p>
            <a:pPr marL="342900" indent="-342900">
              <a:buAutoNum type="arabicPeriod"/>
            </a:pPr>
            <a:r>
              <a:rPr lang="en-US" sz="2600" dirty="0" smtClean="0">
                <a:solidFill>
                  <a:schemeClr val="tx1">
                    <a:lumMod val="75000"/>
                    <a:lumOff val="25000"/>
                  </a:schemeClr>
                </a:solidFill>
              </a:rPr>
              <a:t>Understanding Yourself</a:t>
            </a:r>
          </a:p>
          <a:p>
            <a:pPr marL="342900" indent="-342900">
              <a:buAutoNum type="arabicPeriod"/>
            </a:pPr>
            <a:r>
              <a:rPr lang="en-US" sz="2600" dirty="0" smtClean="0">
                <a:solidFill>
                  <a:schemeClr val="tx1">
                    <a:lumMod val="75000"/>
                    <a:lumOff val="25000"/>
                  </a:schemeClr>
                </a:solidFill>
              </a:rPr>
              <a:t>Understanding Others</a:t>
            </a:r>
          </a:p>
          <a:p>
            <a:pPr marL="342900" indent="-342900">
              <a:buAutoNum type="arabicPeriod"/>
            </a:pPr>
            <a:r>
              <a:rPr lang="en-US" sz="2600" dirty="0" smtClean="0">
                <a:solidFill>
                  <a:schemeClr val="tx1">
                    <a:lumMod val="75000"/>
                    <a:lumOff val="25000"/>
                  </a:schemeClr>
                </a:solidFill>
              </a:rPr>
              <a:t>Nonverbal Empathy</a:t>
            </a:r>
          </a:p>
          <a:p>
            <a:pPr marL="342900" indent="-342900">
              <a:buAutoNum type="arabicPeriod"/>
            </a:pPr>
            <a:endParaRPr lang="en-US" sz="2600" dirty="0">
              <a:solidFill>
                <a:schemeClr val="tx1">
                  <a:lumMod val="75000"/>
                  <a:lumOff val="25000"/>
                </a:schemeClr>
              </a:solidFill>
            </a:endParaRPr>
          </a:p>
          <a:p>
            <a:endParaRPr lang="en-US" sz="2600" i="1" dirty="0" smtClean="0">
              <a:solidFill>
                <a:schemeClr val="tx1">
                  <a:lumMod val="75000"/>
                  <a:lumOff val="25000"/>
                </a:schemeClr>
              </a:solidFill>
            </a:endParaRPr>
          </a:p>
          <a:p>
            <a:endParaRPr lang="en-US" sz="2600" i="1" dirty="0">
              <a:solidFill>
                <a:schemeClr val="tx1">
                  <a:lumMod val="75000"/>
                  <a:lumOff val="25000"/>
                </a:schemeClr>
              </a:solidFill>
            </a:endParaRPr>
          </a:p>
          <a:p>
            <a:r>
              <a:rPr lang="en-US" sz="2000" i="1" dirty="0" smtClean="0">
                <a:solidFill>
                  <a:schemeClr val="tx1">
                    <a:lumMod val="75000"/>
                    <a:lumOff val="25000"/>
                  </a:schemeClr>
                </a:solidFill>
              </a:rPr>
              <a:t>Empathy, </a:t>
            </a:r>
            <a:r>
              <a:rPr lang="en-US" sz="2000" dirty="0" smtClean="0">
                <a:solidFill>
                  <a:schemeClr val="tx1">
                    <a:lumMod val="75000"/>
                    <a:lumOff val="25000"/>
                  </a:schemeClr>
                </a:solidFill>
              </a:rPr>
              <a:t>ImproveYourSocialSkills.com.</a:t>
            </a:r>
            <a:endParaRPr lang="en-US" sz="2000" i="1" dirty="0">
              <a:solidFill>
                <a:schemeClr val="tx1">
                  <a:lumMod val="75000"/>
                  <a:lumOff val="25000"/>
                </a:schemeClr>
              </a:solidFill>
            </a:endParaRPr>
          </a:p>
        </p:txBody>
      </p:sp>
      <p:sp>
        <p:nvSpPr>
          <p:cNvPr id="3" name="Subtitle"/>
          <p:cNvSpPr>
            <a:spLocks noGrp="1"/>
          </p:cNvSpPr>
          <p:nvPr>
            <p:ph idx="1"/>
          </p:nvPr>
        </p:nvSpPr>
        <p:spPr>
          <a:xfrm>
            <a:off x="2667000" y="1523134"/>
            <a:ext cx="3505200" cy="609599"/>
          </a:xfrm>
        </p:spPr>
        <p:txBody>
          <a:bodyPr>
            <a:normAutofit/>
          </a:bodyPr>
          <a:lstStyle/>
          <a:p>
            <a:pPr marL="0" indent="0" algn="ctr">
              <a:buNone/>
            </a:pPr>
            <a:r>
              <a:rPr lang="en-US" sz="2800" dirty="0" smtClean="0">
                <a:solidFill>
                  <a:srgbClr val="133177"/>
                </a:solidFill>
                <a:latin typeface="Tahoma" panose="020B0604030504040204" pitchFamily="34" charset="0"/>
                <a:ea typeface="Tahoma" panose="020B0604030504040204" pitchFamily="34" charset="0"/>
                <a:cs typeface="Tahoma" panose="020B0604030504040204" pitchFamily="34" charset="0"/>
              </a:rPr>
              <a:t>Building Empathy</a:t>
            </a:r>
            <a:endParaRPr lang="en-US" sz="2800" dirty="0">
              <a:solidFill>
                <a:srgbClr val="133177"/>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title"/>
          </p:nvPr>
        </p:nvSpPr>
        <p:spPr>
          <a:xfrm>
            <a:off x="990600" y="304800"/>
            <a:ext cx="7239000" cy="715962"/>
          </a:xfrm>
          <a:solidFill>
            <a:schemeClr val="accent6">
              <a:lumMod val="75000"/>
            </a:schemeClr>
          </a:solidFill>
        </p:spPr>
        <p:txBody>
          <a:bodyPr>
            <a:normAutofit fontScale="90000"/>
          </a:body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How do you get it?</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2802149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343400"/>
          </a:xfrm>
        </p:spPr>
        <p:txBody>
          <a:bodyPr>
            <a:noAutofit/>
          </a:bodyPr>
          <a:lstStyle/>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Give yourself permission to experience the feelings that you have.</a:t>
            </a:r>
          </a:p>
          <a:p>
            <a:pPr marL="0" indent="0">
              <a:buNone/>
            </a:pP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On a fundamental level, you should accept that your emotions are part of you. Accept and recognize your emotions.</a:t>
            </a:r>
          </a:p>
          <a:p>
            <a:pPr marL="0" indent="0">
              <a:buNone/>
            </a:pP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If you understand what it’s like when you feel an emotion, you’ll be better able to understand and interact with a person feeling something similar.</a:t>
            </a: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r>
              <a:rPr lang="en-US" sz="40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Yourself: </a:t>
            </a:r>
            <a:r>
              <a:rPr lang="en-US" sz="4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Give Permission</a:t>
            </a:r>
            <a:endParaRPr lang="en-US" sz="4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211532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343400"/>
          </a:xfrm>
        </p:spPr>
        <p:txBody>
          <a:bodyPr>
            <a:noAutofit/>
          </a:bodyPr>
          <a:lstStyle/>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 any moment, imagine what it would be like to be that person.</a:t>
            </a:r>
          </a:p>
          <a:p>
            <a:pPr marL="0" indent="0">
              <a:buNone/>
            </a:pP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During every interaction, ask yourself: </a:t>
            </a:r>
            <a:r>
              <a:rPr lang="en-US" sz="2400"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How does this situation appear to the other person?</a:t>
            </a:r>
          </a:p>
          <a:p>
            <a:pPr marL="0" indent="0">
              <a:buNone/>
            </a:pP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Rather than trying to find out how the other person sees things, we try to convince them to see things our way. Instead of accepting that the other person will always see things differently, we get angry at them for not seeing things the same way we do.</a:t>
            </a: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r>
              <a:rPr lang="en-US" sz="40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Others: </a:t>
            </a:r>
            <a:r>
              <a:rPr lang="en-US" sz="4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Find Perspective</a:t>
            </a:r>
            <a:endParaRPr lang="en-US" sz="4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246415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124199"/>
          </a:xfrm>
        </p:spPr>
        <p:txBody>
          <a:bodyPr>
            <a:noAutofit/>
          </a:bodyPr>
          <a:lstStyle/>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There is a nonverbal element to responding to empathy as well.</a:t>
            </a:r>
          </a:p>
          <a:p>
            <a:pPr marL="0" indent="0">
              <a:buNone/>
            </a:pP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Your words and your nonverbal signals work together to communicate.</a:t>
            </a:r>
          </a:p>
          <a:p>
            <a:pPr marL="0" indent="0">
              <a:buNone/>
            </a:pP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Without Nonverbal Empathy, you lack authenticity.</a:t>
            </a: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p>
            <a:r>
              <a:rPr lang="en-US" sz="40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Nonverbal: </a:t>
            </a:r>
            <a:r>
              <a:rPr lang="en-US" sz="4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In Harmony</a:t>
            </a:r>
            <a:endParaRPr lang="en-US" sz="4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01897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redit"/>
          <p:cNvSpPr txBox="1"/>
          <p:nvPr/>
        </p:nvSpPr>
        <p:spPr>
          <a:xfrm>
            <a:off x="5876925" y="6305550"/>
            <a:ext cx="3124200" cy="381000"/>
          </a:xfrm>
          <a:prstGeom prst="rect">
            <a:avLst/>
          </a:prstGeom>
          <a:noFill/>
        </p:spPr>
        <p:txBody>
          <a:bodyPr wrap="square" rtlCol="0">
            <a:spAutoFit/>
          </a:bodyPr>
          <a:lstStyle/>
          <a:p>
            <a:r>
              <a:rPr lang="en-US" i="1" dirty="0" smtClean="0"/>
              <a:t>Empathy Continuum, </a:t>
            </a:r>
            <a:r>
              <a:rPr lang="en-US" dirty="0" smtClean="0"/>
              <a:t>RSA Blog</a:t>
            </a:r>
            <a:endParaRPr lang="en-US" i="1" dirty="0"/>
          </a:p>
        </p:txBody>
      </p:sp>
      <p:cxnSp>
        <p:nvCxnSpPr>
          <p:cNvPr id="20" name="Empathy Arrow" descr="Empathy Arrow" title="Empathy Arrow"/>
          <p:cNvCxnSpPr/>
          <p:nvPr/>
        </p:nvCxnSpPr>
        <p:spPr>
          <a:xfrm flipH="1">
            <a:off x="6791325" y="2459838"/>
            <a:ext cx="1" cy="854866"/>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Empathy"/>
          <p:cNvSpPr txBox="1">
            <a:spLocks/>
          </p:cNvSpPr>
          <p:nvPr/>
        </p:nvSpPr>
        <p:spPr>
          <a:xfrm>
            <a:off x="5876925" y="1940727"/>
            <a:ext cx="1828800" cy="547686"/>
          </a:xfrm>
          <a:prstGeom prst="rect">
            <a:avLst/>
          </a:prstGeom>
          <a:solidFill>
            <a:schemeClr val="accent6">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9" name="Sympathy Arrow" descr="Sympathy Arrow" title="Sympathy Arrow"/>
          <p:cNvCxnSpPr/>
          <p:nvPr/>
        </p:nvCxnSpPr>
        <p:spPr>
          <a:xfrm flipV="1">
            <a:off x="5986462" y="3512344"/>
            <a:ext cx="0" cy="831056"/>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Sympathy"/>
          <p:cNvSpPr txBox="1">
            <a:spLocks/>
          </p:cNvSpPr>
          <p:nvPr/>
        </p:nvSpPr>
        <p:spPr>
          <a:xfrm>
            <a:off x="5191125" y="4343400"/>
            <a:ext cx="1590675" cy="547686"/>
          </a:xfrm>
          <a:prstGeom prst="rect">
            <a:avLst/>
          </a:prstGeom>
          <a:solidFill>
            <a:schemeClr val="accent6">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Sympathy</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Indifference Arrow" descr="Indifference Arrow" title="Indifference Arrow"/>
          <p:cNvCxnSpPr/>
          <p:nvPr/>
        </p:nvCxnSpPr>
        <p:spPr>
          <a:xfrm flipH="1">
            <a:off x="4572000" y="2459838"/>
            <a:ext cx="1" cy="854866"/>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Indifference"/>
          <p:cNvSpPr txBox="1">
            <a:spLocks/>
          </p:cNvSpPr>
          <p:nvPr/>
        </p:nvSpPr>
        <p:spPr>
          <a:xfrm>
            <a:off x="3657600" y="1940727"/>
            <a:ext cx="1828800" cy="547686"/>
          </a:xfrm>
          <a:prstGeom prst="rect">
            <a:avLst/>
          </a:prstGeom>
          <a:solidFill>
            <a:schemeClr val="accent6">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Indifference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5" name="Selfishness Arrow" descr="Selfishness Arrow" title="Selfishness Arrow"/>
          <p:cNvCxnSpPr/>
          <p:nvPr/>
        </p:nvCxnSpPr>
        <p:spPr>
          <a:xfrm flipV="1">
            <a:off x="3219450" y="3512344"/>
            <a:ext cx="0" cy="831056"/>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elfishness"/>
          <p:cNvSpPr txBox="1">
            <a:spLocks/>
          </p:cNvSpPr>
          <p:nvPr/>
        </p:nvSpPr>
        <p:spPr>
          <a:xfrm>
            <a:off x="2362200" y="4343400"/>
            <a:ext cx="1714501" cy="547686"/>
          </a:xfrm>
          <a:prstGeom prst="rect">
            <a:avLst/>
          </a:prstGeom>
          <a:solidFill>
            <a:schemeClr val="accent6">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Selfishness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Ignorance Arrow" descr="Ignorance Arrow" title="Ignorance Arrow"/>
          <p:cNvCxnSpPr/>
          <p:nvPr/>
        </p:nvCxnSpPr>
        <p:spPr>
          <a:xfrm flipH="1">
            <a:off x="2281238" y="2469363"/>
            <a:ext cx="1" cy="854866"/>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Ignorance"/>
          <p:cNvSpPr txBox="1">
            <a:spLocks/>
          </p:cNvSpPr>
          <p:nvPr/>
        </p:nvSpPr>
        <p:spPr>
          <a:xfrm>
            <a:off x="1485900" y="1950248"/>
            <a:ext cx="1590675" cy="547686"/>
          </a:xfrm>
          <a:prstGeom prst="rect">
            <a:avLst/>
          </a:prstGeom>
          <a:solidFill>
            <a:schemeClr val="accent6">
              <a:lumMod val="7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Ignorance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Positive Actions"/>
          <p:cNvSpPr txBox="1">
            <a:spLocks/>
          </p:cNvSpPr>
          <p:nvPr/>
        </p:nvSpPr>
        <p:spPr>
          <a:xfrm>
            <a:off x="7772400" y="3124200"/>
            <a:ext cx="1133475" cy="609600"/>
          </a:xfrm>
          <a:prstGeom prst="rect">
            <a:avLst/>
          </a:prstGeom>
          <a:solidFill>
            <a:srgbClr val="133977"/>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rPr>
              <a:t>Positive Actions</a:t>
            </a:r>
            <a:endParaRPr lang="en-US" dirty="0">
              <a:solidFill>
                <a:schemeClr val="bg1"/>
              </a:solidFill>
            </a:endParaRPr>
          </a:p>
        </p:txBody>
      </p:sp>
      <p:cxnSp>
        <p:nvCxnSpPr>
          <p:cNvPr id="6" name="Line 1" descr="Empathy Continuum Line" title="Empathy Continuum Line"/>
          <p:cNvCxnSpPr/>
          <p:nvPr/>
        </p:nvCxnSpPr>
        <p:spPr>
          <a:xfrm>
            <a:off x="1485900" y="3429000"/>
            <a:ext cx="6172200" cy="0"/>
          </a:xfrm>
          <a:prstGeom prst="line">
            <a:avLst/>
          </a:prstGeom>
          <a:ln w="114300">
            <a:solidFill>
              <a:srgbClr val="133977"/>
            </a:solidFill>
          </a:ln>
        </p:spPr>
        <p:style>
          <a:lnRef idx="1">
            <a:schemeClr val="accent1"/>
          </a:lnRef>
          <a:fillRef idx="0">
            <a:schemeClr val="accent1"/>
          </a:fillRef>
          <a:effectRef idx="0">
            <a:schemeClr val="accent1"/>
          </a:effectRef>
          <a:fontRef idx="minor">
            <a:schemeClr val="tx1"/>
          </a:fontRef>
        </p:style>
      </p:cxnSp>
      <p:sp>
        <p:nvSpPr>
          <p:cNvPr id="3" name="Negative Actions"/>
          <p:cNvSpPr>
            <a:spLocks noGrp="1"/>
          </p:cNvSpPr>
          <p:nvPr>
            <p:ph idx="1"/>
          </p:nvPr>
        </p:nvSpPr>
        <p:spPr>
          <a:xfrm>
            <a:off x="228600" y="3124200"/>
            <a:ext cx="1143000" cy="609600"/>
          </a:xfrm>
          <a:solidFill>
            <a:srgbClr val="133977"/>
          </a:solidFill>
        </p:spPr>
        <p:txBody>
          <a:bodyPr>
            <a:normAutofit fontScale="62500" lnSpcReduction="20000"/>
          </a:bodyPr>
          <a:lstStyle/>
          <a:p>
            <a:pPr marL="0" indent="0" algn="ctr">
              <a:buNone/>
            </a:pPr>
            <a:r>
              <a:rPr lang="en-US" dirty="0" smtClean="0">
                <a:solidFill>
                  <a:schemeClr val="bg1"/>
                </a:solidFill>
              </a:rPr>
              <a:t>Negative Actions</a:t>
            </a:r>
            <a:endParaRPr lang="en-US" dirty="0">
              <a:solidFill>
                <a:schemeClr val="bg1"/>
              </a:solidFill>
            </a:endParaRPr>
          </a:p>
        </p:txBody>
      </p:sp>
      <p:sp>
        <p:nvSpPr>
          <p:cNvPr id="2" name="Title 1"/>
          <p:cNvSpPr>
            <a:spLocks noGrp="1"/>
          </p:cNvSpPr>
          <p:nvPr>
            <p:ph type="title"/>
          </p:nvPr>
        </p:nvSpPr>
        <p:spPr/>
        <p:txBody>
          <a:bodyPr/>
          <a:lstStyle/>
          <a:p>
            <a:r>
              <a:rPr lang="en-US" b="1" dirty="0" smtClean="0">
                <a:solidFill>
                  <a:schemeClr val="tx1">
                    <a:lumMod val="85000"/>
                    <a:lumOff val="15000"/>
                  </a:schemeClr>
                </a:solidFill>
              </a:rPr>
              <a:t>Empathy Continuum</a:t>
            </a:r>
            <a:endParaRPr lang="en-US" b="1" dirty="0">
              <a:solidFill>
                <a:schemeClr val="tx1">
                  <a:lumMod val="85000"/>
                  <a:lumOff val="15000"/>
                </a:schemeClr>
              </a:solidFill>
            </a:endParaRPr>
          </a:p>
        </p:txBody>
      </p:sp>
      <p:pic>
        <p:nvPicPr>
          <p:cNvPr id="18" name="Picture 17"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253690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ckground 1" descr="Circle Background 1" title="Circle Background 1"/>
          <p:cNvSpPr/>
          <p:nvPr/>
        </p:nvSpPr>
        <p:spPr>
          <a:xfrm>
            <a:off x="304800" y="381000"/>
            <a:ext cx="5410200" cy="54102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aders"/>
          <p:cNvSpPr/>
          <p:nvPr/>
        </p:nvSpPr>
        <p:spPr>
          <a:xfrm>
            <a:off x="4876800" y="5132225"/>
            <a:ext cx="1367323" cy="1317949"/>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Leaders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Authentic"/>
          <p:cNvSpPr/>
          <p:nvPr/>
        </p:nvSpPr>
        <p:spPr>
          <a:xfrm>
            <a:off x="5791200" y="3505200"/>
            <a:ext cx="1367323" cy="1317949"/>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Authentic</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6" name="EQ"/>
          <p:cNvSpPr/>
          <p:nvPr/>
        </p:nvSpPr>
        <p:spPr>
          <a:xfrm>
            <a:off x="5943600" y="1734378"/>
            <a:ext cx="1367323" cy="1317949"/>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EQ</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1"/>
          <p:cNvSpPr txBox="1"/>
          <p:nvPr/>
        </p:nvSpPr>
        <p:spPr>
          <a:xfrm>
            <a:off x="990600" y="1734378"/>
            <a:ext cx="4038600" cy="2862322"/>
          </a:xfrm>
          <a:prstGeom prst="rect">
            <a:avLst/>
          </a:prstGeom>
          <a:solidFill>
            <a:schemeClr val="accent6">
              <a:lumMod val="75000"/>
            </a:schemeClr>
          </a:solidFill>
        </p:spPr>
        <p:txBody>
          <a:bodyPr wrap="square" rtlCol="0">
            <a:spAutoFit/>
          </a:bodyPr>
          <a:lstStyle/>
          <a:p>
            <a:pPr marL="342900" indent="-342900">
              <a:lnSpc>
                <a:spcPct val="150000"/>
              </a:lnSpc>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Increased personal wellbeing</a:t>
            </a:r>
          </a:p>
          <a:p>
            <a:pPr marL="342900" indent="-342900">
              <a:lnSpc>
                <a:spcPct val="150000"/>
              </a:lnSpc>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Increased leadership ability</a:t>
            </a:r>
          </a:p>
          <a:p>
            <a:pPr marL="342900" indent="-342900">
              <a:lnSpc>
                <a:spcPct val="150000"/>
              </a:lnSpc>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Increased team performance</a:t>
            </a:r>
          </a:p>
          <a:p>
            <a:pPr marL="342900" indent="-342900">
              <a:lnSpc>
                <a:spcPct val="150000"/>
              </a:lnSpc>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Improve decision making</a:t>
            </a:r>
          </a:p>
          <a:p>
            <a:pPr marL="342900" indent="-342900">
              <a:lnSpc>
                <a:spcPct val="150000"/>
              </a:lnSpc>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Decreased occupational stress</a:t>
            </a:r>
          </a:p>
          <a:p>
            <a:pPr marL="342900" indent="-342900">
              <a:lnSpc>
                <a:spcPct val="150000"/>
              </a:lnSpc>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Reduced staff turnover</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ctrTitle"/>
          </p:nvPr>
        </p:nvSpPr>
        <p:spPr>
          <a:xfrm>
            <a:off x="2820068" y="609600"/>
            <a:ext cx="4114132" cy="838199"/>
          </a:xfrm>
          <a:solidFill>
            <a:schemeClr val="accent6">
              <a:lumMod val="75000"/>
            </a:schemeClr>
          </a:solidFill>
        </p:spPr>
        <p:txBody>
          <a:bodyPr>
            <a:normAutofit fontScale="90000"/>
          </a:bodyPr>
          <a:lstStyle/>
          <a:p>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Emotional Intelligence</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68372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p:cNvSpPr>
            <a:spLocks noGrp="1"/>
          </p:cNvSpPr>
          <p:nvPr>
            <p:ph idx="1"/>
          </p:nvPr>
        </p:nvSpPr>
        <p:spPr>
          <a:xfrm>
            <a:off x="457200" y="2438400"/>
            <a:ext cx="8229600" cy="3733800"/>
          </a:xfrm>
        </p:spPr>
        <p:txBody>
          <a:bodyPr>
            <a:normAutofit/>
          </a:bodyPr>
          <a:lstStyle/>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Emotional Intelligence or Emotional Quotient, is defined as your ability, capacity or skill to </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identify, assess, and manage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emotions of one’s self, of others, and groups.</a:t>
            </a:r>
          </a:p>
          <a:p>
            <a:pPr marL="0" indent="0">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and emotional intelligence: What is it really about?,</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International Journal of Caring Sciences (2008).</a:t>
            </a:r>
            <a:endPar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title"/>
          </p:nvPr>
        </p:nvSpPr>
        <p:spPr>
          <a:xfrm>
            <a:off x="457200" y="685800"/>
            <a:ext cx="8229600" cy="1143000"/>
          </a:xfrm>
          <a:solidFill>
            <a:schemeClr val="accent6">
              <a:lumMod val="75000"/>
            </a:schemeClr>
          </a:solidFill>
        </p:spPr>
        <p:txBody>
          <a:bodyPr>
            <a:normAutofit/>
          </a:body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EQ Defined</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747459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p:cNvSpPr>
            <a:spLocks noGrp="1"/>
          </p:cNvSpPr>
          <p:nvPr>
            <p:ph idx="1"/>
          </p:nvPr>
        </p:nvSpPr>
        <p:spPr>
          <a:xfrm>
            <a:off x="914400" y="2438400"/>
            <a:ext cx="7315200" cy="3733800"/>
          </a:xfrm>
        </p:spPr>
        <p:txBody>
          <a:bodyPr>
            <a:normAutofit/>
          </a:body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Emotional understanding: healthcare professionals understand the problem through the patient’s point of view.</a:t>
            </a:r>
          </a:p>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Respect: recognition and full acceptance of the patient as a person.</a:t>
            </a:r>
          </a:p>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Authenticity: honesty, real expression of views without hypocrisy; Warmth and unconditional positive recognition.</a:t>
            </a:r>
          </a:p>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Self exposure: health care professional reports personal experiences from his perspective.</a:t>
            </a:r>
          </a:p>
          <a:p>
            <a:pPr marL="0" indent="0">
              <a:buNone/>
            </a:pPr>
            <a:endParaRPr lang="en-US" sz="18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and emotional intelligence: What is it really about?,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International Journal of Caring Sciences (2008).</a:t>
            </a: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title"/>
          </p:nvPr>
        </p:nvSpPr>
        <p:spPr>
          <a:xfrm>
            <a:off x="457200" y="685800"/>
            <a:ext cx="8229600" cy="1143000"/>
          </a:xfrm>
          <a:solidFill>
            <a:schemeClr val="accent6">
              <a:lumMod val="75000"/>
            </a:schemeClr>
          </a:solidFill>
        </p:spPr>
        <p:txBody>
          <a:bodyPr>
            <a:normAutofit/>
          </a:bodyPr>
          <a:lstStyle/>
          <a:p>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Authentic Communication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89886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p:cNvSpPr>
            <a:spLocks noGrp="1"/>
          </p:cNvSpPr>
          <p:nvPr>
            <p:ph idx="1"/>
          </p:nvPr>
        </p:nvSpPr>
        <p:spPr>
          <a:xfrm>
            <a:off x="914400" y="2514600"/>
            <a:ext cx="7315200" cy="3657600"/>
          </a:xfrm>
        </p:spPr>
        <p:txBody>
          <a:bodyPr>
            <a:normAutofit lnSpcReduction="10000"/>
          </a:bodyPr>
          <a:lstStyle/>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and emotional intelligence work together to produce long lasting relationships.</a:t>
            </a:r>
          </a:p>
          <a:p>
            <a:pPr marL="0" indent="0">
              <a:buNone/>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allows the leader to understand, while emotional intelligence allows them to communicate that understanding.</a:t>
            </a:r>
          </a:p>
          <a:p>
            <a:pPr marL="0" inden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and Emotional Intelligence: The Ability to Connect,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Anthony </a:t>
            </a:r>
            <a:r>
              <a:rPr lang="en-US" sz="1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Iannarino</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(February 2010).</a:t>
            </a: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title"/>
          </p:nvPr>
        </p:nvSpPr>
        <p:spPr>
          <a:xfrm>
            <a:off x="457200" y="685800"/>
            <a:ext cx="8229600" cy="1143000"/>
          </a:xfrm>
          <a:solidFill>
            <a:schemeClr val="accent6">
              <a:lumMod val="75000"/>
            </a:schemeClr>
          </a:solidFill>
        </p:spPr>
        <p:txBody>
          <a:bodyPr>
            <a:normAutofit/>
          </a:bodyPr>
          <a:lstStyle/>
          <a:p>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Understand vs. Manage</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284469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l. Management"/>
          <p:cNvSpPr/>
          <p:nvPr/>
        </p:nvSpPr>
        <p:spPr>
          <a:xfrm>
            <a:off x="6705600" y="5362575"/>
            <a:ext cx="1600200" cy="1419225"/>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atin typeface="Tahoma" panose="020B0604030504040204" pitchFamily="34" charset="0"/>
                <a:ea typeface="Tahoma" panose="020B0604030504040204" pitchFamily="34" charset="0"/>
                <a:cs typeface="Tahoma" panose="020B0604030504040204" pitchFamily="34" charset="0"/>
              </a:rPr>
              <a:t>Relationship Management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7" name="Social Awareness"/>
          <p:cNvSpPr/>
          <p:nvPr/>
        </p:nvSpPr>
        <p:spPr>
          <a:xfrm>
            <a:off x="7391400" y="4065341"/>
            <a:ext cx="1367323" cy="1317949"/>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atin typeface="Tahoma" panose="020B0604030504040204" pitchFamily="34" charset="0"/>
                <a:ea typeface="Tahoma" panose="020B0604030504040204" pitchFamily="34" charset="0"/>
                <a:cs typeface="Tahoma" panose="020B0604030504040204" pitchFamily="34" charset="0"/>
              </a:rPr>
              <a:t>Social Awareness</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6" name="Self Management"/>
          <p:cNvSpPr/>
          <p:nvPr/>
        </p:nvSpPr>
        <p:spPr>
          <a:xfrm>
            <a:off x="7313060" y="2384749"/>
            <a:ext cx="1602340" cy="1501451"/>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atin typeface="Tahoma" panose="020B0604030504040204" pitchFamily="34" charset="0"/>
                <a:ea typeface="Tahoma" panose="020B0604030504040204" pitchFamily="34" charset="0"/>
                <a:cs typeface="Tahoma" panose="020B0604030504040204" pitchFamily="34" charset="0"/>
              </a:rPr>
              <a:t>Self Management</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5" name="Self Awareness"/>
          <p:cNvSpPr/>
          <p:nvPr/>
        </p:nvSpPr>
        <p:spPr>
          <a:xfrm>
            <a:off x="6629399" y="1066800"/>
            <a:ext cx="1367323" cy="1317949"/>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atin typeface="Tahoma" panose="020B0604030504040204" pitchFamily="34" charset="0"/>
                <a:ea typeface="Tahoma" panose="020B0604030504040204" pitchFamily="34" charset="0"/>
                <a:cs typeface="Tahoma" panose="020B0604030504040204" pitchFamily="34" charset="0"/>
              </a:rPr>
              <a:t>Self Awareness</a:t>
            </a:r>
            <a:endParaRPr lang="en-US" sz="13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Emotional and Social Intelligence Leadership Competencies Picture" title="Emotional and Social Intelligence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5687197" cy="421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2272" y="228600"/>
            <a:ext cx="5562600" cy="1143000"/>
          </a:xfrm>
        </p:spPr>
        <p:txBody>
          <a:bodyPr>
            <a:normAutofit/>
          </a:bodyPr>
          <a:lstStyle/>
          <a:p>
            <a:r>
              <a:rPr lang="en-US" sz="40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Competencies</a:t>
            </a:r>
            <a:endParaRPr lang="en-US" sz="40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title="Pingor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17872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5"/>
          <p:cNvSpPr/>
          <p:nvPr/>
        </p:nvSpPr>
        <p:spPr>
          <a:xfrm>
            <a:off x="7162800" y="3505200"/>
            <a:ext cx="1676400" cy="1588809"/>
          </a:xfrm>
          <a:prstGeom prst="ellipse">
            <a:avLst/>
          </a:prstGeom>
          <a:solidFill>
            <a:srgbClr val="13397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Discussion</a:t>
            </a:r>
            <a:endParaRPr lang="en-US" dirty="0"/>
          </a:p>
        </p:txBody>
      </p:sp>
      <p:sp>
        <p:nvSpPr>
          <p:cNvPr id="5" name="Oval 4"/>
          <p:cNvSpPr/>
          <p:nvPr/>
        </p:nvSpPr>
        <p:spPr>
          <a:xfrm>
            <a:off x="5562600" y="1219200"/>
            <a:ext cx="2133600" cy="1981200"/>
          </a:xfrm>
          <a:prstGeom prst="ellipse">
            <a:avLst/>
          </a:prstGeom>
          <a:solidFill>
            <a:srgbClr val="13397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Productive Conversations</a:t>
            </a:r>
            <a:endParaRPr lang="en-US" dirty="0"/>
          </a:p>
        </p:txBody>
      </p:sp>
      <p:sp>
        <p:nvSpPr>
          <p:cNvPr id="8" name="Oval 3"/>
          <p:cNvSpPr/>
          <p:nvPr/>
        </p:nvSpPr>
        <p:spPr>
          <a:xfrm>
            <a:off x="4191000" y="3429000"/>
            <a:ext cx="1676400" cy="1665009"/>
          </a:xfrm>
          <a:prstGeom prst="ellipse">
            <a:avLst/>
          </a:prstGeom>
          <a:solidFill>
            <a:srgbClr val="13397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 of concern</a:t>
            </a:r>
            <a:endParaRPr lang="en-US" dirty="0"/>
          </a:p>
        </p:txBody>
      </p:sp>
      <p:sp>
        <p:nvSpPr>
          <p:cNvPr id="6" name="Oval 2"/>
          <p:cNvSpPr/>
          <p:nvPr/>
        </p:nvSpPr>
        <p:spPr>
          <a:xfrm>
            <a:off x="3048000" y="1066800"/>
            <a:ext cx="2057400" cy="1981200"/>
          </a:xfrm>
          <a:prstGeom prst="ellipse">
            <a:avLst/>
          </a:prstGeom>
          <a:solidFill>
            <a:srgbClr val="13397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Emotional Intelligence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Oval1"/>
          <p:cNvSpPr/>
          <p:nvPr/>
        </p:nvSpPr>
        <p:spPr>
          <a:xfrm>
            <a:off x="609600" y="3200400"/>
            <a:ext cx="2209800" cy="2084109"/>
          </a:xfrm>
          <a:prstGeom prst="ellipse">
            <a:avLst/>
          </a:prstGeom>
          <a:solidFill>
            <a:srgbClr val="13397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Empathy, Not ownership</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Presenters"/>
          <p:cNvSpPr>
            <a:spLocks noGrp="1"/>
          </p:cNvSpPr>
          <p:nvPr>
            <p:ph type="subTitle" idx="1"/>
          </p:nvPr>
        </p:nvSpPr>
        <p:spPr>
          <a:xfrm>
            <a:off x="5143500" y="5486400"/>
            <a:ext cx="3771900" cy="685800"/>
          </a:xfrm>
        </p:spPr>
        <p:txBody>
          <a:bodyPr>
            <a:normAutofit/>
          </a:bodyPr>
          <a:lstStyle/>
          <a:p>
            <a:pPr algn="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Stephanie Weaver and Lenore </a:t>
            </a: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Knudtson</a:t>
            </a: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r>
              <a:rPr lang="en-US" sz="16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Pingora</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Consulting</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ctrTitle"/>
          </p:nvPr>
        </p:nvSpPr>
        <p:spPr>
          <a:xfrm>
            <a:off x="381000" y="304800"/>
            <a:ext cx="2971800" cy="2666999"/>
          </a:xfrm>
        </p:spPr>
        <p:txBody>
          <a:bodyPr>
            <a:normAutofit/>
          </a:bodyPr>
          <a:lstStyle/>
          <a:p>
            <a:pPr algn="l">
              <a:lnSpc>
                <a:spcPct val="150000"/>
              </a:lnSpc>
            </a:pPr>
            <a: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Productive </a:t>
            </a:r>
            <a:b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br>
            <a: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Conversations </a:t>
            </a:r>
            <a:b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br>
            <a: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Through </a:t>
            </a:r>
            <a:b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br>
            <a:r>
              <a:rPr lang="en-US" sz="28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Empathy</a:t>
            </a:r>
            <a:endParaRPr lang="en-US" sz="2800" b="1" dirty="0">
              <a:solidFill>
                <a:srgbClr val="133977"/>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075256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ody"/>
          <p:cNvSpPr>
            <a:spLocks noGrp="1"/>
          </p:cNvSpPr>
          <p:nvPr>
            <p:ph idx="1"/>
          </p:nvPr>
        </p:nvSpPr>
        <p:spPr>
          <a:xfrm>
            <a:off x="457200" y="2514600"/>
            <a:ext cx="8229600" cy="18288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ability to understand our own emotions and their affects on our performance.</a:t>
            </a:r>
          </a:p>
          <a:p>
            <a:endParaRPr lang="en-US" dirty="0"/>
          </a:p>
        </p:txBody>
      </p:sp>
      <p:sp>
        <p:nvSpPr>
          <p:cNvPr id="6" name="Title"/>
          <p:cNvSpPr>
            <a:spLocks noGrp="1"/>
          </p:cNvSpPr>
          <p:nvPr>
            <p:ph type="title"/>
          </p:nvPr>
        </p:nvSpPr>
        <p:spPr>
          <a:xfrm>
            <a:off x="457200" y="762000"/>
            <a:ext cx="8229600" cy="1143000"/>
          </a:xfrm>
        </p:spPr>
        <p:txBody>
          <a:bodyPr>
            <a:normAutofit/>
          </a:bodyPr>
          <a:lstStyle/>
          <a:p>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Self </a:t>
            </a:r>
            <a:r>
              <a:rPr lang="en-US"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Awareness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80870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Emotional Self-control: The ability to keep disruptive emotions and impulses in check and maintain our effectiveness under stressful or hostile conditions.</a:t>
            </a:r>
          </a:p>
          <a:p>
            <a:r>
              <a:rPr lang="en-US" sz="2400" dirty="0" smtClean="0">
                <a:latin typeface="Tahoma" panose="020B0604030504040204" pitchFamily="34" charset="0"/>
                <a:ea typeface="Tahoma" panose="020B0604030504040204" pitchFamily="34" charset="0"/>
                <a:cs typeface="Tahoma" panose="020B0604030504040204" pitchFamily="34" charset="0"/>
              </a:rPr>
              <a:t>Achievement Orientation: Striving to meet or exceed a standard of excellence; looking for ways to do things better, set challenging goals and take calculated risks.</a:t>
            </a:r>
          </a:p>
          <a:p>
            <a:r>
              <a:rPr lang="en-US" sz="2400" dirty="0" smtClean="0">
                <a:latin typeface="Tahoma" panose="020B0604030504040204" pitchFamily="34" charset="0"/>
                <a:ea typeface="Tahoma" panose="020B0604030504040204" pitchFamily="34" charset="0"/>
                <a:cs typeface="Tahoma" panose="020B0604030504040204" pitchFamily="34" charset="0"/>
              </a:rPr>
              <a:t>Positive Outlook: The ability to see the positive in people, situations, and events and persistence in pursing goals despite the obstacles and set backs.</a:t>
            </a:r>
          </a:p>
          <a:p>
            <a:r>
              <a:rPr lang="en-US" sz="2400" dirty="0" smtClean="0">
                <a:latin typeface="Tahoma" panose="020B0604030504040204" pitchFamily="34" charset="0"/>
                <a:ea typeface="Tahoma" panose="020B0604030504040204" pitchFamily="34" charset="0"/>
                <a:cs typeface="Tahoma" panose="020B0604030504040204" pitchFamily="34" charset="0"/>
              </a:rPr>
              <a:t>Adaptability: Flexibility in handling change, juggling multiple demands, and adapting our ideas or approaches.</a:t>
            </a:r>
          </a:p>
        </p:txBody>
      </p:sp>
      <p:sp>
        <p:nvSpPr>
          <p:cNvPr id="6" name="Title"/>
          <p:cNvSpPr>
            <a:spLocks noGrp="1"/>
          </p:cNvSpPr>
          <p:nvPr>
            <p:ph type="title"/>
          </p:nvPr>
        </p:nvSpPr>
        <p:spPr/>
        <p:txBody>
          <a:bodyPr>
            <a:normAutofit/>
          </a:bodyPr>
          <a:lstStyle/>
          <a:p>
            <a:pPr lvl="0">
              <a:spcBef>
                <a:spcPts val="0"/>
              </a:spcBef>
            </a:pPr>
            <a:r>
              <a:rPr lang="en-US"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Self </a:t>
            </a:r>
            <a:r>
              <a:rPr lang="en-US"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Management</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21124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Tahoma" panose="020B0604030504040204" pitchFamily="34" charset="0"/>
                <a:ea typeface="Tahoma" panose="020B0604030504040204" pitchFamily="34" charset="0"/>
                <a:cs typeface="Tahoma" panose="020B0604030504040204" pitchFamily="34" charset="0"/>
              </a:rPr>
              <a:t>Empathy: The ability to sense others’ feelings and perspectives, taking an active interest in their concerns and picking up cues about what others feel and think.</a:t>
            </a:r>
          </a:p>
          <a:p>
            <a:r>
              <a:rPr lang="en-US" dirty="0" smtClean="0">
                <a:latin typeface="Tahoma" panose="020B0604030504040204" pitchFamily="34" charset="0"/>
                <a:ea typeface="Tahoma" panose="020B0604030504040204" pitchFamily="34" charset="0"/>
                <a:cs typeface="Tahoma" panose="020B0604030504040204" pitchFamily="34" charset="0"/>
              </a:rPr>
              <a:t>Organizational Awareness: The ability to read the group’s emotional currants and power relationships, identifying influencers,  networks, and organizational dynamics.</a:t>
            </a:r>
          </a:p>
        </p:txBody>
      </p:sp>
      <p:sp>
        <p:nvSpPr>
          <p:cNvPr id="6" name="Title"/>
          <p:cNvSpPr>
            <a:spLocks noGrp="1"/>
          </p:cNvSpPr>
          <p:nvPr>
            <p:ph type="title"/>
          </p:nvPr>
        </p:nvSpPr>
        <p:spPr>
          <a:xfrm>
            <a:off x="2015050" y="461417"/>
            <a:ext cx="5113900" cy="769441"/>
          </a:xfrm>
          <a:prstGeom prst="rect">
            <a:avLst/>
          </a:prstGeom>
        </p:spPr>
        <p:txBody>
          <a:bodyPr wrap="none">
            <a:spAutoFit/>
          </a:bodyPr>
          <a:lstStyle/>
          <a:p>
            <a:pPr algn="ct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Social Awareness</a:t>
            </a: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32085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Influence: The ability to keep have a positive impact on others, persuading or convincing others in order to gain their support.</a:t>
            </a:r>
          </a:p>
          <a:p>
            <a:r>
              <a:rPr lang="en-US" sz="2300" dirty="0" smtClean="0">
                <a:latin typeface="Tahoma" panose="020B0604030504040204" pitchFamily="34" charset="0"/>
                <a:ea typeface="Tahoma" panose="020B0604030504040204" pitchFamily="34" charset="0"/>
                <a:cs typeface="Tahoma" panose="020B0604030504040204" pitchFamily="34" charset="0"/>
              </a:rPr>
              <a:t>Coach and Mentor: The ability to foster long term learning or development of others by giving feedback, guidance, and support.</a:t>
            </a:r>
          </a:p>
          <a:p>
            <a:r>
              <a:rPr lang="en-US" sz="2300" dirty="0" smtClean="0">
                <a:latin typeface="Tahoma" panose="020B0604030504040204" pitchFamily="34" charset="0"/>
                <a:ea typeface="Tahoma" panose="020B0604030504040204" pitchFamily="34" charset="0"/>
                <a:cs typeface="Tahoma" panose="020B0604030504040204" pitchFamily="34" charset="0"/>
              </a:rPr>
              <a:t>Inspirational Leadership: The ability to inspire and guide individuals and groups toward a meaningful vision of excellence, and the bring out the best in others.</a:t>
            </a:r>
          </a:p>
          <a:p>
            <a:r>
              <a:rPr lang="en-US" sz="2300" dirty="0" smtClean="0">
                <a:latin typeface="Tahoma" panose="020B0604030504040204" pitchFamily="34" charset="0"/>
                <a:ea typeface="Tahoma" panose="020B0604030504040204" pitchFamily="34" charset="0"/>
                <a:cs typeface="Tahoma" panose="020B0604030504040204" pitchFamily="34" charset="0"/>
              </a:rPr>
              <a:t>Teamwork: The ability to work with others toward a shared goal; participating actively, sharing responsibility and rewards, and contributing to the capability of the team.</a:t>
            </a:r>
          </a:p>
        </p:txBody>
      </p:sp>
      <p:sp>
        <p:nvSpPr>
          <p:cNvPr id="6" name="Title"/>
          <p:cNvSpPr>
            <a:spLocks noGrp="1"/>
          </p:cNvSpPr>
          <p:nvPr>
            <p:ph type="title"/>
          </p:nvPr>
        </p:nvSpPr>
        <p:spPr>
          <a:xfrm>
            <a:off x="1109353" y="492194"/>
            <a:ext cx="6925293" cy="707886"/>
          </a:xfrm>
          <a:prstGeom prst="rect">
            <a:avLst/>
          </a:prstGeom>
        </p:spPr>
        <p:txBody>
          <a:bodyPr wrap="none">
            <a:spAutoFit/>
          </a:bodyPr>
          <a:lstStyle/>
          <a:p>
            <a:pPr algn="ctr"/>
            <a:r>
              <a:rPr lang="en-US" sz="4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Relationship Management</a:t>
            </a: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99847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2"/>
          <p:cNvSpPr>
            <a:spLocks noGrp="1"/>
          </p:cNvSpPr>
          <p:nvPr>
            <p:ph idx="1"/>
          </p:nvPr>
        </p:nvSpPr>
        <p:spPr>
          <a:xfrm>
            <a:off x="609600" y="4114800"/>
            <a:ext cx="8077200" cy="2362200"/>
          </a:xfrm>
        </p:spPr>
        <p:txBody>
          <a:bodyPr>
            <a:noAutofit/>
          </a:bodyPr>
          <a:lstStyle/>
          <a:p>
            <a:pPr marL="0" inden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Do you know what’s the most important to each of your team members? Not what you think is, but what actually is most important? If you don’t, how can you support them in achieving their goals in their careers and in their lives – let alone, giving their best to you? How do you know how to motivate them?</a:t>
            </a:r>
          </a:p>
        </p:txBody>
      </p:sp>
      <p:sp>
        <p:nvSpPr>
          <p:cNvPr id="9" name="Title 2"/>
          <p:cNvSpPr txBox="1">
            <a:spLocks/>
          </p:cNvSpPr>
          <p:nvPr/>
        </p:nvSpPr>
        <p:spPr>
          <a:xfrm>
            <a:off x="435428" y="3406526"/>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Know more.</a:t>
            </a:r>
            <a:endParaRPr lang="en-US" dirty="0"/>
          </a:p>
        </p:txBody>
      </p:sp>
      <p:sp>
        <p:nvSpPr>
          <p:cNvPr id="2" name="Body 1"/>
          <p:cNvSpPr txBox="1"/>
          <p:nvPr/>
        </p:nvSpPr>
        <p:spPr>
          <a:xfrm>
            <a:off x="367937" y="1219200"/>
            <a:ext cx="8305800" cy="1846659"/>
          </a:xfrm>
          <a:prstGeom prst="rect">
            <a:avLst/>
          </a:prstGeom>
          <a:noFill/>
        </p:spPr>
        <p:txBody>
          <a:bodyPr wrap="square" rtlCol="0">
            <a:spAutoFit/>
          </a:bodyPr>
          <a:lstStyle/>
          <a:p>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would happen if more leaders were of the mindset to know a little more about the people at the table, care a little more about their needs, and showcase their strengths to give them opportunities for success?</a:t>
            </a:r>
          </a:p>
          <a:p>
            <a:endParaRPr lang="en-US" dirty="0"/>
          </a:p>
        </p:txBody>
      </p:sp>
      <p:sp>
        <p:nvSpPr>
          <p:cNvPr id="8" name="Title 1"/>
          <p:cNvSpPr txBox="1">
            <a:spLocks noGrp="1"/>
          </p:cNvSpPr>
          <p:nvPr>
            <p:ph type="title"/>
          </p:nvPr>
        </p:nvSpPr>
        <p:spPr>
          <a:prstGeom prst="rect">
            <a:avLst/>
          </a:prstGeom>
          <a:noFill/>
        </p:spPr>
        <p:txBody>
          <a:bodyPr wrap="square" rtlCol="0">
            <a:spAutoFit/>
          </a:bodyPr>
          <a:lstStyle/>
          <a:p>
            <a:pPr algn="ctr"/>
            <a:r>
              <a:rPr lang="en-US" sz="24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Lean in…</a:t>
            </a:r>
            <a:endParaRPr lang="en-US" dirty="0"/>
          </a:p>
        </p:txBody>
      </p:sp>
      <p:pic>
        <p:nvPicPr>
          <p:cNvPr id="7" name="Picture 6"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14928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2"/>
          <p:cNvSpPr>
            <a:spLocks noGrp="1"/>
          </p:cNvSpPr>
          <p:nvPr>
            <p:ph idx="1"/>
          </p:nvPr>
        </p:nvSpPr>
        <p:spPr>
          <a:xfrm>
            <a:off x="452846" y="4343400"/>
            <a:ext cx="8318863" cy="2235500"/>
          </a:xfrm>
        </p:spPr>
        <p:txBody>
          <a:bodyPr>
            <a:normAutofit/>
          </a:bodyPr>
          <a:lstStyle/>
          <a:p>
            <a:pPr marL="0" inden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Look for opportunities outside of your group where they can showcase specific strengths that are needed and will benefit the greater organization. Identify opportunities to help them grow as a leader and as a person.</a:t>
            </a:r>
          </a:p>
        </p:txBody>
      </p:sp>
      <p:sp>
        <p:nvSpPr>
          <p:cNvPr id="9" name="Title 2"/>
          <p:cNvSpPr txBox="1">
            <a:spLocks/>
          </p:cNvSpPr>
          <p:nvPr/>
        </p:nvSpPr>
        <p:spPr>
          <a:xfrm>
            <a:off x="457200" y="3597136"/>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Showcase more.</a:t>
            </a:r>
            <a:endParaRPr lang="en-US" dirty="0"/>
          </a:p>
        </p:txBody>
      </p:sp>
      <p:sp>
        <p:nvSpPr>
          <p:cNvPr id="2" name="Body 1"/>
          <p:cNvSpPr txBox="1"/>
          <p:nvPr/>
        </p:nvSpPr>
        <p:spPr>
          <a:xfrm>
            <a:off x="428897" y="1447800"/>
            <a:ext cx="8305800" cy="1846659"/>
          </a:xfrm>
          <a:prstGeom prst="rect">
            <a:avLst/>
          </a:prstGeom>
          <a:noFill/>
        </p:spPr>
        <p:txBody>
          <a:bodyPr wrap="square" rtlCol="0">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learning here is simple. We are all distracted. But when you’re meeting with a team member, or an employee or anyone for that matter, focus. Help that person feel, that to you, they’re the most important person in the room.</a:t>
            </a:r>
          </a:p>
          <a:p>
            <a:endParaRPr lang="en-US" dirty="0"/>
          </a:p>
        </p:txBody>
      </p:sp>
      <p:sp>
        <p:nvSpPr>
          <p:cNvPr id="8" name="Title 1"/>
          <p:cNvSpPr txBox="1">
            <a:spLocks noGrp="1"/>
          </p:cNvSpPr>
          <p:nvPr>
            <p:ph type="title"/>
          </p:nvPr>
        </p:nvSpPr>
        <p:spPr>
          <a:xfrm>
            <a:off x="463731" y="457200"/>
            <a:ext cx="8229600" cy="1143000"/>
          </a:xfrm>
          <a:prstGeom prst="rect">
            <a:avLst/>
          </a:prstGeom>
          <a:noFill/>
        </p:spPr>
        <p:txBody>
          <a:bodyPr wrap="square" rtlCol="0">
            <a:spAutoFit/>
          </a:bodyPr>
          <a:lstStyle/>
          <a:p>
            <a:pPr algn="ctr"/>
            <a:r>
              <a:rPr lang="en-US" sz="2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Care more.</a:t>
            </a:r>
            <a:endParaRPr lang="en-US" dirty="0"/>
          </a:p>
        </p:txBody>
      </p:sp>
      <p:pic>
        <p:nvPicPr>
          <p:cNvPr id="7" name="Picture 6"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95456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ckground 1" descr="Background Circle 1" title="Background Circle 1"/>
          <p:cNvSpPr/>
          <p:nvPr/>
        </p:nvSpPr>
        <p:spPr>
          <a:xfrm>
            <a:off x="304800" y="381000"/>
            <a:ext cx="5410200" cy="54102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tentional"/>
          <p:cNvSpPr/>
          <p:nvPr/>
        </p:nvSpPr>
        <p:spPr>
          <a:xfrm>
            <a:off x="6900377" y="3557267"/>
            <a:ext cx="1714500" cy="16764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Be Intentional</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Expanding"/>
          <p:cNvSpPr/>
          <p:nvPr/>
        </p:nvSpPr>
        <p:spPr>
          <a:xfrm>
            <a:off x="6862277" y="1349051"/>
            <a:ext cx="1752600" cy="17526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ahoma" panose="020B0604030504040204" pitchFamily="34" charset="0"/>
                <a:ea typeface="Tahoma" panose="020B0604030504040204" pitchFamily="34" charset="0"/>
                <a:cs typeface="Tahoma" panose="020B0604030504040204" pitchFamily="34" charset="0"/>
              </a:rPr>
              <a:t>Expanding Circles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990600" y="1447800"/>
            <a:ext cx="4419600" cy="3539430"/>
          </a:xfrm>
          <a:prstGeom prst="rect">
            <a:avLst/>
          </a:prstGeom>
          <a:noFill/>
        </p:spPr>
        <p:txBody>
          <a:bodyPr wrap="square" rtlCol="0">
            <a:spAutoFit/>
          </a:bodyPr>
          <a:lstStyle/>
          <a:p>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Build mutual respect and understanding of different perspectives. An environment must be created that allows individuals to express what they are thinking. I tis up to leaders to evoke safety and assist the ream in building trust.</a:t>
            </a:r>
          </a:p>
          <a:p>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 leader promoted group participation, allowing all participants to have a voice at the table and fostering the space in which change occurs</a:t>
            </a:r>
          </a:p>
          <a:p>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 leader is mindful of who is in the circle of concern and looks for ways to expand it.</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ctrTitle"/>
          </p:nvPr>
        </p:nvSpPr>
        <p:spPr>
          <a:xfrm>
            <a:off x="1371600" y="587051"/>
            <a:ext cx="3352800" cy="762000"/>
          </a:xfrm>
          <a:solidFill>
            <a:schemeClr val="accent6">
              <a:lumMod val="75000"/>
            </a:schemeClr>
          </a:solidFill>
        </p:spPr>
        <p:txBody>
          <a:bodyPr>
            <a:normAutofit/>
          </a:bodyPr>
          <a:lstStyle/>
          <a:p>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Circle of Concern</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883714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One way to create and foster the space of change is to expand your “circle of concern.”</a:t>
            </a:r>
          </a:p>
          <a:p>
            <a:pPr marL="0" indent="0">
              <a:buNone/>
            </a:pPr>
            <a:endParaRPr lang="en-US"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We are predisposed to empathize with others in our own social group. We think of those groups as circles.</a:t>
            </a:r>
          </a:p>
          <a:p>
            <a:pPr marL="0" indent="0">
              <a:buNone/>
            </a:pPr>
            <a:endParaRPr lang="en-US"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Because circles can be confining and exclusive, we also have people who are outside our circle.</a:t>
            </a:r>
          </a:p>
          <a:p>
            <a:pPr marL="0" indent="0">
              <a:buNone/>
            </a:pPr>
            <a:endParaRPr lang="en-US"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600" i="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i="1"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Making Caring Common, </a:t>
            </a:r>
            <a:r>
              <a:rPr lang="en-US" sz="2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Harvard School of Education (2017).</a:t>
            </a:r>
            <a:endParaRPr lang="en-US" sz="2600"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ln w="19050">
            <a:solidFill>
              <a:schemeClr val="accent6">
                <a:lumMod val="75000"/>
              </a:schemeClr>
            </a:solidFill>
          </a:ln>
        </p:spPr>
        <p:txBody>
          <a:bodyPr>
            <a:normAutofit/>
          </a:bodyPr>
          <a:lstStyle/>
          <a:p>
            <a:r>
              <a:rPr lang="en-US" sz="40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Expand Your Circle</a:t>
            </a:r>
            <a:endParaRPr lang="en-US" sz="4000" b="1" dirty="0">
              <a:solidFill>
                <a:srgbClr val="13397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95716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Intentionally expand your circle of concern through empathy.</a:t>
            </a:r>
          </a:p>
          <a:p>
            <a:pPr marL="0" indent="0">
              <a:buNone/>
            </a:pPr>
            <a:endParaRPr lang="en-US" sz="26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Allow people in your circle who may disagree with you.</a:t>
            </a:r>
          </a:p>
          <a:p>
            <a:pPr marL="0" indent="0">
              <a:buNone/>
            </a:pPr>
            <a:endParaRPr lang="en-US" sz="2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Allow people in your circle who don’t look like you.</a:t>
            </a:r>
          </a:p>
          <a:p>
            <a:pPr marL="0" indent="0">
              <a:buNone/>
            </a:pPr>
            <a:endParaRPr lang="en-US" sz="26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Allow people in your circle who you have to work hard to understand. It’s liberating!</a:t>
            </a:r>
          </a:p>
        </p:txBody>
      </p:sp>
      <p:sp>
        <p:nvSpPr>
          <p:cNvPr id="2" name="Title 1"/>
          <p:cNvSpPr>
            <a:spLocks noGrp="1"/>
          </p:cNvSpPr>
          <p:nvPr>
            <p:ph type="title"/>
          </p:nvPr>
        </p:nvSpPr>
        <p:spPr>
          <a:ln w="19050">
            <a:solidFill>
              <a:schemeClr val="accent6">
                <a:lumMod val="75000"/>
              </a:schemeClr>
            </a:solidFill>
          </a:ln>
        </p:spPr>
        <p:txBody>
          <a:bodyPr>
            <a:normAutofit/>
          </a:bodyPr>
          <a:lstStyle/>
          <a:p>
            <a:r>
              <a:rPr lang="en-US" sz="4000" b="1" dirty="0" smtClean="0">
                <a:solidFill>
                  <a:srgbClr val="133977"/>
                </a:solidFill>
                <a:latin typeface="Tahoma" panose="020B0604030504040204" pitchFamily="34" charset="0"/>
                <a:ea typeface="Tahoma" panose="020B0604030504040204" pitchFamily="34" charset="0"/>
                <a:cs typeface="Tahoma" panose="020B0604030504040204" pitchFamily="34" charset="0"/>
              </a:rPr>
              <a:t>Be Intentional</a:t>
            </a:r>
            <a:endParaRPr lang="en-US" sz="4000" b="1" dirty="0">
              <a:solidFill>
                <a:srgbClr val="13397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14405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p:nvPr/>
        </p:nvSpPr>
        <p:spPr>
          <a:xfrm>
            <a:off x="4953000" y="1609725"/>
            <a:ext cx="4038600" cy="3962400"/>
          </a:xfrm>
          <a:prstGeom prst="ellipse">
            <a:avLst/>
          </a:prstGeom>
          <a:solidFill>
            <a:srgbClr val="133977"/>
          </a:solidFill>
          <a:ln>
            <a:solidFill>
              <a:srgbClr val="13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Zoom out:</a:t>
            </a:r>
          </a:p>
          <a:p>
            <a:pPr algn="ctr"/>
            <a:r>
              <a:rPr lang="en-US" sz="1700" dirty="0" smtClean="0">
                <a:latin typeface="Tahoma" panose="020B0604030504040204" pitchFamily="34" charset="0"/>
                <a:ea typeface="Tahoma" panose="020B0604030504040204" pitchFamily="34" charset="0"/>
                <a:cs typeface="Tahoma" panose="020B0604030504040204" pitchFamily="34" charset="0"/>
              </a:rPr>
              <a:t>Take in the big picture. Consider perspectives of the people you interact with daily.</a:t>
            </a:r>
          </a:p>
          <a:p>
            <a:pPr algn="ctr"/>
            <a:endParaRPr lang="en-US" sz="1700" dirty="0">
              <a:latin typeface="Tahoma" panose="020B0604030504040204" pitchFamily="34" charset="0"/>
              <a:ea typeface="Tahoma" panose="020B0604030504040204" pitchFamily="34" charset="0"/>
              <a:cs typeface="Tahoma" panose="020B0604030504040204" pitchFamily="34" charset="0"/>
            </a:endParaRPr>
          </a:p>
          <a:p>
            <a:pPr algn="ctr"/>
            <a:r>
              <a:rPr lang="en-US" sz="1700" dirty="0" smtClean="0">
                <a:latin typeface="Tahoma" panose="020B0604030504040204" pitchFamily="34" charset="0"/>
                <a:ea typeface="Tahoma" panose="020B0604030504040204" pitchFamily="34" charset="0"/>
                <a:cs typeface="Tahoma" panose="020B0604030504040204" pitchFamily="34" charset="0"/>
              </a:rPr>
              <a:t>Include those who are vulnerable</a:t>
            </a:r>
          </a:p>
          <a:p>
            <a:pPr algn="ctr"/>
            <a:endParaRPr lang="en-US" sz="1700" dirty="0">
              <a:latin typeface="Tahoma" panose="020B0604030504040204" pitchFamily="34" charset="0"/>
              <a:ea typeface="Tahoma" panose="020B0604030504040204" pitchFamily="34" charset="0"/>
              <a:cs typeface="Tahoma" panose="020B0604030504040204" pitchFamily="34" charset="0"/>
            </a:endParaRPr>
          </a:p>
          <a:p>
            <a:pPr algn="ctr"/>
            <a:r>
              <a:rPr lang="en-US" sz="1700" dirty="0" smtClean="0">
                <a:latin typeface="Tahoma" panose="020B0604030504040204" pitchFamily="34" charset="0"/>
                <a:ea typeface="Tahoma" panose="020B0604030504040204" pitchFamily="34" charset="0"/>
                <a:cs typeface="Tahoma" panose="020B0604030504040204" pitchFamily="34" charset="0"/>
              </a:rPr>
              <a:t>Develop concern for people who live in very different cultures and communities than their own.</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4" name="Oval 1"/>
          <p:cNvSpPr/>
          <p:nvPr/>
        </p:nvSpPr>
        <p:spPr>
          <a:xfrm>
            <a:off x="247650" y="1609725"/>
            <a:ext cx="4038600" cy="3962400"/>
          </a:xfrm>
          <a:prstGeom prst="ellipse">
            <a:avLst/>
          </a:prstGeom>
          <a:solidFill>
            <a:srgbClr val="133977"/>
          </a:solidFill>
          <a:ln>
            <a:solidFill>
              <a:srgbClr val="13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Zoom in:</a:t>
            </a:r>
          </a:p>
          <a:p>
            <a:pPr algn="ctr"/>
            <a:r>
              <a:rPr lang="en-US" sz="1700" dirty="0" smtClean="0">
                <a:latin typeface="Tahoma" panose="020B0604030504040204" pitchFamily="34" charset="0"/>
                <a:ea typeface="Tahoma" panose="020B0604030504040204" pitchFamily="34" charset="0"/>
                <a:cs typeface="Tahoma" panose="020B0604030504040204" pitchFamily="34" charset="0"/>
              </a:rPr>
              <a:t>Listen closely and tend to those in your immediate circle, </a:t>
            </a:r>
            <a:r>
              <a:rPr lang="en-US" sz="1700" dirty="0" err="1" smtClean="0">
                <a:latin typeface="Tahoma" panose="020B0604030504040204" pitchFamily="34" charset="0"/>
                <a:ea typeface="Tahoma" panose="020B0604030504040204" pitchFamily="34" charset="0"/>
                <a:cs typeface="Tahoma" panose="020B0604030504040204" pitchFamily="34" charset="0"/>
              </a:rPr>
              <a:t>i.e</a:t>
            </a:r>
            <a:r>
              <a:rPr lang="en-US" sz="1700" dirty="0" smtClean="0">
                <a:latin typeface="Tahoma" panose="020B0604030504040204" pitchFamily="34" charset="0"/>
                <a:ea typeface="Tahoma" panose="020B0604030504040204" pitchFamily="34" charset="0"/>
                <a:cs typeface="Tahoma" panose="020B0604030504040204" pitchFamily="34" charset="0"/>
              </a:rPr>
              <a:t>, those at the IEP team table.</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US"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Zoom in. Zoom out.</a:t>
            </a:r>
            <a:endParaRPr lang="en-US"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29318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ckground 1" descr="Circle Background" title="Circle Background"/>
          <p:cNvSpPr/>
          <p:nvPr/>
        </p:nvSpPr>
        <p:spPr>
          <a:xfrm>
            <a:off x="304800" y="381000"/>
            <a:ext cx="5410200" cy="54102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Border 2" descr="Rectangle Border 2" title="Rectangle Bord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57267"/>
            <a:ext cx="3352800" cy="200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2" descr="Empathy Picture 2" title="Empathy 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3682238"/>
            <a:ext cx="3124200" cy="175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order 1" descr="Rectangle Border1" title="Rectangle Border1"/>
          <p:cNvSpPr/>
          <p:nvPr/>
        </p:nvSpPr>
        <p:spPr>
          <a:xfrm>
            <a:off x="1524000" y="2057400"/>
            <a:ext cx="2971800" cy="20574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Empathy Picture 1" title="Empathy 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143" y="2133600"/>
            <a:ext cx="276151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How?"/>
          <p:cNvSpPr/>
          <p:nvPr/>
        </p:nvSpPr>
        <p:spPr>
          <a:xfrm>
            <a:off x="6900377" y="3581400"/>
            <a:ext cx="1714500" cy="16764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How do you get it?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What?"/>
          <p:cNvSpPr/>
          <p:nvPr/>
        </p:nvSpPr>
        <p:spPr>
          <a:xfrm>
            <a:off x="6862277" y="1349051"/>
            <a:ext cx="1752600" cy="17526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What is it?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ctrTitle"/>
          </p:nvPr>
        </p:nvSpPr>
        <p:spPr>
          <a:xfrm>
            <a:off x="2820068" y="609600"/>
            <a:ext cx="2894931" cy="1219199"/>
          </a:xfrm>
          <a:solidFill>
            <a:schemeClr val="accent6">
              <a:lumMod val="75000"/>
            </a:schemeClr>
          </a:solidFill>
        </p:spPr>
        <p:txBody>
          <a:bodyPr>
            <a:normAutofit/>
          </a:bodyPr>
          <a:lstStyle/>
          <a:p>
            <a:pPr algn="l"/>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not ownership.</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title="Pingor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89121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Background" descr="Title Background Circle 1" title="Title Background Circle 1"/>
          <p:cNvSpPr/>
          <p:nvPr/>
        </p:nvSpPr>
        <p:spPr>
          <a:xfrm>
            <a:off x="304800" y="381000"/>
            <a:ext cx="5410200" cy="54102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ategies"/>
          <p:cNvSpPr/>
          <p:nvPr/>
        </p:nvSpPr>
        <p:spPr>
          <a:xfrm>
            <a:off x="6900377" y="3557267"/>
            <a:ext cx="1714500" cy="16764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Strategies</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Characteristics"/>
          <p:cNvSpPr/>
          <p:nvPr/>
        </p:nvSpPr>
        <p:spPr>
          <a:xfrm>
            <a:off x="6862277" y="1349051"/>
            <a:ext cx="1752600" cy="17526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latin typeface="Tahoma" panose="020B0604030504040204" pitchFamily="34" charset="0"/>
                <a:ea typeface="Tahoma" panose="020B0604030504040204" pitchFamily="34" charset="0"/>
                <a:cs typeface="Tahoma" panose="020B0604030504040204" pitchFamily="34" charset="0"/>
              </a:rPr>
              <a:t>Characteristics</a:t>
            </a:r>
            <a:endParaRPr lang="en-US" sz="1300" dirty="0">
              <a:latin typeface="Tahoma" panose="020B0604030504040204" pitchFamily="34" charset="0"/>
              <a:ea typeface="Tahoma" panose="020B0604030504040204" pitchFamily="34" charset="0"/>
              <a:cs typeface="Tahoma" panose="020B0604030504040204" pitchFamily="34" charset="0"/>
            </a:endParaRPr>
          </a:p>
        </p:txBody>
      </p:sp>
      <p:sp>
        <p:nvSpPr>
          <p:cNvPr id="9" name="DR"/>
          <p:cNvSpPr/>
          <p:nvPr/>
        </p:nvSpPr>
        <p:spPr>
          <a:xfrm>
            <a:off x="3124200" y="1905000"/>
            <a:ext cx="2514600" cy="2362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Dispute Resolution</a:t>
            </a: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IEP"/>
          <p:cNvSpPr/>
          <p:nvPr/>
        </p:nvSpPr>
        <p:spPr>
          <a:xfrm>
            <a:off x="1066800" y="3962400"/>
            <a:ext cx="2133600" cy="1981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IEP Teams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School"/>
          <p:cNvSpPr/>
          <p:nvPr/>
        </p:nvSpPr>
        <p:spPr>
          <a:xfrm>
            <a:off x="200025" y="1524000"/>
            <a:ext cx="1943100" cy="1905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Communities</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ctrTitle"/>
          </p:nvPr>
        </p:nvSpPr>
        <p:spPr>
          <a:xfrm>
            <a:off x="1143000" y="587051"/>
            <a:ext cx="3733800" cy="762000"/>
          </a:xfrm>
          <a:solidFill>
            <a:schemeClr val="accent6">
              <a:lumMod val="75000"/>
            </a:schemeClr>
          </a:solidFill>
        </p:spPr>
        <p:txBody>
          <a:bodyPr>
            <a:normAutofit fontScale="90000"/>
          </a:bodyPr>
          <a:lstStyle/>
          <a:p>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Productive Conversations</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2340622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Goal driven</a:t>
            </a:r>
          </a:p>
          <a:p>
            <a:r>
              <a:rPr lang="en-US" dirty="0" smtClean="0">
                <a:latin typeface="Tahoma" panose="020B0604030504040204" pitchFamily="34" charset="0"/>
                <a:ea typeface="Tahoma" panose="020B0604030504040204" pitchFamily="34" charset="0"/>
                <a:cs typeface="Tahoma" panose="020B0604030504040204" pitchFamily="34" charset="0"/>
              </a:rPr>
              <a:t>Relationships</a:t>
            </a:r>
          </a:p>
          <a:p>
            <a:r>
              <a:rPr lang="en-US" dirty="0" smtClean="0">
                <a:latin typeface="Tahoma" panose="020B0604030504040204" pitchFamily="34" charset="0"/>
                <a:ea typeface="Tahoma" panose="020B0604030504040204" pitchFamily="34" charset="0"/>
                <a:cs typeface="Tahoma" panose="020B0604030504040204" pitchFamily="34" charset="0"/>
              </a:rPr>
              <a:t>Effective communication</a:t>
            </a:r>
          </a:p>
          <a:p>
            <a:r>
              <a:rPr lang="en-US" dirty="0" smtClean="0">
                <a:latin typeface="Tahoma" panose="020B0604030504040204" pitchFamily="34" charset="0"/>
                <a:ea typeface="Tahoma" panose="020B0604030504040204" pitchFamily="34" charset="0"/>
                <a:cs typeface="Tahoma" panose="020B0604030504040204" pitchFamily="34" charset="0"/>
              </a:rPr>
              <a:t>Forward facing</a:t>
            </a:r>
          </a:p>
          <a:p>
            <a:r>
              <a:rPr lang="en-US" dirty="0" smtClean="0">
                <a:latin typeface="Tahoma" panose="020B0604030504040204" pitchFamily="34" charset="0"/>
                <a:ea typeface="Tahoma" panose="020B0604030504040204" pitchFamily="34" charset="0"/>
                <a:cs typeface="Tahoma" panose="020B0604030504040204" pitchFamily="34" charset="0"/>
              </a:rPr>
              <a:t>Open mindedness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noGrp="1"/>
          </p:cNvSpPr>
          <p:nvPr>
            <p:ph type="title"/>
          </p:nvPr>
        </p:nvSpPr>
        <p:spPr>
          <a:xfrm>
            <a:off x="457200" y="491579"/>
            <a:ext cx="8229600" cy="769441"/>
          </a:xfrm>
          <a:prstGeom prst="rect">
            <a:avLst/>
          </a:prstGeom>
          <a:noFill/>
        </p:spPr>
        <p:txBody>
          <a:bodyPr wrap="square" rtlCol="0">
            <a:spAutoFit/>
          </a:bodyPr>
          <a:lstStyle/>
          <a:p>
            <a:pPr lvl="0" algn="ctr">
              <a:spcBef>
                <a:spcPct val="20000"/>
              </a:spcBef>
            </a:pPr>
            <a:r>
              <a:rPr lang="en-US" sz="44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Characteristics</a:t>
            </a:r>
            <a:endParaRPr lang="en-US" sz="44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51697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Eliminate mind chatter</a:t>
            </a:r>
          </a:p>
          <a:p>
            <a:r>
              <a:rPr lang="en-US" dirty="0" smtClean="0">
                <a:latin typeface="Tahoma" panose="020B0604030504040204" pitchFamily="34" charset="0"/>
                <a:ea typeface="Tahoma" panose="020B0604030504040204" pitchFamily="34" charset="0"/>
                <a:cs typeface="Tahoma" panose="020B0604030504040204" pitchFamily="34" charset="0"/>
              </a:rPr>
              <a:t>Build an agenda</a:t>
            </a:r>
          </a:p>
          <a:p>
            <a:r>
              <a:rPr lang="en-US" dirty="0" smtClean="0">
                <a:latin typeface="Tahoma" panose="020B0604030504040204" pitchFamily="34" charset="0"/>
                <a:ea typeface="Tahoma" panose="020B0604030504040204" pitchFamily="34" charset="0"/>
                <a:cs typeface="Tahoma" panose="020B0604030504040204" pitchFamily="34" charset="0"/>
              </a:rPr>
              <a:t>Actively listed</a:t>
            </a:r>
          </a:p>
          <a:p>
            <a:r>
              <a:rPr lang="en-US" dirty="0" smtClean="0">
                <a:latin typeface="Tahoma" panose="020B0604030504040204" pitchFamily="34" charset="0"/>
                <a:ea typeface="Tahoma" panose="020B0604030504040204" pitchFamily="34" charset="0"/>
                <a:cs typeface="Tahoma" panose="020B0604030504040204" pitchFamily="34" charset="0"/>
              </a:rPr>
              <a:t>Ask questions</a:t>
            </a:r>
          </a:p>
          <a:p>
            <a:r>
              <a:rPr lang="en-US" dirty="0" smtClean="0">
                <a:latin typeface="Tahoma" panose="020B0604030504040204" pitchFamily="34" charset="0"/>
                <a:ea typeface="Tahoma" panose="020B0604030504040204" pitchFamily="34" charset="0"/>
                <a:cs typeface="Tahoma" panose="020B0604030504040204" pitchFamily="34" charset="0"/>
              </a:rPr>
              <a:t>Express, release and repair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noGrp="1"/>
          </p:cNvSpPr>
          <p:nvPr>
            <p:ph type="title"/>
          </p:nvPr>
        </p:nvSpPr>
        <p:spPr>
          <a:xfrm>
            <a:off x="457200" y="461417"/>
            <a:ext cx="8229600" cy="769441"/>
          </a:xfrm>
          <a:prstGeom prst="rect">
            <a:avLst/>
          </a:prstGeom>
          <a:noFill/>
        </p:spPr>
        <p:txBody>
          <a:bodyPr wrap="square" rtlCol="0">
            <a:spAutoFit/>
          </a:bodyPr>
          <a:lstStyle/>
          <a:p>
            <a:pPr algn="ctr"/>
            <a:r>
              <a:rPr lang="en-US" sz="44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Strategies</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67730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ckground 1" descr="Background Circle 1" title="Background Circle 1"/>
          <p:cNvSpPr/>
          <p:nvPr/>
        </p:nvSpPr>
        <p:spPr>
          <a:xfrm>
            <a:off x="304800" y="381000"/>
            <a:ext cx="5410200" cy="5410200"/>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Border 1" descr="Empathy Picture Background" title="Empathy 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940" y="3429001"/>
            <a:ext cx="356725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1" descr="Empathy Picture" title="Empathy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274" y="3557267"/>
            <a:ext cx="3346621" cy="188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act"/>
          <p:cNvSpPr/>
          <p:nvPr/>
        </p:nvSpPr>
        <p:spPr>
          <a:xfrm>
            <a:off x="6900377" y="3557267"/>
            <a:ext cx="1714500" cy="167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Contact Us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Questions"/>
          <p:cNvSpPr/>
          <p:nvPr/>
        </p:nvSpPr>
        <p:spPr>
          <a:xfrm>
            <a:off x="6705600" y="1219200"/>
            <a:ext cx="1909277" cy="1882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latin typeface="Tahoma" panose="020B0604030504040204" pitchFamily="34" charset="0"/>
                <a:ea typeface="Tahoma" panose="020B0604030504040204" pitchFamily="34" charset="0"/>
                <a:cs typeface="Tahoma" panose="020B0604030504040204" pitchFamily="34" charset="0"/>
              </a:rPr>
              <a:t>Questions</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ctrTitle"/>
          </p:nvPr>
        </p:nvSpPr>
        <p:spPr>
          <a:xfrm>
            <a:off x="838200" y="609600"/>
            <a:ext cx="4114800" cy="1752600"/>
          </a:xfrm>
          <a:solidFill>
            <a:schemeClr val="accent6">
              <a:lumMod val="75000"/>
            </a:schemeClr>
          </a:solidFill>
        </p:spPr>
        <p:txBody>
          <a:bodyPr>
            <a:normAutofit/>
          </a:bodyPr>
          <a:lstStyle/>
          <a:p>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Consider how empathy might influence your next conversation</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title="Pingor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993492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lf empathy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657600"/>
            <a:ext cx="2971800"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Cirlce"/>
          <p:cNvSpPr/>
          <p:nvPr/>
        </p:nvSpPr>
        <p:spPr>
          <a:xfrm>
            <a:off x="990600" y="990600"/>
            <a:ext cx="3810000" cy="3581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Questions?</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004071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txBox="1"/>
          <p:nvPr/>
        </p:nvSpPr>
        <p:spPr>
          <a:xfrm>
            <a:off x="5488577" y="4953000"/>
            <a:ext cx="2736528" cy="646331"/>
          </a:xfrm>
          <a:prstGeom prst="rect">
            <a:avLst/>
          </a:prstGeom>
          <a:noFill/>
        </p:spPr>
        <p:txBody>
          <a:bodyPr wrap="square" rtlCol="0">
            <a:spAutoFit/>
          </a:bodyPr>
          <a:lstStyle/>
          <a:p>
            <a:pPr algn="ctr"/>
            <a:r>
              <a:rPr lang="en-US" sz="3600" dirty="0" smtClean="0">
                <a:solidFill>
                  <a:srgbClr val="133977"/>
                </a:solidFill>
                <a:latin typeface="Tahoma" panose="020B0604030504040204" pitchFamily="34" charset="0"/>
                <a:ea typeface="Tahoma" panose="020B0604030504040204" pitchFamily="34" charset="0"/>
                <a:cs typeface="Tahoma" panose="020B0604030504040204" pitchFamily="34" charset="0"/>
              </a:rPr>
              <a:t>Thank you!</a:t>
            </a:r>
            <a:endParaRPr lang="en-US" sz="3600" dirty="0">
              <a:solidFill>
                <a:srgbClr val="133977"/>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Pingora Consulting Logo" title="Pingora Consult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24618"/>
            <a:ext cx="3602150" cy="12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ingora"/>
          <p:cNvSpPr/>
          <p:nvPr/>
        </p:nvSpPr>
        <p:spPr>
          <a:xfrm>
            <a:off x="1714500" y="530050"/>
            <a:ext cx="5715000" cy="329577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Tahoma" panose="020B0604030504040204" pitchFamily="34" charset="0"/>
                <a:ea typeface="Tahoma" panose="020B0604030504040204" pitchFamily="34" charset="0"/>
                <a:cs typeface="Tahoma" panose="020B0604030504040204" pitchFamily="34" charset="0"/>
              </a:rPr>
              <a:t>PingoraConsulting.com</a:t>
            </a:r>
          </a:p>
        </p:txBody>
      </p:sp>
    </p:spTree>
    <p:extLst>
      <p:ext uri="{BB962C8B-B14F-4D97-AF65-F5344CB8AC3E}">
        <p14:creationId xmlns:p14="http://schemas.microsoft.com/office/powerpoint/2010/main" val="823338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vey Image" title="Survey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3962412"/>
            <a:ext cx="3124200" cy="2796159"/>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 y="723906"/>
            <a:ext cx="9144000" cy="3038469"/>
          </a:xfrm>
        </p:spPr>
        <p:txBody>
          <a:bodyPr>
            <a:normAutofit fontScale="90000"/>
          </a:bodyPr>
          <a:lstStyle/>
          <a:p>
            <a:pPr defTabSz="171450">
              <a:defRPr/>
            </a:pPr>
            <a:r>
              <a:rPr lang="en-US" dirty="0" smtClean="0"/>
              <a:t/>
            </a:r>
            <a:br>
              <a:rPr lang="en-US" dirty="0" smtClean="0"/>
            </a:br>
            <a:r>
              <a:rPr lang="en-US" sz="4900" b="1" dirty="0" smtClean="0">
                <a:latin typeface="Cambria" panose="02040503050406030204" pitchFamily="18" charset="0"/>
              </a:rPr>
              <a:t>Thank you for joining us!</a:t>
            </a:r>
            <a:br>
              <a:rPr lang="en-US" sz="4900" b="1" dirty="0" smtClean="0">
                <a:latin typeface="Cambria" panose="02040503050406030204" pitchFamily="18" charset="0"/>
              </a:rPr>
            </a:br>
            <a:r>
              <a:rPr lang="en-US" sz="3600" i="1" dirty="0" smtClean="0">
                <a:latin typeface="Cambria" panose="02040503050406030204" pitchFamily="18" charset="0"/>
              </a:rPr>
              <a:t>Please take a few minutes to respond to this brief survey about </a:t>
            </a:r>
            <a:r>
              <a:rPr lang="en-US" sz="3600" i="1" dirty="0">
                <a:latin typeface="Cambria" panose="02040503050406030204" pitchFamily="18" charset="0"/>
              </a:rPr>
              <a:t>your experience:</a:t>
            </a:r>
            <a:br>
              <a:rPr lang="en-US" sz="3600" i="1" dirty="0">
                <a:latin typeface="Cambria" panose="02040503050406030204" pitchFamily="18" charset="0"/>
              </a:rPr>
            </a:br>
            <a:r>
              <a:rPr lang="en-US" sz="3100" i="1" dirty="0" smtClean="0">
                <a:latin typeface="Cambria" panose="02040503050406030204" pitchFamily="18" charset="0"/>
                <a:hlinkClick r:id="rId4"/>
              </a:rPr>
              <a:t>Webinar Survey </a:t>
            </a:r>
            <a:br>
              <a:rPr lang="en-US" sz="3100" i="1" dirty="0" smtClean="0">
                <a:latin typeface="Cambria" panose="02040503050406030204" pitchFamily="18" charset="0"/>
                <a:hlinkClick r:id="rId4"/>
              </a:rPr>
            </a:br>
            <a:r>
              <a:rPr lang="en-US" sz="3100" i="1" dirty="0">
                <a:latin typeface="Cambria" panose="02040503050406030204" pitchFamily="18" charset="0"/>
                <a:hlinkClick r:id="rId4"/>
              </a:rPr>
              <a:t>https://www.surveymonkey.com/r/EmpathyConversations</a:t>
            </a:r>
            <a:r>
              <a:rPr lang="en-US" sz="3600" i="1" dirty="0" smtClean="0">
                <a:latin typeface="Cambria" panose="02040503050406030204" pitchFamily="18" charset="0"/>
              </a:rPr>
              <a:t/>
            </a:r>
            <a:br>
              <a:rPr lang="en-US" sz="3600" i="1" dirty="0" smtClean="0">
                <a:latin typeface="Cambria" panose="02040503050406030204" pitchFamily="18" charset="0"/>
              </a:rPr>
            </a:br>
            <a:endParaRPr lang="en-US" sz="3200" b="1"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2681871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mage of Computer Screen" hidden="1" title="Image of Computer Screen"/>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914775" y="0"/>
            <a:ext cx="1219200" cy="1219200"/>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53" y="1219200"/>
            <a:ext cx="9164053" cy="5334000"/>
          </a:xfrm>
        </p:spPr>
        <p:txBody>
          <a:bodyPr>
            <a:normAutofit/>
          </a:bodyPr>
          <a:lstStyle/>
          <a:p>
            <a:r>
              <a:rPr lang="en-US" sz="3600" b="1" dirty="0" smtClean="0">
                <a:latin typeface="Cambria" panose="02040503050406030204" pitchFamily="18" charset="0"/>
              </a:rPr>
              <a:t>Upcoming Webinar</a:t>
            </a:r>
            <a:br>
              <a:rPr lang="en-US" sz="3600" b="1" dirty="0" smtClean="0">
                <a:latin typeface="Cambria" panose="02040503050406030204" pitchFamily="18" charset="0"/>
              </a:rPr>
            </a:br>
            <a:r>
              <a:rPr lang="en-US" sz="3600" b="1" dirty="0" smtClean="0">
                <a:latin typeface="Cambria" panose="02040503050406030204" pitchFamily="18" charset="0"/>
              </a:rPr>
              <a:t/>
            </a:r>
            <a:br>
              <a:rPr lang="en-US" sz="3600" b="1" dirty="0" smtClean="0">
                <a:latin typeface="Cambria" panose="02040503050406030204" pitchFamily="18" charset="0"/>
              </a:rPr>
            </a:br>
            <a:r>
              <a:rPr lang="en-US" sz="3200" b="1" dirty="0">
                <a:latin typeface="Cambria" panose="02040503050406030204" pitchFamily="18" charset="0"/>
              </a:rPr>
              <a:t>Introducing the Part C Dispute Resolution Family Guides</a:t>
            </a:r>
            <a:br>
              <a:rPr lang="en-US" sz="3200" b="1" dirty="0">
                <a:latin typeface="Cambria" panose="02040503050406030204" pitchFamily="18" charset="0"/>
              </a:rPr>
            </a:br>
            <a:r>
              <a:rPr lang="en-US" sz="2000" b="1" dirty="0">
                <a:latin typeface="Cambria" panose="02040503050406030204" pitchFamily="18" charset="0"/>
              </a:rPr>
              <a:t>Co-Hosted with the Center for Parent Information and Resources (CPIR)</a:t>
            </a:r>
            <a:r>
              <a:rPr lang="en-US" sz="2800" b="1" i="1" dirty="0" smtClean="0">
                <a:latin typeface="Cambria" panose="02040503050406030204" pitchFamily="18" charset="0"/>
              </a:rPr>
              <a:t/>
            </a:r>
            <a:br>
              <a:rPr lang="en-US" sz="2800" b="1" i="1" dirty="0" smtClean="0">
                <a:latin typeface="Cambria" panose="02040503050406030204" pitchFamily="18" charset="0"/>
              </a:rPr>
            </a:br>
            <a:r>
              <a:rPr lang="en-US" sz="2800" b="1" i="1" dirty="0" smtClean="0">
                <a:latin typeface="Cambria" panose="02040503050406030204" pitchFamily="18" charset="0"/>
              </a:rPr>
              <a:t/>
            </a:r>
            <a:br>
              <a:rPr lang="en-US" sz="2800" b="1" i="1" dirty="0" smtClean="0">
                <a:latin typeface="Cambria" panose="02040503050406030204" pitchFamily="18" charset="0"/>
              </a:rPr>
            </a:br>
            <a:r>
              <a:rPr lang="en-US" sz="2800" b="1" i="1" dirty="0" smtClean="0">
                <a:latin typeface="Cambria" panose="02040503050406030204" pitchFamily="18" charset="0"/>
              </a:rPr>
              <a:t>September 10, 2018</a:t>
            </a:r>
            <a:br>
              <a:rPr lang="en-US" sz="2800" b="1" i="1" dirty="0" smtClean="0">
                <a:latin typeface="Cambria" panose="02040503050406030204" pitchFamily="18" charset="0"/>
              </a:rPr>
            </a:br>
            <a:r>
              <a:rPr lang="en-US" sz="2800" b="1" i="1" dirty="0" smtClean="0">
                <a:latin typeface="Cambria" panose="02040503050406030204" pitchFamily="18" charset="0"/>
              </a:rPr>
              <a:t>12:00 pm -1:15 pm PT</a:t>
            </a:r>
            <a:br>
              <a:rPr lang="en-US" sz="2800" b="1" i="1" dirty="0" smtClean="0">
                <a:latin typeface="Cambria" panose="02040503050406030204" pitchFamily="18" charset="0"/>
              </a:rPr>
            </a:br>
            <a:r>
              <a:rPr lang="en-US" sz="2700" dirty="0" smtClean="0">
                <a:latin typeface="Cambria" panose="02040503050406030204" pitchFamily="18" charset="0"/>
              </a:rPr>
              <a:t/>
            </a:r>
            <a:br>
              <a:rPr lang="en-US" sz="2700" dirty="0" smtClean="0">
                <a:latin typeface="Cambria" panose="02040503050406030204" pitchFamily="18" charset="0"/>
              </a:rPr>
            </a:br>
            <a:r>
              <a:rPr lang="en-US" sz="2700" i="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More Details Coming Soon – Check the </a:t>
            </a:r>
            <a:r>
              <a:rPr lang="en-US" sz="2700" i="1" dirty="0" smtClean="0">
                <a:solidFill>
                  <a:prstClr val="black">
                    <a:lumMod val="95000"/>
                    <a:lumOff val="5000"/>
                  </a:prstClr>
                </a:solidFill>
                <a:latin typeface="Cambria" panose="02040503050406030204" pitchFamily="18" charset="0"/>
                <a:ea typeface="ＭＳ Ｐゴシック" pitchFamily="34" charset="-128"/>
                <a:cs typeface="Arial" pitchFamily="34" charset="0"/>
                <a:hlinkClick r:id="rId3"/>
              </a:rPr>
              <a:t>CADRE Website</a:t>
            </a:r>
            <a:r>
              <a:rPr lang="en-US" sz="2700" i="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a:t>
            </a:r>
            <a:endParaRPr lang="en-US" sz="2200" b="1" i="1"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3603316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3"/>
          <p:cNvSpPr/>
          <p:nvPr/>
        </p:nvSpPr>
        <p:spPr>
          <a:xfrm>
            <a:off x="6362700" y="2859232"/>
            <a:ext cx="2362200" cy="2244436"/>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Demonstrating compassion without infringing on your beliefs.</a:t>
            </a:r>
            <a:endParaRPr lang="en-US" dirty="0"/>
          </a:p>
        </p:txBody>
      </p:sp>
      <p:sp>
        <p:nvSpPr>
          <p:cNvPr id="5" name="Oval 2"/>
          <p:cNvSpPr/>
          <p:nvPr/>
        </p:nvSpPr>
        <p:spPr>
          <a:xfrm>
            <a:off x="3505200" y="2828059"/>
            <a:ext cx="2379518" cy="2227118"/>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Without experiencing those feelings as your own.</a:t>
            </a:r>
            <a:endParaRPr lang="en-US" dirty="0"/>
          </a:p>
        </p:txBody>
      </p:sp>
      <p:sp>
        <p:nvSpPr>
          <p:cNvPr id="4" name="Oval 1"/>
          <p:cNvSpPr/>
          <p:nvPr/>
        </p:nvSpPr>
        <p:spPr>
          <a:xfrm>
            <a:off x="685800" y="2819400"/>
            <a:ext cx="2362200" cy="2244436"/>
          </a:xfrm>
          <a:prstGeom prst="ellipse">
            <a:avLst/>
          </a:prstGeom>
          <a:solidFill>
            <a:srgbClr val="133977"/>
          </a:solidFill>
          <a:ln>
            <a:solidFill>
              <a:srgbClr val="1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ability to understand the feelings of another.</a:t>
            </a:r>
            <a:endParaRPr lang="en-US" dirty="0">
              <a:solidFill>
                <a:schemeClr val="bg1"/>
              </a:solidFill>
            </a:endParaRPr>
          </a:p>
        </p:txBody>
      </p:sp>
      <p:sp>
        <p:nvSpPr>
          <p:cNvPr id="3" name="Subtitle"/>
          <p:cNvSpPr>
            <a:spLocks noGrp="1"/>
          </p:cNvSpPr>
          <p:nvPr>
            <p:ph idx="1"/>
          </p:nvPr>
        </p:nvSpPr>
        <p:spPr>
          <a:xfrm>
            <a:off x="2743200" y="1676400"/>
            <a:ext cx="3505200" cy="609599"/>
          </a:xfrm>
        </p:spPr>
        <p:txBody>
          <a:bodyPr>
            <a:normAutofit/>
          </a:bodyPr>
          <a:lstStyle/>
          <a:p>
            <a:pPr marL="0" indent="0" algn="ctr">
              <a:buNone/>
            </a:pPr>
            <a:r>
              <a:rPr lang="en-US" sz="2800" dirty="0" smtClean="0">
                <a:solidFill>
                  <a:srgbClr val="133177"/>
                </a:solidFill>
                <a:latin typeface="Tahoma" panose="020B0604030504040204" pitchFamily="34" charset="0"/>
                <a:ea typeface="Tahoma" panose="020B0604030504040204" pitchFamily="34" charset="0"/>
                <a:cs typeface="Tahoma" panose="020B0604030504040204" pitchFamily="34" charset="0"/>
              </a:rPr>
              <a:t>The great liberator.</a:t>
            </a:r>
            <a:endParaRPr lang="en-US" sz="2800" dirty="0">
              <a:solidFill>
                <a:srgbClr val="133177"/>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title"/>
          </p:nvPr>
        </p:nvSpPr>
        <p:spPr>
          <a:solidFill>
            <a:schemeClr val="accent6">
              <a:lumMod val="75000"/>
            </a:schemeClr>
          </a:solidFill>
        </p:spPr>
        <p:txBody>
          <a:bodyPr/>
          <a:lstStyle/>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What is it?</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1318304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2362199"/>
          </a:xfrm>
        </p:spPr>
        <p:txBody>
          <a:bodyPr>
            <a:normAutofit/>
          </a:bodyPr>
          <a:lstStyle/>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You aren’t sharing the same painful feelings as another person, e.g. sadness or fear.</a:t>
            </a:r>
          </a:p>
          <a:p>
            <a:pPr marL="0" indent="0">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How to Stay Empathic Without Suffering So Much,</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Amy L. Eva (May 4, 2017).</a:t>
            </a:r>
            <a:endPar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457200" y="762000"/>
            <a:ext cx="8229600" cy="1143000"/>
          </a:xfrm>
        </p:spPr>
        <p:txBody>
          <a:bodyPr>
            <a:normAutofit/>
          </a:body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Empathic Concern</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45502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t"/>
          <p:cNvSpPr txBox="1">
            <a:spLocks/>
          </p:cNvSpPr>
          <p:nvPr/>
        </p:nvSpPr>
        <p:spPr>
          <a:xfrm>
            <a:off x="4724400" y="1600200"/>
            <a:ext cx="4042064" cy="4572000"/>
          </a:xfrm>
          <a:prstGeom prst="rect">
            <a:avLst/>
          </a:prstGeom>
          <a:solidFill>
            <a:srgbClr val="133977"/>
          </a:solidFill>
          <a:ln w="1905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Art: The Eyes of Another</a:t>
            </a:r>
          </a:p>
          <a:p>
            <a:pPr marL="0" indent="0" algn="ctr">
              <a:buFont typeface="Arial" panose="020B0604020202020204" pitchFamily="34" charset="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is the art of seeing the world as someone else sees it.</a:t>
            </a:r>
          </a:p>
          <a:p>
            <a:pPr marL="0" indent="0">
              <a:buFont typeface="Arial" panose="020B0604020202020204" pitchFamily="34" charset="0"/>
              <a:buNone/>
            </a:pP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When you have empathy, it means you can understand what a person is feeling in a given moment, and understand that his actions  made sense to him.</a:t>
            </a:r>
          </a:p>
          <a:p>
            <a:pPr marL="0" indent="0">
              <a:buFont typeface="Arial" panose="020B0604020202020204" pitchFamily="34" charset="0"/>
              <a:buNone/>
            </a:pP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sz="16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ImproveYouSocialSkills.com</a:t>
            </a:r>
            <a:endParaRPr lang="en-US" sz="16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cience"/>
          <p:cNvSpPr>
            <a:spLocks noGrp="1"/>
          </p:cNvSpPr>
          <p:nvPr>
            <p:ph idx="1"/>
          </p:nvPr>
        </p:nvSpPr>
        <p:spPr>
          <a:xfrm>
            <a:off x="381000" y="1600200"/>
            <a:ext cx="4038600" cy="4572000"/>
          </a:xfrm>
          <a:solidFill>
            <a:srgbClr val="133977"/>
          </a:solidFill>
          <a:ln w="19050">
            <a:solidFill>
              <a:schemeClr val="accent6">
                <a:lumMod val="75000"/>
              </a:schemeClr>
            </a:solidFill>
          </a:ln>
        </p:spPr>
        <p:txBody>
          <a:bodyPr>
            <a:normAutofit/>
          </a:bodyPr>
          <a:lstStyle/>
          <a:p>
            <a:pPr marL="0" indent="0" algn="ctr">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Science: Neurology of Empathy</a:t>
            </a:r>
          </a:p>
          <a:p>
            <a:pPr marL="0" indent="0" algn="ctr">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When we give and receive empathy, we produce the neurotransmitter oxytocin.</a:t>
            </a:r>
          </a:p>
          <a:p>
            <a:pPr marL="0" indent="0">
              <a:buNone/>
            </a:pP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Oxytocin creates a sense of trust and cooperation</a:t>
            </a:r>
          </a:p>
          <a:p>
            <a:pPr marL="0" indent="0">
              <a:buNone/>
            </a:pP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Leading with empathy can reduce the likelihood of conflict.</a:t>
            </a:r>
          </a:p>
          <a:p>
            <a:pPr marL="0" indent="0">
              <a:buNone/>
            </a:pP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How to Fight Stress </a:t>
            </a:r>
            <a:r>
              <a:rPr lang="en-US" sz="1600" i="1" dirty="0">
                <a:solidFill>
                  <a:schemeClr val="bg1"/>
                </a:solidFill>
                <a:latin typeface="Tahoma" panose="020B0604030504040204" pitchFamily="34" charset="0"/>
                <a:ea typeface="Tahoma" panose="020B0604030504040204" pitchFamily="34" charset="0"/>
                <a:cs typeface="Tahoma" panose="020B0604030504040204" pitchFamily="34" charset="0"/>
              </a:rPr>
              <a:t>w</a:t>
            </a:r>
            <a:r>
              <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ith Empathy,</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Arthur P. </a:t>
            </a:r>
            <a:r>
              <a:rPr lang="en-US" sz="16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Ciaramicoli</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(January 11, 2017).</a:t>
            </a:r>
            <a:endParaRPr lang="en-US" sz="16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133177"/>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p:cNvSpPr>
            <a:spLocks noGrp="1"/>
          </p:cNvSpPr>
          <p:nvPr>
            <p:ph type="title"/>
          </p:nvPr>
        </p:nvSpPr>
        <p:spPr>
          <a:xfrm>
            <a:off x="1447800" y="304800"/>
            <a:ext cx="6248400" cy="1143000"/>
          </a:xfrm>
          <a:solidFill>
            <a:srgbClr val="133977"/>
          </a:solidFill>
        </p:spPr>
        <p:txBody>
          <a:bodyPr>
            <a:normAutofit/>
          </a:bodyPr>
          <a:lstStyle/>
          <a:p>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Empathic Concern cont.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4268843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p:cNvSpPr>
            <a:spLocks noGrp="1"/>
          </p:cNvSpPr>
          <p:nvPr>
            <p:ph idx="1"/>
          </p:nvPr>
        </p:nvSpPr>
        <p:spPr>
          <a:xfrm>
            <a:off x="457200" y="2667000"/>
            <a:ext cx="8229600" cy="2667000"/>
          </a:xfrm>
        </p:spPr>
        <p:txBody>
          <a:bodyPr/>
          <a:lstStyle/>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Through empathy, the listener is less likely to take something done or said personally, or focus only on the negative instead of the positive in a situation.</a:t>
            </a:r>
          </a:p>
          <a:p>
            <a:pPr marL="0" indent="0">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How to Fight Stress with Empathy,</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Arthur P. </a:t>
            </a:r>
            <a:r>
              <a:rPr lang="en-US" sz="20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Ciaramicoli</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(January 11, 2017).</a:t>
            </a:r>
            <a:endPar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2" name="Title"/>
          <p:cNvSpPr>
            <a:spLocks noGrp="1"/>
          </p:cNvSpPr>
          <p:nvPr>
            <p:ph type="title"/>
          </p:nvPr>
        </p:nvSpPr>
        <p:spPr>
          <a:xfrm>
            <a:off x="457200" y="914400"/>
            <a:ext cx="8229600" cy="1143000"/>
          </a:xfrm>
        </p:spPr>
        <p:txBody>
          <a:bodyPr>
            <a:normAutofit/>
          </a:body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Don’t Take it Personally</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89123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3977"/>
        </a:solidFill>
        <a:effectLst/>
      </p:bgPr>
    </p:bg>
    <p:spTree>
      <p:nvGrpSpPr>
        <p:cNvPr id="1" name=""/>
        <p:cNvGrpSpPr/>
        <p:nvPr/>
      </p:nvGrpSpPr>
      <p:grpSpPr>
        <a:xfrm>
          <a:off x="0" y="0"/>
          <a:ext cx="0" cy="0"/>
          <a:chOff x="0" y="0"/>
          <a:chExt cx="0" cy="0"/>
        </a:xfrm>
      </p:grpSpPr>
      <p:sp>
        <p:nvSpPr>
          <p:cNvPr id="3" name="Body"/>
          <p:cNvSpPr>
            <a:spLocks noGrp="1"/>
          </p:cNvSpPr>
          <p:nvPr>
            <p:ph idx="1"/>
          </p:nvPr>
        </p:nvSpPr>
        <p:spPr>
          <a:xfrm>
            <a:off x="457200" y="2438400"/>
            <a:ext cx="8229600" cy="3733800"/>
          </a:xfrm>
        </p:spPr>
        <p:txBody>
          <a:bodyPr>
            <a:normAutofit lnSpcReduction="10000"/>
          </a:bodyPr>
          <a:lstStyle/>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Doctors who participated in empathy training interacted more compassionately with patients, yet their stress levels decreased.</a:t>
            </a:r>
          </a:p>
          <a:p>
            <a:pPr marL="0" indent="0">
              <a:buNone/>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Those who lack empathy often pick up the stress of others without knowing why – a  concept that researchers call “second-hand stress.”</a:t>
            </a:r>
          </a:p>
          <a:p>
            <a:pPr marL="0" indent="0">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The Surprising Health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E</a:t>
            </a:r>
            <a:r>
              <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ffects of Empathy,</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Charles Poladian (June 26, 2012).</a:t>
            </a:r>
            <a:endParaRPr lang="en-US" sz="2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2" name="Title"/>
          <p:cNvSpPr>
            <a:spLocks noGrp="1"/>
          </p:cNvSpPr>
          <p:nvPr>
            <p:ph type="title"/>
          </p:nvPr>
        </p:nvSpPr>
        <p:spPr>
          <a:xfrm>
            <a:off x="457200" y="914400"/>
            <a:ext cx="8229600" cy="1143000"/>
          </a:xfrm>
        </p:spPr>
        <p:txBody>
          <a:bodyPr>
            <a:normAutofit/>
          </a:bodyPr>
          <a:lstStyle/>
          <a:p>
            <a:r>
              <a:rPr lang="en-US"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Empathy Training</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249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pathy"/>
          <p:cNvSpPr>
            <a:spLocks noGrp="1"/>
          </p:cNvSpPr>
          <p:nvPr>
            <p:ph idx="1"/>
          </p:nvPr>
        </p:nvSpPr>
        <p:spPr>
          <a:xfrm>
            <a:off x="4800600" y="2043404"/>
            <a:ext cx="3810000" cy="3290597"/>
          </a:xfrm>
          <a:ln w="15875">
            <a:solidFill>
              <a:schemeClr val="accent6">
                <a:lumMod val="75000"/>
              </a:schemeClr>
            </a:solidFill>
          </a:ln>
        </p:spPr>
        <p:txBody>
          <a:bodyPr/>
          <a:lstStyle/>
          <a:p>
            <a:pPr marL="0" indent="0">
              <a:buNone/>
            </a:pPr>
            <a:r>
              <a:rPr lang="en-US" b="1" dirty="0" smtClean="0">
                <a:solidFill>
                  <a:schemeClr val="tx1">
                    <a:lumMod val="75000"/>
                    <a:lumOff val="25000"/>
                  </a:schemeClr>
                </a:solidFill>
              </a:rPr>
              <a:t>Sympathy</a:t>
            </a:r>
            <a:r>
              <a:rPr lang="en-US" dirty="0" smtClean="0">
                <a:solidFill>
                  <a:schemeClr val="tx1">
                    <a:lumMod val="75000"/>
                    <a:lumOff val="25000"/>
                  </a:schemeClr>
                </a:solidFill>
              </a:rPr>
              <a:t> is when you share the feelings of another and make them your own.</a:t>
            </a:r>
            <a:endParaRPr lang="en-US" dirty="0">
              <a:solidFill>
                <a:schemeClr val="tx1">
                  <a:lumMod val="75000"/>
                  <a:lumOff val="25000"/>
                </a:schemeClr>
              </a:solidFill>
            </a:endParaRPr>
          </a:p>
        </p:txBody>
      </p:sp>
      <p:sp>
        <p:nvSpPr>
          <p:cNvPr id="4" name="Empathy"/>
          <p:cNvSpPr txBox="1">
            <a:spLocks/>
          </p:cNvSpPr>
          <p:nvPr/>
        </p:nvSpPr>
        <p:spPr>
          <a:xfrm>
            <a:off x="533400" y="2057400"/>
            <a:ext cx="3810000" cy="3276601"/>
          </a:xfrm>
          <a:prstGeom prst="rect">
            <a:avLst/>
          </a:prstGeom>
          <a:ln w="15875">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tx1">
                    <a:lumMod val="75000"/>
                    <a:lumOff val="25000"/>
                  </a:schemeClr>
                </a:solidFill>
              </a:rPr>
              <a:t>Empathy</a:t>
            </a:r>
            <a:r>
              <a:rPr lang="en-US" dirty="0" smtClean="0">
                <a:solidFill>
                  <a:schemeClr val="tx1">
                    <a:lumMod val="75000"/>
                    <a:lumOff val="25000"/>
                  </a:schemeClr>
                </a:solidFill>
              </a:rPr>
              <a:t> is when you understand the feelings of another but do not necessarily share them.</a:t>
            </a:r>
            <a:endParaRPr lang="en-US" dirty="0">
              <a:solidFill>
                <a:schemeClr val="tx1">
                  <a:lumMod val="75000"/>
                  <a:lumOff val="25000"/>
                </a:schemeClr>
              </a:solidFill>
            </a:endParaRPr>
          </a:p>
        </p:txBody>
      </p:sp>
      <p:sp>
        <p:nvSpPr>
          <p:cNvPr id="2" name="Title 1"/>
          <p:cNvSpPr>
            <a:spLocks noGrp="1"/>
          </p:cNvSpPr>
          <p:nvPr>
            <p:ph type="title"/>
          </p:nvPr>
        </p:nvSpPr>
        <p:spPr/>
        <p:txBody>
          <a:bodyPr/>
          <a:lstStyle/>
          <a:p>
            <a:r>
              <a:rPr lang="en-US"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Empathy vs. Sympathy</a:t>
            </a:r>
            <a:endParaRPr lang="en-US"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Pingor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378168"/>
            <a:ext cx="977741" cy="334270"/>
          </a:xfrm>
          <a:prstGeom prst="rect">
            <a:avLst/>
          </a:prstGeom>
        </p:spPr>
      </p:pic>
    </p:spTree>
    <p:extLst>
      <p:ext uri="{BB962C8B-B14F-4D97-AF65-F5344CB8AC3E}">
        <p14:creationId xmlns:p14="http://schemas.microsoft.com/office/powerpoint/2010/main" val="36007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eelBackground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eel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TotalTime>
  <Words>1668</Words>
  <Application>Microsoft Office PowerPoint</Application>
  <PresentationFormat>On-screen Show (4:3)</PresentationFormat>
  <Paragraphs>221</Paragraphs>
  <Slides>37</Slides>
  <Notes>2</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WheelBackgroundLogo</vt:lpstr>
      <vt:lpstr>WheelBackground</vt:lpstr>
      <vt:lpstr>  Productive Conversations  Through Empathy Stephanie Weaver and Lenore Knudtson July 10, 2018 11:30 am – 12:45 pm PT (2:30 pm-3:45 pm ET)  Note: The presentation will be available on the CADRE website: https://www.cadreworks.org/events/productive-conversations-through-empathy   </vt:lpstr>
      <vt:lpstr>Productive  Conversations  Through  Empathy</vt:lpstr>
      <vt:lpstr>Empathy, not ownership.</vt:lpstr>
      <vt:lpstr>Empathy: What is it?</vt:lpstr>
      <vt:lpstr>Empathic Concern</vt:lpstr>
      <vt:lpstr>Empathic Concern cont.</vt:lpstr>
      <vt:lpstr>Don’t Take it Personally</vt:lpstr>
      <vt:lpstr>Empathy Training</vt:lpstr>
      <vt:lpstr>Empathy vs. Sympathy</vt:lpstr>
      <vt:lpstr>Empathy: How do you get it?</vt:lpstr>
      <vt:lpstr>Yourself: Give Permission</vt:lpstr>
      <vt:lpstr>Others: Find Perspective</vt:lpstr>
      <vt:lpstr>Nonverbal: In Harmony</vt:lpstr>
      <vt:lpstr>Empathy Continuum</vt:lpstr>
      <vt:lpstr>Emotional Intelligence</vt:lpstr>
      <vt:lpstr>EQ Defined</vt:lpstr>
      <vt:lpstr>Authentic Communication</vt:lpstr>
      <vt:lpstr>Understand vs. Manage</vt:lpstr>
      <vt:lpstr>Competencies</vt:lpstr>
      <vt:lpstr>Self Awareness</vt:lpstr>
      <vt:lpstr>Self Management</vt:lpstr>
      <vt:lpstr>Social Awareness</vt:lpstr>
      <vt:lpstr>Relationship Management</vt:lpstr>
      <vt:lpstr>Lean in…</vt:lpstr>
      <vt:lpstr>Care more.</vt:lpstr>
      <vt:lpstr>Circle of Concern</vt:lpstr>
      <vt:lpstr>Expand Your Circle</vt:lpstr>
      <vt:lpstr>Be Intentional</vt:lpstr>
      <vt:lpstr>Zoom in. Zoom out.</vt:lpstr>
      <vt:lpstr>Productive Conversations</vt:lpstr>
      <vt:lpstr>Characteristics</vt:lpstr>
      <vt:lpstr>Strategies</vt:lpstr>
      <vt:lpstr>Consider how empathy might influence your next conversation</vt:lpstr>
      <vt:lpstr>PowerPoint Presentation</vt:lpstr>
      <vt:lpstr>PowerPoint Presentation</vt:lpstr>
      <vt:lpstr> Thank you for joining us! Please take a few minutes to respond to this brief survey about your experience: Webinar Survey  https://www.surveymonkey.com/r/EmpathyConversations </vt:lpstr>
      <vt:lpstr>Upcoming Webinar  Introducing the Part C Dispute Resolution Family Guides Co-Hosted with the Center for Parent Information and Resources (CPIR)  September 10, 2018 12:00 pm -1:15 pm PT  More Details Coming Soon – Check the CADRE Website!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Productive  Conversations  Through  Empathy</dc:title>
  <dc:creator>Amanda Rinehart</dc:creator>
  <cp:lastModifiedBy>Noella Bernal</cp:lastModifiedBy>
  <cp:revision>94</cp:revision>
  <dcterms:created xsi:type="dcterms:W3CDTF">2018-07-05T18:22:47Z</dcterms:created>
  <dcterms:modified xsi:type="dcterms:W3CDTF">2018-07-10T19:04:57Z</dcterms:modified>
</cp:coreProperties>
</file>