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 id="2147483673" r:id="rId6"/>
    <p:sldMasterId id="2147483686" r:id="rId7"/>
  </p:sldMasterIdLst>
  <p:notesMasterIdLst>
    <p:notesMasterId r:id="rId27"/>
  </p:notesMasterIdLst>
  <p:sldIdLst>
    <p:sldId id="737"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354" r:id="rId25"/>
    <p:sldId id="738"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Candara" panose="020E0502030303020204" pitchFamily="34" charset="0"/>
      <p:regular r:id="rId34"/>
      <p:bold r:id="rId35"/>
      <p:italic r:id="rId36"/>
      <p:boldItalic r:id="rId37"/>
    </p:embeddedFont>
    <p:embeddedFont>
      <p:font typeface="Lato"/>
      <p:regular r:id="rId38"/>
      <p:bold r:id="rId39"/>
      <p:italic r:id="rId40"/>
      <p:boldItalic r:id="rId41"/>
    </p:embeddedFont>
    <p:embeddedFont>
      <p:font typeface="Montserrat"/>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AA0D14-EBE0-47C4-9D9B-57512DE2AA5A}" v="4" dt="2022-09-29T16:01:26.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49" autoAdjust="0"/>
  </p:normalViewPr>
  <p:slideViewPr>
    <p:cSldViewPr snapToGrid="0">
      <p:cViewPr varScale="1">
        <p:scale>
          <a:sx n="125" d="100"/>
          <a:sy n="125" d="100"/>
        </p:scale>
        <p:origin x="714"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2.fntdata"/><Relationship Id="rId21" Type="http://schemas.openxmlformats.org/officeDocument/2006/relationships/slide" Target="slides/slide14.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font" Target="fonts/font2.fntdata"/><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I’m Melanie Reese, the director of CADRE</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 national center for appropriate dispute resolution in special education.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ACC31-1050-46B4-9F19-2605034B25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5382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cb7075877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1cb707587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30d262045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30d262045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306a9efe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306a9efe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PUSD presently supports 5,529 students with disabilities who represent 4,848 families. To date, only .003% of our families have filed either Due Process or participated in an Alternative Dispute Resolution. Put another way, 99.97% of our families are successfully resolving conflict working directly with education specialists or through the IEP process.</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5e0e788271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5e0e788271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dk1"/>
                </a:solidFill>
                <a:latin typeface="Times New Roman"/>
                <a:ea typeface="Times New Roman"/>
                <a:cs typeface="Times New Roman"/>
                <a:sym typeface="Times New Roman"/>
              </a:rPr>
              <a:t>Program Specialist involvement in the IEP meeting process has helped improve the District’s welcome as well as helped to support stronger student outcomes. Program Specialists attended an average of 85 IEP meetings per month last school year. Additionally, they participated in an average of 20 pre-staffing meetings, monthly, with IEP teams. The support our Program Specialists have provided to education specialists and administrators has helped PUSD more skillfully navigate disagreement as well as reduce procedural errors.</a:t>
            </a:r>
            <a:endParaRPr sz="1400" dirty="0">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2ccc9588c0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2ccc9588c0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Times New Roman"/>
                <a:ea typeface="Times New Roman"/>
                <a:cs typeface="Times New Roman"/>
                <a:sym typeface="Times New Roman"/>
              </a:rPr>
              <a:t>The newly launched Parent Ambassador Program will certainly improve our parental outreach effort. Over 40 parents have now volunteered to participate in this innovative program! </a:t>
            </a:r>
            <a:r>
              <a:rPr lang="en" sz="1400">
                <a:solidFill>
                  <a:srgbClr val="1B212C"/>
                </a:solidFill>
                <a:latin typeface="Times New Roman"/>
                <a:ea typeface="Times New Roman"/>
                <a:cs typeface="Times New Roman"/>
                <a:sym typeface="Times New Roman"/>
              </a:rPr>
              <a:t>Since Parent Ambassador launch:</a:t>
            </a:r>
            <a:endParaRPr sz="1400">
              <a:solidFill>
                <a:srgbClr val="1B212C"/>
              </a:solidFill>
              <a:latin typeface="Times New Roman"/>
              <a:ea typeface="Times New Roman"/>
              <a:cs typeface="Times New Roman"/>
              <a:sym typeface="Times New Roman"/>
            </a:endParaRPr>
          </a:p>
          <a:p>
            <a:pPr marL="457200" lvl="0" indent="-317500" algn="l" rtl="0">
              <a:spcBef>
                <a:spcPts val="0"/>
              </a:spcBef>
              <a:spcAft>
                <a:spcPts val="0"/>
              </a:spcAft>
              <a:buClr>
                <a:srgbClr val="1B212C"/>
              </a:buClr>
              <a:buSzPts val="1400"/>
              <a:buFont typeface="Times New Roman"/>
              <a:buChar char="●"/>
            </a:pPr>
            <a:r>
              <a:rPr lang="en" sz="1400">
                <a:solidFill>
                  <a:srgbClr val="1B212C"/>
                </a:solidFill>
                <a:latin typeface="Times New Roman"/>
                <a:ea typeface="Times New Roman"/>
                <a:cs typeface="Times New Roman"/>
                <a:sym typeface="Times New Roman"/>
              </a:rPr>
              <a:t>Distributed 4,500+ informational fliers on the Parent Ambassador Program to school sites; provided to families in IEP Team Meetings and/or are sent home in student backpacks</a:t>
            </a:r>
            <a:endParaRPr sz="1400">
              <a:solidFill>
                <a:srgbClr val="1B212C"/>
              </a:solidFill>
              <a:latin typeface="Times New Roman"/>
              <a:ea typeface="Times New Roman"/>
              <a:cs typeface="Times New Roman"/>
              <a:sym typeface="Times New Roman"/>
            </a:endParaRPr>
          </a:p>
          <a:p>
            <a:pPr marL="457200" lvl="0" indent="-317500" algn="l" rtl="0">
              <a:spcBef>
                <a:spcPts val="0"/>
              </a:spcBef>
              <a:spcAft>
                <a:spcPts val="0"/>
              </a:spcAft>
              <a:buClr>
                <a:srgbClr val="1B212C"/>
              </a:buClr>
              <a:buSzPts val="1400"/>
              <a:buFont typeface="Times New Roman"/>
              <a:buChar char="●"/>
            </a:pPr>
            <a:r>
              <a:rPr lang="en" sz="1400">
                <a:solidFill>
                  <a:srgbClr val="1B212C"/>
                </a:solidFill>
                <a:latin typeface="Times New Roman"/>
                <a:ea typeface="Times New Roman"/>
                <a:cs typeface="Times New Roman"/>
                <a:sym typeface="Times New Roman"/>
              </a:rPr>
              <a:t>“Get Connected” QR code has been accessed by families over 110 times since November 2021</a:t>
            </a:r>
            <a:endParaRPr sz="1400">
              <a:solidFill>
                <a:srgbClr val="1B212C"/>
              </a:solidFill>
              <a:latin typeface="Times New Roman"/>
              <a:ea typeface="Times New Roman"/>
              <a:cs typeface="Times New Roman"/>
              <a:sym typeface="Times New Roman"/>
            </a:endParaRPr>
          </a:p>
          <a:p>
            <a:pPr marL="457200" lvl="0" indent="-317500" algn="l" rtl="0">
              <a:spcBef>
                <a:spcPts val="0"/>
              </a:spcBef>
              <a:spcAft>
                <a:spcPts val="0"/>
              </a:spcAft>
              <a:buClr>
                <a:srgbClr val="1B212C"/>
              </a:buClr>
              <a:buSzPts val="1400"/>
              <a:buFont typeface="Times New Roman"/>
              <a:buChar char="●"/>
            </a:pPr>
            <a:r>
              <a:rPr lang="en" sz="1400">
                <a:solidFill>
                  <a:srgbClr val="1B212C"/>
                </a:solidFill>
                <a:latin typeface="Times New Roman"/>
                <a:ea typeface="Times New Roman"/>
                <a:cs typeface="Times New Roman"/>
                <a:sym typeface="Times New Roman"/>
              </a:rPr>
              <a:t>Over 40 parents have volunteered to be a Parent Ambassador</a:t>
            </a:r>
            <a:endParaRPr sz="14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2ccc9588c0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2ccc9588c0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5a73a0dce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5a73a0dce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Mediator Mindset</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306a9efe8a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306a9efe8a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5a13fb858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5a13fb858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5e0e78827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5e0e78827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5e0e788271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5e0e788271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5e0e788271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5e0e788271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4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1ca1f1d462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1ca1f1d462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cb70758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cb70758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cb707587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1cb707587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Also, are these our district’s attorneys or the families’ attorneys that we had to pay as part of settlements?</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1E9230-D174-44A9-BA1F-6D49973188C3}"/>
              </a:ext>
            </a:extLst>
          </p:cNvPr>
          <p:cNvSpPr/>
          <p:nvPr userDrawn="1"/>
        </p:nvSpPr>
        <p:spPr>
          <a:xfrm>
            <a:off x="3924300" y="79772"/>
            <a:ext cx="5105400" cy="49839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pic>
        <p:nvPicPr>
          <p:cNvPr id="7" name="Picture 4" descr="Z:\CADRE\CADRE 5\Web Development 2018-23\CADRE Logo 2019\CADRE Logo Files\JPG\RGB\High Res\CADRE Logo-03 cropped.jpg">
            <a:extLst>
              <a:ext uri="{FF2B5EF4-FFF2-40B4-BE49-F238E27FC236}">
                <a16:creationId xmlns:a16="http://schemas.microsoft.com/office/drawing/2014/main" id="{7A73E401-B03E-44CE-82F5-ABBF66E9107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2901" y="1200150"/>
            <a:ext cx="3278963" cy="23659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5ADB085-9469-40C9-9EE1-FCAD505C6D34}"/>
              </a:ext>
            </a:extLst>
          </p:cNvPr>
          <p:cNvSpPr txBox="1"/>
          <p:nvPr userDrawn="1"/>
        </p:nvSpPr>
        <p:spPr>
          <a:xfrm>
            <a:off x="158115" y="4720828"/>
            <a:ext cx="1371600" cy="300082"/>
          </a:xfrm>
          <a:prstGeom prst="rect">
            <a:avLst/>
          </a:prstGeom>
          <a:solidFill>
            <a:schemeClr val="bg1"/>
          </a:solidFill>
        </p:spPr>
        <p:txBody>
          <a:bodyPr wrap="square" rtlCol="0">
            <a:spAutoFit/>
          </a:bodyPr>
          <a:lstStyle/>
          <a:p>
            <a:endParaRPr lang="en-US" sz="1350" dirty="0"/>
          </a:p>
        </p:txBody>
      </p:sp>
      <p:sp>
        <p:nvSpPr>
          <p:cNvPr id="3" name="Title 2">
            <a:extLst>
              <a:ext uri="{FF2B5EF4-FFF2-40B4-BE49-F238E27FC236}">
                <a16:creationId xmlns:a16="http://schemas.microsoft.com/office/drawing/2014/main" id="{41D26C36-84C1-44EF-BC7B-728EDE461387}"/>
              </a:ext>
            </a:extLst>
          </p:cNvPr>
          <p:cNvSpPr>
            <a:spLocks noGrp="1"/>
          </p:cNvSpPr>
          <p:nvPr>
            <p:ph type="title"/>
          </p:nvPr>
        </p:nvSpPr>
        <p:spPr>
          <a:xfrm>
            <a:off x="4696326" y="960049"/>
            <a:ext cx="3790950" cy="994172"/>
          </a:xfrm>
        </p:spPr>
        <p:txBody>
          <a:bodyPr/>
          <a:lstStyle>
            <a:lvl1pPr algn="ctr">
              <a:defRPr b="1">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3766846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7C3C-972C-4E78-BE66-6EF3220929D0}"/>
              </a:ext>
            </a:extLst>
          </p:cNvPr>
          <p:cNvSpPr>
            <a:spLocks noGrp="1"/>
          </p:cNvSpPr>
          <p:nvPr>
            <p:ph type="title"/>
          </p:nvPr>
        </p:nvSpPr>
        <p:spPr>
          <a:xfrm>
            <a:off x="442161" y="273845"/>
            <a:ext cx="8244640" cy="754856"/>
          </a:xfrm>
          <a:solidFill>
            <a:srgbClr val="002060"/>
          </a:solidFill>
        </p:spPr>
        <p:txBody>
          <a:bodyPr/>
          <a:lstStyle>
            <a:lvl1pPr algn="ctr">
              <a:defRPr b="1">
                <a:solidFill>
                  <a:schemeClr val="bg1"/>
                </a:solidFill>
                <a:effectLst>
                  <a:outerShdw blurRad="38100" dist="38100" dir="2700000" algn="tl">
                    <a:srgbClr val="000000">
                      <a:alpha val="43137"/>
                    </a:srgbClr>
                  </a:outerShdw>
                </a:effectLst>
                <a:latin typeface="Candara" panose="020E05020303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6218FC8-AE96-4BF7-8957-C7C43ED9158A}"/>
              </a:ext>
            </a:extLst>
          </p:cNvPr>
          <p:cNvSpPr>
            <a:spLocks noGrp="1"/>
          </p:cNvSpPr>
          <p:nvPr>
            <p:ph idx="1"/>
          </p:nvPr>
        </p:nvSpPr>
        <p:spPr>
          <a:xfrm>
            <a:off x="457200" y="1143001"/>
            <a:ext cx="8229600" cy="3489722"/>
          </a:xfrm>
        </p:spPr>
        <p:txBody>
          <a:bodyPr/>
          <a:lstStyle>
            <a:lvl1pPr marL="0" indent="0">
              <a:buNone/>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6C0FCB3-D5C4-4B4B-99B2-A561ED7C5498}"/>
              </a:ext>
            </a:extLst>
          </p:cNvPr>
          <p:cNvSpPr>
            <a:spLocks noGrp="1"/>
          </p:cNvSpPr>
          <p:nvPr>
            <p:ph type="sldNum" sz="quarter" idx="12"/>
          </p:nvPr>
        </p:nvSpPr>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1394528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C90A-3F2C-4645-B93E-404D6C9EC618}"/>
              </a:ext>
            </a:extLst>
          </p:cNvPr>
          <p:cNvSpPr>
            <a:spLocks noGrp="1"/>
          </p:cNvSpPr>
          <p:nvPr>
            <p:ph type="title"/>
          </p:nvPr>
        </p:nvSpPr>
        <p:spPr>
          <a:xfrm>
            <a:off x="617873" y="285751"/>
            <a:ext cx="7886700" cy="628650"/>
          </a:xfrm>
          <a:solidFill>
            <a:srgbClr val="002060"/>
          </a:solidFill>
        </p:spPr>
        <p:txBody>
          <a:bodyPr anchor="ctr">
            <a:normAutofit/>
          </a:bodyPr>
          <a:lstStyle>
            <a:lvl1pPr>
              <a:defRPr sz="3600">
                <a:latin typeface="Candara" panose="020E05020303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5AC99A00-34A4-4B4C-90D8-313335AADE35}"/>
              </a:ext>
            </a:extLst>
          </p:cNvPr>
          <p:cNvSpPr>
            <a:spLocks noGrp="1"/>
          </p:cNvSpPr>
          <p:nvPr>
            <p:ph type="body" idx="1"/>
          </p:nvPr>
        </p:nvSpPr>
        <p:spPr>
          <a:xfrm>
            <a:off x="623888" y="1028701"/>
            <a:ext cx="7886700" cy="3538538"/>
          </a:xfrm>
        </p:spPr>
        <p:txBody>
          <a:bodyPr/>
          <a:lstStyle>
            <a:lvl1pPr marL="0" indent="0">
              <a:buNone/>
              <a:defRPr sz="1800">
                <a:solidFill>
                  <a:schemeClr val="tx1">
                    <a:tint val="75000"/>
                  </a:schemeClr>
                </a:solidFill>
                <a:latin typeface="Candara" panose="020E0502030303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8F64CCE9-8179-492B-9268-105AD944F11D}"/>
              </a:ext>
            </a:extLst>
          </p:cNvPr>
          <p:cNvSpPr>
            <a:spLocks noGrp="1"/>
          </p:cNvSpPr>
          <p:nvPr>
            <p:ph type="sldNum" sz="quarter" idx="12"/>
          </p:nvPr>
        </p:nvSpPr>
        <p:spPr>
          <a:xfrm>
            <a:off x="6934200" y="4773879"/>
            <a:ext cx="2057400" cy="273844"/>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611919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5A2E-9963-4C3A-B95D-C520BDBD5BAD}"/>
              </a:ext>
            </a:extLst>
          </p:cNvPr>
          <p:cNvSpPr>
            <a:spLocks noGrp="1"/>
          </p:cNvSpPr>
          <p:nvPr>
            <p:ph type="title"/>
          </p:nvPr>
        </p:nvSpPr>
        <p:spPr>
          <a:xfrm>
            <a:off x="457200" y="273845"/>
            <a:ext cx="8229600" cy="754856"/>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49B000A-66DD-4F73-9CB5-B62515A8A022}"/>
              </a:ext>
            </a:extLst>
          </p:cNvPr>
          <p:cNvSpPr>
            <a:spLocks noGrp="1"/>
          </p:cNvSpPr>
          <p:nvPr>
            <p:ph sz="half" idx="1"/>
          </p:nvPr>
        </p:nvSpPr>
        <p:spPr>
          <a:xfrm>
            <a:off x="628650" y="1143001"/>
            <a:ext cx="3867150" cy="3489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42217A-D50E-4027-818A-4321CF7F331E}"/>
              </a:ext>
            </a:extLst>
          </p:cNvPr>
          <p:cNvSpPr>
            <a:spLocks noGrp="1"/>
          </p:cNvSpPr>
          <p:nvPr>
            <p:ph sz="half" idx="2"/>
          </p:nvPr>
        </p:nvSpPr>
        <p:spPr>
          <a:xfrm>
            <a:off x="4648200" y="1143001"/>
            <a:ext cx="3867150" cy="3489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D52D03A-7B97-4B05-89CF-DF6959BCBF66}"/>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681797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22F-9281-4496-97A7-F6D5CDD5BCC5}"/>
              </a:ext>
            </a:extLst>
          </p:cNvPr>
          <p:cNvSpPr>
            <a:spLocks noGrp="1"/>
          </p:cNvSpPr>
          <p:nvPr>
            <p:ph type="title"/>
          </p:nvPr>
        </p:nvSpPr>
        <p:spPr>
          <a:xfrm>
            <a:off x="630238" y="273845"/>
            <a:ext cx="7886700" cy="99417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6C8EC1D-359E-41F9-8B23-EC01A6D062D1}"/>
              </a:ext>
            </a:extLst>
          </p:cNvPr>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a:extLst>
              <a:ext uri="{FF2B5EF4-FFF2-40B4-BE49-F238E27FC236}">
                <a16:creationId xmlns:a16="http://schemas.microsoft.com/office/drawing/2014/main" id="{C173F071-9B01-42ED-927E-15218664BD39}"/>
              </a:ext>
            </a:extLst>
          </p:cNvPr>
          <p:cNvSpPr>
            <a:spLocks noGrp="1"/>
          </p:cNvSpPr>
          <p:nvPr>
            <p:ph sz="half" idx="2"/>
          </p:nvPr>
        </p:nvSpPr>
        <p:spPr>
          <a:xfrm>
            <a:off x="630239" y="1878806"/>
            <a:ext cx="3868737" cy="2763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67C1FC4-8F62-4B8D-900A-67B9DEF14C48}"/>
              </a:ext>
            </a:extLst>
          </p:cNvPr>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5A81FA6-FFA8-464B-9CAD-C80F2790C6BF}"/>
              </a:ext>
            </a:extLst>
          </p:cNvPr>
          <p:cNvSpPr>
            <a:spLocks noGrp="1"/>
          </p:cNvSpPr>
          <p:nvPr>
            <p:ph sz="quarter" idx="4"/>
          </p:nvPr>
        </p:nvSpPr>
        <p:spPr>
          <a:xfrm>
            <a:off x="4629150" y="1878806"/>
            <a:ext cx="3887788"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536C7E1-444C-40FE-8EEC-5DB59F771CD9}"/>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2687598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EC1B8F-294A-488F-B638-5335081609DD}"/>
              </a:ext>
            </a:extLst>
          </p:cNvPr>
          <p:cNvSpPr>
            <a:spLocks noGrp="1"/>
          </p:cNvSpPr>
          <p:nvPr>
            <p:ph type="sldNum" sz="quarter" idx="12"/>
          </p:nvPr>
        </p:nvSpPr>
        <p:spPr>
          <a:xfrm>
            <a:off x="6934200" y="4800601"/>
            <a:ext cx="2057400" cy="273844"/>
          </a:xfrm>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714935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C6A75-0645-42E0-A305-F4625086506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A0F08A6-4CD0-4D6E-9277-2BA7ED50C8DC}"/>
              </a:ext>
            </a:extLst>
          </p:cNvPr>
          <p:cNvSpPr>
            <a:spLocks noGrp="1"/>
          </p:cNvSpPr>
          <p:nvPr>
            <p:ph type="sldNum" sz="quarter" idx="10"/>
          </p:nvPr>
        </p:nvSpPr>
        <p:spPr/>
        <p:txBody>
          <a:body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1086091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602D-47A0-4FFF-8C19-20C043D6A1AE}"/>
              </a:ext>
            </a:extLst>
          </p:cNvPr>
          <p:cNvSpPr>
            <a:spLocks noGrp="1"/>
          </p:cNvSpPr>
          <p:nvPr>
            <p:ph type="title"/>
          </p:nvPr>
        </p:nvSpPr>
        <p:spPr>
          <a:xfrm>
            <a:off x="630239" y="342900"/>
            <a:ext cx="2949575" cy="1200150"/>
          </a:xfrm>
          <a:solidFill>
            <a:srgbClr val="002060"/>
          </a:solidFill>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8201114-602F-4853-BDF9-3BE7B80269A4}"/>
              </a:ext>
            </a:extLst>
          </p:cNvPr>
          <p:cNvSpPr>
            <a:spLocks noGrp="1"/>
          </p:cNvSpPr>
          <p:nvPr>
            <p:ph idx="1"/>
          </p:nvPr>
        </p:nvSpPr>
        <p:spPr>
          <a:xfrm>
            <a:off x="3887788"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3949A2-C78B-4CD3-A1F6-CE626A46ED02}"/>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61177745-E152-4C3E-B388-CB4AAEAF2853}"/>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1309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93C0-A27C-40BE-8D91-C2A69DC6DECD}"/>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5B15A26-AA65-42EB-8C9B-37677B6E814D}"/>
              </a:ext>
            </a:extLst>
          </p:cNvPr>
          <p:cNvSpPr>
            <a:spLocks noGrp="1"/>
          </p:cNvSpPr>
          <p:nvPr>
            <p:ph type="pic" idx="1"/>
          </p:nvPr>
        </p:nvSpPr>
        <p:spPr>
          <a:xfrm>
            <a:off x="3887788"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B73E7FF-AED8-4596-85A1-7AEA3103C4D4}"/>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C08A98DE-7460-4C26-84DE-194FE9E6C02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1291160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F3B1-4538-4371-9DE6-C2459F212A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CD4678-5E3B-4C68-BBB5-3C0D89368D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CB7D898-50AE-414C-9965-8E04EF594F57}"/>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160931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80E7E-899D-42CE-8620-DF7251A8BB5F}"/>
              </a:ext>
            </a:extLst>
          </p:cNvPr>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BA1D5B-6B98-41E4-8CD0-696083E2839D}"/>
              </a:ext>
            </a:extLst>
          </p:cNvPr>
          <p:cNvSpPr>
            <a:spLocks noGrp="1"/>
          </p:cNvSpPr>
          <p:nvPr>
            <p:ph type="body" orient="vert" idx="1"/>
          </p:nvPr>
        </p:nvSpPr>
        <p:spPr>
          <a:xfrm>
            <a:off x="628651" y="273844"/>
            <a:ext cx="57626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854F6F8-E5DF-4891-87BF-3C3375164E1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942130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atin typeface="Candara" panose="020E0502030303020204" pitchFamily="34" charset="0"/>
                <a:cs typeface="Arial" panose="020B0604020202020204" pitchFamily="34" charset="0"/>
              </a:defRPr>
            </a:lvl1pPr>
            <a:lvl2pPr marL="685800" indent="-342900">
              <a:buFont typeface="Wingdings" panose="05000000000000000000" pitchFamily="2" charset="2"/>
              <a:buChar char="§"/>
              <a:defRPr>
                <a:latin typeface="Candara" panose="020E0502030303020204" pitchFamily="34" charset="0"/>
                <a:cs typeface="Arial" panose="020B0604020202020204" pitchFamily="34" charset="0"/>
              </a:defRPr>
            </a:lvl2pPr>
            <a:lvl3pPr marL="857250" indent="-171450">
              <a:buFont typeface="Wingdings" panose="05000000000000000000" pitchFamily="2" charset="2"/>
              <a:buChar char="q"/>
              <a:defRPr>
                <a:latin typeface="Candara" panose="020E0502030303020204" pitchFamily="34" charset="0"/>
                <a:cs typeface="Arial" panose="020B0604020202020204" pitchFamily="34" charset="0"/>
              </a:defRPr>
            </a:lvl3pPr>
            <a:lvl4pPr>
              <a:defRPr>
                <a:latin typeface="Candara" panose="020E0502030303020204" pitchFamily="34" charset="0"/>
                <a:cs typeface="Arial" panose="020B0604020202020204" pitchFamily="34" charset="0"/>
              </a:defRPr>
            </a:lvl4pPr>
            <a:lvl5pPr>
              <a:defRPr>
                <a:latin typeface="Candara" panose="020E0502030303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B1D566A3-8B31-4F61-9E36-FB94E47AEC0C}"/>
              </a:ext>
            </a:extLst>
          </p:cNvPr>
          <p:cNvSpPr>
            <a:spLocks noGrp="1"/>
          </p:cNvSpPr>
          <p:nvPr>
            <p:ph type="title"/>
          </p:nvPr>
        </p:nvSpPr>
        <p:spPr/>
        <p:txBody>
          <a:bodyPr/>
          <a:lstStyle/>
          <a:p>
            <a:r>
              <a:rPr lang="en-US" dirty="0"/>
              <a:t>Click to edit Master title style</a:t>
            </a:r>
          </a:p>
        </p:txBody>
      </p:sp>
      <p:sp>
        <p:nvSpPr>
          <p:cNvPr id="9" name="Slide Number Placeholder 5">
            <a:extLst>
              <a:ext uri="{FF2B5EF4-FFF2-40B4-BE49-F238E27FC236}">
                <a16:creationId xmlns:a16="http://schemas.microsoft.com/office/drawing/2014/main" id="{09E5628C-544E-498F-B674-B7A3F83E5072}"/>
              </a:ext>
            </a:extLst>
          </p:cNvPr>
          <p:cNvSpPr>
            <a:spLocks noGrp="1"/>
          </p:cNvSpPr>
          <p:nvPr>
            <p:ph type="sldNum" sz="quarter" idx="12"/>
          </p:nvPr>
        </p:nvSpPr>
        <p:spPr>
          <a:xfrm>
            <a:off x="6858000" y="4733926"/>
            <a:ext cx="2057400" cy="273844"/>
          </a:xfrm>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1598026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320420-D0CE-444F-AB67-021C1FC96AEB}"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4069359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320420-D0CE-444F-AB67-021C1FC96AEB}"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568289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101"/>
            <a:ext cx="7886700" cy="1125140"/>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320420-D0CE-444F-AB67-021C1FC96AEB}"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2233896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320420-D0CE-444F-AB67-021C1FC96AEB}"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795474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320420-D0CE-444F-AB67-021C1FC96AEB}"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2624970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320420-D0CE-444F-AB67-021C1FC96AEB}" type="datetimeFigureOut">
              <a:rPr lang="en-US" smtClean="0"/>
              <a:t>9/29/2022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2731842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20420-D0CE-444F-AB67-021C1FC96AEB}" type="datetimeFigureOut">
              <a:rPr lang="en-US" smtClean="0"/>
              <a:t>9/29/2022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685260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8320420-D0CE-444F-AB67-021C1FC96AEB}"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801552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2"/>
            <a:ext cx="4629150" cy="3655219"/>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8320420-D0CE-444F-AB67-021C1FC96AEB}"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3117495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320420-D0CE-444F-AB67-021C1FC96AEB}"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8094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320420-D0CE-444F-AB67-021C1FC96AEB}"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A7DD2-00F5-4771-BCF2-CD6EA5D84C6C}" type="slidenum">
              <a:rPr lang="en-US" smtClean="0"/>
              <a:t>‹#›</a:t>
            </a:fld>
            <a:endParaRPr lang="en-US"/>
          </a:p>
        </p:txBody>
      </p:sp>
    </p:spTree>
    <p:extLst>
      <p:ext uri="{BB962C8B-B14F-4D97-AF65-F5344CB8AC3E}">
        <p14:creationId xmlns:p14="http://schemas.microsoft.com/office/powerpoint/2010/main" val="3665520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3508131" y="-21981"/>
            <a:ext cx="5638800" cy="5165481"/>
          </a:xfrm>
          <a:prstGeom prst="rect">
            <a:avLst/>
          </a:prstGeom>
          <a:gradFill flip="none" rotWithShape="1">
            <a:gsLst>
              <a:gs pos="0">
                <a:schemeClr val="tx2">
                  <a:lumMod val="75000"/>
                  <a:shade val="30000"/>
                  <a:satMod val="115000"/>
                </a:schemeClr>
              </a:gs>
              <a:gs pos="99000">
                <a:schemeClr val="tx2">
                  <a:shade val="67500"/>
                  <a:satMod val="115000"/>
                  <a:alpha val="71000"/>
                  <a:lumMod val="94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02060"/>
              </a:solidFill>
            </a:endParaRPr>
          </a:p>
        </p:txBody>
      </p:sp>
      <p:sp>
        <p:nvSpPr>
          <p:cNvPr id="12" name="TextBox 11"/>
          <p:cNvSpPr txBox="1"/>
          <p:nvPr userDrawn="1"/>
        </p:nvSpPr>
        <p:spPr>
          <a:xfrm>
            <a:off x="3621698" y="3412619"/>
            <a:ext cx="5638800" cy="646331"/>
          </a:xfrm>
          <a:prstGeom prst="rect">
            <a:avLst/>
          </a:prstGeom>
          <a:noFill/>
        </p:spPr>
        <p:txBody>
          <a:bodyPr wrap="square" rtlCol="0">
            <a:spAutoFit/>
          </a:bodyPr>
          <a:lstStyle/>
          <a:p>
            <a:pPr algn="ctr"/>
            <a:r>
              <a:rPr lang="en-US" sz="2025" dirty="0">
                <a:solidFill>
                  <a:schemeClr val="bg1"/>
                </a:solidFill>
                <a:latin typeface="Candara" panose="020E0502030303020204" pitchFamily="34" charset="0"/>
              </a:rPr>
              <a:t> </a:t>
            </a:r>
            <a:endParaRPr lang="en-US" sz="2025" baseline="0" dirty="0">
              <a:solidFill>
                <a:schemeClr val="bg1"/>
              </a:solidFill>
              <a:latin typeface="Candara" panose="020E0502030303020204" pitchFamily="34" charset="0"/>
            </a:endParaRPr>
          </a:p>
          <a:p>
            <a:pPr algn="ctr"/>
            <a:r>
              <a:rPr lang="en-US" sz="1575" baseline="0" dirty="0">
                <a:solidFill>
                  <a:schemeClr val="bg1"/>
                </a:solidFill>
                <a:latin typeface="Candara" panose="020E0502030303020204" pitchFamily="34" charset="0"/>
              </a:rPr>
              <a:t> </a:t>
            </a:r>
          </a:p>
        </p:txBody>
      </p:sp>
      <p:pic>
        <p:nvPicPr>
          <p:cNvPr id="13" name="Picture 4" descr="Z:\CADRE\CADRE 5\Web Development 2018-23\CADRE Logo 2019\CADRE Logo Files\JPG\RGB\High Res\CADRE Logo-03 croppe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4" y="1410474"/>
            <a:ext cx="3278963" cy="17327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988B86E-E0FC-408F-95B9-81A1E2EF973E}"/>
              </a:ext>
            </a:extLst>
          </p:cNvPr>
          <p:cNvSpPr>
            <a:spLocks noGrp="1"/>
          </p:cNvSpPr>
          <p:nvPr>
            <p:ph type="sldNum" sz="quarter" idx="12"/>
          </p:nvPr>
        </p:nvSpPr>
        <p:spPr/>
        <p:txBody>
          <a:bodyPr/>
          <a:lstStyle>
            <a:lvl1pPr>
              <a:defRPr/>
            </a:lvl1pPr>
          </a:lstStyle>
          <a:p>
            <a:r>
              <a:rPr lang="en-US" dirty="0"/>
              <a:t>1</a:t>
            </a:r>
          </a:p>
        </p:txBody>
      </p:sp>
    </p:spTree>
    <p:extLst>
      <p:ext uri="{BB962C8B-B14F-4D97-AF65-F5344CB8AC3E}">
        <p14:creationId xmlns:p14="http://schemas.microsoft.com/office/powerpoint/2010/main" val="2565754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F5936F-4E08-4480-A111-39020FFE3CEE}"/>
              </a:ext>
            </a:extLst>
          </p:cNvPr>
          <p:cNvSpPr>
            <a:spLocks noGrp="1"/>
          </p:cNvSpPr>
          <p:nvPr>
            <p:ph type="sldNum" sz="quarter" idx="12"/>
          </p:nvPr>
        </p:nvSpPr>
        <p:spPr>
          <a:xfrm>
            <a:off x="8610600" y="4800604"/>
            <a:ext cx="285750" cy="240506"/>
          </a:xfrm>
        </p:spPr>
        <p:txBody>
          <a:bodyPr/>
          <a:lstStyle/>
          <a:p>
            <a:fld id="{A297CB40-D9BE-4CE6-A22F-5A7D8FBE1E51}" type="slidenum">
              <a:rPr lang="en-US" smtClean="0"/>
              <a:t>‹#›</a:t>
            </a:fld>
            <a:endParaRPr lang="en-US"/>
          </a:p>
        </p:txBody>
      </p:sp>
      <p:sp>
        <p:nvSpPr>
          <p:cNvPr id="8" name="Rectangle 7">
            <a:extLst>
              <a:ext uri="{FF2B5EF4-FFF2-40B4-BE49-F238E27FC236}">
                <a16:creationId xmlns:a16="http://schemas.microsoft.com/office/drawing/2014/main" id="{371E9230-D174-44A9-BA1F-6D49973188C3}"/>
              </a:ext>
            </a:extLst>
          </p:cNvPr>
          <p:cNvSpPr/>
          <p:nvPr userDrawn="1"/>
        </p:nvSpPr>
        <p:spPr>
          <a:xfrm>
            <a:off x="4038600" y="0"/>
            <a:ext cx="5105400" cy="5143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pic>
        <p:nvPicPr>
          <p:cNvPr id="7" name="Picture 4" descr="Z:\CADRE\CADRE 5\Web Development 2018-23\CADRE Logo 2019\CADRE Logo Files\JPG\RGB\High Res\CADRE Logo-03 cropped.jpg">
            <a:extLst>
              <a:ext uri="{FF2B5EF4-FFF2-40B4-BE49-F238E27FC236}">
                <a16:creationId xmlns:a16="http://schemas.microsoft.com/office/drawing/2014/main" id="{7A73E401-B03E-44CE-82F5-ABBF66E9107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3" y="1371600"/>
            <a:ext cx="3278963" cy="17327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4270E7-7EEC-4EF5-A340-D8020FDEAC06}"/>
              </a:ext>
            </a:extLst>
          </p:cNvPr>
          <p:cNvSpPr>
            <a:spLocks noGrp="1"/>
          </p:cNvSpPr>
          <p:nvPr>
            <p:ph type="ctrTitle" hasCustomPrompt="1"/>
          </p:nvPr>
        </p:nvSpPr>
        <p:spPr>
          <a:xfrm>
            <a:off x="4757803" y="1018788"/>
            <a:ext cx="3886200" cy="1219200"/>
          </a:xfrm>
        </p:spPr>
        <p:txBody>
          <a:bodyPr anchor="b">
            <a:normAutofit/>
          </a:bodyPr>
          <a:lstStyle>
            <a:lvl1pPr algn="ctr">
              <a:defRPr sz="3600">
                <a:solidFill>
                  <a:schemeClr val="bg1"/>
                </a:solidFill>
                <a:latin typeface="Candara" panose="020E0502030303020204" pitchFamily="34" charset="0"/>
              </a:defRPr>
            </a:lvl1pPr>
          </a:lstStyle>
          <a:p>
            <a:r>
              <a:rPr lang="en-US" dirty="0"/>
              <a:t>Click to edit Title</a:t>
            </a:r>
          </a:p>
        </p:txBody>
      </p:sp>
      <p:sp>
        <p:nvSpPr>
          <p:cNvPr id="9" name="Title 1">
            <a:extLst>
              <a:ext uri="{FF2B5EF4-FFF2-40B4-BE49-F238E27FC236}">
                <a16:creationId xmlns:a16="http://schemas.microsoft.com/office/drawing/2014/main" id="{53BE5859-D5F5-4A27-9502-5FCD9F232D13}"/>
              </a:ext>
            </a:extLst>
          </p:cNvPr>
          <p:cNvSpPr txBox="1">
            <a:spLocks/>
          </p:cNvSpPr>
          <p:nvPr userDrawn="1"/>
        </p:nvSpPr>
        <p:spPr>
          <a:xfrm>
            <a:off x="4757803" y="2494776"/>
            <a:ext cx="3886200" cy="12192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4800" kern="1200">
                <a:solidFill>
                  <a:schemeClr val="bg1"/>
                </a:solidFill>
                <a:latin typeface="Candara" panose="020E0502030303020204" pitchFamily="34" charset="0"/>
                <a:ea typeface="+mj-ea"/>
                <a:cs typeface="+mj-cs"/>
              </a:defRPr>
            </a:lvl1pPr>
          </a:lstStyle>
          <a:p>
            <a:r>
              <a:rPr lang="en-US" sz="2100" dirty="0"/>
              <a:t>Click to edit presenter names</a:t>
            </a:r>
          </a:p>
        </p:txBody>
      </p:sp>
      <p:sp>
        <p:nvSpPr>
          <p:cNvPr id="10" name="Title 1">
            <a:extLst>
              <a:ext uri="{FF2B5EF4-FFF2-40B4-BE49-F238E27FC236}">
                <a16:creationId xmlns:a16="http://schemas.microsoft.com/office/drawing/2014/main" id="{28AA7351-167A-4D8B-B408-6EB5C8C8E1DC}"/>
              </a:ext>
            </a:extLst>
          </p:cNvPr>
          <p:cNvSpPr txBox="1">
            <a:spLocks/>
          </p:cNvSpPr>
          <p:nvPr userDrawn="1"/>
        </p:nvSpPr>
        <p:spPr>
          <a:xfrm>
            <a:off x="4724400" y="4235058"/>
            <a:ext cx="3886200" cy="463153"/>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4800" kern="1200">
                <a:solidFill>
                  <a:schemeClr val="bg1"/>
                </a:solidFill>
                <a:latin typeface="Candara" panose="020E0502030303020204" pitchFamily="34" charset="0"/>
                <a:ea typeface="+mj-ea"/>
                <a:cs typeface="+mj-cs"/>
              </a:defRPr>
            </a:lvl1pPr>
          </a:lstStyle>
          <a:p>
            <a:r>
              <a:rPr lang="en-US" sz="1200" dirty="0"/>
              <a:t>Click to add event</a:t>
            </a:r>
          </a:p>
          <a:p>
            <a:r>
              <a:rPr lang="en-US" sz="1200" dirty="0"/>
              <a:t>and date</a:t>
            </a:r>
          </a:p>
        </p:txBody>
      </p:sp>
      <p:sp>
        <p:nvSpPr>
          <p:cNvPr id="11" name="TextBox 10">
            <a:extLst>
              <a:ext uri="{FF2B5EF4-FFF2-40B4-BE49-F238E27FC236}">
                <a16:creationId xmlns:a16="http://schemas.microsoft.com/office/drawing/2014/main" id="{E5ADB085-9469-40C9-9EE1-FCAD505C6D34}"/>
              </a:ext>
            </a:extLst>
          </p:cNvPr>
          <p:cNvSpPr txBox="1"/>
          <p:nvPr userDrawn="1"/>
        </p:nvSpPr>
        <p:spPr>
          <a:xfrm>
            <a:off x="515112" y="4691824"/>
            <a:ext cx="1371600" cy="300082"/>
          </a:xfrm>
          <a:prstGeom prst="rect">
            <a:avLst/>
          </a:prstGeom>
          <a:solidFill>
            <a:schemeClr val="bg1"/>
          </a:solidFill>
        </p:spPr>
        <p:txBody>
          <a:bodyPr wrap="square" rtlCol="0">
            <a:spAutoFit/>
          </a:bodyPr>
          <a:lstStyle/>
          <a:p>
            <a:endParaRPr lang="en-US" sz="1350" dirty="0"/>
          </a:p>
        </p:txBody>
      </p:sp>
    </p:spTree>
    <p:extLst>
      <p:ext uri="{BB962C8B-B14F-4D97-AF65-F5344CB8AC3E}">
        <p14:creationId xmlns:p14="http://schemas.microsoft.com/office/powerpoint/2010/main" val="1734687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7C3C-972C-4E78-BE66-6EF3220929D0}"/>
              </a:ext>
            </a:extLst>
          </p:cNvPr>
          <p:cNvSpPr>
            <a:spLocks noGrp="1"/>
          </p:cNvSpPr>
          <p:nvPr>
            <p:ph type="title"/>
          </p:nvPr>
        </p:nvSpPr>
        <p:spPr/>
        <p:txBody>
          <a:bodyPr/>
          <a:lstStyle>
            <a:lvl1pPr>
              <a:defRPr>
                <a:latin typeface="Candara" panose="020E05020303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6218FC8-AE96-4BF7-8957-C7C43ED9158A}"/>
              </a:ext>
            </a:extLst>
          </p:cNvPr>
          <p:cNvSpPr>
            <a:spLocks noGrp="1"/>
          </p:cNvSpPr>
          <p:nvPr>
            <p:ph idx="1"/>
          </p:nvPr>
        </p:nvSpPr>
        <p:spPr/>
        <p:txBody>
          <a:bodyPr/>
          <a:lstStyle>
            <a:lvl1pPr marL="0" indent="0">
              <a:buNone/>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6C0FCB3-D5C4-4B4B-99B2-A561ED7C5498}"/>
              </a:ext>
            </a:extLst>
          </p:cNvPr>
          <p:cNvSpPr>
            <a:spLocks noGrp="1"/>
          </p:cNvSpPr>
          <p:nvPr>
            <p:ph type="sldNum" sz="quarter" idx="12"/>
          </p:nvPr>
        </p:nvSpPr>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7256426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C90A-3F2C-4645-B93E-404D6C9EC618}"/>
              </a:ext>
            </a:extLst>
          </p:cNvPr>
          <p:cNvSpPr>
            <a:spLocks noGrp="1"/>
          </p:cNvSpPr>
          <p:nvPr>
            <p:ph type="title"/>
          </p:nvPr>
        </p:nvSpPr>
        <p:spPr>
          <a:xfrm>
            <a:off x="623888" y="1282308"/>
            <a:ext cx="7886700" cy="2139553"/>
          </a:xfrm>
        </p:spPr>
        <p:txBody>
          <a:bodyPr anchor="b"/>
          <a:lstStyle>
            <a:lvl1pPr>
              <a:defRPr sz="4500">
                <a:latin typeface="Candara" panose="020E05020303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5AC99A00-34A4-4B4C-90D8-313335AADE35}"/>
              </a:ext>
            </a:extLst>
          </p:cNvPr>
          <p:cNvSpPr>
            <a:spLocks noGrp="1"/>
          </p:cNvSpPr>
          <p:nvPr>
            <p:ph type="body" idx="1"/>
          </p:nvPr>
        </p:nvSpPr>
        <p:spPr>
          <a:xfrm>
            <a:off x="623888" y="3442102"/>
            <a:ext cx="7886700" cy="1125140"/>
          </a:xfrm>
        </p:spPr>
        <p:txBody>
          <a:bodyPr/>
          <a:lstStyle>
            <a:lvl1pPr marL="0" indent="0">
              <a:buNone/>
              <a:defRPr sz="1800">
                <a:solidFill>
                  <a:schemeClr val="tx1">
                    <a:tint val="75000"/>
                  </a:schemeClr>
                </a:solidFill>
                <a:latin typeface="Candara" panose="020E0502030303020204" pitchFamily="34" charset="0"/>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8F64CCE9-8179-492B-9268-105AD944F11D}"/>
              </a:ext>
            </a:extLst>
          </p:cNvPr>
          <p:cNvSpPr>
            <a:spLocks noGrp="1"/>
          </p:cNvSpPr>
          <p:nvPr>
            <p:ph type="sldNum" sz="quarter" idx="12"/>
          </p:nvPr>
        </p:nvSpPr>
        <p:spPr>
          <a:xfrm>
            <a:off x="6934200" y="4773882"/>
            <a:ext cx="2057400" cy="273844"/>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146753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5A2E-9963-4C3A-B95D-C520BDBD5BA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49B000A-66DD-4F73-9CB5-B62515A8A022}"/>
              </a:ext>
            </a:extLst>
          </p:cNvPr>
          <p:cNvSpPr>
            <a:spLocks noGrp="1"/>
          </p:cNvSpPr>
          <p:nvPr>
            <p:ph sz="half" idx="1"/>
          </p:nvPr>
        </p:nvSpPr>
        <p:spPr>
          <a:xfrm>
            <a:off x="628650" y="1369219"/>
            <a:ext cx="38671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42217A-D50E-4027-818A-4321CF7F331E}"/>
              </a:ext>
            </a:extLst>
          </p:cNvPr>
          <p:cNvSpPr>
            <a:spLocks noGrp="1"/>
          </p:cNvSpPr>
          <p:nvPr>
            <p:ph sz="half" idx="2"/>
          </p:nvPr>
        </p:nvSpPr>
        <p:spPr>
          <a:xfrm>
            <a:off x="4648200" y="1369219"/>
            <a:ext cx="38671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D52D03A-7B97-4B05-89CF-DF6959BCBF66}"/>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740060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22F-9281-4496-97A7-F6D5CDD5BCC5}"/>
              </a:ext>
            </a:extLst>
          </p:cNvPr>
          <p:cNvSpPr>
            <a:spLocks noGrp="1"/>
          </p:cNvSpPr>
          <p:nvPr>
            <p:ph type="title"/>
          </p:nvPr>
        </p:nvSpPr>
        <p:spPr>
          <a:xfrm>
            <a:off x="630238" y="273847"/>
            <a:ext cx="7886700" cy="99417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6C8EC1D-359E-41F9-8B23-EC01A6D062D1}"/>
              </a:ext>
            </a:extLst>
          </p:cNvPr>
          <p:cNvSpPr>
            <a:spLocks noGrp="1"/>
          </p:cNvSpPr>
          <p:nvPr>
            <p:ph type="body" idx="1"/>
          </p:nvPr>
        </p:nvSpPr>
        <p:spPr>
          <a:xfrm>
            <a:off x="630239" y="1260872"/>
            <a:ext cx="3868737" cy="617934"/>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Edit Master text styles</a:t>
            </a:r>
          </a:p>
        </p:txBody>
      </p:sp>
      <p:sp>
        <p:nvSpPr>
          <p:cNvPr id="4" name="Content Placeholder 3">
            <a:extLst>
              <a:ext uri="{FF2B5EF4-FFF2-40B4-BE49-F238E27FC236}">
                <a16:creationId xmlns:a16="http://schemas.microsoft.com/office/drawing/2014/main" id="{C173F071-9B01-42ED-927E-15218664BD39}"/>
              </a:ext>
            </a:extLst>
          </p:cNvPr>
          <p:cNvSpPr>
            <a:spLocks noGrp="1"/>
          </p:cNvSpPr>
          <p:nvPr>
            <p:ph sz="half" idx="2"/>
          </p:nvPr>
        </p:nvSpPr>
        <p:spPr>
          <a:xfrm>
            <a:off x="630239" y="1878806"/>
            <a:ext cx="3868737" cy="2763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67C1FC4-8F62-4B8D-900A-67B9DEF14C48}"/>
              </a:ext>
            </a:extLst>
          </p:cNvPr>
          <p:cNvSpPr>
            <a:spLocks noGrp="1"/>
          </p:cNvSpPr>
          <p:nvPr>
            <p:ph type="body" sz="quarter" idx="3"/>
          </p:nvPr>
        </p:nvSpPr>
        <p:spPr>
          <a:xfrm>
            <a:off x="4629150" y="1260872"/>
            <a:ext cx="3887788" cy="617934"/>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5A81FA6-FFA8-464B-9CAD-C80F2790C6BF}"/>
              </a:ext>
            </a:extLst>
          </p:cNvPr>
          <p:cNvSpPr>
            <a:spLocks noGrp="1"/>
          </p:cNvSpPr>
          <p:nvPr>
            <p:ph sz="quarter" idx="4"/>
          </p:nvPr>
        </p:nvSpPr>
        <p:spPr>
          <a:xfrm>
            <a:off x="4629150" y="1878806"/>
            <a:ext cx="3887788"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536C7E1-444C-40FE-8EEC-5DB59F771CD9}"/>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41645441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EC1B8F-294A-488F-B638-5335081609DD}"/>
              </a:ext>
            </a:extLst>
          </p:cNvPr>
          <p:cNvSpPr>
            <a:spLocks noGrp="1"/>
          </p:cNvSpPr>
          <p:nvPr>
            <p:ph type="sldNum" sz="quarter" idx="12"/>
          </p:nvPr>
        </p:nvSpPr>
        <p:spPr>
          <a:xfrm>
            <a:off x="6934200" y="4800604"/>
            <a:ext cx="2057400" cy="273844"/>
          </a:xfrm>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74770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602D-47A0-4FFF-8C19-20C043D6A1AE}"/>
              </a:ext>
            </a:extLst>
          </p:cNvPr>
          <p:cNvSpPr>
            <a:spLocks noGrp="1"/>
          </p:cNvSpPr>
          <p:nvPr>
            <p:ph type="title"/>
          </p:nvPr>
        </p:nvSpPr>
        <p:spPr>
          <a:xfrm>
            <a:off x="630241" y="342900"/>
            <a:ext cx="2949575"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8201114-602F-4853-BDF9-3BE7B80269A4}"/>
              </a:ext>
            </a:extLst>
          </p:cNvPr>
          <p:cNvSpPr>
            <a:spLocks noGrp="1"/>
          </p:cNvSpPr>
          <p:nvPr>
            <p:ph idx="1"/>
          </p:nvPr>
        </p:nvSpPr>
        <p:spPr>
          <a:xfrm>
            <a:off x="3887788" y="740573"/>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3949A2-C78B-4CD3-A1F6-CE626A46ED02}"/>
              </a:ext>
            </a:extLst>
          </p:cNvPr>
          <p:cNvSpPr>
            <a:spLocks noGrp="1"/>
          </p:cNvSpPr>
          <p:nvPr>
            <p:ph type="body" sz="half" idx="2"/>
          </p:nvPr>
        </p:nvSpPr>
        <p:spPr>
          <a:xfrm>
            <a:off x="630241" y="1543050"/>
            <a:ext cx="2949575" cy="2858691"/>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61177745-E152-4C3E-B388-CB4AAEAF2853}"/>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1832219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93C0-A27C-40BE-8D91-C2A69DC6DECD}"/>
              </a:ext>
            </a:extLst>
          </p:cNvPr>
          <p:cNvSpPr>
            <a:spLocks noGrp="1"/>
          </p:cNvSpPr>
          <p:nvPr>
            <p:ph type="title"/>
          </p:nvPr>
        </p:nvSpPr>
        <p:spPr>
          <a:xfrm>
            <a:off x="630241" y="342900"/>
            <a:ext cx="2949575"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5B15A26-AA65-42EB-8C9B-37677B6E814D}"/>
              </a:ext>
            </a:extLst>
          </p:cNvPr>
          <p:cNvSpPr>
            <a:spLocks noGrp="1"/>
          </p:cNvSpPr>
          <p:nvPr>
            <p:ph type="pic" idx="1"/>
          </p:nvPr>
        </p:nvSpPr>
        <p:spPr>
          <a:xfrm>
            <a:off x="3887788" y="740573"/>
            <a:ext cx="4629150" cy="3655219"/>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a:p>
        </p:txBody>
      </p:sp>
      <p:sp>
        <p:nvSpPr>
          <p:cNvPr id="4" name="Text Placeholder 3">
            <a:extLst>
              <a:ext uri="{FF2B5EF4-FFF2-40B4-BE49-F238E27FC236}">
                <a16:creationId xmlns:a16="http://schemas.microsoft.com/office/drawing/2014/main" id="{7B73E7FF-AED8-4596-85A1-7AEA3103C4D4}"/>
              </a:ext>
            </a:extLst>
          </p:cNvPr>
          <p:cNvSpPr>
            <a:spLocks noGrp="1"/>
          </p:cNvSpPr>
          <p:nvPr>
            <p:ph type="body" sz="half" idx="2"/>
          </p:nvPr>
        </p:nvSpPr>
        <p:spPr>
          <a:xfrm>
            <a:off x="630241" y="1543050"/>
            <a:ext cx="2949575" cy="2858691"/>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C08A98DE-7460-4C26-84DE-194FE9E6C02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594928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F3B1-4538-4371-9DE6-C2459F212A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CD4678-5E3B-4C68-BBB5-3C0D89368D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CB7D898-50AE-414C-9965-8E04EF594F57}"/>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7779875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80E7E-899D-42CE-8620-DF7251A8BB5F}"/>
              </a:ext>
            </a:extLst>
          </p:cNvPr>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BA1D5B-6B98-41E4-8CD0-696083E2839D}"/>
              </a:ext>
            </a:extLst>
          </p:cNvPr>
          <p:cNvSpPr>
            <a:spLocks noGrp="1"/>
          </p:cNvSpPr>
          <p:nvPr>
            <p:ph type="body" orient="vert" idx="1"/>
          </p:nvPr>
        </p:nvSpPr>
        <p:spPr>
          <a:xfrm>
            <a:off x="628652" y="273844"/>
            <a:ext cx="57626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854F6F8-E5DF-4891-87BF-3C3375164E1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15027294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atin typeface="Candara" panose="020E0502030303020204" pitchFamily="34" charset="0"/>
                <a:cs typeface="Arial" panose="020B0604020202020204" pitchFamily="34" charset="0"/>
              </a:defRPr>
            </a:lvl1pPr>
            <a:lvl2pPr marL="685766" indent="-342884">
              <a:buFont typeface="Wingdings" panose="05000000000000000000" pitchFamily="2" charset="2"/>
              <a:buChar char="§"/>
              <a:defRPr>
                <a:latin typeface="Candara" panose="020E0502030303020204" pitchFamily="34" charset="0"/>
                <a:cs typeface="Arial" panose="020B0604020202020204" pitchFamily="34" charset="0"/>
              </a:defRPr>
            </a:lvl2pPr>
            <a:lvl3pPr marL="857207" indent="-171442">
              <a:buFont typeface="Wingdings" panose="05000000000000000000" pitchFamily="2" charset="2"/>
              <a:buChar char="q"/>
              <a:defRPr>
                <a:latin typeface="Candara" panose="020E0502030303020204" pitchFamily="34" charset="0"/>
                <a:cs typeface="Arial" panose="020B0604020202020204" pitchFamily="34" charset="0"/>
              </a:defRPr>
            </a:lvl3pPr>
            <a:lvl4pPr>
              <a:defRPr>
                <a:latin typeface="Candara" panose="020E0502030303020204" pitchFamily="34" charset="0"/>
                <a:cs typeface="Arial" panose="020B0604020202020204" pitchFamily="34" charset="0"/>
              </a:defRPr>
            </a:lvl4pPr>
            <a:lvl5pPr>
              <a:defRPr>
                <a:latin typeface="Candara" panose="020E0502030303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B1D566A3-8B31-4F61-9E36-FB94E47AEC0C}"/>
              </a:ext>
            </a:extLst>
          </p:cNvPr>
          <p:cNvSpPr>
            <a:spLocks noGrp="1"/>
          </p:cNvSpPr>
          <p:nvPr>
            <p:ph type="title"/>
          </p:nvPr>
        </p:nvSpPr>
        <p:spPr/>
        <p:txBody>
          <a:bodyPr/>
          <a:lstStyle/>
          <a:p>
            <a:r>
              <a:rPr lang="en-US" dirty="0"/>
              <a:t>Click to edit Master title style</a:t>
            </a:r>
          </a:p>
        </p:txBody>
      </p:sp>
      <p:sp>
        <p:nvSpPr>
          <p:cNvPr id="9" name="Slide Number Placeholder 5">
            <a:extLst>
              <a:ext uri="{FF2B5EF4-FFF2-40B4-BE49-F238E27FC236}">
                <a16:creationId xmlns:a16="http://schemas.microsoft.com/office/drawing/2014/main" id="{09E5628C-544E-498F-B674-B7A3F83E5072}"/>
              </a:ext>
            </a:extLst>
          </p:cNvPr>
          <p:cNvSpPr>
            <a:spLocks noGrp="1"/>
          </p:cNvSpPr>
          <p:nvPr>
            <p:ph type="sldNum" sz="quarter" idx="12"/>
          </p:nvPr>
        </p:nvSpPr>
        <p:spPr>
          <a:xfrm>
            <a:off x="6457950" y="4767267"/>
            <a:ext cx="2057400" cy="273844"/>
          </a:xfrm>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1358129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bg1"/>
            </a:gs>
            <a:gs pos="100000">
              <a:schemeClr val="tx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5060BC-7486-44B3-AECA-1B4EAAF89584}"/>
              </a:ext>
            </a:extLst>
          </p:cNvPr>
          <p:cNvSpPr>
            <a:spLocks noGrp="1"/>
          </p:cNvSpPr>
          <p:nvPr>
            <p:ph type="title"/>
          </p:nvPr>
        </p:nvSpPr>
        <p:spPr>
          <a:xfrm>
            <a:off x="457200" y="273845"/>
            <a:ext cx="8229600" cy="994172"/>
          </a:xfrm>
          <a:prstGeom prst="rect">
            <a:avLst/>
          </a:prstGeom>
          <a:solidFill>
            <a:srgbClr val="002060"/>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3723207-6DBF-4453-808D-A3C81D97A856}"/>
              </a:ext>
            </a:extLst>
          </p:cNvPr>
          <p:cNvSpPr>
            <a:spLocks noGrp="1"/>
          </p:cNvSpPr>
          <p:nvPr>
            <p:ph type="body" idx="1"/>
          </p:nvPr>
        </p:nvSpPr>
        <p:spPr>
          <a:xfrm>
            <a:off x="457200" y="1369219"/>
            <a:ext cx="82296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EC478D1-7408-4953-AC5D-20EB60BC6F6D}"/>
              </a:ext>
            </a:extLst>
          </p:cNvPr>
          <p:cNvSpPr>
            <a:spLocks noGrp="1"/>
          </p:cNvSpPr>
          <p:nvPr>
            <p:ph type="sldNum" sz="quarter" idx="4"/>
          </p:nvPr>
        </p:nvSpPr>
        <p:spPr>
          <a:xfrm>
            <a:off x="6934200" y="4773879"/>
            <a:ext cx="2057400" cy="273844"/>
          </a:xfrm>
          <a:prstGeom prst="rect">
            <a:avLst/>
          </a:prstGeom>
        </p:spPr>
        <p:txBody>
          <a:bodyPr vert="horz" lIns="91440" tIns="45720" rIns="91440" bIns="45720" rtlCol="0" anchor="ctr"/>
          <a:lstStyle>
            <a:lvl1pPr algn="r">
              <a:defRPr sz="900">
                <a:solidFill>
                  <a:schemeClr val="tx1"/>
                </a:solidFill>
              </a:defRPr>
            </a:lvl1pPr>
          </a:lstStyle>
          <a:p>
            <a:fld id="{A297CB40-D9BE-4CE6-A22F-5A7D8FBE1E51}" type="slidenum">
              <a:rPr lang="en-US" smtClean="0"/>
              <a:pPr/>
              <a:t>‹#›</a:t>
            </a:fld>
            <a:endParaRPr lang="en-US" dirty="0"/>
          </a:p>
        </p:txBody>
      </p:sp>
      <p:pic>
        <p:nvPicPr>
          <p:cNvPr id="8" name="Picture 4">
            <a:extLst>
              <a:ext uri="{FF2B5EF4-FFF2-40B4-BE49-F238E27FC236}">
                <a16:creationId xmlns:a16="http://schemas.microsoft.com/office/drawing/2014/main" id="{21D41B55-E513-4CCA-BBBF-FD0B23E36172}"/>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86131" y="4773878"/>
            <a:ext cx="685038" cy="202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967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685800" rtl="0" eaLnBrk="1" latinLnBrk="0" hangingPunct="1">
        <a:lnSpc>
          <a:spcPct val="90000"/>
        </a:lnSpc>
        <a:spcBef>
          <a:spcPct val="0"/>
        </a:spcBef>
        <a:buNone/>
        <a:defRPr sz="3300" b="1" kern="1200">
          <a:solidFill>
            <a:schemeClr val="bg1"/>
          </a:solidFill>
          <a:effectLst>
            <a:outerShdw blurRad="38100" dist="38100" dir="2700000" algn="tl">
              <a:srgbClr val="000000">
                <a:alpha val="43137"/>
              </a:srgbClr>
            </a:outerShdw>
          </a:effectLst>
          <a:latin typeface="Candara" panose="020E0502030303020204" pitchFamily="34"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Candara" panose="020E05020303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ndara" panose="020E05020303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ndara" panose="020E05020303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ndara" panose="020E05020303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ndara" panose="020E05020303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6"/>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8320420-D0CE-444F-AB67-021C1FC96AEB}" type="datetimeFigureOut">
              <a:rPr lang="en-US" smtClean="0"/>
              <a:t>9/29/2022</a:t>
            </a:fld>
            <a:endParaRPr lang="en-US"/>
          </a:p>
        </p:txBody>
      </p:sp>
      <p:sp>
        <p:nvSpPr>
          <p:cNvPr id="5" name="Footer Placeholder 4"/>
          <p:cNvSpPr>
            <a:spLocks noGrp="1"/>
          </p:cNvSpPr>
          <p:nvPr>
            <p:ph type="ftr" sz="quarter" idx="3"/>
          </p:nvPr>
        </p:nvSpPr>
        <p:spPr>
          <a:xfrm>
            <a:off x="3028950" y="4767266"/>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6"/>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81A7DD2-00F5-4771-BCF2-CD6EA5D84C6C}" type="slidenum">
              <a:rPr lang="en-US" smtClean="0"/>
              <a:t>‹#›</a:t>
            </a:fld>
            <a:endParaRPr lang="en-US"/>
          </a:p>
        </p:txBody>
      </p:sp>
    </p:spTree>
    <p:extLst>
      <p:ext uri="{BB962C8B-B14F-4D97-AF65-F5344CB8AC3E}">
        <p14:creationId xmlns:p14="http://schemas.microsoft.com/office/powerpoint/2010/main" val="15944357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bg1"/>
            </a:gs>
            <a:gs pos="100000">
              <a:schemeClr val="tx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5060BC-7486-44B3-AECA-1B4EAAF89584}"/>
              </a:ext>
            </a:extLst>
          </p:cNvPr>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3723207-6DBF-4453-808D-A3C81D97A85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EC478D1-7408-4953-AC5D-20EB60BC6F6D}"/>
              </a:ext>
            </a:extLst>
          </p:cNvPr>
          <p:cNvSpPr>
            <a:spLocks noGrp="1"/>
          </p:cNvSpPr>
          <p:nvPr>
            <p:ph type="sldNum" sz="quarter" idx="4"/>
          </p:nvPr>
        </p:nvSpPr>
        <p:spPr>
          <a:xfrm>
            <a:off x="6934200" y="4773882"/>
            <a:ext cx="2057400" cy="273844"/>
          </a:xfrm>
          <a:prstGeom prst="rect">
            <a:avLst/>
          </a:prstGeom>
        </p:spPr>
        <p:txBody>
          <a:bodyPr vert="horz" lIns="91440" tIns="45720" rIns="91440" bIns="45720" rtlCol="0" anchor="ctr"/>
          <a:lstStyle>
            <a:lvl1pPr algn="r">
              <a:defRPr sz="900">
                <a:solidFill>
                  <a:schemeClr val="tx1"/>
                </a:solidFill>
              </a:defRPr>
            </a:lvl1pPr>
          </a:lstStyle>
          <a:p>
            <a:fld id="{A297CB40-D9BE-4CE6-A22F-5A7D8FBE1E51}" type="slidenum">
              <a:rPr lang="en-US" smtClean="0"/>
              <a:pPr/>
              <a:t>‹#›</a:t>
            </a:fld>
            <a:endParaRPr lang="en-US" dirty="0"/>
          </a:p>
        </p:txBody>
      </p:sp>
      <p:pic>
        <p:nvPicPr>
          <p:cNvPr id="8" name="Picture 4">
            <a:extLst>
              <a:ext uri="{FF2B5EF4-FFF2-40B4-BE49-F238E27FC236}">
                <a16:creationId xmlns:a16="http://schemas.microsoft.com/office/drawing/2014/main" id="{21D41B55-E513-4CCA-BBBF-FD0B23E36172}"/>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10362" y="4870318"/>
            <a:ext cx="685038" cy="130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89454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685766" rtl="0" eaLnBrk="1" latinLnBrk="0" hangingPunct="1">
        <a:lnSpc>
          <a:spcPct val="90000"/>
        </a:lnSpc>
        <a:spcBef>
          <a:spcPct val="0"/>
        </a:spcBef>
        <a:buNone/>
        <a:defRPr sz="3300" kern="1200">
          <a:solidFill>
            <a:schemeClr val="tx1"/>
          </a:solidFill>
          <a:latin typeface="Candara" panose="020E0502030303020204" pitchFamily="34" charset="0"/>
          <a:ea typeface="+mj-ea"/>
          <a:cs typeface="+mj-cs"/>
        </a:defRPr>
      </a:lvl1pPr>
    </p:titleStyle>
    <p:bodyStyle>
      <a:lvl1pPr marL="0" indent="0" algn="l" defTabSz="685766" rtl="0" eaLnBrk="1" latinLnBrk="0" hangingPunct="1">
        <a:lnSpc>
          <a:spcPct val="90000"/>
        </a:lnSpc>
        <a:spcBef>
          <a:spcPts val="750"/>
        </a:spcBef>
        <a:buFont typeface="Arial" panose="020B0604020202020204" pitchFamily="34" charset="0"/>
        <a:buNone/>
        <a:defRPr sz="2100" kern="1200">
          <a:solidFill>
            <a:schemeClr val="tx1"/>
          </a:solidFill>
          <a:latin typeface="Candara" panose="020E0502030303020204" pitchFamily="34" charset="0"/>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Candara" panose="020E0502030303020204" pitchFamily="34" charset="0"/>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Candara" panose="020E0502030303020204" pitchFamily="34" charset="0"/>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Candara" panose="020E0502030303020204" pitchFamily="34" charset="0"/>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Candara" panose="020E0502030303020204" pitchFamily="34" charset="0"/>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cadre@directionservice.org" TargetMode="External"/><Relationship Id="rId2" Type="http://schemas.openxmlformats.org/officeDocument/2006/relationships/hyperlink" Target="http://www.cadreworks.org/" TargetMode="External"/><Relationship Id="rId1" Type="http://schemas.openxmlformats.org/officeDocument/2006/relationships/slideLayout" Target="../slideLayouts/slideLayout29.xml"/><Relationship Id="rId4" Type="http://schemas.openxmlformats.org/officeDocument/2006/relationships/hyperlink" Target="https://www.cadreworks.org/subscribe-cadre-e-newslette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surveymonkey.com/r/PowayUSD-Sept2022"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www.sandiegouniontribune.com/sd-kristen-taketa-staff.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339455-1E9B-406D-AD3F-E51600D588F5}"/>
              </a:ext>
            </a:extLst>
          </p:cNvPr>
          <p:cNvSpPr>
            <a:spLocks noGrp="1"/>
          </p:cNvSpPr>
          <p:nvPr>
            <p:ph type="title"/>
          </p:nvPr>
        </p:nvSpPr>
        <p:spPr>
          <a:xfrm>
            <a:off x="4703279" y="1200151"/>
            <a:ext cx="3790950" cy="994172"/>
          </a:xfrm>
        </p:spPr>
        <p:txBody>
          <a:bodyPr>
            <a:noAutofit/>
          </a:bodyPr>
          <a:lstStyle/>
          <a:p>
            <a:r>
              <a:rPr lang="en" sz="3600" dirty="0">
                <a:latin typeface="+mn-lt"/>
              </a:rPr>
              <a:t>The Transformative Power of Engaging Parents as Partners</a:t>
            </a:r>
            <a:endParaRPr lang="en-US" sz="2800" dirty="0">
              <a:solidFill>
                <a:prstClr val="white"/>
              </a:solidFill>
              <a:cs typeface="Arial" panose="020B0604020202020204" pitchFamily="34" charset="0"/>
            </a:endParaRPr>
          </a:p>
        </p:txBody>
      </p:sp>
      <p:sp>
        <p:nvSpPr>
          <p:cNvPr id="4" name="Content Placeholder 3" descr=" &#10;&#10;">
            <a:extLst>
              <a:ext uri="{FF2B5EF4-FFF2-40B4-BE49-F238E27FC236}">
                <a16:creationId xmlns:a16="http://schemas.microsoft.com/office/drawing/2014/main" id="{261FC695-C97E-4F05-A77E-E8F1D985240E}"/>
              </a:ext>
            </a:extLst>
          </p:cNvPr>
          <p:cNvSpPr txBox="1">
            <a:spLocks/>
          </p:cNvSpPr>
          <p:nvPr/>
        </p:nvSpPr>
        <p:spPr>
          <a:xfrm>
            <a:off x="4796030" y="2894676"/>
            <a:ext cx="3605449" cy="187040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750"/>
              </a:spcBef>
              <a:buClrTx/>
            </a:pPr>
            <a:r>
              <a:rPr lang="en-US" sz="1500" b="1" dirty="0">
                <a:solidFill>
                  <a:prstClr val="white"/>
                </a:solidFill>
                <a:cs typeface="Arial" panose="020B0604020202020204" pitchFamily="34" charset="0"/>
              </a:rPr>
              <a:t>Greg Mizel, Associate Superintendent</a:t>
            </a:r>
          </a:p>
          <a:p>
            <a:pPr algn="ctr" defTabSz="685800">
              <a:spcBef>
                <a:spcPts val="750"/>
              </a:spcBef>
              <a:buClrTx/>
            </a:pPr>
            <a:r>
              <a:rPr lang="en-US" sz="1500" b="1" dirty="0">
                <a:solidFill>
                  <a:prstClr val="white"/>
                </a:solidFill>
                <a:cs typeface="Arial" panose="020B0604020202020204" pitchFamily="34" charset="0"/>
              </a:rPr>
              <a:t>Jodi L. Payne, Director</a:t>
            </a:r>
          </a:p>
          <a:p>
            <a:pPr algn="ctr" defTabSz="685800">
              <a:spcBef>
                <a:spcPts val="750"/>
              </a:spcBef>
              <a:buClrTx/>
            </a:pPr>
            <a:r>
              <a:rPr lang="en-US" sz="1500" b="1" dirty="0">
                <a:solidFill>
                  <a:prstClr val="white"/>
                </a:solidFill>
                <a:cs typeface="Arial" panose="020B0604020202020204" pitchFamily="34" charset="0"/>
              </a:rPr>
              <a:t>Michelle O'Connor-Ratcliff, Poway Unified School District Board Member and Parent </a:t>
            </a:r>
          </a:p>
          <a:p>
            <a:pPr algn="ctr" defTabSz="685800">
              <a:spcBef>
                <a:spcPts val="750"/>
              </a:spcBef>
              <a:buClrTx/>
            </a:pPr>
            <a:r>
              <a:rPr lang="en-US" sz="1500" b="1" dirty="0">
                <a:solidFill>
                  <a:prstClr val="white"/>
                </a:solidFill>
                <a:cs typeface="Arial" panose="020B0604020202020204" pitchFamily="34" charset="0"/>
              </a:rPr>
              <a:t>September 29, 2022</a:t>
            </a:r>
          </a:p>
          <a:p>
            <a:pPr algn="ctr" defTabSz="685800">
              <a:spcBef>
                <a:spcPts val="750"/>
              </a:spcBef>
              <a:buClrTx/>
              <a:defRPr/>
            </a:pPr>
            <a:endParaRPr lang="en-US" sz="788" dirty="0">
              <a:solidFill>
                <a:prstClr val="white"/>
              </a:solidFill>
              <a:cs typeface="Arial" panose="020B0604020202020204" pitchFamily="34" charset="0"/>
            </a:endParaRPr>
          </a:p>
        </p:txBody>
      </p:sp>
    </p:spTree>
    <p:extLst>
      <p:ext uri="{BB962C8B-B14F-4D97-AF65-F5344CB8AC3E}">
        <p14:creationId xmlns:p14="http://schemas.microsoft.com/office/powerpoint/2010/main" val="3062553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1069938" y="57675"/>
            <a:ext cx="8058300" cy="69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latin typeface="+mn-lt"/>
              </a:rPr>
              <a:t>Total Due Process Settlement Cost</a:t>
            </a:r>
            <a:endParaRPr sz="3500" dirty="0">
              <a:latin typeface="+mn-lt"/>
            </a:endParaRPr>
          </a:p>
        </p:txBody>
      </p:sp>
      <p:pic>
        <p:nvPicPr>
          <p:cNvPr id="190" name="Google Shape;190;p21" descr="Years of Due Process Settlement Costs 2017-2022"/>
          <p:cNvPicPr preferRelativeResize="0"/>
          <p:nvPr/>
        </p:nvPicPr>
        <p:blipFill rotWithShape="1">
          <a:blip r:embed="rId3">
            <a:alphaModFix/>
          </a:blip>
          <a:srcRect b="84165"/>
          <a:stretch/>
        </p:blipFill>
        <p:spPr>
          <a:xfrm>
            <a:off x="1161900" y="841737"/>
            <a:ext cx="7874375" cy="348275"/>
          </a:xfrm>
          <a:prstGeom prst="rect">
            <a:avLst/>
          </a:prstGeom>
          <a:noFill/>
          <a:ln>
            <a:noFill/>
          </a:ln>
        </p:spPr>
      </p:pic>
      <p:pic>
        <p:nvPicPr>
          <p:cNvPr id="191" name="Google Shape;191;p21" descr="Table showing that From 2017 to 2021 the total due process settlement decreased from $1,004,300 to $209,909. But increased again in 2011 to $894,623.  Overall this shows an 11% decrease."/>
          <p:cNvPicPr preferRelativeResize="0"/>
          <p:nvPr/>
        </p:nvPicPr>
        <p:blipFill rotWithShape="1">
          <a:blip r:embed="rId3">
            <a:alphaModFix/>
          </a:blip>
          <a:srcRect t="66106" b="15386"/>
          <a:stretch/>
        </p:blipFill>
        <p:spPr>
          <a:xfrm>
            <a:off x="1161900" y="1190012"/>
            <a:ext cx="7874375" cy="407050"/>
          </a:xfrm>
          <a:prstGeom prst="rect">
            <a:avLst/>
          </a:prstGeom>
          <a:noFill/>
          <a:ln>
            <a:noFill/>
          </a:ln>
        </p:spPr>
      </p:pic>
      <p:pic>
        <p:nvPicPr>
          <p:cNvPr id="189" name="Google Shape;189;p21" descr="Graph showing that From 2017 to 2021 the total due process settlement decreased from $1,004,300 to $209,909. But increased again in 2011 to $894,623.  Overall this shows an 11% decrease."/>
          <p:cNvPicPr preferRelativeResize="0"/>
          <p:nvPr/>
        </p:nvPicPr>
        <p:blipFill>
          <a:blip r:embed="rId4">
            <a:alphaModFix/>
          </a:blip>
          <a:stretch>
            <a:fillRect/>
          </a:stretch>
        </p:blipFill>
        <p:spPr>
          <a:xfrm>
            <a:off x="2954620" y="1597062"/>
            <a:ext cx="3355675" cy="3355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txBox="1">
            <a:spLocks noGrp="1"/>
          </p:cNvSpPr>
          <p:nvPr>
            <p:ph type="title"/>
          </p:nvPr>
        </p:nvSpPr>
        <p:spPr>
          <a:xfrm>
            <a:off x="1067838" y="72475"/>
            <a:ext cx="8062500" cy="69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n-lt"/>
              </a:rPr>
              <a:t>Alternative Dispute Resolution</a:t>
            </a:r>
            <a:endParaRPr sz="3600" dirty="0">
              <a:latin typeface="+mn-lt"/>
            </a:endParaRPr>
          </a:p>
        </p:txBody>
      </p:sp>
      <p:pic>
        <p:nvPicPr>
          <p:cNvPr id="198" name="Google Shape;198;p22" descr="Years of Alternative Dispute Resolution 2017-2022"/>
          <p:cNvPicPr preferRelativeResize="0"/>
          <p:nvPr/>
        </p:nvPicPr>
        <p:blipFill rotWithShape="1">
          <a:blip r:embed="rId3">
            <a:alphaModFix/>
          </a:blip>
          <a:srcRect b="84501"/>
          <a:stretch/>
        </p:blipFill>
        <p:spPr>
          <a:xfrm>
            <a:off x="1161900" y="865450"/>
            <a:ext cx="7874375" cy="340875"/>
          </a:xfrm>
          <a:prstGeom prst="rect">
            <a:avLst/>
          </a:prstGeom>
          <a:noFill/>
          <a:ln>
            <a:noFill/>
          </a:ln>
        </p:spPr>
      </p:pic>
      <p:pic>
        <p:nvPicPr>
          <p:cNvPr id="199" name="Google Shape;199;p22" descr="Table showing between 2017 and 2022 there was an 1100% increase in Alternative dispute resolution. In 2017 there were 3 cases, in 2018 there were 2, in 2019 there were 26, in 2020 there were 22, in 2021 there were 36."/>
          <p:cNvPicPr preferRelativeResize="0"/>
          <p:nvPr/>
        </p:nvPicPr>
        <p:blipFill rotWithShape="1">
          <a:blip r:embed="rId3">
            <a:alphaModFix/>
          </a:blip>
          <a:srcRect t="87640"/>
          <a:stretch/>
        </p:blipFill>
        <p:spPr>
          <a:xfrm>
            <a:off x="1161888" y="1206325"/>
            <a:ext cx="7874375" cy="271850"/>
          </a:xfrm>
          <a:prstGeom prst="rect">
            <a:avLst/>
          </a:prstGeom>
          <a:noFill/>
          <a:ln>
            <a:noFill/>
          </a:ln>
        </p:spPr>
      </p:pic>
      <p:pic>
        <p:nvPicPr>
          <p:cNvPr id="197" name="Google Shape;197;p22" descr="Graph showing between 2017 and 2022 there was an 1100% increase in Alternative dispute resolution. In 2017 there were 3 cases, in 2018 there were 2, in 2019 there were 26, in 2020 there were 22, in 2021 there were 36."/>
          <p:cNvPicPr preferRelativeResize="0"/>
          <p:nvPr/>
        </p:nvPicPr>
        <p:blipFill>
          <a:blip r:embed="rId4">
            <a:alphaModFix/>
          </a:blip>
          <a:stretch>
            <a:fillRect/>
          </a:stretch>
        </p:blipFill>
        <p:spPr>
          <a:xfrm>
            <a:off x="2896013" y="1646525"/>
            <a:ext cx="3351975" cy="3351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txBox="1">
            <a:spLocks noGrp="1"/>
          </p:cNvSpPr>
          <p:nvPr>
            <p:ph type="title" idx="4294967295"/>
          </p:nvPr>
        </p:nvSpPr>
        <p:spPr>
          <a:xfrm>
            <a:off x="1052513" y="1116013"/>
            <a:ext cx="7038975" cy="29114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15000"/>
              </a:lnSpc>
              <a:spcBef>
                <a:spcPts val="1200"/>
              </a:spcBef>
              <a:spcAft>
                <a:spcPts val="1200"/>
              </a:spcAft>
              <a:buClr>
                <a:schemeClr val="lt1"/>
              </a:buClr>
              <a:buSzPts val="1300"/>
              <a:buFont typeface="Lato"/>
              <a:buNone/>
              <a:tabLst/>
              <a:defRPr/>
            </a:pPr>
            <a:r>
              <a:rPr kumimoji="0" lang="en" sz="4800" b="0" i="0" u="none" strike="noStrike" kern="0" cap="none" spc="0" normalizeH="0" baseline="0" noProof="0" dirty="0">
                <a:ln>
                  <a:noFill/>
                </a:ln>
                <a:solidFill>
                  <a:schemeClr val="lt1"/>
                </a:solidFill>
                <a:effectLst/>
                <a:uLnTx/>
                <a:uFillTx/>
                <a:latin typeface="+mn-lt"/>
                <a:ea typeface="Montserrat"/>
                <a:cs typeface="Montserrat"/>
                <a:sym typeface="Montserrat"/>
              </a:rPr>
              <a:t>99.97%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title"/>
          </p:nvPr>
        </p:nvSpPr>
        <p:spPr>
          <a:xfrm>
            <a:off x="636450" y="75500"/>
            <a:ext cx="8507400" cy="69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latin typeface="+mn-lt"/>
              </a:rPr>
              <a:t>Directors and Program Specialists</a:t>
            </a:r>
            <a:endParaRPr sz="3500" dirty="0">
              <a:latin typeface="+mn-lt"/>
            </a:endParaRPr>
          </a:p>
        </p:txBody>
      </p:sp>
      <p:pic>
        <p:nvPicPr>
          <p:cNvPr id="212" name="Google Shape;212;p24" descr="Four Directors of the Program."/>
          <p:cNvPicPr preferRelativeResize="0"/>
          <p:nvPr/>
        </p:nvPicPr>
        <p:blipFill>
          <a:blip r:embed="rId3">
            <a:alphaModFix/>
          </a:blip>
          <a:stretch>
            <a:fillRect/>
          </a:stretch>
        </p:blipFill>
        <p:spPr>
          <a:xfrm>
            <a:off x="1119762" y="962124"/>
            <a:ext cx="3452239" cy="1634050"/>
          </a:xfrm>
          <a:prstGeom prst="rect">
            <a:avLst/>
          </a:prstGeom>
          <a:noFill/>
          <a:ln>
            <a:noFill/>
          </a:ln>
        </p:spPr>
      </p:pic>
      <p:sp>
        <p:nvSpPr>
          <p:cNvPr id="210" name="Google Shape;210;p24"/>
          <p:cNvSpPr txBox="1"/>
          <p:nvPr/>
        </p:nvSpPr>
        <p:spPr>
          <a:xfrm>
            <a:off x="154075" y="2722350"/>
            <a:ext cx="4099200" cy="1692741"/>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dirty="0">
                <a:solidFill>
                  <a:schemeClr val="lt1"/>
                </a:solidFill>
                <a:latin typeface="+mn-lt"/>
                <a:ea typeface="Montserrat"/>
                <a:cs typeface="Montserrat"/>
                <a:sym typeface="Montserrat"/>
              </a:rPr>
              <a:t>During 2021-22 school year:</a:t>
            </a:r>
            <a:endParaRPr dirty="0">
              <a:solidFill>
                <a:schemeClr val="lt1"/>
              </a:solidFill>
              <a:latin typeface="+mn-lt"/>
              <a:ea typeface="Montserrat"/>
              <a:cs typeface="Montserrat"/>
              <a:sym typeface="Montserrat"/>
            </a:endParaRPr>
          </a:p>
          <a:p>
            <a:pPr marL="0" lvl="0" indent="0" algn="l" rtl="0">
              <a:lnSpc>
                <a:spcPct val="100000"/>
              </a:lnSpc>
              <a:spcBef>
                <a:spcPts val="0"/>
              </a:spcBef>
              <a:spcAft>
                <a:spcPts val="0"/>
              </a:spcAft>
              <a:buNone/>
            </a:pPr>
            <a:endParaRPr dirty="0">
              <a:solidFill>
                <a:schemeClr val="lt1"/>
              </a:solidFill>
              <a:latin typeface="+mn-lt"/>
              <a:ea typeface="Montserrat"/>
              <a:cs typeface="Montserrat"/>
              <a:sym typeface="Montserrat"/>
            </a:endParaRPr>
          </a:p>
          <a:p>
            <a:pPr marL="457200" lvl="0" indent="-317500" algn="l" rtl="0">
              <a:lnSpc>
                <a:spcPct val="100000"/>
              </a:lnSpc>
              <a:spcBef>
                <a:spcPts val="0"/>
              </a:spcBef>
              <a:spcAft>
                <a:spcPts val="0"/>
              </a:spcAft>
              <a:buClr>
                <a:schemeClr val="lt1"/>
              </a:buClr>
              <a:buSzPts val="1400"/>
              <a:buFont typeface="Montserrat"/>
              <a:buChar char="●"/>
            </a:pPr>
            <a:r>
              <a:rPr lang="en" dirty="0">
                <a:solidFill>
                  <a:schemeClr val="lt1"/>
                </a:solidFill>
                <a:latin typeface="+mn-lt"/>
                <a:ea typeface="Montserrat"/>
                <a:cs typeface="Montserrat"/>
                <a:sym typeface="Montserrat"/>
              </a:rPr>
              <a:t>Attended an average of 85 IEP meetings per month</a:t>
            </a:r>
            <a:endParaRPr dirty="0">
              <a:solidFill>
                <a:schemeClr val="lt1"/>
              </a:solidFill>
              <a:latin typeface="+mn-lt"/>
              <a:ea typeface="Montserrat"/>
              <a:cs typeface="Montserrat"/>
              <a:sym typeface="Montserrat"/>
            </a:endParaRPr>
          </a:p>
          <a:p>
            <a:pPr marL="457200" lvl="0" indent="0" algn="l" rtl="0">
              <a:lnSpc>
                <a:spcPct val="100000"/>
              </a:lnSpc>
              <a:spcBef>
                <a:spcPts val="0"/>
              </a:spcBef>
              <a:spcAft>
                <a:spcPts val="0"/>
              </a:spcAft>
              <a:buNone/>
            </a:pPr>
            <a:endParaRPr dirty="0">
              <a:solidFill>
                <a:schemeClr val="lt1"/>
              </a:solidFill>
              <a:latin typeface="+mn-lt"/>
              <a:ea typeface="Montserrat"/>
              <a:cs typeface="Montserrat"/>
              <a:sym typeface="Montserrat"/>
            </a:endParaRPr>
          </a:p>
          <a:p>
            <a:pPr marL="457200" lvl="0" indent="-317500" algn="l" rtl="0">
              <a:lnSpc>
                <a:spcPct val="100000"/>
              </a:lnSpc>
              <a:spcBef>
                <a:spcPts val="0"/>
              </a:spcBef>
              <a:spcAft>
                <a:spcPts val="0"/>
              </a:spcAft>
              <a:buClr>
                <a:schemeClr val="lt1"/>
              </a:buClr>
              <a:buSzPts val="1400"/>
              <a:buFont typeface="Montserrat"/>
              <a:buChar char="●"/>
            </a:pPr>
            <a:r>
              <a:rPr lang="en" dirty="0">
                <a:solidFill>
                  <a:schemeClr val="lt1"/>
                </a:solidFill>
                <a:latin typeface="+mn-lt"/>
                <a:ea typeface="Montserrat"/>
                <a:cs typeface="Montserrat"/>
                <a:sym typeface="Montserrat"/>
              </a:rPr>
              <a:t>Participate in an average of 20 pre-staffing meetings per month with IEP teams</a:t>
            </a:r>
            <a:endParaRPr dirty="0">
              <a:solidFill>
                <a:schemeClr val="lt1"/>
              </a:solidFill>
              <a:latin typeface="+mn-lt"/>
              <a:ea typeface="Lato"/>
              <a:cs typeface="Lato"/>
              <a:sym typeface="Lato"/>
            </a:endParaRPr>
          </a:p>
        </p:txBody>
      </p:sp>
      <p:pic>
        <p:nvPicPr>
          <p:cNvPr id="211" name="Google Shape;211;p24" descr="The 16 Program Specialists."/>
          <p:cNvPicPr preferRelativeResize="0"/>
          <p:nvPr/>
        </p:nvPicPr>
        <p:blipFill>
          <a:blip r:embed="rId4">
            <a:alphaModFix/>
          </a:blip>
          <a:stretch>
            <a:fillRect/>
          </a:stretch>
        </p:blipFill>
        <p:spPr>
          <a:xfrm>
            <a:off x="4999975" y="1592850"/>
            <a:ext cx="3784675" cy="30381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5"/>
          <p:cNvSpPr txBox="1">
            <a:spLocks noGrp="1"/>
          </p:cNvSpPr>
          <p:nvPr>
            <p:ph type="title"/>
          </p:nvPr>
        </p:nvSpPr>
        <p:spPr>
          <a:xfrm>
            <a:off x="636450" y="97700"/>
            <a:ext cx="8507400" cy="69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tabLst>
                <a:tab pos="461963" algn="l"/>
              </a:tabLst>
            </a:pPr>
            <a:r>
              <a:rPr lang="en" sz="3600" dirty="0">
                <a:latin typeface="+mn-lt"/>
              </a:rPr>
              <a:t>Parent Engagement</a:t>
            </a:r>
            <a:endParaRPr sz="3600" dirty="0">
              <a:latin typeface="+mn-lt"/>
            </a:endParaRPr>
          </a:p>
        </p:txBody>
      </p:sp>
      <p:pic>
        <p:nvPicPr>
          <p:cNvPr id="221" name="Google Shape;221;p25" descr="Logo for the C.A.C., the Community Advisory Committee."/>
          <p:cNvPicPr preferRelativeResize="0"/>
          <p:nvPr/>
        </p:nvPicPr>
        <p:blipFill>
          <a:blip r:embed="rId3">
            <a:alphaModFix/>
          </a:blip>
          <a:stretch>
            <a:fillRect/>
          </a:stretch>
        </p:blipFill>
        <p:spPr>
          <a:xfrm>
            <a:off x="2753863" y="1065988"/>
            <a:ext cx="3636274" cy="1505775"/>
          </a:xfrm>
          <a:prstGeom prst="rect">
            <a:avLst/>
          </a:prstGeom>
          <a:noFill/>
          <a:ln>
            <a:noFill/>
          </a:ln>
        </p:spPr>
      </p:pic>
      <p:pic>
        <p:nvPicPr>
          <p:cNvPr id="219" name="Google Shape;219;p25" descr="Flyer introducing the Parent Ambassador David Choi. Picture of David Choi and his child."/>
          <p:cNvPicPr preferRelativeResize="0"/>
          <p:nvPr/>
        </p:nvPicPr>
        <p:blipFill rotWithShape="1">
          <a:blip r:embed="rId4">
            <a:alphaModFix/>
          </a:blip>
          <a:srcRect l="4683" r="4191" b="9909"/>
          <a:stretch/>
        </p:blipFill>
        <p:spPr>
          <a:xfrm>
            <a:off x="1748239" y="2659275"/>
            <a:ext cx="2877163" cy="2198024"/>
          </a:xfrm>
          <a:prstGeom prst="rect">
            <a:avLst/>
          </a:prstGeom>
          <a:noFill/>
          <a:ln>
            <a:noFill/>
          </a:ln>
        </p:spPr>
      </p:pic>
      <p:pic>
        <p:nvPicPr>
          <p:cNvPr id="220" name="Google Shape;220;p25" descr="Flyer introducing the Parent Ambassador Christy Mazloff. Includes a picture of her with three children and partner."/>
          <p:cNvPicPr preferRelativeResize="0"/>
          <p:nvPr/>
        </p:nvPicPr>
        <p:blipFill rotWithShape="1">
          <a:blip r:embed="rId5">
            <a:alphaModFix/>
          </a:blip>
          <a:srcRect l="5337" t="2920" r="2632" b="4956"/>
          <a:stretch/>
        </p:blipFill>
        <p:spPr>
          <a:xfrm>
            <a:off x="4691988" y="2659275"/>
            <a:ext cx="2841873" cy="21980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a:spLocks noGrp="1"/>
          </p:cNvSpPr>
          <p:nvPr>
            <p:ph type="title"/>
          </p:nvPr>
        </p:nvSpPr>
        <p:spPr>
          <a:xfrm>
            <a:off x="636450" y="127300"/>
            <a:ext cx="8507400" cy="69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n-lt"/>
              </a:rPr>
              <a:t>Parent Ambassadors</a:t>
            </a:r>
            <a:endParaRPr sz="3600" dirty="0">
              <a:latin typeface="+mn-lt"/>
            </a:endParaRPr>
          </a:p>
        </p:txBody>
      </p:sp>
      <p:pic>
        <p:nvPicPr>
          <p:cNvPr id="227" name="Google Shape;227;p26" descr="Flyer of the Parent Ambassador Program. Explains who parents can talk to and shows a Q.R. Code for more information."/>
          <p:cNvPicPr preferRelativeResize="0"/>
          <p:nvPr/>
        </p:nvPicPr>
        <p:blipFill>
          <a:blip r:embed="rId3">
            <a:alphaModFix/>
          </a:blip>
          <a:stretch>
            <a:fillRect/>
          </a:stretch>
        </p:blipFill>
        <p:spPr>
          <a:xfrm>
            <a:off x="152400" y="1435750"/>
            <a:ext cx="4334126" cy="3350075"/>
          </a:xfrm>
          <a:prstGeom prst="rect">
            <a:avLst/>
          </a:prstGeom>
          <a:noFill/>
          <a:ln>
            <a:noFill/>
          </a:ln>
        </p:spPr>
      </p:pic>
      <p:pic>
        <p:nvPicPr>
          <p:cNvPr id="228" name="Google Shape;228;p26" descr="The second page of the Parent Ambassador flyer. Offers a Q.R. Code to learn more about the acronyms of special education and about the I.E.P. process."/>
          <p:cNvPicPr preferRelativeResize="0"/>
          <p:nvPr/>
        </p:nvPicPr>
        <p:blipFill>
          <a:blip r:embed="rId4">
            <a:alphaModFix/>
          </a:blip>
          <a:stretch>
            <a:fillRect/>
          </a:stretch>
        </p:blipFill>
        <p:spPr>
          <a:xfrm>
            <a:off x="4572000" y="1435763"/>
            <a:ext cx="4334126" cy="33500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 name="Title 1">
            <a:extLst>
              <a:ext uri="{FF2B5EF4-FFF2-40B4-BE49-F238E27FC236}">
                <a16:creationId xmlns:a16="http://schemas.microsoft.com/office/drawing/2014/main" id="{42DDC662-CEFA-D4D9-6C83-02482994EFAC}"/>
              </a:ext>
            </a:extLst>
          </p:cNvPr>
          <p:cNvSpPr>
            <a:spLocks noGrp="1"/>
          </p:cNvSpPr>
          <p:nvPr>
            <p:ph type="title"/>
          </p:nvPr>
        </p:nvSpPr>
        <p:spPr>
          <a:xfrm>
            <a:off x="1297500" y="-914100"/>
            <a:ext cx="7038900" cy="914100"/>
          </a:xfrm>
        </p:spPr>
        <p:txBody>
          <a:bodyPr spcFirstLastPara="1" wrap="square" lIns="91425" tIns="91425" rIns="91425" bIns="91425" anchor="b" anchorCtr="0">
            <a:normAutofit/>
          </a:bodyPr>
          <a:lstStyle/>
          <a:p>
            <a:r>
              <a:rPr lang="en-US" dirty="0">
                <a:latin typeface="+mn-lt"/>
              </a:rPr>
              <a:t>Mediator Mindset</a:t>
            </a:r>
          </a:p>
        </p:txBody>
      </p:sp>
      <p:pic>
        <p:nvPicPr>
          <p:cNvPr id="233" name="Google Shape;233;p27" descr="Horizontal Chevron list with the labels 1) teacher/case manager; 2) appropriate assistant principal; 3) principal; 4) program specialist; 5) parent liaison; 6) special education director"/>
          <p:cNvPicPr preferRelativeResize="0"/>
          <p:nvPr/>
        </p:nvPicPr>
        <p:blipFill>
          <a:blip r:embed="rId3">
            <a:alphaModFix/>
          </a:blip>
          <a:stretch>
            <a:fillRect/>
          </a:stretch>
        </p:blipFill>
        <p:spPr>
          <a:xfrm>
            <a:off x="1088125" y="666075"/>
            <a:ext cx="7885399" cy="733950"/>
          </a:xfrm>
          <a:prstGeom prst="rect">
            <a:avLst/>
          </a:prstGeom>
          <a:noFill/>
          <a:ln>
            <a:noFill/>
          </a:ln>
        </p:spPr>
      </p:pic>
      <p:pic>
        <p:nvPicPr>
          <p:cNvPr id="235" name="Google Shape;235;p27" descr="A 15 point list of the &quot;mediator Mindset&quot;.&#10;Addresses stakeholder engagement, vision, right people in leadership, system assessment, being open to new ideas, being flexible, making plans"/>
          <p:cNvPicPr preferRelativeResize="0"/>
          <p:nvPr/>
        </p:nvPicPr>
        <p:blipFill>
          <a:blip r:embed="rId4">
            <a:alphaModFix/>
          </a:blip>
          <a:stretch>
            <a:fillRect/>
          </a:stretch>
        </p:blipFill>
        <p:spPr>
          <a:xfrm>
            <a:off x="1380924" y="1552425"/>
            <a:ext cx="3701661" cy="3438675"/>
          </a:xfrm>
          <a:prstGeom prst="rect">
            <a:avLst/>
          </a:prstGeom>
          <a:noFill/>
          <a:ln>
            <a:noFill/>
          </a:ln>
        </p:spPr>
      </p:pic>
      <p:pic>
        <p:nvPicPr>
          <p:cNvPr id="234" name="Google Shape;234;p27" descr="Continuation of the Mediator mindset list and includes , setting the tone for meetings, tracking timelines, establishing early dispute resolution throughout the system, focusing on resolving disputes and building collaborations, using a variety of media to communicate, having strong skills training, and most importantly, relationships, relationships, relationships. "/>
          <p:cNvPicPr preferRelativeResize="0"/>
          <p:nvPr/>
        </p:nvPicPr>
        <p:blipFill>
          <a:blip r:embed="rId5">
            <a:alphaModFix/>
          </a:blip>
          <a:stretch>
            <a:fillRect/>
          </a:stretch>
        </p:blipFill>
        <p:spPr>
          <a:xfrm>
            <a:off x="5180500" y="1552425"/>
            <a:ext cx="3570149" cy="3438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 name="Title 1">
            <a:extLst>
              <a:ext uri="{FF2B5EF4-FFF2-40B4-BE49-F238E27FC236}">
                <a16:creationId xmlns:a16="http://schemas.microsoft.com/office/drawing/2014/main" id="{7C07F5F8-326A-AD31-5DE5-E25A821BC254}"/>
              </a:ext>
            </a:extLst>
          </p:cNvPr>
          <p:cNvSpPr>
            <a:spLocks noGrp="1"/>
          </p:cNvSpPr>
          <p:nvPr>
            <p:ph type="title"/>
          </p:nvPr>
        </p:nvSpPr>
        <p:spPr>
          <a:xfrm>
            <a:off x="1297500" y="-914100"/>
            <a:ext cx="7038900" cy="914100"/>
          </a:xfrm>
        </p:spPr>
        <p:txBody>
          <a:bodyPr spcFirstLastPara="1" wrap="square" lIns="91425" tIns="91425" rIns="91425" bIns="91425" anchor="b" anchorCtr="0">
            <a:normAutofit/>
          </a:bodyPr>
          <a:lstStyle/>
          <a:p>
            <a:r>
              <a:rPr lang="en-US" dirty="0">
                <a:latin typeface="+mn-lt"/>
              </a:rPr>
              <a:t>Questions</a:t>
            </a:r>
          </a:p>
        </p:txBody>
      </p:sp>
      <p:pic>
        <p:nvPicPr>
          <p:cNvPr id="240" name="Google Shape;240;p28" descr="Clip art of multi-pigmented hands raised with question marks above."/>
          <p:cNvPicPr preferRelativeResize="0"/>
          <p:nvPr/>
        </p:nvPicPr>
        <p:blipFill>
          <a:blip r:embed="rId3">
            <a:alphaModFix/>
          </a:blip>
          <a:stretch>
            <a:fillRect/>
          </a:stretch>
        </p:blipFill>
        <p:spPr>
          <a:xfrm>
            <a:off x="1495988" y="776913"/>
            <a:ext cx="6152023" cy="3589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2" name="Rectangle: Rounded Corners 41">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12" y="758284"/>
            <a:ext cx="3277394" cy="3277394"/>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4859A24F-F8A1-4EC4-86A6-7E3AB37BEF30}"/>
              </a:ext>
            </a:extLst>
          </p:cNvPr>
          <p:cNvSpPr>
            <a:spLocks noGrp="1"/>
          </p:cNvSpPr>
          <p:nvPr>
            <p:ph type="title"/>
          </p:nvPr>
        </p:nvSpPr>
        <p:spPr>
          <a:xfrm>
            <a:off x="717619" y="834727"/>
            <a:ext cx="2952974" cy="3124508"/>
          </a:xfrm>
        </p:spPr>
        <p:txBody>
          <a:bodyPr vert="horz" lIns="68580" tIns="34290" rIns="68580" bIns="34290" rtlCol="0" anchor="ctr">
            <a:normAutofit/>
          </a:bodyPr>
          <a:lstStyle/>
          <a:p>
            <a:pPr algn="ctr"/>
            <a:r>
              <a:rPr lang="en-US" b="1" kern="1200">
                <a:solidFill>
                  <a:srgbClr val="FFFFFF"/>
                </a:solidFill>
                <a:latin typeface="+mj-lt"/>
                <a:ea typeface="+mj-ea"/>
                <a:cs typeface="+mj-cs"/>
              </a:rPr>
              <a:t>Need More Information?</a:t>
            </a:r>
            <a:endParaRPr lang="en-US" b="1" kern="1200" dirty="0">
              <a:solidFill>
                <a:srgbClr val="FFFFFF"/>
              </a:solidFill>
              <a:latin typeface="+mj-lt"/>
              <a:ea typeface="+mj-ea"/>
              <a:cs typeface="+mj-cs"/>
            </a:endParaRPr>
          </a:p>
        </p:txBody>
      </p:sp>
      <p:sp>
        <p:nvSpPr>
          <p:cNvPr id="44" name="Freeform: Shape 4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9" y="2"/>
            <a:ext cx="866357" cy="443257"/>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a:solidFill>
                <a:prstClr val="white"/>
              </a:solidFill>
              <a:latin typeface="Calibri" panose="020F0502020204030204"/>
            </a:endParaRPr>
          </a:p>
        </p:txBody>
      </p:sp>
      <p:sp>
        <p:nvSpPr>
          <p:cNvPr id="46" name="Freeform: Shape 4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6" y="-1"/>
            <a:ext cx="130305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defTabSz="685800">
              <a:buClrTx/>
            </a:pPr>
            <a:endParaRPr lang="en-US" sz="1350" kern="1200">
              <a:solidFill>
                <a:prstClr val="black"/>
              </a:solidFill>
              <a:latin typeface="Calibri" panose="020F0502020204030204"/>
              <a:ea typeface="+mn-ea"/>
              <a:cs typeface="+mn-cs"/>
            </a:endParaRPr>
          </a:p>
        </p:txBody>
      </p:sp>
      <p:sp>
        <p:nvSpPr>
          <p:cNvPr id="48" name="Freeform: Shape 4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202623"/>
            <a:ext cx="119806" cy="414747"/>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a:solidFill>
                <a:prstClr val="white"/>
              </a:solidFill>
              <a:latin typeface="Calibri" panose="020F0502020204030204"/>
            </a:endParaRPr>
          </a:p>
        </p:txBody>
      </p:sp>
      <p:sp>
        <p:nvSpPr>
          <p:cNvPr id="13" name="Content Placeholder 2"/>
          <p:cNvSpPr txBox="1">
            <a:spLocks/>
          </p:cNvSpPr>
          <p:nvPr/>
        </p:nvSpPr>
        <p:spPr>
          <a:xfrm>
            <a:off x="3995015" y="615662"/>
            <a:ext cx="5017368" cy="3667013"/>
          </a:xfrm>
          <a:prstGeom prst="rect">
            <a:avLst/>
          </a:prstGeom>
        </p:spPr>
        <p:txBody>
          <a:bodyPr vert="horz" lIns="68580" tIns="34290" rIns="68580" bIns="3429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171442" defTabSz="685800">
              <a:lnSpc>
                <a:spcPct val="90000"/>
              </a:lnSpc>
              <a:buClrTx/>
            </a:pPr>
            <a:endParaRPr lang="en-US" sz="2400">
              <a:solidFill>
                <a:prstClr val="black"/>
              </a:solidFill>
              <a:latin typeface="Calibri" panose="020F0502020204030204"/>
            </a:endParaRPr>
          </a:p>
          <a:p>
            <a:pPr marL="0" indent="-171442" defTabSz="685800">
              <a:lnSpc>
                <a:spcPct val="90000"/>
              </a:lnSpc>
              <a:buClrTx/>
            </a:pPr>
            <a:r>
              <a:rPr lang="en-US" sz="2400" b="1">
                <a:solidFill>
                  <a:prstClr val="black"/>
                </a:solidFill>
                <a:latin typeface="Calibri" panose="020F0502020204030204"/>
              </a:rPr>
              <a:t>Visit CADRE online: </a:t>
            </a:r>
            <a:r>
              <a:rPr lang="en-US" sz="2400" b="1">
                <a:solidFill>
                  <a:prstClr val="black"/>
                </a:solidFill>
                <a:latin typeface="Calibri" panose="020F0502020204030204"/>
                <a:hlinkClick r:id="rId2">
                  <a:extLst>
                    <a:ext uri="{A12FA001-AC4F-418D-AE19-62706E023703}">
                      <ahyp:hlinkClr xmlns:ahyp="http://schemas.microsoft.com/office/drawing/2018/hyperlinkcolor" val="tx"/>
                    </a:ext>
                  </a:extLst>
                </a:hlinkClick>
              </a:rPr>
              <a:t>www.cadreworks.org</a:t>
            </a:r>
            <a:endParaRPr lang="en-US" sz="2400" b="1">
              <a:solidFill>
                <a:prstClr val="black"/>
              </a:solidFill>
              <a:latin typeface="Calibri" panose="020F0502020204030204"/>
            </a:endParaRPr>
          </a:p>
          <a:p>
            <a:pPr marL="0" indent="-171442" defTabSz="685800">
              <a:lnSpc>
                <a:spcPct val="90000"/>
              </a:lnSpc>
              <a:buClrTx/>
            </a:pPr>
            <a:endParaRPr lang="en-US" sz="2400" b="1">
              <a:solidFill>
                <a:prstClr val="black"/>
              </a:solidFill>
              <a:latin typeface="Calibri" panose="020F0502020204030204"/>
            </a:endParaRPr>
          </a:p>
          <a:p>
            <a:pPr marL="0" indent="-171442" defTabSz="685800">
              <a:lnSpc>
                <a:spcPct val="90000"/>
              </a:lnSpc>
              <a:buClrTx/>
            </a:pPr>
            <a:r>
              <a:rPr lang="en-US" sz="2400" b="1">
                <a:solidFill>
                  <a:prstClr val="black"/>
                </a:solidFill>
                <a:latin typeface="Calibri" panose="020F0502020204030204"/>
              </a:rPr>
              <a:t>Contact CADRE via email: </a:t>
            </a:r>
            <a:r>
              <a:rPr lang="en-US" sz="2400" b="1">
                <a:solidFill>
                  <a:prstClr val="black"/>
                </a:solidFill>
                <a:latin typeface="Calibri" panose="020F0502020204030204"/>
                <a:hlinkClick r:id="rId3">
                  <a:extLst>
                    <a:ext uri="{A12FA001-AC4F-418D-AE19-62706E023703}">
                      <ahyp:hlinkClr xmlns:ahyp="http://schemas.microsoft.com/office/drawing/2018/hyperlinkcolor" val="tx"/>
                    </a:ext>
                  </a:extLst>
                </a:hlinkClick>
              </a:rPr>
              <a:t>cadre@directionservice.org</a:t>
            </a:r>
            <a:endParaRPr lang="en-US" sz="2400" b="1">
              <a:solidFill>
                <a:prstClr val="black"/>
              </a:solidFill>
              <a:latin typeface="Calibri" panose="020F0502020204030204"/>
            </a:endParaRPr>
          </a:p>
          <a:p>
            <a:pPr marL="0" indent="-171442" defTabSz="685800">
              <a:lnSpc>
                <a:spcPct val="90000"/>
              </a:lnSpc>
              <a:buClrTx/>
            </a:pPr>
            <a:endParaRPr lang="en-US" sz="2400" b="1">
              <a:solidFill>
                <a:prstClr val="black"/>
              </a:solidFill>
              <a:latin typeface="Calibri" panose="020F0502020204030204"/>
            </a:endParaRPr>
          </a:p>
          <a:p>
            <a:pPr marL="0" indent="-171442" defTabSz="685800">
              <a:lnSpc>
                <a:spcPct val="90000"/>
              </a:lnSpc>
              <a:buClrTx/>
            </a:pPr>
            <a:r>
              <a:rPr lang="en-US" sz="2400" b="1">
                <a:solidFill>
                  <a:prstClr val="black"/>
                </a:solidFill>
                <a:latin typeface="Calibri" panose="020F0502020204030204"/>
                <a:hlinkClick r:id="rId4">
                  <a:extLst>
                    <a:ext uri="{A12FA001-AC4F-418D-AE19-62706E023703}">
                      <ahyp:hlinkClr xmlns:ahyp="http://schemas.microsoft.com/office/drawing/2018/hyperlinkcolor" val="tx"/>
                    </a:ext>
                  </a:extLst>
                </a:hlinkClick>
              </a:rPr>
              <a:t>Sign up </a:t>
            </a:r>
            <a:r>
              <a:rPr lang="en-US" sz="2400" b="1">
                <a:solidFill>
                  <a:prstClr val="black"/>
                </a:solidFill>
                <a:latin typeface="Calibri" panose="020F0502020204030204"/>
              </a:rPr>
              <a:t>for the CADRE Newsletter!</a:t>
            </a:r>
            <a:endParaRPr lang="en-US" sz="2400" b="1" dirty="0">
              <a:solidFill>
                <a:prstClr val="black"/>
              </a:solidFill>
              <a:latin typeface="Calibri" panose="020F0502020204030204"/>
            </a:endParaRPr>
          </a:p>
        </p:txBody>
      </p:sp>
      <p:sp>
        <p:nvSpPr>
          <p:cNvPr id="50" name="Freeform: Shape 49">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376739"/>
            <a:ext cx="1161135" cy="766763"/>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defTabSz="685800">
              <a:buClrTx/>
            </a:pPr>
            <a:endParaRPr lang="en-US" sz="1350" kern="1200">
              <a:solidFill>
                <a:prstClr val="black"/>
              </a:solidFill>
              <a:latin typeface="Calibri" panose="020F0502020204030204"/>
              <a:ea typeface="+mn-ea"/>
              <a:cs typeface="+mn-cs"/>
            </a:endParaRPr>
          </a:p>
        </p:txBody>
      </p:sp>
      <p:sp>
        <p:nvSpPr>
          <p:cNvPr id="52" name="Freeform: Shape 5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3" y="4288431"/>
            <a:ext cx="1328707" cy="855071"/>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defTabSz="685800">
              <a:buClrTx/>
            </a:pPr>
            <a:endParaRPr lang="en-US" sz="1350" kern="1200">
              <a:solidFill>
                <a:prstClr val="black"/>
              </a:solidFill>
              <a:latin typeface="Calibri" panose="020F0502020204030204"/>
              <a:ea typeface="+mn-ea"/>
              <a:cs typeface="+mn-cs"/>
            </a:endParaRPr>
          </a:p>
        </p:txBody>
      </p:sp>
      <p:sp>
        <p:nvSpPr>
          <p:cNvPr id="54" name="Freeform: Shape 53">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31" y="4694067"/>
            <a:ext cx="1174455" cy="449434"/>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dirty="0">
              <a:solidFill>
                <a:prstClr val="white"/>
              </a:solidFill>
              <a:latin typeface="Calibri" panose="020F0502020204030204"/>
            </a:endParaRPr>
          </a:p>
        </p:txBody>
      </p:sp>
    </p:spTree>
    <p:extLst>
      <p:ext uri="{BB962C8B-B14F-4D97-AF65-F5344CB8AC3E}">
        <p14:creationId xmlns:p14="http://schemas.microsoft.com/office/powerpoint/2010/main" val="2880384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6" name="Title 1"/>
          <p:cNvSpPr>
            <a:spLocks noGrp="1"/>
          </p:cNvSpPr>
          <p:nvPr>
            <p:ph type="title"/>
          </p:nvPr>
        </p:nvSpPr>
        <p:spPr>
          <a:xfrm>
            <a:off x="480061" y="244029"/>
            <a:ext cx="3276452" cy="1467631"/>
          </a:xfrm>
        </p:spPr>
        <p:txBody>
          <a:bodyPr vert="horz" lIns="68580" tIns="34290" rIns="68580" bIns="34290" rtlCol="0" anchor="b">
            <a:normAutofit/>
          </a:bodyPr>
          <a:lstStyle>
            <a:lvl1pPr>
              <a:defRPr b="1" baseline="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z="4050">
                <a:latin typeface="+mj-lt"/>
                <a:cs typeface="+mj-cs"/>
              </a:rPr>
              <a:t>Thank you for joining us!</a:t>
            </a:r>
            <a:endParaRPr lang="en-US" sz="4050" dirty="0">
              <a:latin typeface="+mj-lt"/>
              <a:cs typeface="+mj-cs"/>
            </a:endParaRPr>
          </a:p>
        </p:txBody>
      </p:sp>
      <p:sp>
        <p:nvSpPr>
          <p:cNvPr id="3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6"/>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TextBox 6"/>
          <p:cNvSpPr txBox="1"/>
          <p:nvPr/>
        </p:nvSpPr>
        <p:spPr>
          <a:xfrm>
            <a:off x="480060" y="2154674"/>
            <a:ext cx="3182692" cy="2490501"/>
          </a:xfrm>
          <a:prstGeom prst="rect">
            <a:avLst/>
          </a:prstGeom>
        </p:spPr>
        <p:txBody>
          <a:bodyPr vert="horz" lIns="68580" tIns="34290" rIns="68580" bIns="34290" rtlCol="0">
            <a:normAutofit/>
          </a:bodyPr>
          <a:lstStyle/>
          <a:p>
            <a:pPr defTabSz="685800">
              <a:lnSpc>
                <a:spcPct val="90000"/>
              </a:lnSpc>
              <a:spcAft>
                <a:spcPts val="450"/>
              </a:spcAft>
              <a:buClrTx/>
            </a:pPr>
            <a:r>
              <a:rPr lang="en-US" sz="1650" i="1" kern="1200" dirty="0">
                <a:solidFill>
                  <a:prstClr val="black"/>
                </a:solidFill>
                <a:latin typeface="Calibri" panose="020F0502020204030204"/>
                <a:ea typeface="+mn-ea"/>
                <a:cs typeface="+mn-cs"/>
              </a:rPr>
              <a:t>Please take a few minutes to respond to this brief survey about your </a:t>
            </a:r>
            <a:r>
              <a:rPr lang="en-US" sz="1650" i="1" kern="1200">
                <a:solidFill>
                  <a:prstClr val="black"/>
                </a:solidFill>
                <a:latin typeface="Calibri" panose="020F0502020204030204"/>
                <a:ea typeface="+mn-ea"/>
                <a:cs typeface="+mn-cs"/>
              </a:rPr>
              <a:t>experience:</a:t>
            </a:r>
            <a:endParaRPr lang="en-US" sz="1650" i="1" kern="1200" dirty="0">
              <a:solidFill>
                <a:prstClr val="black"/>
              </a:solidFill>
              <a:latin typeface="Calibri" panose="020F0502020204030204"/>
              <a:ea typeface="+mn-ea"/>
              <a:cs typeface="+mn-cs"/>
            </a:endParaRPr>
          </a:p>
          <a:p>
            <a:pPr defTabSz="685800">
              <a:lnSpc>
                <a:spcPct val="90000"/>
              </a:lnSpc>
              <a:spcAft>
                <a:spcPts val="450"/>
              </a:spcAft>
              <a:buClrTx/>
            </a:pPr>
            <a:r>
              <a:rPr lang="en-US" sz="1650" kern="1200" dirty="0">
                <a:solidFill>
                  <a:prstClr val="black"/>
                </a:solidFill>
                <a:latin typeface="Calibri" panose="020F0502020204030204"/>
                <a:ea typeface="+mn-ea"/>
                <a:cs typeface="+mn-cs"/>
                <a:hlinkClick r:id="rId2"/>
              </a:rPr>
              <a:t>https://www.surveymonkey.com/r/PowayUSD-Sept2022</a:t>
            </a:r>
            <a:r>
              <a:rPr lang="en-US" sz="1650" kern="1200" dirty="0">
                <a:solidFill>
                  <a:prstClr val="black"/>
                </a:solidFill>
                <a:latin typeface="Calibri" panose="020F0502020204030204"/>
                <a:ea typeface="+mn-ea"/>
                <a:cs typeface="+mn-cs"/>
              </a:rPr>
              <a:t> </a:t>
            </a:r>
            <a:endParaRPr lang="en-US" sz="1650" kern="1200" dirty="0">
              <a:solidFill>
                <a:prstClr val="black"/>
              </a:solidFill>
              <a:latin typeface="Calibri" panose="020F0502020204030204"/>
              <a:ea typeface="+mn-ea"/>
              <a:cs typeface="+mn-cs"/>
              <a:hlinkClick r:id="" action="ppaction://noaction"/>
            </a:endParaRPr>
          </a:p>
        </p:txBody>
      </p:sp>
      <p:pic>
        <p:nvPicPr>
          <p:cNvPr id="8" name="Picture 2" descr="Survey Image" title="Survey Image"/>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8470" r="1622" b="-2"/>
          <a:stretch/>
        </p:blipFill>
        <p:spPr bwMode="auto">
          <a:xfrm>
            <a:off x="3983779" y="9"/>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77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2960300" y="1334175"/>
            <a:ext cx="6183600" cy="1759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latin typeface="+mn-lt"/>
              </a:rPr>
              <a:t>The Transformative Power of Engaging Parents as Partners</a:t>
            </a:r>
            <a:endParaRPr dirty="0">
              <a:latin typeface="+mn-lt"/>
            </a:endParaRPr>
          </a:p>
        </p:txBody>
      </p:sp>
      <p:sp>
        <p:nvSpPr>
          <p:cNvPr id="135" name="Google Shape;135;p13"/>
          <p:cNvSpPr txBox="1">
            <a:spLocks noGrp="1"/>
          </p:cNvSpPr>
          <p:nvPr>
            <p:ph type="subTitle" idx="1"/>
          </p:nvPr>
        </p:nvSpPr>
        <p:spPr>
          <a:xfrm>
            <a:off x="6016775" y="4494775"/>
            <a:ext cx="3004800" cy="506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latin typeface="+mn-lt"/>
              </a:rPr>
              <a:t>September 29, 2022</a:t>
            </a:r>
            <a:endParaRPr sz="2000" dirty="0">
              <a:latin typeface="+mn-lt"/>
            </a:endParaRPr>
          </a:p>
        </p:txBody>
      </p:sp>
      <p:pic>
        <p:nvPicPr>
          <p:cNvPr id="136" name="Google Shape;136;p13" descr="Poway Unified School District LOGO. Creating culture and conditions to empower world-class learners"/>
          <p:cNvPicPr preferRelativeResize="0"/>
          <p:nvPr/>
        </p:nvPicPr>
        <p:blipFill>
          <a:blip r:embed="rId3">
            <a:alphaModFix/>
          </a:blip>
          <a:stretch>
            <a:fillRect/>
          </a:stretch>
        </p:blipFill>
        <p:spPr>
          <a:xfrm>
            <a:off x="56200" y="3278459"/>
            <a:ext cx="1898980" cy="18261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2" name="Title 1">
            <a:extLst>
              <a:ext uri="{FF2B5EF4-FFF2-40B4-BE49-F238E27FC236}">
                <a16:creationId xmlns:a16="http://schemas.microsoft.com/office/drawing/2014/main" id="{D0179D17-0390-29FF-B2C2-E2E568C8C4D4}"/>
              </a:ext>
            </a:extLst>
          </p:cNvPr>
          <p:cNvSpPr txBox="1">
            <a:spLocks noGrp="1"/>
          </p:cNvSpPr>
          <p:nvPr>
            <p:ph type="title" idx="4294967295"/>
          </p:nvPr>
        </p:nvSpPr>
        <p:spPr>
          <a:xfrm>
            <a:off x="2028306" y="187968"/>
            <a:ext cx="5445591" cy="1077218"/>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mn-lt"/>
                <a:ea typeface="Arial"/>
                <a:cs typeface="Arial"/>
                <a:sym typeface="Arial"/>
              </a:rPr>
              <a:t>Due Process cases in California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mn-lt"/>
                <a:ea typeface="Arial"/>
                <a:cs typeface="Arial"/>
                <a:sym typeface="Arial"/>
              </a:rPr>
              <a:t>The number of due process cases, in which there is a dispute in a student’s special education placement or services, has been on the rise statewide.</a:t>
            </a:r>
          </a:p>
        </p:txBody>
      </p:sp>
      <p:pic>
        <p:nvPicPr>
          <p:cNvPr id="141" name="Google Shape;141;p14" descr="Bar graph showing the number of due process cases in which there is a dispute in a student special education placement or services has been on the rise statewide. In 2006 just under 3000 climbing steadily to 2017 at 2545. Source is the Office of Administrative Hearings."/>
          <p:cNvPicPr preferRelativeResize="0"/>
          <p:nvPr/>
        </p:nvPicPr>
        <p:blipFill rotWithShape="1">
          <a:blip r:embed="rId3">
            <a:alphaModFix/>
          </a:blip>
          <a:srcRect t="17479"/>
          <a:stretch/>
        </p:blipFill>
        <p:spPr>
          <a:xfrm>
            <a:off x="2455613" y="1352707"/>
            <a:ext cx="4247468" cy="35721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036100" y="139100"/>
            <a:ext cx="8108100" cy="6942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3300" dirty="0">
                <a:latin typeface="+mn-lt"/>
              </a:rPr>
              <a:t>Due Process Case Numbers 2017-19</a:t>
            </a:r>
            <a:endParaRPr sz="3900" dirty="0">
              <a:latin typeface="+mn-lt"/>
            </a:endParaRPr>
          </a:p>
        </p:txBody>
      </p:sp>
      <p:pic>
        <p:nvPicPr>
          <p:cNvPr id="1026" name="Picture 2" descr="Table for data from 2017-18, and 2018-19.&#10;&#10;Shows total enrollment went from 36,519 to 35,274 in 2018-19.&#10;&#10;Students with IEPS increased from 4425 to 4791 in 2018-19.&#10;&#10;Due process cases went from 44 to 49.&#10;&#10;&#10;Average Due Process settlement cost went from $22,825 in 2017 to $40,048.07 in 2018-19.&#10;&#10;Total Due process Settlement Cost went from $1,004,300.00 to $1,962,344.43.">
            <a:extLst>
              <a:ext uri="{FF2B5EF4-FFF2-40B4-BE49-F238E27FC236}">
                <a16:creationId xmlns:a16="http://schemas.microsoft.com/office/drawing/2014/main" id="{C0762D9F-7400-D63A-6111-41309817A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238" y="1175876"/>
            <a:ext cx="7176053" cy="35404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6" descr="Los Angeles Times banner"/>
          <p:cNvPicPr preferRelativeResize="0"/>
          <p:nvPr/>
        </p:nvPicPr>
        <p:blipFill>
          <a:blip r:embed="rId3">
            <a:alphaModFix/>
          </a:blip>
          <a:stretch>
            <a:fillRect/>
          </a:stretch>
        </p:blipFill>
        <p:spPr>
          <a:xfrm>
            <a:off x="3260375" y="186325"/>
            <a:ext cx="3643900" cy="728775"/>
          </a:xfrm>
          <a:prstGeom prst="rect">
            <a:avLst/>
          </a:prstGeom>
          <a:noFill/>
          <a:ln>
            <a:noFill/>
          </a:ln>
        </p:spPr>
      </p:pic>
      <p:sp>
        <p:nvSpPr>
          <p:cNvPr id="154" name="Google Shape;154;p16"/>
          <p:cNvSpPr txBox="1">
            <a:spLocks noGrp="1"/>
          </p:cNvSpPr>
          <p:nvPr>
            <p:ph type="title" idx="4294967295"/>
          </p:nvPr>
        </p:nvSpPr>
        <p:spPr>
          <a:xfrm>
            <a:off x="1102825" y="564723"/>
            <a:ext cx="7959000" cy="138342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190500" marR="190500" lvl="0" indent="0" algn="ctr" defTabSz="914400" rtl="0" eaLnBrk="1" fontAlgn="auto" latinLnBrk="0" hangingPunct="1">
              <a:lnSpc>
                <a:spcPct val="115000"/>
              </a:lnSpc>
              <a:spcBef>
                <a:spcPts val="2400"/>
              </a:spcBef>
              <a:spcAft>
                <a:spcPts val="600"/>
              </a:spcAft>
              <a:buClr>
                <a:srgbClr val="000000"/>
              </a:buClr>
              <a:buSzTx/>
              <a:buFont typeface="Arial"/>
              <a:buNone/>
              <a:tabLst/>
              <a:defRPr/>
            </a:pPr>
            <a:r>
              <a:rPr kumimoji="0" lang="en-US" sz="2300" b="0" i="0" u="none" strike="noStrike" kern="0" cap="none" spc="0" normalizeH="0" baseline="0" noProof="0" dirty="0">
                <a:ln>
                  <a:noFill/>
                </a:ln>
                <a:solidFill>
                  <a:schemeClr val="lt1"/>
                </a:solidFill>
                <a:effectLst/>
                <a:uLnTx/>
                <a:uFillTx/>
                <a:latin typeface="+mn-lt"/>
                <a:ea typeface="Montserrat"/>
                <a:cs typeface="Montserrat"/>
                <a:sym typeface="Montserrat"/>
              </a:rPr>
              <a:t>Families endure costly legal fights trying to get the right special education services</a:t>
            </a:r>
            <a:endParaRPr kumimoji="0" lang="en-US" sz="1400" b="0" i="0" u="none" strike="noStrike" kern="0" cap="none" spc="0" normalizeH="0" baseline="0" noProof="0" dirty="0">
              <a:ln>
                <a:noFill/>
              </a:ln>
              <a:solidFill>
                <a:schemeClr val="lt1"/>
              </a:solidFill>
              <a:effectLst/>
              <a:uLnTx/>
              <a:uFillTx/>
              <a:latin typeface="+mn-lt"/>
              <a:ea typeface="Montserrat"/>
              <a:cs typeface="Montserrat"/>
              <a:sym typeface="Montserrat"/>
            </a:endParaRPr>
          </a:p>
        </p:txBody>
      </p:sp>
      <p:sp>
        <p:nvSpPr>
          <p:cNvPr id="155" name="Google Shape;155;p16"/>
          <p:cNvSpPr txBox="1"/>
          <p:nvPr/>
        </p:nvSpPr>
        <p:spPr>
          <a:xfrm>
            <a:off x="0" y="2399114"/>
            <a:ext cx="4151700" cy="1738907"/>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1600" dirty="0">
                <a:solidFill>
                  <a:schemeClr val="lt1"/>
                </a:solidFill>
                <a:latin typeface="+mn-lt"/>
                <a:ea typeface="Montserrat"/>
                <a:cs typeface="Montserrat"/>
                <a:sym typeface="Montserrat"/>
              </a:rPr>
              <a:t>Due process cases often pit families and schools against each other, instead of being partners in improving special education, critics say</a:t>
            </a:r>
            <a:endParaRPr sz="1600" dirty="0">
              <a:solidFill>
                <a:schemeClr val="lt1"/>
              </a:solidFill>
              <a:latin typeface="+mn-lt"/>
              <a:ea typeface="Montserrat"/>
              <a:cs typeface="Montserrat"/>
              <a:sym typeface="Montserrat"/>
            </a:endParaRPr>
          </a:p>
          <a:p>
            <a:pPr marL="0" lvl="0" indent="0" algn="ctr" rtl="0">
              <a:lnSpc>
                <a:spcPct val="100000"/>
              </a:lnSpc>
              <a:spcBef>
                <a:spcPts val="0"/>
              </a:spcBef>
              <a:spcAft>
                <a:spcPts val="0"/>
              </a:spcAft>
              <a:buNone/>
            </a:pPr>
            <a:endParaRPr sz="1600" dirty="0">
              <a:solidFill>
                <a:schemeClr val="lt1"/>
              </a:solidFill>
              <a:latin typeface="+mn-lt"/>
              <a:ea typeface="Montserrat"/>
              <a:cs typeface="Montserrat"/>
              <a:sym typeface="Montserrat"/>
            </a:endParaRPr>
          </a:p>
          <a:p>
            <a:pPr marL="0" lvl="0" indent="0" algn="ctr" rtl="0">
              <a:lnSpc>
                <a:spcPct val="100000"/>
              </a:lnSpc>
              <a:spcBef>
                <a:spcPts val="0"/>
              </a:spcBef>
              <a:spcAft>
                <a:spcPts val="0"/>
              </a:spcAft>
              <a:buNone/>
            </a:pPr>
            <a:r>
              <a:rPr lang="en" sz="1050" dirty="0">
                <a:solidFill>
                  <a:schemeClr val="lt1"/>
                </a:solidFill>
                <a:latin typeface="+mn-lt"/>
                <a:ea typeface="Montserrat"/>
                <a:cs typeface="Montserrat"/>
                <a:sym typeface="Montserrat"/>
              </a:rPr>
              <a:t>BY </a:t>
            </a:r>
            <a:r>
              <a:rPr lang="en" sz="1050" dirty="0">
                <a:solidFill>
                  <a:schemeClr val="lt1"/>
                </a:solidFill>
                <a:uFill>
                  <a:noFill/>
                </a:uFill>
                <a:latin typeface="+mn-lt"/>
                <a:ea typeface="Montserrat"/>
                <a:cs typeface="Montserrat"/>
                <a:sym typeface="Montserrat"/>
                <a:hlinkClick r:id="rId4">
                  <a:extLst>
                    <a:ext uri="{A12FA001-AC4F-418D-AE19-62706E023703}">
                      <ahyp:hlinkClr xmlns:ahyp="http://schemas.microsoft.com/office/drawing/2018/hyperlinkcolor" val="tx"/>
                    </a:ext>
                  </a:extLst>
                </a:hlinkClick>
              </a:rPr>
              <a:t>KRISTEN TAKET</a:t>
            </a:r>
            <a:r>
              <a:rPr lang="en" sz="1050" dirty="0">
                <a:solidFill>
                  <a:schemeClr val="lt1"/>
                </a:solidFill>
                <a:latin typeface="+mn-lt"/>
                <a:ea typeface="Montserrat"/>
                <a:cs typeface="Montserrat"/>
                <a:sym typeface="Montserrat"/>
              </a:rPr>
              <a:t>A</a:t>
            </a:r>
            <a:endParaRPr sz="1050" dirty="0">
              <a:solidFill>
                <a:schemeClr val="lt1"/>
              </a:solidFill>
              <a:latin typeface="+mn-lt"/>
              <a:ea typeface="Montserrat"/>
              <a:cs typeface="Montserrat"/>
              <a:sym typeface="Montserrat"/>
            </a:endParaRPr>
          </a:p>
          <a:p>
            <a:pPr marL="0" lvl="0" indent="0" algn="ctr" rtl="0">
              <a:lnSpc>
                <a:spcPct val="100000"/>
              </a:lnSpc>
              <a:spcBef>
                <a:spcPts val="0"/>
              </a:spcBef>
              <a:spcAft>
                <a:spcPts val="0"/>
              </a:spcAft>
              <a:buNone/>
            </a:pPr>
            <a:r>
              <a:rPr lang="en" sz="1050" dirty="0">
                <a:solidFill>
                  <a:schemeClr val="lt1"/>
                </a:solidFill>
                <a:latin typeface="+mn-lt"/>
                <a:ea typeface="Montserrat"/>
                <a:cs typeface="Montserrat"/>
                <a:sym typeface="Montserrat"/>
              </a:rPr>
              <a:t>OCT. 6, 2019 11:39 AM PT</a:t>
            </a:r>
            <a:endParaRPr sz="1050" dirty="0">
              <a:solidFill>
                <a:schemeClr val="lt1"/>
              </a:solidFill>
              <a:latin typeface="+mn-lt"/>
              <a:ea typeface="Montserrat"/>
              <a:cs typeface="Montserrat"/>
              <a:sym typeface="Montserrat"/>
            </a:endParaRPr>
          </a:p>
        </p:txBody>
      </p:sp>
      <p:pic>
        <p:nvPicPr>
          <p:cNvPr id="153" name="Google Shape;153;p16" descr="father, mother and son in kitchen with three stacks of files and a large binder of paper."/>
          <p:cNvPicPr preferRelativeResize="0"/>
          <p:nvPr/>
        </p:nvPicPr>
        <p:blipFill>
          <a:blip r:embed="rId5">
            <a:alphaModFix/>
          </a:blip>
          <a:stretch>
            <a:fillRect/>
          </a:stretch>
        </p:blipFill>
        <p:spPr>
          <a:xfrm>
            <a:off x="4191279" y="1842501"/>
            <a:ext cx="4870546" cy="319717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2" name="Title 1">
            <a:extLst>
              <a:ext uri="{FF2B5EF4-FFF2-40B4-BE49-F238E27FC236}">
                <a16:creationId xmlns:a16="http://schemas.microsoft.com/office/drawing/2014/main" id="{73828100-923A-8CB0-CE90-0BDA8D8F5316}"/>
              </a:ext>
            </a:extLst>
          </p:cNvPr>
          <p:cNvSpPr>
            <a:spLocks noGrp="1"/>
          </p:cNvSpPr>
          <p:nvPr>
            <p:ph type="title"/>
          </p:nvPr>
        </p:nvSpPr>
        <p:spPr>
          <a:xfrm>
            <a:off x="90870" y="0"/>
            <a:ext cx="7038900" cy="313260"/>
          </a:xfrm>
        </p:spPr>
        <p:txBody>
          <a:bodyPr>
            <a:normAutofit fontScale="90000"/>
          </a:bodyPr>
          <a:lstStyle/>
          <a:p>
            <a:pPr>
              <a:tabLst>
                <a:tab pos="344488" algn="l"/>
              </a:tabLst>
            </a:pPr>
            <a:r>
              <a:rPr lang="en-US" dirty="0">
                <a:solidFill>
                  <a:schemeClr val="tx1"/>
                </a:solidFill>
                <a:latin typeface="+mn-lt"/>
              </a:rPr>
              <a:t>Due Process 2017-2022</a:t>
            </a:r>
          </a:p>
        </p:txBody>
      </p:sp>
      <p:pic>
        <p:nvPicPr>
          <p:cNvPr id="160" name="Google Shape;160;p17" descr="Table showing stats from Due Process cases from 2017 to 2022.&#10;&#10;Total enrollment shows 3.8% decrease.&#10;Students with IEPs show 25% increase.&#10;Due Process cases show 59% decrease.&#10;Average Due Process Cost shows 144% increase (covid-19). Noted that there was a drop in 2020, but increased again in 2021 due to covid.&#10;Total settlement costs had a 11% decrease.&#10;Alternative Dispute Resolution had a 1100% increase.&#10;Average ADR Settlement Costs had a 336% increase.&#10;Attorney Fees had a 22% decrease.&#10;Independent Education Evaluations had a 81% increase. California Department of Education/Office of Civil Rights complaints had a 71% decrease."/>
          <p:cNvPicPr preferRelativeResize="0"/>
          <p:nvPr/>
        </p:nvPicPr>
        <p:blipFill>
          <a:blip r:embed="rId3">
            <a:alphaModFix/>
          </a:blip>
          <a:stretch>
            <a:fillRect/>
          </a:stretch>
        </p:blipFill>
        <p:spPr>
          <a:xfrm>
            <a:off x="1087900" y="490194"/>
            <a:ext cx="7688455" cy="43314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title"/>
          </p:nvPr>
        </p:nvSpPr>
        <p:spPr>
          <a:xfrm>
            <a:off x="1068975" y="48875"/>
            <a:ext cx="8106300" cy="69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n-lt"/>
              </a:rPr>
              <a:t>Student with IEPs</a:t>
            </a:r>
            <a:endParaRPr sz="3600" dirty="0">
              <a:latin typeface="+mn-lt"/>
            </a:endParaRPr>
          </a:p>
        </p:txBody>
      </p:sp>
      <p:pic>
        <p:nvPicPr>
          <p:cNvPr id="166" name="Google Shape;166;p18" descr="Table showing that From 2017 to 2022 the total enrollment decreased 3.8%, but students with IEPs increased 25%."/>
          <p:cNvPicPr preferRelativeResize="0"/>
          <p:nvPr/>
        </p:nvPicPr>
        <p:blipFill>
          <a:blip r:embed="rId3">
            <a:alphaModFix/>
          </a:blip>
          <a:stretch>
            <a:fillRect/>
          </a:stretch>
        </p:blipFill>
        <p:spPr>
          <a:xfrm>
            <a:off x="1246699" y="872804"/>
            <a:ext cx="7897301" cy="816475"/>
          </a:xfrm>
          <a:prstGeom prst="rect">
            <a:avLst/>
          </a:prstGeom>
          <a:noFill/>
          <a:ln>
            <a:noFill/>
          </a:ln>
        </p:spPr>
      </p:pic>
      <p:pic>
        <p:nvPicPr>
          <p:cNvPr id="167" name="Google Shape;167;p18" descr="Graph showing that From 2017 to 2022 the total  students with IEPs increased 25% from 4424 students to 5549."/>
          <p:cNvPicPr preferRelativeResize="0"/>
          <p:nvPr/>
        </p:nvPicPr>
        <p:blipFill>
          <a:blip r:embed="rId4">
            <a:alphaModFix/>
          </a:blip>
          <a:stretch>
            <a:fillRect/>
          </a:stretch>
        </p:blipFill>
        <p:spPr>
          <a:xfrm>
            <a:off x="3008625" y="1864350"/>
            <a:ext cx="3126750" cy="3126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title"/>
          </p:nvPr>
        </p:nvSpPr>
        <p:spPr>
          <a:xfrm>
            <a:off x="1062875" y="44400"/>
            <a:ext cx="8066400" cy="69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n-lt"/>
              </a:rPr>
              <a:t>Due Process Cases</a:t>
            </a:r>
            <a:endParaRPr sz="3600" dirty="0">
              <a:latin typeface="+mn-lt"/>
            </a:endParaRPr>
          </a:p>
        </p:txBody>
      </p:sp>
      <p:pic>
        <p:nvPicPr>
          <p:cNvPr id="174" name="Google Shape;174;p19" descr="Years of Due Process cases: 2017 through 2022."/>
          <p:cNvPicPr preferRelativeResize="0"/>
          <p:nvPr/>
        </p:nvPicPr>
        <p:blipFill rotWithShape="1">
          <a:blip r:embed="rId3">
            <a:alphaModFix/>
          </a:blip>
          <a:srcRect r="467" b="84958"/>
          <a:stretch/>
        </p:blipFill>
        <p:spPr>
          <a:xfrm>
            <a:off x="1133675" y="827425"/>
            <a:ext cx="7924801" cy="334501"/>
          </a:xfrm>
          <a:prstGeom prst="rect">
            <a:avLst/>
          </a:prstGeom>
          <a:noFill/>
          <a:ln>
            <a:noFill/>
          </a:ln>
        </p:spPr>
      </p:pic>
      <p:pic>
        <p:nvPicPr>
          <p:cNvPr id="175" name="Google Shape;175;p19" descr="Table shows from 2017 to 2022 the total due process cases dropped from 44 in 2017 to 18 in 2021. This was a 59% decrease."/>
          <p:cNvPicPr preferRelativeResize="0"/>
          <p:nvPr/>
        </p:nvPicPr>
        <p:blipFill rotWithShape="1">
          <a:blip r:embed="rId3">
            <a:alphaModFix/>
          </a:blip>
          <a:srcRect t="35839" r="467" b="52179"/>
          <a:stretch/>
        </p:blipFill>
        <p:spPr>
          <a:xfrm>
            <a:off x="1133675" y="1149325"/>
            <a:ext cx="7924801" cy="266425"/>
          </a:xfrm>
          <a:prstGeom prst="rect">
            <a:avLst/>
          </a:prstGeom>
          <a:noFill/>
          <a:ln>
            <a:noFill/>
          </a:ln>
        </p:spPr>
      </p:pic>
      <p:pic>
        <p:nvPicPr>
          <p:cNvPr id="173" name="Google Shape;173;p19" descr="Graph shows from 2017 to 2022 the total due process cases dropped from 44 in 2017 to 18 in 2021. This was a 59% decrease."/>
          <p:cNvPicPr preferRelativeResize="0"/>
          <p:nvPr/>
        </p:nvPicPr>
        <p:blipFill>
          <a:blip r:embed="rId4">
            <a:alphaModFix/>
          </a:blip>
          <a:stretch>
            <a:fillRect/>
          </a:stretch>
        </p:blipFill>
        <p:spPr>
          <a:xfrm>
            <a:off x="2945275" y="1737650"/>
            <a:ext cx="3253450" cy="3253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1045025" y="51850"/>
            <a:ext cx="8079900" cy="69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n-lt"/>
              </a:rPr>
              <a:t>Attorney Fees</a:t>
            </a:r>
            <a:endParaRPr sz="3600" dirty="0">
              <a:latin typeface="+mn-lt"/>
            </a:endParaRPr>
          </a:p>
        </p:txBody>
      </p:sp>
      <p:pic>
        <p:nvPicPr>
          <p:cNvPr id="182" name="Google Shape;182;p20" descr="Years of Attorney Fees: 2017 through 2022."/>
          <p:cNvPicPr preferRelativeResize="0"/>
          <p:nvPr/>
        </p:nvPicPr>
        <p:blipFill rotWithShape="1">
          <a:blip r:embed="rId3">
            <a:alphaModFix/>
          </a:blip>
          <a:srcRect b="88191"/>
          <a:stretch/>
        </p:blipFill>
        <p:spPr>
          <a:xfrm>
            <a:off x="1096675" y="834874"/>
            <a:ext cx="7976601" cy="334450"/>
          </a:xfrm>
          <a:prstGeom prst="rect">
            <a:avLst/>
          </a:prstGeom>
          <a:noFill/>
          <a:ln>
            <a:noFill/>
          </a:ln>
        </p:spPr>
      </p:pic>
      <p:pic>
        <p:nvPicPr>
          <p:cNvPr id="183" name="Google Shape;183;p20" descr="Table shows that attorney fees in 2017 were $407,981.05 and dropped to $314,856.41 in 2021-22. This represents a 22% decrease over the five years. &#10;2018 had $489,302.99. 2019 had $428,901.63. 2020 had $449,607&#10;"/>
          <p:cNvPicPr preferRelativeResize="0"/>
          <p:nvPr/>
        </p:nvPicPr>
        <p:blipFill rotWithShape="1">
          <a:blip r:embed="rId3">
            <a:alphaModFix/>
          </a:blip>
          <a:srcRect t="89520"/>
          <a:stretch/>
        </p:blipFill>
        <p:spPr>
          <a:xfrm>
            <a:off x="1096675" y="1169323"/>
            <a:ext cx="7976601" cy="296826"/>
          </a:xfrm>
          <a:prstGeom prst="rect">
            <a:avLst/>
          </a:prstGeom>
          <a:noFill/>
          <a:ln>
            <a:noFill/>
          </a:ln>
        </p:spPr>
      </p:pic>
      <p:pic>
        <p:nvPicPr>
          <p:cNvPr id="181" name="Google Shape;181;p20" descr="Graph shows that attorney fees in 2017 were $407,981.05 and dropped to $314,856.41 in 2021-22. This represents a 22% decrease over the five years. &#10;2018 had $489,302.99. 2019 had $428,901.63. 2020 had $449,607"/>
          <p:cNvPicPr preferRelativeResize="0"/>
          <p:nvPr/>
        </p:nvPicPr>
        <p:blipFill>
          <a:blip r:embed="rId4">
            <a:alphaModFix/>
          </a:blip>
          <a:stretch>
            <a:fillRect/>
          </a:stretch>
        </p:blipFill>
        <p:spPr>
          <a:xfrm>
            <a:off x="2827526" y="1590975"/>
            <a:ext cx="3488950" cy="3488950"/>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16" ma:contentTypeDescription="Create a new document." ma:contentTypeScope="" ma:versionID="c301ea57d9cec4f14d8416a6dd251d11">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4f17cf8a0d836c3494766366d08c96ee"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0cbbd92-a969-402e-8621-447322a11182" xsi:nil="true"/>
  </documentManagement>
</p:properties>
</file>

<file path=customXml/itemProps1.xml><?xml version="1.0" encoding="utf-8"?>
<ds:datastoreItem xmlns:ds="http://schemas.openxmlformats.org/officeDocument/2006/customXml" ds:itemID="{C69BDCAA-20FE-423F-8DD8-323EEEF70A8E}">
  <ds:schemaRefs>
    <ds:schemaRef ds:uri="http://schemas.microsoft.com/sharepoint/v3/contenttype/forms"/>
  </ds:schemaRefs>
</ds:datastoreItem>
</file>

<file path=customXml/itemProps2.xml><?xml version="1.0" encoding="utf-8"?>
<ds:datastoreItem xmlns:ds="http://schemas.openxmlformats.org/officeDocument/2006/customXml" ds:itemID="{AE8733E5-006F-4566-80E8-B22A418A72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03174-bb1c-4609-9d70-465268ead536"/>
    <ds:schemaRef ds:uri="d0cbbd92-a969-402e-8621-447322a11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8E4455-EBA2-41C6-813D-DE686163F46B}">
  <ds:schemaRefs>
    <ds:schemaRef ds:uri="4997d05e-7ac5-4ca0-8bc1-9c2f9a986628"/>
    <ds:schemaRef ds:uri="http://purl.org/dc/dcmitype/"/>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 ds:uri="d0cbbd92-a969-402e-8621-447322a11182"/>
  </ds:schemaRefs>
</ds:datastoreItem>
</file>

<file path=docProps/app.xml><?xml version="1.0" encoding="utf-8"?>
<Properties xmlns="http://schemas.openxmlformats.org/officeDocument/2006/extended-properties" xmlns:vt="http://schemas.openxmlformats.org/officeDocument/2006/docPropsVTypes">
  <TotalTime>75</TotalTime>
  <Words>531</Words>
  <Application>Microsoft Office PowerPoint</Application>
  <PresentationFormat>On-screen Show (16:9)</PresentationFormat>
  <Paragraphs>52</Paragraphs>
  <Slides>19</Slides>
  <Notes>17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Wingdings</vt:lpstr>
      <vt:lpstr>Montserrat</vt:lpstr>
      <vt:lpstr>Calibri</vt:lpstr>
      <vt:lpstr>Times New Roman</vt:lpstr>
      <vt:lpstr>Arial</vt:lpstr>
      <vt:lpstr>Lato</vt:lpstr>
      <vt:lpstr>Calibri Light</vt:lpstr>
      <vt:lpstr>Candara</vt:lpstr>
      <vt:lpstr>Focus</vt:lpstr>
      <vt:lpstr>1_Custom Design</vt:lpstr>
      <vt:lpstr>Office Theme</vt:lpstr>
      <vt:lpstr>Custom Design</vt:lpstr>
      <vt:lpstr>The Transformative Power of Engaging Parents as Partners</vt:lpstr>
      <vt:lpstr>The Transformative Power of Engaging Parents as Partners</vt:lpstr>
      <vt:lpstr>Due Process cases in California The number of due process cases, in which there is a dispute in a student’s special education placement or services, has been on the rise statewide.</vt:lpstr>
      <vt:lpstr>Due Process Case Numbers 2017-19</vt:lpstr>
      <vt:lpstr>Families endure costly legal fights trying to get the right special education services</vt:lpstr>
      <vt:lpstr>Due Process 2017-2022</vt:lpstr>
      <vt:lpstr>Student with IEPs</vt:lpstr>
      <vt:lpstr>Due Process Cases</vt:lpstr>
      <vt:lpstr>Attorney Fees</vt:lpstr>
      <vt:lpstr>Total Due Process Settlement Cost</vt:lpstr>
      <vt:lpstr>Alternative Dispute Resolution</vt:lpstr>
      <vt:lpstr>99.97%</vt:lpstr>
      <vt:lpstr>Directors and Program Specialists</vt:lpstr>
      <vt:lpstr>Parent Engagement</vt:lpstr>
      <vt:lpstr>Parent Ambassadors</vt:lpstr>
      <vt:lpstr>Mediator Mindset</vt:lpstr>
      <vt:lpstr>Questions</vt:lpstr>
      <vt:lpstr>Need More Information?</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Transformative Power of Engaging Parents as Partners</dc:title>
  <dc:creator>Lerma, Lindsay</dc:creator>
  <cp:lastModifiedBy>Noella Bernal</cp:lastModifiedBy>
  <cp:revision>7</cp:revision>
  <dcterms:modified xsi:type="dcterms:W3CDTF">2022-09-29T16:02:06Z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0x010100CAA858B61AE73B47B7BDC5601B810AF2</vt:lpwstr>
  </property>
</Properties>
</file>