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 id="2147483698" r:id="rId7"/>
  </p:sldMasterIdLst>
  <p:notesMasterIdLst>
    <p:notesMasterId r:id="rId34"/>
  </p:notesMasterIdLst>
  <p:handoutMasterIdLst>
    <p:handoutMasterId r:id="rId35"/>
  </p:handoutMasterIdLst>
  <p:sldIdLst>
    <p:sldId id="737" r:id="rId8"/>
    <p:sldId id="442" r:id="rId9"/>
    <p:sldId id="434" r:id="rId10"/>
    <p:sldId id="435" r:id="rId11"/>
    <p:sldId id="452" r:id="rId12"/>
    <p:sldId id="454" r:id="rId13"/>
    <p:sldId id="457" r:id="rId14"/>
    <p:sldId id="445" r:id="rId15"/>
    <p:sldId id="443" r:id="rId16"/>
    <p:sldId id="421" r:id="rId17"/>
    <p:sldId id="453" r:id="rId18"/>
    <p:sldId id="450" r:id="rId19"/>
    <p:sldId id="281" r:id="rId20"/>
    <p:sldId id="456" r:id="rId21"/>
    <p:sldId id="419" r:id="rId22"/>
    <p:sldId id="436" r:id="rId23"/>
    <p:sldId id="449" r:id="rId24"/>
    <p:sldId id="444" r:id="rId25"/>
    <p:sldId id="418" r:id="rId26"/>
    <p:sldId id="447" r:id="rId27"/>
    <p:sldId id="448" r:id="rId28"/>
    <p:sldId id="413" r:id="rId29"/>
    <p:sldId id="415" r:id="rId30"/>
    <p:sldId id="354" r:id="rId31"/>
    <p:sldId id="261" r:id="rId32"/>
    <p:sldId id="72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tara" initials="S" lastIdx="4" clrIdx="0">
    <p:extLst>
      <p:ext uri="{19B8F6BF-5375-455C-9EA6-DF929625EA0E}">
        <p15:presenceInfo xmlns:p15="http://schemas.microsoft.com/office/powerpoint/2012/main" userId="Sit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800000"/>
    <a:srgbClr val="9900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1CB7B-D2D5-4D35-95DC-D9543F1E1781}" v="730" dt="2022-05-24T16:16:02.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2" autoAdjust="0"/>
    <p:restoredTop sz="81114" autoAdjust="0"/>
  </p:normalViewPr>
  <p:slideViewPr>
    <p:cSldViewPr snapToGrid="0">
      <p:cViewPr varScale="1">
        <p:scale>
          <a:sx n="72" d="100"/>
          <a:sy n="72" d="100"/>
        </p:scale>
        <p:origin x="78" y="456"/>
      </p:cViewPr>
      <p:guideLst/>
    </p:cSldViewPr>
  </p:slideViewPr>
  <p:notesTextViewPr>
    <p:cViewPr>
      <p:scale>
        <a:sx n="1" d="1"/>
        <a:sy n="1" d="1"/>
      </p:scale>
      <p:origin x="0" y="0"/>
    </p:cViewPr>
  </p:notesTextViewPr>
  <p:sorterViewPr>
    <p:cViewPr varScale="1">
      <p:scale>
        <a:sx n="100" d="100"/>
        <a:sy n="100" d="100"/>
      </p:scale>
      <p:origin x="0" y="-1974"/>
    </p:cViewPr>
  </p:sorterViewPr>
  <p:notesViewPr>
    <p:cSldViewPr snapToGrid="0">
      <p:cViewPr varScale="1">
        <p:scale>
          <a:sx n="55" d="100"/>
          <a:sy n="55" d="100"/>
        </p:scale>
        <p:origin x="30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lla Bernal" userId="794119c3-42a8-4ea8-be79-c04b6056a052" providerId="ADAL" clId="{D2B1CB7B-D2D5-4D35-95DC-D9543F1E1781}"/>
    <pc:docChg chg="custSel modSld">
      <pc:chgData name="Noella Bernal" userId="794119c3-42a8-4ea8-be79-c04b6056a052" providerId="ADAL" clId="{D2B1CB7B-D2D5-4D35-95DC-D9543F1E1781}" dt="2022-05-24T16:16:02.524" v="727" actId="13244"/>
      <pc:docMkLst>
        <pc:docMk/>
      </pc:docMkLst>
      <pc:sldChg chg="modSp">
        <pc:chgData name="Noella Bernal" userId="794119c3-42a8-4ea8-be79-c04b6056a052" providerId="ADAL" clId="{D2B1CB7B-D2D5-4D35-95DC-D9543F1E1781}" dt="2022-05-24T16:14:24.436" v="726" actId="13244"/>
        <pc:sldMkLst>
          <pc:docMk/>
          <pc:sldMk cId="3554771403" sldId="261"/>
        </pc:sldMkLst>
        <pc:spChg chg="mod">
          <ac:chgData name="Noella Bernal" userId="794119c3-42a8-4ea8-be79-c04b6056a052" providerId="ADAL" clId="{D2B1CB7B-D2D5-4D35-95DC-D9543F1E1781}" dt="2022-05-24T16:14:24.436" v="726" actId="13244"/>
          <ac:spMkLst>
            <pc:docMk/>
            <pc:sldMk cId="3554771403" sldId="261"/>
            <ac:spMk id="6" creationId="{00000000-0000-0000-0000-000000000000}"/>
          </ac:spMkLst>
        </pc:spChg>
      </pc:sldChg>
      <pc:sldChg chg="modSp">
        <pc:chgData name="Noella Bernal" userId="794119c3-42a8-4ea8-be79-c04b6056a052" providerId="ADAL" clId="{D2B1CB7B-D2D5-4D35-95DC-D9543F1E1781}" dt="2022-05-24T16:14:09.040" v="725" actId="13244"/>
        <pc:sldMkLst>
          <pc:docMk/>
          <pc:sldMk cId="2880384707" sldId="354"/>
        </pc:sldMkLst>
        <pc:spChg chg="mod">
          <ac:chgData name="Noella Bernal" userId="794119c3-42a8-4ea8-be79-c04b6056a052" providerId="ADAL" clId="{D2B1CB7B-D2D5-4D35-95DC-D9543F1E1781}" dt="2022-05-24T16:14:09.040" v="725" actId="13244"/>
          <ac:spMkLst>
            <pc:docMk/>
            <pc:sldMk cId="2880384707" sldId="354"/>
            <ac:spMk id="2" creationId="{4859A24F-F8A1-4EC4-86A6-7E3AB37BEF30}"/>
          </ac:spMkLst>
        </pc:spChg>
      </pc:sldChg>
      <pc:sldChg chg="modSp">
        <pc:chgData name="Noella Bernal" userId="794119c3-42a8-4ea8-be79-c04b6056a052" providerId="ADAL" clId="{D2B1CB7B-D2D5-4D35-95DC-D9543F1E1781}" dt="2022-05-24T16:13:59.797" v="724" actId="13244"/>
        <pc:sldMkLst>
          <pc:docMk/>
          <pc:sldMk cId="4132928901" sldId="415"/>
        </pc:sldMkLst>
        <pc:spChg chg="mod">
          <ac:chgData name="Noella Bernal" userId="794119c3-42a8-4ea8-be79-c04b6056a052" providerId="ADAL" clId="{D2B1CB7B-D2D5-4D35-95DC-D9543F1E1781}" dt="2022-05-24T16:13:59.797" v="724" actId="13244"/>
          <ac:spMkLst>
            <pc:docMk/>
            <pc:sldMk cId="4132928901" sldId="415"/>
            <ac:spMk id="2" creationId="{C541BCFF-821B-4654-BA0C-8A0BF4C8EA3E}"/>
          </ac:spMkLst>
        </pc:spChg>
      </pc:sldChg>
      <pc:sldChg chg="modSp">
        <pc:chgData name="Noella Bernal" userId="794119c3-42a8-4ea8-be79-c04b6056a052" providerId="ADAL" clId="{D2B1CB7B-D2D5-4D35-95DC-D9543F1E1781}" dt="2022-05-24T16:11:51.779" v="721" actId="14100"/>
        <pc:sldMkLst>
          <pc:docMk/>
          <pc:sldMk cId="1202495624" sldId="418"/>
        </pc:sldMkLst>
        <pc:spChg chg="mod">
          <ac:chgData name="Noella Bernal" userId="794119c3-42a8-4ea8-be79-c04b6056a052" providerId="ADAL" clId="{D2B1CB7B-D2D5-4D35-95DC-D9543F1E1781}" dt="2022-05-24T16:11:51.779" v="721" actId="14100"/>
          <ac:spMkLst>
            <pc:docMk/>
            <pc:sldMk cId="1202495624" sldId="418"/>
            <ac:spMk id="2" creationId="{21FF7409-B11E-4F4A-9BC2-2F2C001782AF}"/>
          </ac:spMkLst>
        </pc:spChg>
      </pc:sldChg>
      <pc:sldChg chg="modSp">
        <pc:chgData name="Noella Bernal" userId="794119c3-42a8-4ea8-be79-c04b6056a052" providerId="ADAL" clId="{D2B1CB7B-D2D5-4D35-95DC-D9543F1E1781}" dt="2022-05-24T16:11:09.226" v="712" actId="13244"/>
        <pc:sldMkLst>
          <pc:docMk/>
          <pc:sldMk cId="3123411827" sldId="419"/>
        </pc:sldMkLst>
        <pc:spChg chg="mod">
          <ac:chgData name="Noella Bernal" userId="794119c3-42a8-4ea8-be79-c04b6056a052" providerId="ADAL" clId="{D2B1CB7B-D2D5-4D35-95DC-D9543F1E1781}" dt="2022-05-24T16:11:09.226" v="712" actId="13244"/>
          <ac:spMkLst>
            <pc:docMk/>
            <pc:sldMk cId="3123411827" sldId="419"/>
            <ac:spMk id="2" creationId="{EF7DE871-A8E5-4BD1-8BE9-22391E7CBB6A}"/>
          </ac:spMkLst>
        </pc:spChg>
      </pc:sldChg>
      <pc:sldChg chg="modSp">
        <pc:chgData name="Noella Bernal" userId="794119c3-42a8-4ea8-be79-c04b6056a052" providerId="ADAL" clId="{D2B1CB7B-D2D5-4D35-95DC-D9543F1E1781}" dt="2022-05-24T16:09:01.528" v="323" actId="13244"/>
        <pc:sldMkLst>
          <pc:docMk/>
          <pc:sldMk cId="3502052131" sldId="421"/>
        </pc:sldMkLst>
        <pc:spChg chg="mod">
          <ac:chgData name="Noella Bernal" userId="794119c3-42a8-4ea8-be79-c04b6056a052" providerId="ADAL" clId="{D2B1CB7B-D2D5-4D35-95DC-D9543F1E1781}" dt="2022-05-24T16:09:01.528" v="323" actId="13244"/>
          <ac:spMkLst>
            <pc:docMk/>
            <pc:sldMk cId="3502052131" sldId="421"/>
            <ac:spMk id="6" creationId="{11586462-0D3A-43DD-8402-CDF33689E1BC}"/>
          </ac:spMkLst>
        </pc:spChg>
        <pc:picChg chg="mod">
          <ac:chgData name="Noella Bernal" userId="794119c3-42a8-4ea8-be79-c04b6056a052" providerId="ADAL" clId="{D2B1CB7B-D2D5-4D35-95DC-D9543F1E1781}" dt="2022-05-24T16:08:56.885" v="322" actId="962"/>
          <ac:picMkLst>
            <pc:docMk/>
            <pc:sldMk cId="3502052131" sldId="421"/>
            <ac:picMk id="9218" creationId="{623083B8-52E6-694A-8703-F5C683C498D2}"/>
          </ac:picMkLst>
        </pc:picChg>
      </pc:sldChg>
      <pc:sldChg chg="modSp">
        <pc:chgData name="Noella Bernal" userId="794119c3-42a8-4ea8-be79-c04b6056a052" providerId="ADAL" clId="{D2B1CB7B-D2D5-4D35-95DC-D9543F1E1781}" dt="2022-05-24T16:12:03.990" v="723" actId="403"/>
        <pc:sldMkLst>
          <pc:docMk/>
          <pc:sldMk cId="3757613904" sldId="449"/>
        </pc:sldMkLst>
        <pc:spChg chg="mod">
          <ac:chgData name="Noella Bernal" userId="794119c3-42a8-4ea8-be79-c04b6056a052" providerId="ADAL" clId="{D2B1CB7B-D2D5-4D35-95DC-D9543F1E1781}" dt="2022-05-24T16:12:03.990" v="723" actId="403"/>
          <ac:spMkLst>
            <pc:docMk/>
            <pc:sldMk cId="3757613904" sldId="449"/>
            <ac:spMk id="10" creationId="{6C8D72F1-4663-46AE-BD85-8EA4E2C7BA88}"/>
          </ac:spMkLst>
        </pc:spChg>
      </pc:sldChg>
      <pc:sldChg chg="modSp">
        <pc:chgData name="Noella Bernal" userId="794119c3-42a8-4ea8-be79-c04b6056a052" providerId="ADAL" clId="{D2B1CB7B-D2D5-4D35-95DC-D9543F1E1781}" dt="2022-05-24T16:10:52.270" v="711" actId="962"/>
        <pc:sldMkLst>
          <pc:docMk/>
          <pc:sldMk cId="682670285" sldId="450"/>
        </pc:sldMkLst>
        <pc:picChg chg="mod">
          <ac:chgData name="Noella Bernal" userId="794119c3-42a8-4ea8-be79-c04b6056a052" providerId="ADAL" clId="{D2B1CB7B-D2D5-4D35-95DC-D9543F1E1781}" dt="2022-05-24T16:10:52.270" v="711" actId="962"/>
          <ac:picMkLst>
            <pc:docMk/>
            <pc:sldMk cId="682670285" sldId="450"/>
            <ac:picMk id="12290" creationId="{2D717027-294C-6B44-AFC2-33408F1E4122}"/>
          </ac:picMkLst>
        </pc:picChg>
      </pc:sldChg>
      <pc:sldChg chg="modSp">
        <pc:chgData name="Noella Bernal" userId="794119c3-42a8-4ea8-be79-c04b6056a052" providerId="ADAL" clId="{D2B1CB7B-D2D5-4D35-95DC-D9543F1E1781}" dt="2022-05-24T16:09:20.414" v="326" actId="13244"/>
        <pc:sldMkLst>
          <pc:docMk/>
          <pc:sldMk cId="2846082778" sldId="453"/>
        </pc:sldMkLst>
        <pc:spChg chg="mod">
          <ac:chgData name="Noella Bernal" userId="794119c3-42a8-4ea8-be79-c04b6056a052" providerId="ADAL" clId="{D2B1CB7B-D2D5-4D35-95DC-D9543F1E1781}" dt="2022-05-24T16:09:20.414" v="326" actId="13244"/>
          <ac:spMkLst>
            <pc:docMk/>
            <pc:sldMk cId="2846082778" sldId="453"/>
            <ac:spMk id="2" creationId="{8827503B-6CEF-634C-856A-3593EA9378BC}"/>
          </ac:spMkLst>
        </pc:spChg>
      </pc:sldChg>
      <pc:sldChg chg="modSp">
        <pc:chgData name="Noella Bernal" userId="794119c3-42a8-4ea8-be79-c04b6056a052" providerId="ADAL" clId="{D2B1CB7B-D2D5-4D35-95DC-D9543F1E1781}" dt="2022-05-24T16:16:02.524" v="727" actId="13244"/>
        <pc:sldMkLst>
          <pc:docMk/>
          <pc:sldMk cId="1186973012" sldId="454"/>
        </pc:sldMkLst>
        <pc:spChg chg="mod">
          <ac:chgData name="Noella Bernal" userId="794119c3-42a8-4ea8-be79-c04b6056a052" providerId="ADAL" clId="{D2B1CB7B-D2D5-4D35-95DC-D9543F1E1781}" dt="2022-05-24T16:16:02.524" v="727" actId="13244"/>
          <ac:spMkLst>
            <pc:docMk/>
            <pc:sldMk cId="1186973012" sldId="454"/>
            <ac:spMk id="2" creationId="{8E5034BB-BB12-954D-9D88-D9D3F23D76D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F035B-2996-E54D-AA83-407C22E20119}" type="doc">
      <dgm:prSet loTypeId="urn:microsoft.com/office/officeart/2005/8/layout/venn3" loCatId="matrix" qsTypeId="urn:microsoft.com/office/officeart/2005/8/quickstyle/simple1" qsCatId="simple" csTypeId="urn:microsoft.com/office/officeart/2005/8/colors/colorful1" csCatId="colorful" phldr="1"/>
      <dgm:spPr/>
      <dgm:t>
        <a:bodyPr/>
        <a:lstStyle/>
        <a:p>
          <a:endParaRPr lang="en-US"/>
        </a:p>
      </dgm:t>
    </dgm:pt>
    <dgm:pt modelId="{6F10A1FE-20DE-8C40-987E-338F51ADE5BA}">
      <dgm:prSet custT="1"/>
      <dgm:spPr>
        <a:solidFill>
          <a:schemeClr val="accent1">
            <a:lumMod val="20000"/>
            <a:lumOff val="80000"/>
          </a:schemeClr>
        </a:solidFill>
        <a:ln>
          <a:solidFill>
            <a:schemeClr val="tx1"/>
          </a:solidFill>
        </a:ln>
      </dgm:spPr>
      <dgm:t>
        <a:bodyPr/>
        <a:lstStyle/>
        <a:p>
          <a:r>
            <a:rPr lang="en-US" sz="3200" dirty="0">
              <a:solidFill>
                <a:schemeClr val="tx1"/>
              </a:solidFill>
            </a:rPr>
            <a:t>How can I best share my concerns?</a:t>
          </a:r>
        </a:p>
      </dgm:t>
    </dgm:pt>
    <dgm:pt modelId="{2B0251FC-463D-284F-A580-E79ABFC63334}" type="parTrans" cxnId="{0C39CCC4-EAF4-DB4E-BEDA-670B8D9182EF}">
      <dgm:prSet/>
      <dgm:spPr/>
      <dgm:t>
        <a:bodyPr/>
        <a:lstStyle/>
        <a:p>
          <a:endParaRPr lang="en-US"/>
        </a:p>
      </dgm:t>
    </dgm:pt>
    <dgm:pt modelId="{87CA0791-63E0-054F-962C-6E7A6E8E1C66}" type="sibTrans" cxnId="{0C39CCC4-EAF4-DB4E-BEDA-670B8D9182EF}">
      <dgm:prSet/>
      <dgm:spPr/>
      <dgm:t>
        <a:bodyPr/>
        <a:lstStyle/>
        <a:p>
          <a:endParaRPr lang="en-US"/>
        </a:p>
      </dgm:t>
    </dgm:pt>
    <dgm:pt modelId="{06237225-BA46-B541-BAA1-0B6919DFFEE9}">
      <dgm:prSet custT="1"/>
      <dgm:spPr/>
      <dgm:t>
        <a:bodyPr/>
        <a:lstStyle/>
        <a:p>
          <a:r>
            <a:rPr lang="en-US" sz="3200" dirty="0"/>
            <a:t>Is it needed?</a:t>
          </a:r>
        </a:p>
      </dgm:t>
    </dgm:pt>
    <dgm:pt modelId="{737CCDAE-7EED-7E41-B5A5-FC8EAD06B8B8}" type="parTrans" cxnId="{ECF04126-A059-5748-B5AA-ADF71FF6640C}">
      <dgm:prSet/>
      <dgm:spPr/>
      <dgm:t>
        <a:bodyPr/>
        <a:lstStyle/>
        <a:p>
          <a:endParaRPr lang="en-US"/>
        </a:p>
      </dgm:t>
    </dgm:pt>
    <dgm:pt modelId="{51BB06A2-8A37-2D41-AC7A-AB7C3EF69724}" type="sibTrans" cxnId="{ECF04126-A059-5748-B5AA-ADF71FF6640C}">
      <dgm:prSet/>
      <dgm:spPr/>
      <dgm:t>
        <a:bodyPr/>
        <a:lstStyle/>
        <a:p>
          <a:endParaRPr lang="en-US"/>
        </a:p>
      </dgm:t>
    </dgm:pt>
    <dgm:pt modelId="{976D59AC-5BAC-7642-8019-29AAFC25FC46}">
      <dgm:prSet custT="1"/>
      <dgm:spPr>
        <a:solidFill>
          <a:schemeClr val="accent2">
            <a:lumMod val="20000"/>
            <a:lumOff val="80000"/>
          </a:schemeClr>
        </a:solidFill>
        <a:ln>
          <a:solidFill>
            <a:schemeClr val="tx1"/>
          </a:solidFill>
        </a:ln>
      </dgm:spPr>
      <dgm:t>
        <a:bodyPr/>
        <a:lstStyle/>
        <a:p>
          <a:r>
            <a:rPr lang="en-US" sz="3200" dirty="0">
              <a:solidFill>
                <a:schemeClr val="tx1"/>
              </a:solidFill>
            </a:rPr>
            <a:t>What are the barriers?</a:t>
          </a:r>
          <a:endParaRPr lang="en-US" sz="3200" dirty="0"/>
        </a:p>
      </dgm:t>
    </dgm:pt>
    <dgm:pt modelId="{A4972813-62C2-314F-A324-8DD4B5A7B36A}" type="parTrans" cxnId="{7F197707-C34D-E44F-9FFE-950597D269A3}">
      <dgm:prSet/>
      <dgm:spPr/>
      <dgm:t>
        <a:bodyPr/>
        <a:lstStyle/>
        <a:p>
          <a:endParaRPr lang="en-US"/>
        </a:p>
      </dgm:t>
    </dgm:pt>
    <dgm:pt modelId="{941D47FD-685A-5649-A187-5F729E3A0A16}" type="sibTrans" cxnId="{7F197707-C34D-E44F-9FFE-950597D269A3}">
      <dgm:prSet/>
      <dgm:spPr/>
      <dgm:t>
        <a:bodyPr/>
        <a:lstStyle/>
        <a:p>
          <a:endParaRPr lang="en-US"/>
        </a:p>
      </dgm:t>
    </dgm:pt>
    <dgm:pt modelId="{8A9D449D-87ED-3B40-ADEC-A10594DEFFF3}">
      <dgm:prSet custT="1"/>
      <dgm:spPr>
        <a:ln>
          <a:solidFill>
            <a:schemeClr val="tx1"/>
          </a:solidFill>
        </a:ln>
      </dgm:spPr>
      <dgm:t>
        <a:bodyPr/>
        <a:lstStyle/>
        <a:p>
          <a:r>
            <a:rPr lang="en-US" sz="3200" dirty="0"/>
            <a:t>What is the fix?</a:t>
          </a:r>
        </a:p>
      </dgm:t>
    </dgm:pt>
    <dgm:pt modelId="{17DE8029-351F-4C43-BF11-AA167F9B1922}" type="parTrans" cxnId="{8D4CC9E5-E15A-644E-9C89-64A9FCAD1882}">
      <dgm:prSet/>
      <dgm:spPr/>
      <dgm:t>
        <a:bodyPr/>
        <a:lstStyle/>
        <a:p>
          <a:endParaRPr lang="en-US"/>
        </a:p>
      </dgm:t>
    </dgm:pt>
    <dgm:pt modelId="{ECE4E921-E809-1549-8A57-2DB8A4AA51F4}" type="sibTrans" cxnId="{8D4CC9E5-E15A-644E-9C89-64A9FCAD1882}">
      <dgm:prSet/>
      <dgm:spPr/>
      <dgm:t>
        <a:bodyPr/>
        <a:lstStyle/>
        <a:p>
          <a:endParaRPr lang="en-US"/>
        </a:p>
      </dgm:t>
    </dgm:pt>
    <dgm:pt modelId="{3307D982-113F-FB42-9541-C08678B9E52B}">
      <dgm:prSet custT="1"/>
      <dgm:spPr>
        <a:ln>
          <a:solidFill>
            <a:schemeClr val="tx1"/>
          </a:solidFill>
        </a:ln>
      </dgm:spPr>
      <dgm:t>
        <a:bodyPr/>
        <a:lstStyle/>
        <a:p>
          <a:r>
            <a:rPr lang="en-US" sz="3200" dirty="0"/>
            <a:t>What are my concerns?</a:t>
          </a:r>
        </a:p>
      </dgm:t>
    </dgm:pt>
    <dgm:pt modelId="{74DBA71D-F0B2-5845-9FBB-9AA21D78D802}" type="parTrans" cxnId="{1132C6FC-3041-8349-8C91-FC37A35B98C5}">
      <dgm:prSet/>
      <dgm:spPr/>
      <dgm:t>
        <a:bodyPr/>
        <a:lstStyle/>
        <a:p>
          <a:endParaRPr lang="en-US"/>
        </a:p>
      </dgm:t>
    </dgm:pt>
    <dgm:pt modelId="{3A085121-9E96-9148-9A8E-7EDCFB7F290B}" type="sibTrans" cxnId="{1132C6FC-3041-8349-8C91-FC37A35B98C5}">
      <dgm:prSet/>
      <dgm:spPr/>
      <dgm:t>
        <a:bodyPr/>
        <a:lstStyle/>
        <a:p>
          <a:endParaRPr lang="en-US"/>
        </a:p>
      </dgm:t>
    </dgm:pt>
    <dgm:pt modelId="{8AD71BD4-786E-A544-8BDF-295C0596C6EE}" type="pres">
      <dgm:prSet presAssocID="{3E2F035B-2996-E54D-AA83-407C22E20119}" presName="Name0" presStyleCnt="0">
        <dgm:presLayoutVars>
          <dgm:dir/>
          <dgm:resizeHandles val="exact"/>
        </dgm:presLayoutVars>
      </dgm:prSet>
      <dgm:spPr/>
    </dgm:pt>
    <dgm:pt modelId="{AA32CA11-AE46-BC4C-8AB2-B66E07F3695E}" type="pres">
      <dgm:prSet presAssocID="{06237225-BA46-B541-BAA1-0B6919DFFEE9}" presName="Name5" presStyleLbl="vennNode1" presStyleIdx="0" presStyleCnt="5" custLinFactNeighborX="-4189">
        <dgm:presLayoutVars>
          <dgm:bulletEnabled val="1"/>
        </dgm:presLayoutVars>
      </dgm:prSet>
      <dgm:spPr/>
    </dgm:pt>
    <dgm:pt modelId="{FC326D8E-B5B5-8F4E-97E4-F5D9E75EDD76}" type="pres">
      <dgm:prSet presAssocID="{51BB06A2-8A37-2D41-AC7A-AB7C3EF69724}" presName="space" presStyleCnt="0"/>
      <dgm:spPr/>
    </dgm:pt>
    <dgm:pt modelId="{69997878-652D-5F40-A3CD-28C3812D35D7}" type="pres">
      <dgm:prSet presAssocID="{3307D982-113F-FB42-9541-C08678B9E52B}" presName="Name5" presStyleLbl="vennNode1" presStyleIdx="1" presStyleCnt="5">
        <dgm:presLayoutVars>
          <dgm:bulletEnabled val="1"/>
        </dgm:presLayoutVars>
      </dgm:prSet>
      <dgm:spPr/>
    </dgm:pt>
    <dgm:pt modelId="{ED4BA1FB-82C2-294E-B804-DE5D8A9D9425}" type="pres">
      <dgm:prSet presAssocID="{3A085121-9E96-9148-9A8E-7EDCFB7F290B}" presName="space" presStyleCnt="0"/>
      <dgm:spPr/>
    </dgm:pt>
    <dgm:pt modelId="{A07A6082-5833-CA45-9132-85657C7AA8C5}" type="pres">
      <dgm:prSet presAssocID="{8A9D449D-87ED-3B40-ADEC-A10594DEFFF3}" presName="Name5" presStyleLbl="vennNode1" presStyleIdx="2" presStyleCnt="5">
        <dgm:presLayoutVars>
          <dgm:bulletEnabled val="1"/>
        </dgm:presLayoutVars>
      </dgm:prSet>
      <dgm:spPr/>
    </dgm:pt>
    <dgm:pt modelId="{61776376-930D-3E4B-8A1B-8BB8B07A64EB}" type="pres">
      <dgm:prSet presAssocID="{ECE4E921-E809-1549-8A57-2DB8A4AA51F4}" presName="space" presStyleCnt="0"/>
      <dgm:spPr/>
    </dgm:pt>
    <dgm:pt modelId="{56153038-E719-5B46-BD10-516DDD2401A4}" type="pres">
      <dgm:prSet presAssocID="{976D59AC-5BAC-7642-8019-29AAFC25FC46}" presName="Name5" presStyleLbl="vennNode1" presStyleIdx="3" presStyleCnt="5">
        <dgm:presLayoutVars>
          <dgm:bulletEnabled val="1"/>
        </dgm:presLayoutVars>
      </dgm:prSet>
      <dgm:spPr/>
    </dgm:pt>
    <dgm:pt modelId="{789D3ECF-2B20-A24B-B2B7-2ED77E8D16E1}" type="pres">
      <dgm:prSet presAssocID="{941D47FD-685A-5649-A187-5F729E3A0A16}" presName="space" presStyleCnt="0"/>
      <dgm:spPr/>
    </dgm:pt>
    <dgm:pt modelId="{D35B40CD-4B8D-2646-A77D-195FD0D32F24}" type="pres">
      <dgm:prSet presAssocID="{6F10A1FE-20DE-8C40-987E-338F51ADE5BA}" presName="Name5" presStyleLbl="vennNode1" presStyleIdx="4" presStyleCnt="5">
        <dgm:presLayoutVars>
          <dgm:bulletEnabled val="1"/>
        </dgm:presLayoutVars>
      </dgm:prSet>
      <dgm:spPr/>
    </dgm:pt>
  </dgm:ptLst>
  <dgm:cxnLst>
    <dgm:cxn modelId="{7F197707-C34D-E44F-9FFE-950597D269A3}" srcId="{3E2F035B-2996-E54D-AA83-407C22E20119}" destId="{976D59AC-5BAC-7642-8019-29AAFC25FC46}" srcOrd="3" destOrd="0" parTransId="{A4972813-62C2-314F-A324-8DD4B5A7B36A}" sibTransId="{941D47FD-685A-5649-A187-5F729E3A0A16}"/>
    <dgm:cxn modelId="{39A70A0E-D0D8-E947-B611-1A4BA47CD258}" type="presOf" srcId="{6F10A1FE-20DE-8C40-987E-338F51ADE5BA}" destId="{D35B40CD-4B8D-2646-A77D-195FD0D32F24}" srcOrd="0" destOrd="0" presId="urn:microsoft.com/office/officeart/2005/8/layout/venn3"/>
    <dgm:cxn modelId="{ECF04126-A059-5748-B5AA-ADF71FF6640C}" srcId="{3E2F035B-2996-E54D-AA83-407C22E20119}" destId="{06237225-BA46-B541-BAA1-0B6919DFFEE9}" srcOrd="0" destOrd="0" parTransId="{737CCDAE-7EED-7E41-B5A5-FC8EAD06B8B8}" sibTransId="{51BB06A2-8A37-2D41-AC7A-AB7C3EF69724}"/>
    <dgm:cxn modelId="{2BDD133A-1521-444F-9EBE-3B7F93357F46}" type="presOf" srcId="{06237225-BA46-B541-BAA1-0B6919DFFEE9}" destId="{AA32CA11-AE46-BC4C-8AB2-B66E07F3695E}" srcOrd="0" destOrd="0" presId="urn:microsoft.com/office/officeart/2005/8/layout/venn3"/>
    <dgm:cxn modelId="{4898EF96-CB47-3247-8AD5-1C490587FC30}" type="presOf" srcId="{976D59AC-5BAC-7642-8019-29AAFC25FC46}" destId="{56153038-E719-5B46-BD10-516DDD2401A4}" srcOrd="0" destOrd="0" presId="urn:microsoft.com/office/officeart/2005/8/layout/venn3"/>
    <dgm:cxn modelId="{E57D86A1-4D61-844C-9808-E04730AE6748}" type="presOf" srcId="{8A9D449D-87ED-3B40-ADEC-A10594DEFFF3}" destId="{A07A6082-5833-CA45-9132-85657C7AA8C5}" srcOrd="0" destOrd="0" presId="urn:microsoft.com/office/officeart/2005/8/layout/venn3"/>
    <dgm:cxn modelId="{398FFFAF-F7EE-2F43-A539-8C87A139835E}" type="presOf" srcId="{3307D982-113F-FB42-9541-C08678B9E52B}" destId="{69997878-652D-5F40-A3CD-28C3812D35D7}" srcOrd="0" destOrd="0" presId="urn:microsoft.com/office/officeart/2005/8/layout/venn3"/>
    <dgm:cxn modelId="{229C71B9-A44C-BF49-A426-667D06CD14AC}" type="presOf" srcId="{3E2F035B-2996-E54D-AA83-407C22E20119}" destId="{8AD71BD4-786E-A544-8BDF-295C0596C6EE}" srcOrd="0" destOrd="0" presId="urn:microsoft.com/office/officeart/2005/8/layout/venn3"/>
    <dgm:cxn modelId="{0C39CCC4-EAF4-DB4E-BEDA-670B8D9182EF}" srcId="{3E2F035B-2996-E54D-AA83-407C22E20119}" destId="{6F10A1FE-20DE-8C40-987E-338F51ADE5BA}" srcOrd="4" destOrd="0" parTransId="{2B0251FC-463D-284F-A580-E79ABFC63334}" sibTransId="{87CA0791-63E0-054F-962C-6E7A6E8E1C66}"/>
    <dgm:cxn modelId="{8D4CC9E5-E15A-644E-9C89-64A9FCAD1882}" srcId="{3E2F035B-2996-E54D-AA83-407C22E20119}" destId="{8A9D449D-87ED-3B40-ADEC-A10594DEFFF3}" srcOrd="2" destOrd="0" parTransId="{17DE8029-351F-4C43-BF11-AA167F9B1922}" sibTransId="{ECE4E921-E809-1549-8A57-2DB8A4AA51F4}"/>
    <dgm:cxn modelId="{1132C6FC-3041-8349-8C91-FC37A35B98C5}" srcId="{3E2F035B-2996-E54D-AA83-407C22E20119}" destId="{3307D982-113F-FB42-9541-C08678B9E52B}" srcOrd="1" destOrd="0" parTransId="{74DBA71D-F0B2-5845-9FBB-9AA21D78D802}" sibTransId="{3A085121-9E96-9148-9A8E-7EDCFB7F290B}"/>
    <dgm:cxn modelId="{C458F281-C3CC-E04C-B915-2EAE6E09BCEB}" type="presParOf" srcId="{8AD71BD4-786E-A544-8BDF-295C0596C6EE}" destId="{AA32CA11-AE46-BC4C-8AB2-B66E07F3695E}" srcOrd="0" destOrd="0" presId="urn:microsoft.com/office/officeart/2005/8/layout/venn3"/>
    <dgm:cxn modelId="{B3E1CD51-571E-174A-8ABA-A4FE95EF0D85}" type="presParOf" srcId="{8AD71BD4-786E-A544-8BDF-295C0596C6EE}" destId="{FC326D8E-B5B5-8F4E-97E4-F5D9E75EDD76}" srcOrd="1" destOrd="0" presId="urn:microsoft.com/office/officeart/2005/8/layout/venn3"/>
    <dgm:cxn modelId="{0E521193-9C1F-9247-BB0C-D1F3D3F1CEA7}" type="presParOf" srcId="{8AD71BD4-786E-A544-8BDF-295C0596C6EE}" destId="{69997878-652D-5F40-A3CD-28C3812D35D7}" srcOrd="2" destOrd="0" presId="urn:microsoft.com/office/officeart/2005/8/layout/venn3"/>
    <dgm:cxn modelId="{E2A0562B-BFE9-8349-99F4-DD9B64040C05}" type="presParOf" srcId="{8AD71BD4-786E-A544-8BDF-295C0596C6EE}" destId="{ED4BA1FB-82C2-294E-B804-DE5D8A9D9425}" srcOrd="3" destOrd="0" presId="urn:microsoft.com/office/officeart/2005/8/layout/venn3"/>
    <dgm:cxn modelId="{7129D1E8-A58C-1F4F-95D1-09A9D169F4E3}" type="presParOf" srcId="{8AD71BD4-786E-A544-8BDF-295C0596C6EE}" destId="{A07A6082-5833-CA45-9132-85657C7AA8C5}" srcOrd="4" destOrd="0" presId="urn:microsoft.com/office/officeart/2005/8/layout/venn3"/>
    <dgm:cxn modelId="{7F26ACD9-3882-A84B-B24D-7E6060ECAC80}" type="presParOf" srcId="{8AD71BD4-786E-A544-8BDF-295C0596C6EE}" destId="{61776376-930D-3E4B-8A1B-8BB8B07A64EB}" srcOrd="5" destOrd="0" presId="urn:microsoft.com/office/officeart/2005/8/layout/venn3"/>
    <dgm:cxn modelId="{7423DC47-C466-7C4E-B26D-8DA65585AFDC}" type="presParOf" srcId="{8AD71BD4-786E-A544-8BDF-295C0596C6EE}" destId="{56153038-E719-5B46-BD10-516DDD2401A4}" srcOrd="6" destOrd="0" presId="urn:microsoft.com/office/officeart/2005/8/layout/venn3"/>
    <dgm:cxn modelId="{131F3C1A-B16A-9C45-9B5E-2E0275662433}" type="presParOf" srcId="{8AD71BD4-786E-A544-8BDF-295C0596C6EE}" destId="{789D3ECF-2B20-A24B-B2B7-2ED77E8D16E1}" srcOrd="7" destOrd="0" presId="urn:microsoft.com/office/officeart/2005/8/layout/venn3"/>
    <dgm:cxn modelId="{82D4B199-B7A8-334F-9DEA-7A3877280FCD}" type="presParOf" srcId="{8AD71BD4-786E-A544-8BDF-295C0596C6EE}" destId="{D35B40CD-4B8D-2646-A77D-195FD0D32F24}"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A77C41-40F8-4A64-8782-7F3C5DA2CC87}"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160C4FB6-F7ED-4577-8319-2A5EA1A961B3}">
      <dgm:prSet custT="1"/>
      <dgm:spPr>
        <a:solidFill>
          <a:schemeClr val="accent1">
            <a:lumMod val="20000"/>
            <a:lumOff val="80000"/>
          </a:schemeClr>
        </a:solidFill>
      </dgm:spPr>
      <dgm:t>
        <a:bodyPr/>
        <a:lstStyle/>
        <a:p>
          <a:endParaRPr lang="en-US" sz="1800" b="0" cap="none" spc="0" dirty="0">
            <a:ln w="0"/>
            <a:solidFill>
              <a:schemeClr val="tx1"/>
            </a:solidFill>
            <a:effectLst>
              <a:outerShdw blurRad="38100" dist="19050" dir="2700000" algn="tl" rotWithShape="0">
                <a:schemeClr val="dk1">
                  <a:alpha val="40000"/>
                </a:schemeClr>
              </a:outerShdw>
            </a:effectLst>
          </a:endParaRPr>
        </a:p>
        <a:p>
          <a:r>
            <a:rPr lang="en-US" sz="3200" b="0" cap="none" spc="0" dirty="0">
              <a:ln w="0"/>
              <a:solidFill>
                <a:schemeClr val="tx1"/>
              </a:solidFill>
              <a:effectLst>
                <a:outerShdw blurRad="38100" dist="19050" dir="2700000" algn="tl" rotWithShape="0">
                  <a:schemeClr val="dk1">
                    <a:alpha val="40000"/>
                  </a:schemeClr>
                </a:outerShdw>
              </a:effectLst>
            </a:rPr>
            <a:t>Identify ongoing support</a:t>
          </a:r>
        </a:p>
      </dgm:t>
    </dgm:pt>
    <dgm:pt modelId="{182A9292-BBE7-431F-AB24-A63C215DC4A4}" type="parTrans" cxnId="{3A341319-2947-46B1-9D32-E68C1F0BBC34}">
      <dgm:prSet/>
      <dgm:spPr/>
      <dgm:t>
        <a:bodyPr/>
        <a:lstStyle/>
        <a:p>
          <a:endParaRPr lang="en-US"/>
        </a:p>
      </dgm:t>
    </dgm:pt>
    <dgm:pt modelId="{5F788169-E38B-436E-A768-FF5BC73AA362}" type="sibTrans" cxnId="{3A341319-2947-46B1-9D32-E68C1F0BBC34}">
      <dgm:prSet/>
      <dgm:spPr/>
      <dgm:t>
        <a:bodyPr/>
        <a:lstStyle/>
        <a:p>
          <a:endParaRPr lang="en-US"/>
        </a:p>
      </dgm:t>
    </dgm:pt>
    <dgm:pt modelId="{3A33A3A0-DC1C-4DC0-9D8A-03C9FDB20B80}">
      <dgm:prSet custT="1"/>
      <dgm:spPr>
        <a:solidFill>
          <a:srgbClr val="F3E6E2"/>
        </a:solidFill>
      </dgm:spPr>
      <dgm:t>
        <a:bodyPr/>
        <a:lstStyle/>
        <a:p>
          <a:endParaRPr lang="en-US" sz="3200" b="0" cap="none" spc="0" dirty="0">
            <a:ln w="0"/>
            <a:solidFill>
              <a:schemeClr val="tx1"/>
            </a:solidFill>
            <a:effectLst>
              <a:outerShdw blurRad="38100" dist="19050" dir="2700000" algn="tl" rotWithShape="0">
                <a:schemeClr val="dk1">
                  <a:alpha val="40000"/>
                </a:schemeClr>
              </a:outerShdw>
            </a:effectLst>
          </a:endParaRPr>
        </a:p>
        <a:p>
          <a:r>
            <a:rPr lang="en-US" sz="3200" b="0" cap="none" spc="0" dirty="0">
              <a:ln w="0"/>
              <a:solidFill>
                <a:schemeClr val="tx1"/>
              </a:solidFill>
              <a:effectLst>
                <a:outerShdw blurRad="38100" dist="19050" dir="2700000" algn="tl" rotWithShape="0">
                  <a:schemeClr val="dk1">
                    <a:alpha val="40000"/>
                  </a:schemeClr>
                </a:outerShdw>
              </a:effectLst>
            </a:rPr>
            <a:t>Don’t make it personal</a:t>
          </a:r>
        </a:p>
        <a:p>
          <a:endParaRPr lang="en-US" sz="3200" b="0" cap="none" spc="0" dirty="0">
            <a:ln w="0"/>
            <a:solidFill>
              <a:schemeClr val="tx1"/>
            </a:solidFill>
            <a:effectLst>
              <a:outerShdw blurRad="38100" dist="19050" dir="2700000" algn="tl" rotWithShape="0">
                <a:schemeClr val="dk1">
                  <a:alpha val="40000"/>
                </a:schemeClr>
              </a:outerShdw>
            </a:effectLst>
          </a:endParaRPr>
        </a:p>
      </dgm:t>
    </dgm:pt>
    <dgm:pt modelId="{9F6463D9-DBCC-4D09-9796-242F3CC953D9}" type="sibTrans" cxnId="{D728DF78-DF78-428A-BFF7-422F9201F8C8}">
      <dgm:prSet/>
      <dgm:spPr/>
      <dgm:t>
        <a:bodyPr/>
        <a:lstStyle/>
        <a:p>
          <a:endParaRPr lang="en-US"/>
        </a:p>
      </dgm:t>
    </dgm:pt>
    <dgm:pt modelId="{AECF84FE-C3E7-4AEA-A912-97C8A7E23791}" type="parTrans" cxnId="{D728DF78-DF78-428A-BFF7-422F9201F8C8}">
      <dgm:prSet/>
      <dgm:spPr/>
      <dgm:t>
        <a:bodyPr/>
        <a:lstStyle/>
        <a:p>
          <a:endParaRPr lang="en-US"/>
        </a:p>
      </dgm:t>
    </dgm:pt>
    <dgm:pt modelId="{725C801B-F4B4-0A45-9123-A575408A5DA8}">
      <dgm:prSet custT="1"/>
      <dgm:spPr>
        <a:solidFill>
          <a:schemeClr val="accent6">
            <a:lumMod val="20000"/>
            <a:lumOff val="80000"/>
          </a:schemeClr>
        </a:solidFill>
      </dgm:spPr>
      <dgm:t>
        <a:bodyPr/>
        <a:lstStyle/>
        <a:p>
          <a:pPr>
            <a:spcAft>
              <a:spcPts val="0"/>
            </a:spcAft>
          </a:pPr>
          <a:endParaRPr lang="en-US" sz="2400" b="0" cap="none" spc="0" dirty="0">
            <a:ln w="0"/>
            <a:solidFill>
              <a:schemeClr val="tx1"/>
            </a:solidFill>
            <a:effectLst>
              <a:outerShdw blurRad="38100" dist="19050" dir="2700000" algn="tl" rotWithShape="0">
                <a:schemeClr val="dk1">
                  <a:alpha val="40000"/>
                </a:schemeClr>
              </a:outerShdw>
            </a:effectLst>
          </a:endParaRPr>
        </a:p>
        <a:p>
          <a:pPr>
            <a:spcAft>
              <a:spcPts val="0"/>
            </a:spcAft>
          </a:pPr>
          <a:endParaRPr lang="en-US" sz="100" b="0" cap="none" spc="0" dirty="0">
            <a:ln w="0"/>
            <a:solidFill>
              <a:schemeClr val="tx1"/>
            </a:solidFill>
            <a:effectLst>
              <a:outerShdw blurRad="38100" dist="19050" dir="2700000" algn="tl" rotWithShape="0">
                <a:schemeClr val="dk1">
                  <a:alpha val="40000"/>
                </a:schemeClr>
              </a:outerShdw>
            </a:effectLst>
          </a:endParaRPr>
        </a:p>
        <a:p>
          <a:pPr>
            <a:spcAft>
              <a:spcPts val="0"/>
            </a:spcAft>
          </a:pPr>
          <a:endParaRPr lang="en-US" sz="300" b="0" cap="none" spc="0" dirty="0">
            <a:ln w="0"/>
            <a:solidFill>
              <a:schemeClr val="tx1"/>
            </a:solidFill>
            <a:effectLst>
              <a:outerShdw blurRad="38100" dist="19050" dir="2700000" algn="tl" rotWithShape="0">
                <a:schemeClr val="dk1">
                  <a:alpha val="40000"/>
                </a:schemeClr>
              </a:outerShdw>
            </a:effectLst>
          </a:endParaRPr>
        </a:p>
        <a:p>
          <a:pPr>
            <a:spcAft>
              <a:spcPts val="0"/>
            </a:spcAft>
          </a:pPr>
          <a:r>
            <a:rPr lang="en-US" sz="3200" b="0" cap="none" spc="0" dirty="0">
              <a:ln w="0"/>
              <a:solidFill>
                <a:schemeClr val="tx1"/>
              </a:solidFill>
              <a:effectLst>
                <a:outerShdw blurRad="38100" dist="19050" dir="2700000" algn="tl" rotWithShape="0">
                  <a:schemeClr val="dk1">
                    <a:alpha val="40000"/>
                  </a:schemeClr>
                </a:outerShdw>
              </a:effectLst>
            </a:rPr>
            <a:t>Listen more than you speak</a:t>
          </a:r>
        </a:p>
      </dgm:t>
    </dgm:pt>
    <dgm:pt modelId="{766D637A-A133-DC4B-B3DF-58641921C84D}" type="sibTrans" cxnId="{24E0AE21-C81C-E64E-9154-5C602BA9BCAF}">
      <dgm:prSet/>
      <dgm:spPr/>
      <dgm:t>
        <a:bodyPr/>
        <a:lstStyle/>
        <a:p>
          <a:endParaRPr lang="en-US"/>
        </a:p>
      </dgm:t>
    </dgm:pt>
    <dgm:pt modelId="{26EE6B57-9163-F54A-81EE-016818EB5FAB}" type="parTrans" cxnId="{24E0AE21-C81C-E64E-9154-5C602BA9BCAF}">
      <dgm:prSet/>
      <dgm:spPr/>
      <dgm:t>
        <a:bodyPr/>
        <a:lstStyle/>
        <a:p>
          <a:endParaRPr lang="en-US"/>
        </a:p>
      </dgm:t>
    </dgm:pt>
    <dgm:pt modelId="{9D309D68-B805-BF4E-AAB1-411EC72C1098}">
      <dgm:prSet custT="1"/>
      <dgm:spPr>
        <a:solidFill>
          <a:schemeClr val="accent5">
            <a:lumMod val="20000"/>
            <a:lumOff val="80000"/>
          </a:schemeClr>
        </a:solidFill>
      </dgm:spPr>
      <dgm:t>
        <a:bodyPr/>
        <a:lstStyle/>
        <a:p>
          <a:endParaRPr lang="en-US" sz="3200" b="0" cap="none" spc="0" dirty="0">
            <a:ln w="0"/>
            <a:solidFill>
              <a:schemeClr val="tx1"/>
            </a:solidFill>
            <a:effectLst>
              <a:outerShdw blurRad="38100" dist="19050" dir="2700000" algn="tl" rotWithShape="0">
                <a:schemeClr val="dk1">
                  <a:alpha val="40000"/>
                </a:schemeClr>
              </a:outerShdw>
            </a:effectLst>
          </a:endParaRPr>
        </a:p>
        <a:p>
          <a:r>
            <a:rPr lang="en-US" sz="3200" b="0" cap="none" spc="0" dirty="0">
              <a:ln w="0"/>
              <a:solidFill>
                <a:schemeClr val="tx1"/>
              </a:solidFill>
              <a:effectLst>
                <a:outerShdw blurRad="38100" dist="19050" dir="2700000" algn="tl" rotWithShape="0">
                  <a:schemeClr val="dk1">
                    <a:alpha val="40000"/>
                  </a:schemeClr>
                </a:outerShdw>
              </a:effectLst>
            </a:rPr>
            <a:t>Balance the positive with the negative</a:t>
          </a:r>
        </a:p>
        <a:p>
          <a:endParaRPr lang="en-US" sz="3200" b="0" cap="none" spc="0" dirty="0">
            <a:ln w="0"/>
            <a:solidFill>
              <a:schemeClr val="tx1"/>
            </a:solidFill>
            <a:effectLst>
              <a:outerShdw blurRad="38100" dist="19050" dir="2700000" algn="tl" rotWithShape="0">
                <a:schemeClr val="dk1">
                  <a:alpha val="40000"/>
                </a:schemeClr>
              </a:outerShdw>
            </a:effectLst>
          </a:endParaRPr>
        </a:p>
      </dgm:t>
    </dgm:pt>
    <dgm:pt modelId="{9DE07871-3081-5B42-818A-50142017E5E9}" type="sibTrans" cxnId="{990D770F-A993-D845-A46F-9B7803F33FDD}">
      <dgm:prSet/>
      <dgm:spPr/>
      <dgm:t>
        <a:bodyPr/>
        <a:lstStyle/>
        <a:p>
          <a:endParaRPr lang="en-US"/>
        </a:p>
      </dgm:t>
    </dgm:pt>
    <dgm:pt modelId="{1CC380D3-7EDD-7949-88F4-5B272AE2E2D7}" type="parTrans" cxnId="{990D770F-A993-D845-A46F-9B7803F33FDD}">
      <dgm:prSet/>
      <dgm:spPr/>
      <dgm:t>
        <a:bodyPr/>
        <a:lstStyle/>
        <a:p>
          <a:endParaRPr lang="en-US"/>
        </a:p>
      </dgm:t>
    </dgm:pt>
    <dgm:pt modelId="{05F32259-BF1F-5545-92A9-94ECFB22F710}" type="pres">
      <dgm:prSet presAssocID="{DEA77C41-40F8-4A64-8782-7F3C5DA2CC87}" presName="compositeShape" presStyleCnt="0">
        <dgm:presLayoutVars>
          <dgm:chMax val="7"/>
          <dgm:dir/>
          <dgm:resizeHandles val="exact"/>
        </dgm:presLayoutVars>
      </dgm:prSet>
      <dgm:spPr/>
    </dgm:pt>
    <dgm:pt modelId="{CD7583DE-5AE2-A641-874F-3EED1BAC2A2D}" type="pres">
      <dgm:prSet presAssocID="{DEA77C41-40F8-4A64-8782-7F3C5DA2CC87}" presName="wedge1" presStyleLbl="node1" presStyleIdx="0" presStyleCnt="4" custLinFactNeighborX="-4149" custLinFactNeighborY="1844"/>
      <dgm:spPr/>
    </dgm:pt>
    <dgm:pt modelId="{CCC720C3-17CB-E948-A4B5-6E79B92AFE49}" type="pres">
      <dgm:prSet presAssocID="{DEA77C41-40F8-4A64-8782-7F3C5DA2CC87}" presName="wedge1Tx" presStyleLbl="node1" presStyleIdx="0" presStyleCnt="4">
        <dgm:presLayoutVars>
          <dgm:chMax val="0"/>
          <dgm:chPref val="0"/>
          <dgm:bulletEnabled val="1"/>
        </dgm:presLayoutVars>
      </dgm:prSet>
      <dgm:spPr/>
    </dgm:pt>
    <dgm:pt modelId="{F7266977-8CF0-6141-847D-06D6657961AC}" type="pres">
      <dgm:prSet presAssocID="{DEA77C41-40F8-4A64-8782-7F3C5DA2CC87}" presName="wedge2" presStyleLbl="node1" presStyleIdx="1" presStyleCnt="4" custLinFactNeighborX="461" custLinFactNeighborY="-1383"/>
      <dgm:spPr/>
    </dgm:pt>
    <dgm:pt modelId="{CD072A6A-21F3-254D-B739-3BA946B826B3}" type="pres">
      <dgm:prSet presAssocID="{DEA77C41-40F8-4A64-8782-7F3C5DA2CC87}" presName="wedge2Tx" presStyleLbl="node1" presStyleIdx="1" presStyleCnt="4">
        <dgm:presLayoutVars>
          <dgm:chMax val="0"/>
          <dgm:chPref val="0"/>
          <dgm:bulletEnabled val="1"/>
        </dgm:presLayoutVars>
      </dgm:prSet>
      <dgm:spPr/>
    </dgm:pt>
    <dgm:pt modelId="{DCFBE113-B759-7F44-B9C8-C2BAE52D3730}" type="pres">
      <dgm:prSet presAssocID="{DEA77C41-40F8-4A64-8782-7F3C5DA2CC87}" presName="wedge3" presStyleLbl="node1" presStyleIdx="2" presStyleCnt="4" custLinFactNeighborX="-1383" custLinFactNeighborY="-922"/>
      <dgm:spPr/>
    </dgm:pt>
    <dgm:pt modelId="{8A8A1B35-E729-1F4D-8558-DE909E1C220E}" type="pres">
      <dgm:prSet presAssocID="{DEA77C41-40F8-4A64-8782-7F3C5DA2CC87}" presName="wedge3Tx" presStyleLbl="node1" presStyleIdx="2" presStyleCnt="4">
        <dgm:presLayoutVars>
          <dgm:chMax val="0"/>
          <dgm:chPref val="0"/>
          <dgm:bulletEnabled val="1"/>
        </dgm:presLayoutVars>
      </dgm:prSet>
      <dgm:spPr/>
    </dgm:pt>
    <dgm:pt modelId="{EDF74C85-12C1-7849-9106-188F12FF4728}" type="pres">
      <dgm:prSet presAssocID="{DEA77C41-40F8-4A64-8782-7F3C5DA2CC87}" presName="wedge4" presStyleLbl="node1" presStyleIdx="3" presStyleCnt="4" custLinFactNeighborX="-33" custLinFactNeighborY="-2291"/>
      <dgm:spPr/>
    </dgm:pt>
    <dgm:pt modelId="{25ADA32B-BBD4-C743-A6A8-47B7C5D8DB08}" type="pres">
      <dgm:prSet presAssocID="{DEA77C41-40F8-4A64-8782-7F3C5DA2CC87}" presName="wedge4Tx" presStyleLbl="node1" presStyleIdx="3" presStyleCnt="4">
        <dgm:presLayoutVars>
          <dgm:chMax val="0"/>
          <dgm:chPref val="0"/>
          <dgm:bulletEnabled val="1"/>
        </dgm:presLayoutVars>
      </dgm:prSet>
      <dgm:spPr/>
    </dgm:pt>
  </dgm:ptLst>
  <dgm:cxnLst>
    <dgm:cxn modelId="{990D770F-A993-D845-A46F-9B7803F33FDD}" srcId="{DEA77C41-40F8-4A64-8782-7F3C5DA2CC87}" destId="{9D309D68-B805-BF4E-AAB1-411EC72C1098}" srcOrd="3" destOrd="0" parTransId="{1CC380D3-7EDD-7949-88F4-5B272AE2E2D7}" sibTransId="{9DE07871-3081-5B42-818A-50142017E5E9}"/>
    <dgm:cxn modelId="{3A341319-2947-46B1-9D32-E68C1F0BBC34}" srcId="{DEA77C41-40F8-4A64-8782-7F3C5DA2CC87}" destId="{160C4FB6-F7ED-4577-8319-2A5EA1A961B3}" srcOrd="2" destOrd="0" parTransId="{182A9292-BBE7-431F-AB24-A63C215DC4A4}" sibTransId="{5F788169-E38B-436E-A768-FF5BC73AA362}"/>
    <dgm:cxn modelId="{24E0AE21-C81C-E64E-9154-5C602BA9BCAF}" srcId="{DEA77C41-40F8-4A64-8782-7F3C5DA2CC87}" destId="{725C801B-F4B4-0A45-9123-A575408A5DA8}" srcOrd="1" destOrd="0" parTransId="{26EE6B57-9163-F54A-81EE-016818EB5FAB}" sibTransId="{766D637A-A133-DC4B-B3DF-58641921C84D}"/>
    <dgm:cxn modelId="{E45F4F31-3A7E-6C4E-A8FB-BF697F403A45}" type="presOf" srcId="{725C801B-F4B4-0A45-9123-A575408A5DA8}" destId="{F7266977-8CF0-6141-847D-06D6657961AC}" srcOrd="0" destOrd="0" presId="urn:microsoft.com/office/officeart/2005/8/layout/chart3"/>
    <dgm:cxn modelId="{C93DF141-D574-6741-B44C-4F74AEB50D97}" type="presOf" srcId="{DEA77C41-40F8-4A64-8782-7F3C5DA2CC87}" destId="{05F32259-BF1F-5545-92A9-94ECFB22F710}" srcOrd="0" destOrd="0" presId="urn:microsoft.com/office/officeart/2005/8/layout/chart3"/>
    <dgm:cxn modelId="{E637C871-E269-3B44-B24B-8A9B0BD3BFE8}" type="presOf" srcId="{160C4FB6-F7ED-4577-8319-2A5EA1A961B3}" destId="{8A8A1B35-E729-1F4D-8558-DE909E1C220E}" srcOrd="1" destOrd="0" presId="urn:microsoft.com/office/officeart/2005/8/layout/chart3"/>
    <dgm:cxn modelId="{CC0E8574-AABF-D146-9292-DDB77EDB1078}" type="presOf" srcId="{9D309D68-B805-BF4E-AAB1-411EC72C1098}" destId="{25ADA32B-BBD4-C743-A6A8-47B7C5D8DB08}" srcOrd="1" destOrd="0" presId="urn:microsoft.com/office/officeart/2005/8/layout/chart3"/>
    <dgm:cxn modelId="{D728DF78-DF78-428A-BFF7-422F9201F8C8}" srcId="{DEA77C41-40F8-4A64-8782-7F3C5DA2CC87}" destId="{3A33A3A0-DC1C-4DC0-9D8A-03C9FDB20B80}" srcOrd="0" destOrd="0" parTransId="{AECF84FE-C3E7-4AEA-A912-97C8A7E23791}" sibTransId="{9F6463D9-DBCC-4D09-9796-242F3CC953D9}"/>
    <dgm:cxn modelId="{243D019E-E0F2-034E-9E61-691AE74DBDF3}" type="presOf" srcId="{3A33A3A0-DC1C-4DC0-9D8A-03C9FDB20B80}" destId="{CCC720C3-17CB-E948-A4B5-6E79B92AFE49}" srcOrd="1" destOrd="0" presId="urn:microsoft.com/office/officeart/2005/8/layout/chart3"/>
    <dgm:cxn modelId="{9906ADA3-7AB3-9346-AA85-692A94D75F32}" type="presOf" srcId="{725C801B-F4B4-0A45-9123-A575408A5DA8}" destId="{CD072A6A-21F3-254D-B739-3BA946B826B3}" srcOrd="1" destOrd="0" presId="urn:microsoft.com/office/officeart/2005/8/layout/chart3"/>
    <dgm:cxn modelId="{7C80ABBD-8FB0-AF48-8DB5-6F4F9BC9F503}" type="presOf" srcId="{160C4FB6-F7ED-4577-8319-2A5EA1A961B3}" destId="{DCFBE113-B759-7F44-B9C8-C2BAE52D3730}" srcOrd="0" destOrd="0" presId="urn:microsoft.com/office/officeart/2005/8/layout/chart3"/>
    <dgm:cxn modelId="{4A7CFABE-2E98-FE40-AC26-5970DBA0D180}" type="presOf" srcId="{3A33A3A0-DC1C-4DC0-9D8A-03C9FDB20B80}" destId="{CD7583DE-5AE2-A641-874F-3EED1BAC2A2D}" srcOrd="0" destOrd="0" presId="urn:microsoft.com/office/officeart/2005/8/layout/chart3"/>
    <dgm:cxn modelId="{F1B2BCC1-9690-0F44-A296-7201FD231410}" type="presOf" srcId="{9D309D68-B805-BF4E-AAB1-411EC72C1098}" destId="{EDF74C85-12C1-7849-9106-188F12FF4728}" srcOrd="0" destOrd="0" presId="urn:microsoft.com/office/officeart/2005/8/layout/chart3"/>
    <dgm:cxn modelId="{C8FF779B-163C-184A-9247-9BD180301618}" type="presParOf" srcId="{05F32259-BF1F-5545-92A9-94ECFB22F710}" destId="{CD7583DE-5AE2-A641-874F-3EED1BAC2A2D}" srcOrd="0" destOrd="0" presId="urn:microsoft.com/office/officeart/2005/8/layout/chart3"/>
    <dgm:cxn modelId="{AB49F639-6042-AF46-BD0B-1AF3FE2DE572}" type="presParOf" srcId="{05F32259-BF1F-5545-92A9-94ECFB22F710}" destId="{CCC720C3-17CB-E948-A4B5-6E79B92AFE49}" srcOrd="1" destOrd="0" presId="urn:microsoft.com/office/officeart/2005/8/layout/chart3"/>
    <dgm:cxn modelId="{2219A927-E0F5-7345-8062-2D186860C7D8}" type="presParOf" srcId="{05F32259-BF1F-5545-92A9-94ECFB22F710}" destId="{F7266977-8CF0-6141-847D-06D6657961AC}" srcOrd="2" destOrd="0" presId="urn:microsoft.com/office/officeart/2005/8/layout/chart3"/>
    <dgm:cxn modelId="{194621AE-4753-FB47-B739-0115F3627597}" type="presParOf" srcId="{05F32259-BF1F-5545-92A9-94ECFB22F710}" destId="{CD072A6A-21F3-254D-B739-3BA946B826B3}" srcOrd="3" destOrd="0" presId="urn:microsoft.com/office/officeart/2005/8/layout/chart3"/>
    <dgm:cxn modelId="{81AF1FE5-D020-7A47-A1B8-34ADB423EF5E}" type="presParOf" srcId="{05F32259-BF1F-5545-92A9-94ECFB22F710}" destId="{DCFBE113-B759-7F44-B9C8-C2BAE52D3730}" srcOrd="4" destOrd="0" presId="urn:microsoft.com/office/officeart/2005/8/layout/chart3"/>
    <dgm:cxn modelId="{E850ECCE-AB6A-3E48-9FA4-9A75EF648C11}" type="presParOf" srcId="{05F32259-BF1F-5545-92A9-94ECFB22F710}" destId="{8A8A1B35-E729-1F4D-8558-DE909E1C220E}" srcOrd="5" destOrd="0" presId="urn:microsoft.com/office/officeart/2005/8/layout/chart3"/>
    <dgm:cxn modelId="{A1F745EC-DE18-2240-872F-15E93D1DD78A}" type="presParOf" srcId="{05F32259-BF1F-5545-92A9-94ECFB22F710}" destId="{EDF74C85-12C1-7849-9106-188F12FF4728}" srcOrd="6" destOrd="0" presId="urn:microsoft.com/office/officeart/2005/8/layout/chart3"/>
    <dgm:cxn modelId="{9A2F0B65-1B33-7C4A-9EA6-984DE64B06AA}" type="presParOf" srcId="{05F32259-BF1F-5545-92A9-94ECFB22F710}" destId="{25ADA32B-BBD4-C743-A6A8-47B7C5D8DB08}" srcOrd="7"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2F035B-2996-E54D-AA83-407C22E20119}"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DF4C981B-C8D3-124F-BB97-CF6F21A6F8C5}">
      <dgm:prSet custT="1"/>
      <dgm:spPr>
        <a:solidFill>
          <a:schemeClr val="accent2">
            <a:lumMod val="20000"/>
            <a:lumOff val="80000"/>
          </a:schemeClr>
        </a:solidFill>
        <a:ln>
          <a:solidFill>
            <a:schemeClr val="tx1"/>
          </a:solidFill>
        </a:ln>
      </dgm:spPr>
      <dgm:t>
        <a:bodyPr/>
        <a:lstStyle/>
        <a:p>
          <a:r>
            <a:rPr lang="en-US" sz="4100" b="1" dirty="0">
              <a:solidFill>
                <a:schemeClr val="tx1"/>
              </a:solidFill>
            </a:rPr>
            <a:t>ASSUME</a:t>
          </a:r>
          <a:endParaRPr lang="en-US" sz="4100" dirty="0">
            <a:solidFill>
              <a:schemeClr val="tx1"/>
            </a:solidFill>
          </a:endParaRPr>
        </a:p>
      </dgm:t>
    </dgm:pt>
    <dgm:pt modelId="{FEEC5E38-A314-FF45-A629-9F9DBED2829E}" type="parTrans" cxnId="{538F729A-DD84-3747-AF86-0CCB57DD0978}">
      <dgm:prSet/>
      <dgm:spPr/>
      <dgm:t>
        <a:bodyPr/>
        <a:lstStyle/>
        <a:p>
          <a:endParaRPr lang="en-US"/>
        </a:p>
      </dgm:t>
    </dgm:pt>
    <dgm:pt modelId="{762D4758-DFA9-8A46-A8FA-6883C3B93735}" type="sibTrans" cxnId="{538F729A-DD84-3747-AF86-0CCB57DD0978}">
      <dgm:prSet/>
      <dgm:spPr/>
      <dgm:t>
        <a:bodyPr/>
        <a:lstStyle/>
        <a:p>
          <a:endParaRPr lang="en-US"/>
        </a:p>
      </dgm:t>
    </dgm:pt>
    <dgm:pt modelId="{6F10A1FE-20DE-8C40-987E-338F51ADE5BA}">
      <dgm:prSet custT="1"/>
      <dgm:spPr>
        <a:solidFill>
          <a:schemeClr val="accent1">
            <a:lumMod val="20000"/>
            <a:lumOff val="80000"/>
          </a:schemeClr>
        </a:solidFill>
        <a:ln>
          <a:solidFill>
            <a:schemeClr val="tx1"/>
          </a:solidFill>
        </a:ln>
      </dgm:spPr>
      <dgm:t>
        <a:bodyPr/>
        <a:lstStyle/>
        <a:p>
          <a:r>
            <a:rPr lang="en-US" sz="4100" b="1" dirty="0">
              <a:solidFill>
                <a:schemeClr val="tx1"/>
              </a:solidFill>
            </a:rPr>
            <a:t>BLAME</a:t>
          </a:r>
          <a:endParaRPr lang="en-US" sz="4100" dirty="0">
            <a:solidFill>
              <a:schemeClr val="tx1"/>
            </a:solidFill>
          </a:endParaRPr>
        </a:p>
      </dgm:t>
    </dgm:pt>
    <dgm:pt modelId="{2B0251FC-463D-284F-A580-E79ABFC63334}" type="parTrans" cxnId="{0C39CCC4-EAF4-DB4E-BEDA-670B8D9182EF}">
      <dgm:prSet/>
      <dgm:spPr/>
      <dgm:t>
        <a:bodyPr/>
        <a:lstStyle/>
        <a:p>
          <a:endParaRPr lang="en-US"/>
        </a:p>
      </dgm:t>
    </dgm:pt>
    <dgm:pt modelId="{87CA0791-63E0-054F-962C-6E7A6E8E1C66}" type="sibTrans" cxnId="{0C39CCC4-EAF4-DB4E-BEDA-670B8D9182EF}">
      <dgm:prSet/>
      <dgm:spPr/>
      <dgm:t>
        <a:bodyPr/>
        <a:lstStyle/>
        <a:p>
          <a:endParaRPr lang="en-US"/>
        </a:p>
      </dgm:t>
    </dgm:pt>
    <dgm:pt modelId="{5D36EBEA-11BD-5645-9507-F03792C55FED}">
      <dgm:prSet custT="1"/>
      <dgm:spPr>
        <a:solidFill>
          <a:schemeClr val="accent3">
            <a:lumMod val="20000"/>
            <a:lumOff val="80000"/>
          </a:schemeClr>
        </a:solidFill>
        <a:ln>
          <a:solidFill>
            <a:schemeClr val="tx1"/>
          </a:solidFill>
        </a:ln>
      </dgm:spPr>
      <dgm:t>
        <a:bodyPr/>
        <a:lstStyle/>
        <a:p>
          <a:r>
            <a:rPr lang="en-US" sz="4100" b="1" dirty="0">
              <a:solidFill>
                <a:schemeClr val="tx1"/>
              </a:solidFill>
            </a:rPr>
            <a:t>JUDGE</a:t>
          </a:r>
        </a:p>
      </dgm:t>
    </dgm:pt>
    <dgm:pt modelId="{A61B6096-846A-FC4D-814D-C2E0983DEAA8}" type="parTrans" cxnId="{478E239E-A1EF-404E-8A0C-E7F2BEB8CAEB}">
      <dgm:prSet/>
      <dgm:spPr/>
      <dgm:t>
        <a:bodyPr/>
        <a:lstStyle/>
        <a:p>
          <a:endParaRPr lang="en-US"/>
        </a:p>
      </dgm:t>
    </dgm:pt>
    <dgm:pt modelId="{232CAE7F-2010-B844-A02F-E534B4569CAB}" type="sibTrans" cxnId="{478E239E-A1EF-404E-8A0C-E7F2BEB8CAEB}">
      <dgm:prSet/>
      <dgm:spPr/>
      <dgm:t>
        <a:bodyPr/>
        <a:lstStyle/>
        <a:p>
          <a:endParaRPr lang="en-US"/>
        </a:p>
      </dgm:t>
    </dgm:pt>
    <dgm:pt modelId="{EB46D443-2788-5B46-B9BE-5EC3DB113E02}">
      <dgm:prSet custT="1"/>
      <dgm:spPr>
        <a:solidFill>
          <a:schemeClr val="bg2">
            <a:lumMod val="90000"/>
          </a:schemeClr>
        </a:solidFill>
        <a:ln>
          <a:solidFill>
            <a:schemeClr val="tx1"/>
          </a:solidFill>
        </a:ln>
      </dgm:spPr>
      <dgm:t>
        <a:bodyPr/>
        <a:lstStyle/>
        <a:p>
          <a:r>
            <a:rPr lang="en-US" sz="4100" b="1" dirty="0">
              <a:solidFill>
                <a:schemeClr val="tx1"/>
              </a:solidFill>
            </a:rPr>
            <a:t>DRAMATIZE</a:t>
          </a:r>
        </a:p>
      </dgm:t>
    </dgm:pt>
    <dgm:pt modelId="{2053A5F3-65F5-5B4E-B8D6-B897617B268C}" type="parTrans" cxnId="{9D53D305-DC98-424B-AF59-C9884587DAA3}">
      <dgm:prSet/>
      <dgm:spPr/>
      <dgm:t>
        <a:bodyPr/>
        <a:lstStyle/>
        <a:p>
          <a:endParaRPr lang="en-US"/>
        </a:p>
      </dgm:t>
    </dgm:pt>
    <dgm:pt modelId="{0BADB3B9-8351-3A48-A490-A320F2E571E7}" type="sibTrans" cxnId="{9D53D305-DC98-424B-AF59-C9884587DAA3}">
      <dgm:prSet/>
      <dgm:spPr/>
      <dgm:t>
        <a:bodyPr/>
        <a:lstStyle/>
        <a:p>
          <a:endParaRPr lang="en-US"/>
        </a:p>
      </dgm:t>
    </dgm:pt>
    <dgm:pt modelId="{1B8D899C-BEA7-FB4B-965F-29AD4B3DCED6}" type="pres">
      <dgm:prSet presAssocID="{3E2F035B-2996-E54D-AA83-407C22E20119}" presName="matrix" presStyleCnt="0">
        <dgm:presLayoutVars>
          <dgm:chMax val="1"/>
          <dgm:dir/>
          <dgm:resizeHandles val="exact"/>
        </dgm:presLayoutVars>
      </dgm:prSet>
      <dgm:spPr/>
    </dgm:pt>
    <dgm:pt modelId="{2578623C-3136-8A44-905D-AD60C1897275}" type="pres">
      <dgm:prSet presAssocID="{3E2F035B-2996-E54D-AA83-407C22E20119}" presName="diamond" presStyleLbl="bgShp" presStyleIdx="0" presStyleCnt="1" custScaleX="125326"/>
      <dgm:spPr>
        <a:solidFill>
          <a:schemeClr val="accent3">
            <a:lumMod val="75000"/>
          </a:schemeClr>
        </a:solidFill>
      </dgm:spPr>
    </dgm:pt>
    <dgm:pt modelId="{32029BF8-0189-D64C-A378-ED6A34637C4A}" type="pres">
      <dgm:prSet presAssocID="{3E2F035B-2996-E54D-AA83-407C22E20119}" presName="quad1" presStyleLbl="node1" presStyleIdx="0" presStyleCnt="4" custScaleX="168171" custLinFactNeighborX="-34927" custLinFactNeighborY="-425">
        <dgm:presLayoutVars>
          <dgm:chMax val="0"/>
          <dgm:chPref val="0"/>
          <dgm:bulletEnabled val="1"/>
        </dgm:presLayoutVars>
      </dgm:prSet>
      <dgm:spPr/>
    </dgm:pt>
    <dgm:pt modelId="{7B2F7A83-B55F-A046-ADD2-F8EF2854BDAF}" type="pres">
      <dgm:prSet presAssocID="{3E2F035B-2996-E54D-AA83-407C22E20119}" presName="quad2" presStyleLbl="node1" presStyleIdx="1" presStyleCnt="4" custScaleX="176680" custLinFactNeighborX="42732" custLinFactNeighborY="-1068">
        <dgm:presLayoutVars>
          <dgm:chMax val="0"/>
          <dgm:chPref val="0"/>
          <dgm:bulletEnabled val="1"/>
        </dgm:presLayoutVars>
      </dgm:prSet>
      <dgm:spPr/>
    </dgm:pt>
    <dgm:pt modelId="{20E4C4BC-EE24-A34E-9ECB-826074FE2BE1}" type="pres">
      <dgm:prSet presAssocID="{3E2F035B-2996-E54D-AA83-407C22E20119}" presName="quad3" presStyleLbl="node1" presStyleIdx="2" presStyleCnt="4" custScaleX="168340" custLinFactNeighborX="-35011" custLinFactNeighborY="368">
        <dgm:presLayoutVars>
          <dgm:chMax val="0"/>
          <dgm:chPref val="0"/>
          <dgm:bulletEnabled val="1"/>
        </dgm:presLayoutVars>
      </dgm:prSet>
      <dgm:spPr/>
    </dgm:pt>
    <dgm:pt modelId="{BF7A0E64-E3F3-584E-9F2C-99D9BC40E3EC}" type="pres">
      <dgm:prSet presAssocID="{3E2F035B-2996-E54D-AA83-407C22E20119}" presName="quad4" presStyleLbl="node1" presStyleIdx="3" presStyleCnt="4" custScaleX="177121" custLinFactNeighborX="42511" custLinFactNeighborY="-1235">
        <dgm:presLayoutVars>
          <dgm:chMax val="0"/>
          <dgm:chPref val="0"/>
          <dgm:bulletEnabled val="1"/>
        </dgm:presLayoutVars>
      </dgm:prSet>
      <dgm:spPr/>
    </dgm:pt>
  </dgm:ptLst>
  <dgm:cxnLst>
    <dgm:cxn modelId="{9D53D305-DC98-424B-AF59-C9884587DAA3}" srcId="{3E2F035B-2996-E54D-AA83-407C22E20119}" destId="{EB46D443-2788-5B46-B9BE-5EC3DB113E02}" srcOrd="3" destOrd="0" parTransId="{2053A5F3-65F5-5B4E-B8D6-B897617B268C}" sibTransId="{0BADB3B9-8351-3A48-A490-A320F2E571E7}"/>
    <dgm:cxn modelId="{ED159D48-D7A6-1743-B785-378E01F04D83}" type="presOf" srcId="{3E2F035B-2996-E54D-AA83-407C22E20119}" destId="{1B8D899C-BEA7-FB4B-965F-29AD4B3DCED6}" srcOrd="0" destOrd="0" presId="urn:microsoft.com/office/officeart/2005/8/layout/matrix3"/>
    <dgm:cxn modelId="{743B7555-1CEF-A94F-9ED0-065B2DA68C91}" type="presOf" srcId="{DF4C981B-C8D3-124F-BB97-CF6F21A6F8C5}" destId="{32029BF8-0189-D64C-A378-ED6A34637C4A}" srcOrd="0" destOrd="0" presId="urn:microsoft.com/office/officeart/2005/8/layout/matrix3"/>
    <dgm:cxn modelId="{538F729A-DD84-3747-AF86-0CCB57DD0978}" srcId="{3E2F035B-2996-E54D-AA83-407C22E20119}" destId="{DF4C981B-C8D3-124F-BB97-CF6F21A6F8C5}" srcOrd="0" destOrd="0" parTransId="{FEEC5E38-A314-FF45-A629-9F9DBED2829E}" sibTransId="{762D4758-DFA9-8A46-A8FA-6883C3B93735}"/>
    <dgm:cxn modelId="{478E239E-A1EF-404E-8A0C-E7F2BEB8CAEB}" srcId="{3E2F035B-2996-E54D-AA83-407C22E20119}" destId="{5D36EBEA-11BD-5645-9507-F03792C55FED}" srcOrd="2" destOrd="0" parTransId="{A61B6096-846A-FC4D-814D-C2E0983DEAA8}" sibTransId="{232CAE7F-2010-B844-A02F-E534B4569CAB}"/>
    <dgm:cxn modelId="{0C39CCC4-EAF4-DB4E-BEDA-670B8D9182EF}" srcId="{3E2F035B-2996-E54D-AA83-407C22E20119}" destId="{6F10A1FE-20DE-8C40-987E-338F51ADE5BA}" srcOrd="1" destOrd="0" parTransId="{2B0251FC-463D-284F-A580-E79ABFC63334}" sibTransId="{87CA0791-63E0-054F-962C-6E7A6E8E1C66}"/>
    <dgm:cxn modelId="{9F8C25CD-94C0-AB4B-832E-1760DA8FD2A7}" type="presOf" srcId="{EB46D443-2788-5B46-B9BE-5EC3DB113E02}" destId="{BF7A0E64-E3F3-584E-9F2C-99D9BC40E3EC}" srcOrd="0" destOrd="0" presId="urn:microsoft.com/office/officeart/2005/8/layout/matrix3"/>
    <dgm:cxn modelId="{54C2C1DD-000C-E44A-9CC8-CB7A9610F9D2}" type="presOf" srcId="{6F10A1FE-20DE-8C40-987E-338F51ADE5BA}" destId="{7B2F7A83-B55F-A046-ADD2-F8EF2854BDAF}" srcOrd="0" destOrd="0" presId="urn:microsoft.com/office/officeart/2005/8/layout/matrix3"/>
    <dgm:cxn modelId="{D3D04FEA-15B1-1B49-9486-E2B4D026A79B}" type="presOf" srcId="{5D36EBEA-11BD-5645-9507-F03792C55FED}" destId="{20E4C4BC-EE24-A34E-9ECB-826074FE2BE1}" srcOrd="0" destOrd="0" presId="urn:microsoft.com/office/officeart/2005/8/layout/matrix3"/>
    <dgm:cxn modelId="{6EBDBEDD-CC79-4242-B4C7-643A6090F75A}" type="presParOf" srcId="{1B8D899C-BEA7-FB4B-965F-29AD4B3DCED6}" destId="{2578623C-3136-8A44-905D-AD60C1897275}" srcOrd="0" destOrd="0" presId="urn:microsoft.com/office/officeart/2005/8/layout/matrix3"/>
    <dgm:cxn modelId="{54B3CF89-918E-DA49-AEAE-6A5C2E6DB1AC}" type="presParOf" srcId="{1B8D899C-BEA7-FB4B-965F-29AD4B3DCED6}" destId="{32029BF8-0189-D64C-A378-ED6A34637C4A}" srcOrd="1" destOrd="0" presId="urn:microsoft.com/office/officeart/2005/8/layout/matrix3"/>
    <dgm:cxn modelId="{869082E9-4E49-DF4B-A7E8-89DD400F226F}" type="presParOf" srcId="{1B8D899C-BEA7-FB4B-965F-29AD4B3DCED6}" destId="{7B2F7A83-B55F-A046-ADD2-F8EF2854BDAF}" srcOrd="2" destOrd="0" presId="urn:microsoft.com/office/officeart/2005/8/layout/matrix3"/>
    <dgm:cxn modelId="{FA21ED8A-FC36-8445-95B1-2352425AA5FF}" type="presParOf" srcId="{1B8D899C-BEA7-FB4B-965F-29AD4B3DCED6}" destId="{20E4C4BC-EE24-A34E-9ECB-826074FE2BE1}" srcOrd="3" destOrd="0" presId="urn:microsoft.com/office/officeart/2005/8/layout/matrix3"/>
    <dgm:cxn modelId="{B4850AD1-DE18-F346-B60C-1C7F0932C2E7}" type="presParOf" srcId="{1B8D899C-BEA7-FB4B-965F-29AD4B3DCED6}" destId="{BF7A0E64-E3F3-584E-9F2C-99D9BC40E3E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2F035B-2996-E54D-AA83-407C22E20119}"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DF4C981B-C8D3-124F-BB97-CF6F21A6F8C5}">
      <dgm:prSet custT="1"/>
      <dgm:spPr>
        <a:solidFill>
          <a:schemeClr val="accent2">
            <a:lumMod val="20000"/>
            <a:lumOff val="80000"/>
          </a:schemeClr>
        </a:solidFill>
        <a:ln>
          <a:solidFill>
            <a:schemeClr val="tx1"/>
          </a:solidFill>
        </a:ln>
      </dgm:spPr>
      <dgm:t>
        <a:bodyPr/>
        <a:lstStyle/>
        <a:p>
          <a:r>
            <a:rPr lang="en-US" sz="4100" b="1" dirty="0">
              <a:solidFill>
                <a:schemeClr val="tx1"/>
              </a:solidFill>
            </a:rPr>
            <a:t>LISTEN</a:t>
          </a:r>
          <a:endParaRPr lang="en-US" sz="4100" dirty="0">
            <a:solidFill>
              <a:schemeClr val="tx1"/>
            </a:solidFill>
          </a:endParaRPr>
        </a:p>
      </dgm:t>
    </dgm:pt>
    <dgm:pt modelId="{FEEC5E38-A314-FF45-A629-9F9DBED2829E}" type="parTrans" cxnId="{538F729A-DD84-3747-AF86-0CCB57DD0978}">
      <dgm:prSet/>
      <dgm:spPr/>
      <dgm:t>
        <a:bodyPr/>
        <a:lstStyle/>
        <a:p>
          <a:endParaRPr lang="en-US"/>
        </a:p>
      </dgm:t>
    </dgm:pt>
    <dgm:pt modelId="{762D4758-DFA9-8A46-A8FA-6883C3B93735}" type="sibTrans" cxnId="{538F729A-DD84-3747-AF86-0CCB57DD0978}">
      <dgm:prSet/>
      <dgm:spPr/>
      <dgm:t>
        <a:bodyPr/>
        <a:lstStyle/>
        <a:p>
          <a:endParaRPr lang="en-US"/>
        </a:p>
      </dgm:t>
    </dgm:pt>
    <dgm:pt modelId="{6F10A1FE-20DE-8C40-987E-338F51ADE5BA}">
      <dgm:prSet custT="1"/>
      <dgm:spPr>
        <a:solidFill>
          <a:schemeClr val="accent1">
            <a:lumMod val="20000"/>
            <a:lumOff val="80000"/>
          </a:schemeClr>
        </a:solidFill>
        <a:ln>
          <a:solidFill>
            <a:schemeClr val="tx1"/>
          </a:solidFill>
        </a:ln>
      </dgm:spPr>
      <dgm:t>
        <a:bodyPr/>
        <a:lstStyle/>
        <a:p>
          <a:r>
            <a:rPr lang="en-US" sz="4100" b="1" dirty="0">
              <a:solidFill>
                <a:schemeClr val="tx1"/>
              </a:solidFill>
            </a:rPr>
            <a:t>PROBLEM SOLVE</a:t>
          </a:r>
          <a:endParaRPr lang="en-US" sz="4100" dirty="0">
            <a:solidFill>
              <a:schemeClr val="tx1"/>
            </a:solidFill>
          </a:endParaRPr>
        </a:p>
      </dgm:t>
    </dgm:pt>
    <dgm:pt modelId="{2B0251FC-463D-284F-A580-E79ABFC63334}" type="parTrans" cxnId="{0C39CCC4-EAF4-DB4E-BEDA-670B8D9182EF}">
      <dgm:prSet/>
      <dgm:spPr/>
      <dgm:t>
        <a:bodyPr/>
        <a:lstStyle/>
        <a:p>
          <a:endParaRPr lang="en-US"/>
        </a:p>
      </dgm:t>
    </dgm:pt>
    <dgm:pt modelId="{87CA0791-63E0-054F-962C-6E7A6E8E1C66}" type="sibTrans" cxnId="{0C39CCC4-EAF4-DB4E-BEDA-670B8D9182EF}">
      <dgm:prSet/>
      <dgm:spPr/>
      <dgm:t>
        <a:bodyPr/>
        <a:lstStyle/>
        <a:p>
          <a:endParaRPr lang="en-US"/>
        </a:p>
      </dgm:t>
    </dgm:pt>
    <dgm:pt modelId="{5D36EBEA-11BD-5645-9507-F03792C55FED}">
      <dgm:prSet custT="1"/>
      <dgm:spPr>
        <a:solidFill>
          <a:schemeClr val="accent3">
            <a:lumMod val="20000"/>
            <a:lumOff val="80000"/>
          </a:schemeClr>
        </a:solidFill>
        <a:ln>
          <a:solidFill>
            <a:schemeClr val="tx1"/>
          </a:solidFill>
        </a:ln>
      </dgm:spPr>
      <dgm:t>
        <a:bodyPr/>
        <a:lstStyle/>
        <a:p>
          <a:r>
            <a:rPr lang="en-US" sz="4100" b="1" dirty="0">
              <a:solidFill>
                <a:schemeClr val="tx1"/>
              </a:solidFill>
            </a:rPr>
            <a:t>EXTEND GRACE</a:t>
          </a:r>
        </a:p>
      </dgm:t>
    </dgm:pt>
    <dgm:pt modelId="{A61B6096-846A-FC4D-814D-C2E0983DEAA8}" type="parTrans" cxnId="{478E239E-A1EF-404E-8A0C-E7F2BEB8CAEB}">
      <dgm:prSet/>
      <dgm:spPr/>
      <dgm:t>
        <a:bodyPr/>
        <a:lstStyle/>
        <a:p>
          <a:endParaRPr lang="en-US"/>
        </a:p>
      </dgm:t>
    </dgm:pt>
    <dgm:pt modelId="{232CAE7F-2010-B844-A02F-E534B4569CAB}" type="sibTrans" cxnId="{478E239E-A1EF-404E-8A0C-E7F2BEB8CAEB}">
      <dgm:prSet/>
      <dgm:spPr/>
      <dgm:t>
        <a:bodyPr/>
        <a:lstStyle/>
        <a:p>
          <a:endParaRPr lang="en-US"/>
        </a:p>
      </dgm:t>
    </dgm:pt>
    <dgm:pt modelId="{EB46D443-2788-5B46-B9BE-5EC3DB113E02}">
      <dgm:prSet custT="1"/>
      <dgm:spPr>
        <a:solidFill>
          <a:schemeClr val="bg2">
            <a:lumMod val="90000"/>
          </a:schemeClr>
        </a:solidFill>
        <a:ln>
          <a:solidFill>
            <a:schemeClr val="tx1"/>
          </a:solidFill>
        </a:ln>
      </dgm:spPr>
      <dgm:t>
        <a:bodyPr/>
        <a:lstStyle/>
        <a:p>
          <a:r>
            <a:rPr lang="en-US" sz="4100" b="1" dirty="0">
              <a:solidFill>
                <a:schemeClr val="tx1"/>
              </a:solidFill>
            </a:rPr>
            <a:t>TAKE BREAKS</a:t>
          </a:r>
        </a:p>
      </dgm:t>
    </dgm:pt>
    <dgm:pt modelId="{2053A5F3-65F5-5B4E-B8D6-B897617B268C}" type="parTrans" cxnId="{9D53D305-DC98-424B-AF59-C9884587DAA3}">
      <dgm:prSet/>
      <dgm:spPr/>
      <dgm:t>
        <a:bodyPr/>
        <a:lstStyle/>
        <a:p>
          <a:endParaRPr lang="en-US"/>
        </a:p>
      </dgm:t>
    </dgm:pt>
    <dgm:pt modelId="{0BADB3B9-8351-3A48-A490-A320F2E571E7}" type="sibTrans" cxnId="{9D53D305-DC98-424B-AF59-C9884587DAA3}">
      <dgm:prSet/>
      <dgm:spPr/>
      <dgm:t>
        <a:bodyPr/>
        <a:lstStyle/>
        <a:p>
          <a:endParaRPr lang="en-US"/>
        </a:p>
      </dgm:t>
    </dgm:pt>
    <dgm:pt modelId="{1B8D899C-BEA7-FB4B-965F-29AD4B3DCED6}" type="pres">
      <dgm:prSet presAssocID="{3E2F035B-2996-E54D-AA83-407C22E20119}" presName="matrix" presStyleCnt="0">
        <dgm:presLayoutVars>
          <dgm:chMax val="1"/>
          <dgm:dir/>
          <dgm:resizeHandles val="exact"/>
        </dgm:presLayoutVars>
      </dgm:prSet>
      <dgm:spPr/>
    </dgm:pt>
    <dgm:pt modelId="{2578623C-3136-8A44-905D-AD60C1897275}" type="pres">
      <dgm:prSet presAssocID="{3E2F035B-2996-E54D-AA83-407C22E20119}" presName="diamond" presStyleLbl="bgShp" presStyleIdx="0" presStyleCnt="1" custScaleX="125326"/>
      <dgm:spPr>
        <a:solidFill>
          <a:schemeClr val="accent3">
            <a:lumMod val="75000"/>
          </a:schemeClr>
        </a:solidFill>
      </dgm:spPr>
    </dgm:pt>
    <dgm:pt modelId="{32029BF8-0189-D64C-A378-ED6A34637C4A}" type="pres">
      <dgm:prSet presAssocID="{3E2F035B-2996-E54D-AA83-407C22E20119}" presName="quad1" presStyleLbl="node1" presStyleIdx="0" presStyleCnt="4" custScaleX="146004" custLinFactNeighborX="-23291" custLinFactNeighborY="-2028">
        <dgm:presLayoutVars>
          <dgm:chMax val="0"/>
          <dgm:chPref val="0"/>
          <dgm:bulletEnabled val="1"/>
        </dgm:presLayoutVars>
      </dgm:prSet>
      <dgm:spPr/>
    </dgm:pt>
    <dgm:pt modelId="{7B2F7A83-B55F-A046-ADD2-F8EF2854BDAF}" type="pres">
      <dgm:prSet presAssocID="{3E2F035B-2996-E54D-AA83-407C22E20119}" presName="quad2" presStyleLbl="node1" presStyleIdx="1" presStyleCnt="4" custScaleX="146004" custLinFactNeighborX="21133">
        <dgm:presLayoutVars>
          <dgm:chMax val="0"/>
          <dgm:chPref val="0"/>
          <dgm:bulletEnabled val="1"/>
        </dgm:presLayoutVars>
      </dgm:prSet>
      <dgm:spPr/>
    </dgm:pt>
    <dgm:pt modelId="{20E4C4BC-EE24-A34E-9ECB-826074FE2BE1}" type="pres">
      <dgm:prSet presAssocID="{3E2F035B-2996-E54D-AA83-407C22E20119}" presName="quad3" presStyleLbl="node1" presStyleIdx="2" presStyleCnt="4" custScaleX="146004" custLinFactNeighborX="-22851">
        <dgm:presLayoutVars>
          <dgm:chMax val="0"/>
          <dgm:chPref val="0"/>
          <dgm:bulletEnabled val="1"/>
        </dgm:presLayoutVars>
      </dgm:prSet>
      <dgm:spPr/>
    </dgm:pt>
    <dgm:pt modelId="{BF7A0E64-E3F3-584E-9F2C-99D9BC40E3EC}" type="pres">
      <dgm:prSet presAssocID="{3E2F035B-2996-E54D-AA83-407C22E20119}" presName="quad4" presStyleLbl="node1" presStyleIdx="3" presStyleCnt="4" custScaleX="146004" custLinFactNeighborX="21133">
        <dgm:presLayoutVars>
          <dgm:chMax val="0"/>
          <dgm:chPref val="0"/>
          <dgm:bulletEnabled val="1"/>
        </dgm:presLayoutVars>
      </dgm:prSet>
      <dgm:spPr/>
    </dgm:pt>
  </dgm:ptLst>
  <dgm:cxnLst>
    <dgm:cxn modelId="{9D53D305-DC98-424B-AF59-C9884587DAA3}" srcId="{3E2F035B-2996-E54D-AA83-407C22E20119}" destId="{EB46D443-2788-5B46-B9BE-5EC3DB113E02}" srcOrd="3" destOrd="0" parTransId="{2053A5F3-65F5-5B4E-B8D6-B897617B268C}" sibTransId="{0BADB3B9-8351-3A48-A490-A320F2E571E7}"/>
    <dgm:cxn modelId="{ED159D48-D7A6-1743-B785-378E01F04D83}" type="presOf" srcId="{3E2F035B-2996-E54D-AA83-407C22E20119}" destId="{1B8D899C-BEA7-FB4B-965F-29AD4B3DCED6}" srcOrd="0" destOrd="0" presId="urn:microsoft.com/office/officeart/2005/8/layout/matrix3"/>
    <dgm:cxn modelId="{743B7555-1CEF-A94F-9ED0-065B2DA68C91}" type="presOf" srcId="{DF4C981B-C8D3-124F-BB97-CF6F21A6F8C5}" destId="{32029BF8-0189-D64C-A378-ED6A34637C4A}" srcOrd="0" destOrd="0" presId="urn:microsoft.com/office/officeart/2005/8/layout/matrix3"/>
    <dgm:cxn modelId="{538F729A-DD84-3747-AF86-0CCB57DD0978}" srcId="{3E2F035B-2996-E54D-AA83-407C22E20119}" destId="{DF4C981B-C8D3-124F-BB97-CF6F21A6F8C5}" srcOrd="0" destOrd="0" parTransId="{FEEC5E38-A314-FF45-A629-9F9DBED2829E}" sibTransId="{762D4758-DFA9-8A46-A8FA-6883C3B93735}"/>
    <dgm:cxn modelId="{478E239E-A1EF-404E-8A0C-E7F2BEB8CAEB}" srcId="{3E2F035B-2996-E54D-AA83-407C22E20119}" destId="{5D36EBEA-11BD-5645-9507-F03792C55FED}" srcOrd="2" destOrd="0" parTransId="{A61B6096-846A-FC4D-814D-C2E0983DEAA8}" sibTransId="{232CAE7F-2010-B844-A02F-E534B4569CAB}"/>
    <dgm:cxn modelId="{0C39CCC4-EAF4-DB4E-BEDA-670B8D9182EF}" srcId="{3E2F035B-2996-E54D-AA83-407C22E20119}" destId="{6F10A1FE-20DE-8C40-987E-338F51ADE5BA}" srcOrd="1" destOrd="0" parTransId="{2B0251FC-463D-284F-A580-E79ABFC63334}" sibTransId="{87CA0791-63E0-054F-962C-6E7A6E8E1C66}"/>
    <dgm:cxn modelId="{9F8C25CD-94C0-AB4B-832E-1760DA8FD2A7}" type="presOf" srcId="{EB46D443-2788-5B46-B9BE-5EC3DB113E02}" destId="{BF7A0E64-E3F3-584E-9F2C-99D9BC40E3EC}" srcOrd="0" destOrd="0" presId="urn:microsoft.com/office/officeart/2005/8/layout/matrix3"/>
    <dgm:cxn modelId="{54C2C1DD-000C-E44A-9CC8-CB7A9610F9D2}" type="presOf" srcId="{6F10A1FE-20DE-8C40-987E-338F51ADE5BA}" destId="{7B2F7A83-B55F-A046-ADD2-F8EF2854BDAF}" srcOrd="0" destOrd="0" presId="urn:microsoft.com/office/officeart/2005/8/layout/matrix3"/>
    <dgm:cxn modelId="{D3D04FEA-15B1-1B49-9486-E2B4D026A79B}" type="presOf" srcId="{5D36EBEA-11BD-5645-9507-F03792C55FED}" destId="{20E4C4BC-EE24-A34E-9ECB-826074FE2BE1}" srcOrd="0" destOrd="0" presId="urn:microsoft.com/office/officeart/2005/8/layout/matrix3"/>
    <dgm:cxn modelId="{6EBDBEDD-CC79-4242-B4C7-643A6090F75A}" type="presParOf" srcId="{1B8D899C-BEA7-FB4B-965F-29AD4B3DCED6}" destId="{2578623C-3136-8A44-905D-AD60C1897275}" srcOrd="0" destOrd="0" presId="urn:microsoft.com/office/officeart/2005/8/layout/matrix3"/>
    <dgm:cxn modelId="{54B3CF89-918E-DA49-AEAE-6A5C2E6DB1AC}" type="presParOf" srcId="{1B8D899C-BEA7-FB4B-965F-29AD4B3DCED6}" destId="{32029BF8-0189-D64C-A378-ED6A34637C4A}" srcOrd="1" destOrd="0" presId="urn:microsoft.com/office/officeart/2005/8/layout/matrix3"/>
    <dgm:cxn modelId="{869082E9-4E49-DF4B-A7E8-89DD400F226F}" type="presParOf" srcId="{1B8D899C-BEA7-FB4B-965F-29AD4B3DCED6}" destId="{7B2F7A83-B55F-A046-ADD2-F8EF2854BDAF}" srcOrd="2" destOrd="0" presId="urn:microsoft.com/office/officeart/2005/8/layout/matrix3"/>
    <dgm:cxn modelId="{FA21ED8A-FC36-8445-95B1-2352425AA5FF}" type="presParOf" srcId="{1B8D899C-BEA7-FB4B-965F-29AD4B3DCED6}" destId="{20E4C4BC-EE24-A34E-9ECB-826074FE2BE1}" srcOrd="3" destOrd="0" presId="urn:microsoft.com/office/officeart/2005/8/layout/matrix3"/>
    <dgm:cxn modelId="{B4850AD1-DE18-F346-B60C-1C7F0932C2E7}" type="presParOf" srcId="{1B8D899C-BEA7-FB4B-965F-29AD4B3DCED6}" destId="{BF7A0E64-E3F3-584E-9F2C-99D9BC40E3E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2CA11-AE46-BC4C-8AB2-B66E07F3695E}">
      <dsp:nvSpPr>
        <dsp:cNvPr id="0" name=""/>
        <dsp:cNvSpPr/>
      </dsp:nvSpPr>
      <dsp:spPr>
        <a:xfrm>
          <a:off x="0" y="651402"/>
          <a:ext cx="2595868" cy="2595868"/>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859" tIns="40640" rIns="142859" bIns="40640" numCol="1" spcCol="1270" anchor="ctr" anchorCtr="0">
          <a:noAutofit/>
        </a:bodyPr>
        <a:lstStyle/>
        <a:p>
          <a:pPr marL="0" lvl="0" indent="0" algn="ctr" defTabSz="1422400">
            <a:lnSpc>
              <a:spcPct val="90000"/>
            </a:lnSpc>
            <a:spcBef>
              <a:spcPct val="0"/>
            </a:spcBef>
            <a:spcAft>
              <a:spcPct val="35000"/>
            </a:spcAft>
            <a:buNone/>
          </a:pPr>
          <a:r>
            <a:rPr lang="en-US" sz="3200" kern="1200" dirty="0"/>
            <a:t>Is it needed?</a:t>
          </a:r>
        </a:p>
      </dsp:txBody>
      <dsp:txXfrm>
        <a:off x="380156" y="1031558"/>
        <a:ext cx="1835556" cy="1835556"/>
      </dsp:txXfrm>
    </dsp:sp>
    <dsp:sp modelId="{69997878-652D-5F40-A3CD-28C3812D35D7}">
      <dsp:nvSpPr>
        <dsp:cNvPr id="0" name=""/>
        <dsp:cNvSpPr/>
      </dsp:nvSpPr>
      <dsp:spPr>
        <a:xfrm>
          <a:off x="2078025" y="651402"/>
          <a:ext cx="2595868" cy="2595868"/>
        </a:xfrm>
        <a:prstGeom prst="ellipse">
          <a:avLst/>
        </a:prstGeom>
        <a:solidFill>
          <a:schemeClr val="accent3">
            <a:alpha val="5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859" tIns="40640" rIns="142859" bIns="40640" numCol="1" spcCol="1270" anchor="ctr" anchorCtr="0">
          <a:noAutofit/>
        </a:bodyPr>
        <a:lstStyle/>
        <a:p>
          <a:pPr marL="0" lvl="0" indent="0" algn="ctr" defTabSz="1422400">
            <a:lnSpc>
              <a:spcPct val="90000"/>
            </a:lnSpc>
            <a:spcBef>
              <a:spcPct val="0"/>
            </a:spcBef>
            <a:spcAft>
              <a:spcPct val="35000"/>
            </a:spcAft>
            <a:buNone/>
          </a:pPr>
          <a:r>
            <a:rPr lang="en-US" sz="3200" kern="1200" dirty="0"/>
            <a:t>What are my concerns?</a:t>
          </a:r>
        </a:p>
      </dsp:txBody>
      <dsp:txXfrm>
        <a:off x="2458181" y="1031558"/>
        <a:ext cx="1835556" cy="1835556"/>
      </dsp:txXfrm>
    </dsp:sp>
    <dsp:sp modelId="{A07A6082-5833-CA45-9132-85657C7AA8C5}">
      <dsp:nvSpPr>
        <dsp:cNvPr id="0" name=""/>
        <dsp:cNvSpPr/>
      </dsp:nvSpPr>
      <dsp:spPr>
        <a:xfrm>
          <a:off x="4154720" y="651402"/>
          <a:ext cx="2595868" cy="2595868"/>
        </a:xfrm>
        <a:prstGeom prst="ellipse">
          <a:avLst/>
        </a:prstGeom>
        <a:solidFill>
          <a:schemeClr val="accent4">
            <a:alpha val="5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859" tIns="40640" rIns="142859" bIns="40640" numCol="1" spcCol="1270" anchor="ctr" anchorCtr="0">
          <a:noAutofit/>
        </a:bodyPr>
        <a:lstStyle/>
        <a:p>
          <a:pPr marL="0" lvl="0" indent="0" algn="ctr" defTabSz="1422400">
            <a:lnSpc>
              <a:spcPct val="90000"/>
            </a:lnSpc>
            <a:spcBef>
              <a:spcPct val="0"/>
            </a:spcBef>
            <a:spcAft>
              <a:spcPct val="35000"/>
            </a:spcAft>
            <a:buNone/>
          </a:pPr>
          <a:r>
            <a:rPr lang="en-US" sz="3200" kern="1200" dirty="0"/>
            <a:t>What is the fix?</a:t>
          </a:r>
        </a:p>
      </dsp:txBody>
      <dsp:txXfrm>
        <a:off x="4534876" y="1031558"/>
        <a:ext cx="1835556" cy="1835556"/>
      </dsp:txXfrm>
    </dsp:sp>
    <dsp:sp modelId="{56153038-E719-5B46-BD10-516DDD2401A4}">
      <dsp:nvSpPr>
        <dsp:cNvPr id="0" name=""/>
        <dsp:cNvSpPr/>
      </dsp:nvSpPr>
      <dsp:spPr>
        <a:xfrm>
          <a:off x="6231414" y="651402"/>
          <a:ext cx="2595868" cy="2595868"/>
        </a:xfrm>
        <a:prstGeom prst="ellipse">
          <a:avLst/>
        </a:prstGeom>
        <a:solidFill>
          <a:schemeClr val="accent2">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859" tIns="40640" rIns="142859"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What are the barriers?</a:t>
          </a:r>
          <a:endParaRPr lang="en-US" sz="3200" kern="1200" dirty="0"/>
        </a:p>
      </dsp:txBody>
      <dsp:txXfrm>
        <a:off x="6611570" y="1031558"/>
        <a:ext cx="1835556" cy="1835556"/>
      </dsp:txXfrm>
    </dsp:sp>
    <dsp:sp modelId="{D35B40CD-4B8D-2646-A77D-195FD0D32F24}">
      <dsp:nvSpPr>
        <dsp:cNvPr id="0" name=""/>
        <dsp:cNvSpPr/>
      </dsp:nvSpPr>
      <dsp:spPr>
        <a:xfrm>
          <a:off x="8308109" y="651402"/>
          <a:ext cx="2595868" cy="2595868"/>
        </a:xfrm>
        <a:prstGeom prst="ellipse">
          <a:avLst/>
        </a:prstGeom>
        <a:solidFill>
          <a:schemeClr val="accent1">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859" tIns="40640" rIns="142859"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How can I best share my concerns?</a:t>
          </a:r>
        </a:p>
      </dsp:txBody>
      <dsp:txXfrm>
        <a:off x="8688265" y="1031558"/>
        <a:ext cx="1835556" cy="1835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583DE-5AE2-A641-874F-3EED1BAC2A2D}">
      <dsp:nvSpPr>
        <dsp:cNvPr id="0" name=""/>
        <dsp:cNvSpPr/>
      </dsp:nvSpPr>
      <dsp:spPr>
        <a:xfrm>
          <a:off x="1661735" y="557191"/>
          <a:ext cx="6016752" cy="6016752"/>
        </a:xfrm>
        <a:prstGeom prst="pie">
          <a:avLst>
            <a:gd name="adj1" fmla="val 16200000"/>
            <a:gd name="adj2" fmla="val 0"/>
          </a:avLst>
        </a:prstGeom>
        <a:solidFill>
          <a:srgbClr val="F3E6E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0" kern="1200" cap="none" spc="0" dirty="0">
            <a:ln w="0"/>
            <a:solidFill>
              <a:schemeClr val="tx1"/>
            </a:solidFill>
            <a:effectLst>
              <a:outerShdw blurRad="38100" dist="19050" dir="2700000" algn="tl" rotWithShape="0">
                <a:schemeClr val="dk1">
                  <a:alpha val="40000"/>
                </a:schemeClr>
              </a:outerShdw>
            </a:effectLst>
          </a:endParaRPr>
        </a:p>
        <a:p>
          <a:pPr marL="0" lvl="0" indent="0" algn="ctr" defTabSz="1422400">
            <a:lnSpc>
              <a:spcPct val="90000"/>
            </a:lnSpc>
            <a:spcBef>
              <a:spcPct val="0"/>
            </a:spcBef>
            <a:spcAft>
              <a:spcPct val="35000"/>
            </a:spcAft>
            <a:buNone/>
          </a:pPr>
          <a:r>
            <a:rPr lang="en-US" sz="3200" b="0" kern="1200" cap="none" spc="0" dirty="0">
              <a:ln w="0"/>
              <a:solidFill>
                <a:schemeClr val="tx1"/>
              </a:solidFill>
              <a:effectLst>
                <a:outerShdw blurRad="38100" dist="19050" dir="2700000" algn="tl" rotWithShape="0">
                  <a:schemeClr val="dk1">
                    <a:alpha val="40000"/>
                  </a:schemeClr>
                </a:outerShdw>
              </a:effectLst>
            </a:rPr>
            <a:t>Don’t make it personal</a:t>
          </a:r>
        </a:p>
        <a:p>
          <a:pPr marL="0" lvl="0" indent="0" algn="ctr" defTabSz="1422400">
            <a:lnSpc>
              <a:spcPct val="90000"/>
            </a:lnSpc>
            <a:spcBef>
              <a:spcPct val="0"/>
            </a:spcBef>
            <a:spcAft>
              <a:spcPct val="35000"/>
            </a:spcAft>
            <a:buNone/>
          </a:pPr>
          <a:endParaRPr lang="en-US" sz="3200" b="0" kern="1200" cap="none" spc="0" dirty="0">
            <a:ln w="0"/>
            <a:solidFill>
              <a:schemeClr val="tx1"/>
            </a:solidFill>
            <a:effectLst>
              <a:outerShdw blurRad="38100" dist="19050" dir="2700000" algn="tl" rotWithShape="0">
                <a:schemeClr val="dk1">
                  <a:alpha val="40000"/>
                </a:schemeClr>
              </a:outerShdw>
            </a:effectLst>
          </a:endParaRPr>
        </a:p>
      </dsp:txBody>
      <dsp:txXfrm>
        <a:off x="4738874" y="1670290"/>
        <a:ext cx="2220468" cy="1790700"/>
      </dsp:txXfrm>
    </dsp:sp>
    <dsp:sp modelId="{F7266977-8CF0-6141-847D-06D6657961AC}">
      <dsp:nvSpPr>
        <dsp:cNvPr id="0" name=""/>
        <dsp:cNvSpPr/>
      </dsp:nvSpPr>
      <dsp:spPr>
        <a:xfrm>
          <a:off x="1685544" y="616593"/>
          <a:ext cx="6016752" cy="6016752"/>
        </a:xfrm>
        <a:prstGeom prst="pie">
          <a:avLst>
            <a:gd name="adj1" fmla="val 0"/>
            <a:gd name="adj2" fmla="val 5400000"/>
          </a:avLst>
        </a:prstGeom>
        <a:solidFill>
          <a:schemeClr val="accent6">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endParaRPr lang="en-US" sz="2400" b="0" kern="1200" cap="none" spc="0" dirty="0">
            <a:ln w="0"/>
            <a:solidFill>
              <a:schemeClr val="tx1"/>
            </a:solidFill>
            <a:effectLst>
              <a:outerShdw blurRad="38100" dist="19050" dir="2700000" algn="tl" rotWithShape="0">
                <a:schemeClr val="dk1">
                  <a:alpha val="40000"/>
                </a:schemeClr>
              </a:outerShdw>
            </a:effectLst>
          </a:endParaRPr>
        </a:p>
        <a:p>
          <a:pPr marL="0" lvl="0" indent="0" algn="ctr" defTabSz="1066800">
            <a:lnSpc>
              <a:spcPct val="90000"/>
            </a:lnSpc>
            <a:spcBef>
              <a:spcPct val="0"/>
            </a:spcBef>
            <a:spcAft>
              <a:spcPts val="0"/>
            </a:spcAft>
            <a:buNone/>
          </a:pPr>
          <a:endParaRPr lang="en-US" sz="100" b="0" kern="1200" cap="none" spc="0" dirty="0">
            <a:ln w="0"/>
            <a:solidFill>
              <a:schemeClr val="tx1"/>
            </a:solidFill>
            <a:effectLst>
              <a:outerShdw blurRad="38100" dist="19050" dir="2700000" algn="tl" rotWithShape="0">
                <a:schemeClr val="dk1">
                  <a:alpha val="40000"/>
                </a:schemeClr>
              </a:outerShdw>
            </a:effectLst>
          </a:endParaRPr>
        </a:p>
        <a:p>
          <a:pPr marL="0" lvl="0" indent="0" algn="ctr" defTabSz="1066800">
            <a:lnSpc>
              <a:spcPct val="90000"/>
            </a:lnSpc>
            <a:spcBef>
              <a:spcPct val="0"/>
            </a:spcBef>
            <a:spcAft>
              <a:spcPts val="0"/>
            </a:spcAft>
            <a:buNone/>
          </a:pPr>
          <a:endParaRPr lang="en-US" sz="300" b="0" kern="1200" cap="none" spc="0" dirty="0">
            <a:ln w="0"/>
            <a:solidFill>
              <a:schemeClr val="tx1"/>
            </a:solidFill>
            <a:effectLst>
              <a:outerShdw blurRad="38100" dist="19050" dir="2700000" algn="tl" rotWithShape="0">
                <a:schemeClr val="dk1">
                  <a:alpha val="40000"/>
                </a:schemeClr>
              </a:outerShdw>
            </a:effectLst>
          </a:endParaRPr>
        </a:p>
        <a:p>
          <a:pPr marL="0" lvl="0" indent="0" algn="ctr" defTabSz="1066800">
            <a:lnSpc>
              <a:spcPct val="90000"/>
            </a:lnSpc>
            <a:spcBef>
              <a:spcPct val="0"/>
            </a:spcBef>
            <a:spcAft>
              <a:spcPts val="0"/>
            </a:spcAft>
            <a:buNone/>
          </a:pPr>
          <a:r>
            <a:rPr lang="en-US" sz="3200" b="0" kern="1200" cap="none" spc="0" dirty="0">
              <a:ln w="0"/>
              <a:solidFill>
                <a:schemeClr val="tx1"/>
              </a:solidFill>
              <a:effectLst>
                <a:outerShdw blurRad="38100" dist="19050" dir="2700000" algn="tl" rotWithShape="0">
                  <a:schemeClr val="dk1">
                    <a:alpha val="40000"/>
                  </a:schemeClr>
                </a:outerShdw>
              </a:effectLst>
            </a:rPr>
            <a:t>Listen more than you speak</a:t>
          </a:r>
        </a:p>
      </dsp:txBody>
      <dsp:txXfrm>
        <a:off x="4801362" y="3732411"/>
        <a:ext cx="2220468" cy="1790700"/>
      </dsp:txXfrm>
    </dsp:sp>
    <dsp:sp modelId="{DCFBE113-B759-7F44-B9C8-C2BAE52D3730}">
      <dsp:nvSpPr>
        <dsp:cNvPr id="0" name=""/>
        <dsp:cNvSpPr/>
      </dsp:nvSpPr>
      <dsp:spPr>
        <a:xfrm>
          <a:off x="1574595" y="644331"/>
          <a:ext cx="6016752" cy="6016752"/>
        </a:xfrm>
        <a:prstGeom prst="pie">
          <a:avLst>
            <a:gd name="adj1" fmla="val 5400000"/>
            <a:gd name="adj2" fmla="val 10800000"/>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0" kern="1200" cap="none" spc="0" dirty="0">
            <a:ln w="0"/>
            <a:solidFill>
              <a:schemeClr val="tx1"/>
            </a:solidFill>
            <a:effectLst>
              <a:outerShdw blurRad="38100" dist="19050" dir="2700000" algn="tl" rotWithShape="0">
                <a:schemeClr val="dk1">
                  <a:alpha val="40000"/>
                </a:schemeClr>
              </a:outerShdw>
            </a:effectLst>
          </a:endParaRPr>
        </a:p>
        <a:p>
          <a:pPr marL="0" lvl="0" indent="0" algn="ctr" defTabSz="800100">
            <a:lnSpc>
              <a:spcPct val="90000"/>
            </a:lnSpc>
            <a:spcBef>
              <a:spcPct val="0"/>
            </a:spcBef>
            <a:spcAft>
              <a:spcPct val="35000"/>
            </a:spcAft>
            <a:buNone/>
          </a:pPr>
          <a:r>
            <a:rPr lang="en-US" sz="3200" b="0" kern="1200" cap="none" spc="0" dirty="0">
              <a:ln w="0"/>
              <a:solidFill>
                <a:schemeClr val="tx1"/>
              </a:solidFill>
              <a:effectLst>
                <a:outerShdw blurRad="38100" dist="19050" dir="2700000" algn="tl" rotWithShape="0">
                  <a:schemeClr val="dk1">
                    <a:alpha val="40000"/>
                  </a:schemeClr>
                </a:outerShdw>
              </a:effectLst>
            </a:rPr>
            <a:t>Identify ongoing support</a:t>
          </a:r>
        </a:p>
      </dsp:txBody>
      <dsp:txXfrm>
        <a:off x="2255061" y="3760149"/>
        <a:ext cx="2220468" cy="1790700"/>
      </dsp:txXfrm>
    </dsp:sp>
    <dsp:sp modelId="{EDF74C85-12C1-7849-9106-188F12FF4728}">
      <dsp:nvSpPr>
        <dsp:cNvPr id="0" name=""/>
        <dsp:cNvSpPr/>
      </dsp:nvSpPr>
      <dsp:spPr>
        <a:xfrm>
          <a:off x="1655821" y="561961"/>
          <a:ext cx="6016752" cy="6016752"/>
        </a:xfrm>
        <a:prstGeom prst="pie">
          <a:avLst>
            <a:gd name="adj1" fmla="val 10800000"/>
            <a:gd name="adj2" fmla="val 16200000"/>
          </a:avLst>
        </a:prstGeom>
        <a:solidFill>
          <a:schemeClr val="accent5">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0" kern="1200" cap="none" spc="0" dirty="0">
            <a:ln w="0"/>
            <a:solidFill>
              <a:schemeClr val="tx1"/>
            </a:solidFill>
            <a:effectLst>
              <a:outerShdw blurRad="38100" dist="19050" dir="2700000" algn="tl" rotWithShape="0">
                <a:schemeClr val="dk1">
                  <a:alpha val="40000"/>
                </a:schemeClr>
              </a:outerShdw>
            </a:effectLst>
          </a:endParaRPr>
        </a:p>
        <a:p>
          <a:pPr marL="0" lvl="0" indent="0" algn="ctr" defTabSz="1422400">
            <a:lnSpc>
              <a:spcPct val="90000"/>
            </a:lnSpc>
            <a:spcBef>
              <a:spcPct val="0"/>
            </a:spcBef>
            <a:spcAft>
              <a:spcPct val="35000"/>
            </a:spcAft>
            <a:buNone/>
          </a:pPr>
          <a:r>
            <a:rPr lang="en-US" sz="3200" b="0" kern="1200" cap="none" spc="0" dirty="0">
              <a:ln w="0"/>
              <a:solidFill>
                <a:schemeClr val="tx1"/>
              </a:solidFill>
              <a:effectLst>
                <a:outerShdw blurRad="38100" dist="19050" dir="2700000" algn="tl" rotWithShape="0">
                  <a:schemeClr val="dk1">
                    <a:alpha val="40000"/>
                  </a:schemeClr>
                </a:outerShdw>
              </a:effectLst>
            </a:rPr>
            <a:t>Balance the positive with the negative</a:t>
          </a:r>
        </a:p>
        <a:p>
          <a:pPr marL="0" lvl="0" indent="0" algn="ctr" defTabSz="1422400">
            <a:lnSpc>
              <a:spcPct val="90000"/>
            </a:lnSpc>
            <a:spcBef>
              <a:spcPct val="0"/>
            </a:spcBef>
            <a:spcAft>
              <a:spcPct val="35000"/>
            </a:spcAft>
            <a:buNone/>
          </a:pPr>
          <a:endParaRPr lang="en-US" sz="3200" b="0" kern="1200" cap="none" spc="0" dirty="0">
            <a:ln w="0"/>
            <a:solidFill>
              <a:schemeClr val="tx1"/>
            </a:solidFill>
            <a:effectLst>
              <a:outerShdw blurRad="38100" dist="19050" dir="2700000" algn="tl" rotWithShape="0">
                <a:schemeClr val="dk1">
                  <a:alpha val="40000"/>
                </a:schemeClr>
              </a:outerShdw>
            </a:effectLst>
          </a:endParaRPr>
        </a:p>
      </dsp:txBody>
      <dsp:txXfrm>
        <a:off x="2336287" y="1672195"/>
        <a:ext cx="2220468" cy="1790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8623C-3136-8A44-905D-AD60C1897275}">
      <dsp:nvSpPr>
        <dsp:cNvPr id="0" name=""/>
        <dsp:cNvSpPr/>
      </dsp:nvSpPr>
      <dsp:spPr>
        <a:xfrm>
          <a:off x="526446" y="0"/>
          <a:ext cx="6545335" cy="5222647"/>
        </a:xfrm>
        <a:prstGeom prst="diamond">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32029BF8-0189-D64C-A378-ED6A34637C4A}">
      <dsp:nvSpPr>
        <dsp:cNvPr id="0" name=""/>
        <dsp:cNvSpPr/>
      </dsp:nvSpPr>
      <dsp:spPr>
        <a:xfrm>
          <a:off x="278272" y="487495"/>
          <a:ext cx="3425361" cy="2036832"/>
        </a:xfrm>
        <a:prstGeom prst="roundRect">
          <a:avLst/>
        </a:prstGeom>
        <a:solidFill>
          <a:schemeClr val="accent2">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ASSUME</a:t>
          </a:r>
          <a:endParaRPr lang="en-US" sz="4100" kern="1200" dirty="0">
            <a:solidFill>
              <a:schemeClr val="tx1"/>
            </a:solidFill>
          </a:endParaRPr>
        </a:p>
      </dsp:txBody>
      <dsp:txXfrm>
        <a:off x="377702" y="586925"/>
        <a:ext cx="3226501" cy="1837972"/>
      </dsp:txXfrm>
    </dsp:sp>
    <dsp:sp modelId="{7B2F7A83-B55F-A046-ADD2-F8EF2854BDAF}">
      <dsp:nvSpPr>
        <dsp:cNvPr id="0" name=""/>
        <dsp:cNvSpPr/>
      </dsp:nvSpPr>
      <dsp:spPr>
        <a:xfrm>
          <a:off x="3966911" y="474398"/>
          <a:ext cx="3598676" cy="2036832"/>
        </a:xfrm>
        <a:prstGeom prst="roundRect">
          <a:avLst/>
        </a:prstGeom>
        <a:solidFill>
          <a:schemeClr val="accent1">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BLAME</a:t>
          </a:r>
          <a:endParaRPr lang="en-US" sz="4100" kern="1200" dirty="0">
            <a:solidFill>
              <a:schemeClr val="tx1"/>
            </a:solidFill>
          </a:endParaRPr>
        </a:p>
      </dsp:txBody>
      <dsp:txXfrm>
        <a:off x="4066341" y="573828"/>
        <a:ext cx="3399816" cy="1837972"/>
      </dsp:txXfrm>
    </dsp:sp>
    <dsp:sp modelId="{20E4C4BC-EE24-A34E-9ECB-826074FE2BE1}">
      <dsp:nvSpPr>
        <dsp:cNvPr id="0" name=""/>
        <dsp:cNvSpPr/>
      </dsp:nvSpPr>
      <dsp:spPr>
        <a:xfrm>
          <a:off x="274840" y="2697159"/>
          <a:ext cx="3428804" cy="2036832"/>
        </a:xfrm>
        <a:prstGeom prst="roundRect">
          <a:avLst/>
        </a:prstGeom>
        <a:solidFill>
          <a:schemeClr val="accent3">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JUDGE</a:t>
          </a:r>
        </a:p>
      </dsp:txBody>
      <dsp:txXfrm>
        <a:off x="374270" y="2796589"/>
        <a:ext cx="3229944" cy="1837972"/>
      </dsp:txXfrm>
    </dsp:sp>
    <dsp:sp modelId="{BF7A0E64-E3F3-584E-9F2C-99D9BC40E3EC}">
      <dsp:nvSpPr>
        <dsp:cNvPr id="0" name=""/>
        <dsp:cNvSpPr/>
      </dsp:nvSpPr>
      <dsp:spPr>
        <a:xfrm>
          <a:off x="3957919" y="2664508"/>
          <a:ext cx="3607658" cy="2036832"/>
        </a:xfrm>
        <a:prstGeom prst="roundRect">
          <a:avLst/>
        </a:prstGeom>
        <a:solidFill>
          <a:schemeClr val="bg2">
            <a:lumMod val="9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DRAMATIZE</a:t>
          </a:r>
        </a:p>
      </dsp:txBody>
      <dsp:txXfrm>
        <a:off x="4057349" y="2763938"/>
        <a:ext cx="3408798" cy="1837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8623C-3136-8A44-905D-AD60C1897275}">
      <dsp:nvSpPr>
        <dsp:cNvPr id="0" name=""/>
        <dsp:cNvSpPr/>
      </dsp:nvSpPr>
      <dsp:spPr>
        <a:xfrm>
          <a:off x="-48257" y="0"/>
          <a:ext cx="6589390" cy="5257800"/>
        </a:xfrm>
        <a:prstGeom prst="diamond">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32029BF8-0189-D64C-A378-ED6A34637C4A}">
      <dsp:nvSpPr>
        <dsp:cNvPr id="0" name=""/>
        <dsp:cNvSpPr/>
      </dsp:nvSpPr>
      <dsp:spPr>
        <a:xfrm>
          <a:off x="167771" y="457906"/>
          <a:ext cx="2993873" cy="2050542"/>
        </a:xfrm>
        <a:prstGeom prst="roundRect">
          <a:avLst/>
        </a:prstGeom>
        <a:solidFill>
          <a:schemeClr val="accent2">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LISTEN</a:t>
          </a:r>
          <a:endParaRPr lang="en-US" sz="4100" kern="1200" dirty="0">
            <a:solidFill>
              <a:schemeClr val="tx1"/>
            </a:solidFill>
          </a:endParaRPr>
        </a:p>
      </dsp:txBody>
      <dsp:txXfrm>
        <a:off x="267870" y="558005"/>
        <a:ext cx="2793675" cy="1850344"/>
      </dsp:txXfrm>
    </dsp:sp>
    <dsp:sp modelId="{7B2F7A83-B55F-A046-ADD2-F8EF2854BDAF}">
      <dsp:nvSpPr>
        <dsp:cNvPr id="0" name=""/>
        <dsp:cNvSpPr/>
      </dsp:nvSpPr>
      <dsp:spPr>
        <a:xfrm>
          <a:off x="3286979" y="499491"/>
          <a:ext cx="2993873" cy="2050542"/>
        </a:xfrm>
        <a:prstGeom prst="roundRect">
          <a:avLst/>
        </a:prstGeom>
        <a:solidFill>
          <a:schemeClr val="accent1">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PROBLEM SOLVE</a:t>
          </a:r>
          <a:endParaRPr lang="en-US" sz="4100" kern="1200" dirty="0">
            <a:solidFill>
              <a:schemeClr val="tx1"/>
            </a:solidFill>
          </a:endParaRPr>
        </a:p>
      </dsp:txBody>
      <dsp:txXfrm>
        <a:off x="3387078" y="599590"/>
        <a:ext cx="2793675" cy="1850344"/>
      </dsp:txXfrm>
    </dsp:sp>
    <dsp:sp modelId="{20E4C4BC-EE24-A34E-9ECB-826074FE2BE1}">
      <dsp:nvSpPr>
        <dsp:cNvPr id="0" name=""/>
        <dsp:cNvSpPr/>
      </dsp:nvSpPr>
      <dsp:spPr>
        <a:xfrm>
          <a:off x="176793" y="2707767"/>
          <a:ext cx="2993873" cy="2050542"/>
        </a:xfrm>
        <a:prstGeom prst="roundRect">
          <a:avLst/>
        </a:prstGeom>
        <a:solidFill>
          <a:schemeClr val="accent3">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EXTEND GRACE</a:t>
          </a:r>
        </a:p>
      </dsp:txBody>
      <dsp:txXfrm>
        <a:off x="276892" y="2807866"/>
        <a:ext cx="2793675" cy="1850344"/>
      </dsp:txXfrm>
    </dsp:sp>
    <dsp:sp modelId="{BF7A0E64-E3F3-584E-9F2C-99D9BC40E3EC}">
      <dsp:nvSpPr>
        <dsp:cNvPr id="0" name=""/>
        <dsp:cNvSpPr/>
      </dsp:nvSpPr>
      <dsp:spPr>
        <a:xfrm>
          <a:off x="3286979" y="2707767"/>
          <a:ext cx="2993873" cy="2050542"/>
        </a:xfrm>
        <a:prstGeom prst="roundRect">
          <a:avLst/>
        </a:prstGeom>
        <a:solidFill>
          <a:schemeClr val="bg2">
            <a:lumMod val="9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TAKE BREAKS</a:t>
          </a:r>
        </a:p>
      </dsp:txBody>
      <dsp:txXfrm>
        <a:off x="3387078" y="2807866"/>
        <a:ext cx="2793675" cy="185034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14E13A-E045-4A41-8183-B0ED0F1CCD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0F8BFA-CF14-42EF-89A4-E778E12E94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565C4B-61D0-46E5-87DF-72DB98A8C6B1}" type="datetimeFigureOut">
              <a:rPr lang="en-US" smtClean="0"/>
              <a:t>5/24/2022</a:t>
            </a:fld>
            <a:endParaRPr lang="en-US"/>
          </a:p>
        </p:txBody>
      </p:sp>
      <p:sp>
        <p:nvSpPr>
          <p:cNvPr id="4" name="Footer Placeholder 3">
            <a:extLst>
              <a:ext uri="{FF2B5EF4-FFF2-40B4-BE49-F238E27FC236}">
                <a16:creationId xmlns:a16="http://schemas.microsoft.com/office/drawing/2014/main" id="{8C7DD342-2AB8-4C82-8DB0-95979FA44E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F64A62-4909-40AF-92E8-1DB3218897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184D2E-0433-4B2B-ABCA-3AF60BD115B1}" type="slidenum">
              <a:rPr lang="en-US" smtClean="0"/>
              <a:t>‹#›</a:t>
            </a:fld>
            <a:endParaRPr lang="en-US"/>
          </a:p>
        </p:txBody>
      </p:sp>
    </p:spTree>
    <p:extLst>
      <p:ext uri="{BB962C8B-B14F-4D97-AF65-F5344CB8AC3E}">
        <p14:creationId xmlns:p14="http://schemas.microsoft.com/office/powerpoint/2010/main" val="3978404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B257D-D926-4EAE-8668-862BFDCAA597}"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A748D-C714-4D80-85C9-291452235220}" type="slidenum">
              <a:rPr lang="en-US" smtClean="0"/>
              <a:t>‹#›</a:t>
            </a:fld>
            <a:endParaRPr lang="en-US"/>
          </a:p>
        </p:txBody>
      </p:sp>
    </p:spTree>
    <p:extLst>
      <p:ext uri="{BB962C8B-B14F-4D97-AF65-F5344CB8AC3E}">
        <p14:creationId xmlns:p14="http://schemas.microsoft.com/office/powerpoint/2010/main" val="345931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qz.com/1021770/annual-performance-reviews-are-an-outdated-management-too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arentcenterhub.org/10-great-things-at-cpir/" TargetMode="External"/><Relationship Id="rId7" Type="http://schemas.openxmlformats.org/officeDocument/2006/relationships/hyperlink" Target="https://www.parentcenterhub.org/region-d"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parentcenterhub.org/region-c" TargetMode="External"/><Relationship Id="rId5" Type="http://schemas.openxmlformats.org/officeDocument/2006/relationships/hyperlink" Target="https://www.parentcenterhub.org/region-b" TargetMode="External"/><Relationship Id="rId4" Type="http://schemas.openxmlformats.org/officeDocument/2006/relationships/hyperlink" Target="https://www.parentcenterhub.org/region-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I’m Melanie Reese, the director of CADRE</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national center for appropriate dispute resolution in special education.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538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US" sz="1600" b="0" dirty="0"/>
          </a:p>
          <a:p>
            <a:r>
              <a:rPr lang="en-US" sz="1600" dirty="0"/>
              <a:t>Discomfort, guilt, awkwardness</a:t>
            </a:r>
          </a:p>
          <a:p>
            <a:endParaRPr lang="en-US" sz="1600" dirty="0"/>
          </a:p>
          <a:p>
            <a:r>
              <a:rPr lang="en-US" sz="1600" dirty="0"/>
              <a:t>Silence, resentment, dysfunction</a:t>
            </a:r>
          </a:p>
          <a:p>
            <a:endParaRPr lang="en-US" sz="1600" dirty="0"/>
          </a:p>
          <a:p>
            <a:r>
              <a:rPr lang="en-US" sz="1600" dirty="0"/>
              <a:t>Often a tactic used by procrastinators thinking the situation will resolve itself – it rarely does.</a:t>
            </a:r>
          </a:p>
          <a:p>
            <a:endParaRPr lang="en-US" sz="1600" dirty="0"/>
          </a:p>
          <a:p>
            <a:r>
              <a:rPr lang="en-US" sz="1600" dirty="0"/>
              <a:t>Most people want to avoid conflict and think that avoiding difficult conversations achieves that.  But it doesn’t.  It’s better to learn to navigate these conversations, not avoid them.</a:t>
            </a:r>
          </a:p>
        </p:txBody>
      </p:sp>
      <p:sp>
        <p:nvSpPr>
          <p:cNvPr id="4" name="Slide Number Placeholder 3"/>
          <p:cNvSpPr>
            <a:spLocks noGrp="1"/>
          </p:cNvSpPr>
          <p:nvPr>
            <p:ph type="sldNum" sz="quarter" idx="5"/>
          </p:nvPr>
        </p:nvSpPr>
        <p:spPr/>
        <p:txBody>
          <a:bodyPr/>
          <a:lstStyle/>
          <a:p>
            <a:fld id="{171A748D-C714-4D80-85C9-291452235220}" type="slidenum">
              <a:rPr lang="en-US" smtClean="0"/>
              <a:t>10</a:t>
            </a:fld>
            <a:endParaRPr lang="en-US" dirty="0"/>
          </a:p>
        </p:txBody>
      </p:sp>
    </p:spTree>
    <p:extLst>
      <p:ext uri="{BB962C8B-B14F-4D97-AF65-F5344CB8AC3E}">
        <p14:creationId xmlns:p14="http://schemas.microsoft.com/office/powerpoint/2010/main" val="162910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Difficult conversations cannot be avoided if we want to move forward or find success – at home, work, in our relationships, in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71A748D-C714-4D80-85C9-291452235220}" type="slidenum">
              <a:rPr lang="en-US" smtClean="0"/>
              <a:t>11</a:t>
            </a:fld>
            <a:endParaRPr lang="en-US"/>
          </a:p>
        </p:txBody>
      </p:sp>
    </p:spTree>
    <p:extLst>
      <p:ext uri="{BB962C8B-B14F-4D97-AF65-F5344CB8AC3E}">
        <p14:creationId xmlns:p14="http://schemas.microsoft.com/office/powerpoint/2010/main" val="427050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A discussion between two or more people in which they hold opposing opinions about a high-stakes issues and where emotions run strong.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Potential loss: relationship, job, money, family, friends</a:t>
            </a:r>
          </a:p>
          <a:p>
            <a:endParaRPr lang="en-US" dirty="0"/>
          </a:p>
          <a:p>
            <a:r>
              <a:rPr lang="en-US" dirty="0"/>
              <a:t>3 components:</a:t>
            </a:r>
          </a:p>
          <a:p>
            <a:pPr marL="228600" indent="-228600">
              <a:buAutoNum type="arabicPeriod"/>
            </a:pPr>
            <a:r>
              <a:rPr lang="en-US" dirty="0"/>
              <a:t>What happened or should have happened</a:t>
            </a:r>
          </a:p>
          <a:p>
            <a:pPr marL="228600" indent="-228600">
              <a:buAutoNum type="arabicPeriod"/>
            </a:pPr>
            <a:r>
              <a:rPr lang="en-US" dirty="0"/>
              <a:t>Identity</a:t>
            </a:r>
          </a:p>
          <a:p>
            <a:pPr marL="228600" indent="-228600">
              <a:buAutoNum type="arabicPeriod"/>
            </a:pPr>
            <a:r>
              <a:rPr lang="en-US" dirty="0"/>
              <a:t>Feelings</a:t>
            </a:r>
          </a:p>
          <a:p>
            <a:pPr marL="228600" indent="-228600">
              <a:buAutoNum type="arabicPeriod"/>
            </a:pPr>
            <a:endParaRPr lang="en-US" dirty="0"/>
          </a:p>
          <a:p>
            <a:pPr marL="228600" indent="-228600">
              <a:buAutoNum type="arabicPeriod"/>
            </a:pPr>
            <a:r>
              <a:rPr lang="en-US" dirty="0"/>
              <a:t>This is when we struggle to communicate effectively</a:t>
            </a:r>
          </a:p>
          <a:p>
            <a:pPr marL="228600" indent="-228600">
              <a:buAutoNum type="arabicPeriod"/>
            </a:pPr>
            <a:endParaRPr lang="en-US" dirty="0"/>
          </a:p>
          <a:p>
            <a:pPr marL="228600" indent="-228600">
              <a:buAutoNum type="arabicPeriod"/>
            </a:pPr>
            <a:r>
              <a:rPr lang="en-US" dirty="0"/>
              <a:t>This book is a great resource with great techniques.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171A748D-C714-4D80-85C9-291452235220}" type="slidenum">
              <a:rPr lang="en-US" smtClean="0"/>
              <a:t>12</a:t>
            </a:fld>
            <a:endParaRPr lang="en-US"/>
          </a:p>
        </p:txBody>
      </p:sp>
    </p:spTree>
    <p:extLst>
      <p:ext uri="{BB962C8B-B14F-4D97-AF65-F5344CB8AC3E}">
        <p14:creationId xmlns:p14="http://schemas.microsoft.com/office/powerpoint/2010/main" val="369494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Step #1: Inquiry (SITUATION)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Cultivate an attitude of discovery and curiosity. Pretend you don’t know anything (you really don’t), and try to learn as much as possible about your opponent/partner and her point of view. Pretend you’re entertaining a visitor from another planet, and find out how things look on that planet, how certain events affect the other person, and what the values and priorities are there.</a:t>
            </a:r>
          </a:p>
          <a:p>
            <a:r>
              <a:rPr lang="en-US" sz="1200" b="0" i="0" kern="1200" dirty="0">
                <a:solidFill>
                  <a:schemeClr val="tx1"/>
                </a:solidFill>
                <a:effectLst/>
                <a:latin typeface="+mn-lt"/>
                <a:ea typeface="+mn-ea"/>
                <a:cs typeface="+mn-cs"/>
              </a:rPr>
              <a:t>If your partner really was from another planet, you’d be watching her body language and listening for the unspoken energy as well. Do that here. What does she really want? What is she not saying?</a:t>
            </a:r>
          </a:p>
          <a:p>
            <a:r>
              <a:rPr lang="en-US" sz="1200" b="0" i="0" kern="1200" dirty="0">
                <a:solidFill>
                  <a:schemeClr val="tx1"/>
                </a:solidFill>
                <a:effectLst/>
                <a:latin typeface="+mn-lt"/>
                <a:ea typeface="+mn-ea"/>
                <a:cs typeface="+mn-cs"/>
              </a:rPr>
              <a:t>Let her talk until she is finished. Don’t interrupt except to acknowledge. Whatever you hear, don’t take it personally. It’s not really about you. Try to learn as much as you can in this phase of the conversation. You’ll get your turn, but don’t rush it.</a:t>
            </a:r>
          </a:p>
          <a:p>
            <a:r>
              <a:rPr lang="en-US" sz="1200" b="1" i="0" kern="1200" dirty="0">
                <a:solidFill>
                  <a:schemeClr val="tx1"/>
                </a:solidFill>
                <a:effectLst/>
                <a:latin typeface="+mn-lt"/>
                <a:ea typeface="+mn-ea"/>
                <a:cs typeface="+mn-cs"/>
              </a:rPr>
              <a:t>Step #2: Acknowledgment (OBSERVATION)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Acknowledgment means showing that you’ve heard and understood. Try to understand the other person so well you can make his argument for him. Then do it. Explain back to him what you think he’s really going for. Guess at his hopes and honor his position. He won’t change unless he sees that you see where he stands. Then he might. No guarantees.</a:t>
            </a:r>
          </a:p>
          <a:p>
            <a:r>
              <a:rPr lang="en-US" sz="1200" b="0" i="0" kern="1200" dirty="0">
                <a:solidFill>
                  <a:schemeClr val="tx1"/>
                </a:solidFill>
                <a:effectLst/>
                <a:latin typeface="+mn-lt"/>
                <a:ea typeface="+mn-ea"/>
                <a:cs typeface="+mn-cs"/>
              </a:rPr>
              <a:t>Acknowledge whatever you can, including your own defensiveness if it comes up. It’s fine; it just is. You can decide later how to address it. For example, in an argument with a friend, I said: “I notice I’m becoming defensive, and I think it’s because your voice just got louder and sounded angry. I just want to talk about this topic. I’m not trying to persuade you in either direction.” The acknowledgment helped him (and me) to recenter.</a:t>
            </a:r>
          </a:p>
          <a:p>
            <a:r>
              <a:rPr lang="en-US" sz="1200" b="0" i="0" kern="1200" dirty="0">
                <a:solidFill>
                  <a:schemeClr val="tx1"/>
                </a:solidFill>
                <a:effectLst/>
                <a:latin typeface="+mn-lt"/>
                <a:ea typeface="+mn-ea"/>
                <a:cs typeface="+mn-cs"/>
              </a:rPr>
              <a:t>Acknowledgment can be difficult if we associate it with agreement. Keep them separate. My saying, “This sounds really important to you” doesn’t mean I’m going to go along with your decision.</a:t>
            </a:r>
          </a:p>
          <a:p>
            <a:r>
              <a:rPr lang="en-US" sz="1200" b="1" i="0" kern="1200" dirty="0">
                <a:solidFill>
                  <a:schemeClr val="tx1"/>
                </a:solidFill>
                <a:effectLst/>
                <a:latin typeface="+mn-lt"/>
                <a:ea typeface="+mn-ea"/>
                <a:cs typeface="+mn-cs"/>
              </a:rPr>
              <a:t>Step #3: Advocacy (IMPACT)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you sense that your opponent has expressed all her energy on the topic, it’s your turn. What can you see from your perspective that she has missed? Help clarify your position without minimizing hers. For example, “From what you’ve told me, I can see how you came to the conclusion that I’m not a team player. And I think I am. When I introduce problems with a project, I’m thinking about its long-term success. I don’t mean to be a critic, though perhaps I sound like one. Maybe we can talk about how to address these issues so that my intention is clear.”</a:t>
            </a:r>
          </a:p>
          <a:p>
            <a:r>
              <a:rPr lang="en-US" sz="1200" b="1" i="0" kern="1200" dirty="0">
                <a:solidFill>
                  <a:schemeClr val="tx1"/>
                </a:solidFill>
                <a:effectLst/>
                <a:latin typeface="+mn-lt"/>
                <a:ea typeface="+mn-ea"/>
                <a:cs typeface="+mn-cs"/>
              </a:rPr>
              <a:t>Step #4: Problem-Solving (OPEN-ENDED QUESTION)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Now you’re ready to begin building solutions. Brainstorming and continued inquiry are useful. Ask your opponent/partner what he thinks would work. Whatever he says, find something that you like and build on it. If the conversation becomes adversarial, go back to inquiry. Asking for the other’s point of view usually creates safety, and he’ll be more willing to engage. If you’ve been successful in centering, adjusting your attitude, and engaging with inquiry and useful purpose, building sustainable solutions will be easy.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8008F-DB08-4554-A422-21F93A4BC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37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4 D’s of Difficult conversation: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0" kern="1200" dirty="0">
                <a:solidFill>
                  <a:schemeClr val="tx1"/>
                </a:solidFill>
                <a:effectLst/>
                <a:latin typeface="+mn-lt"/>
                <a:ea typeface="+mn-ea"/>
                <a:cs typeface="+mn-cs"/>
              </a:rPr>
              <a:t>Denial:</a:t>
            </a:r>
            <a:r>
              <a:rPr lang="en-US" sz="1200" b="0" i="0" kern="1200" dirty="0">
                <a:solidFill>
                  <a:schemeClr val="tx1"/>
                </a:solidFill>
                <a:effectLst/>
                <a:latin typeface="+mn-lt"/>
                <a:ea typeface="+mn-ea"/>
                <a:cs typeface="+mn-cs"/>
              </a:rPr>
              <a:t> The other person rejects the information you’re putting forward, claims it is untrue, or completely shuts down.</a:t>
            </a:r>
          </a:p>
          <a:p>
            <a:r>
              <a:rPr lang="en-US" sz="1200" b="0" i="0" kern="1200" dirty="0">
                <a:solidFill>
                  <a:schemeClr val="tx1"/>
                </a:solidFill>
                <a:effectLst/>
                <a:latin typeface="+mn-lt"/>
                <a:ea typeface="+mn-ea"/>
                <a:cs typeface="+mn-cs"/>
              </a:rPr>
              <a:t>Address this with preparation and specifics.  Try to identify the facts of the situation.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Deflection</a:t>
            </a:r>
            <a:r>
              <a:rPr lang="en-US" sz="1200" b="0" i="0" kern="1200" dirty="0">
                <a:solidFill>
                  <a:schemeClr val="tx1"/>
                </a:solidFill>
                <a:effectLst/>
                <a:latin typeface="+mn-lt"/>
                <a:ea typeface="+mn-ea"/>
                <a:cs typeface="+mn-cs"/>
              </a:rPr>
              <a:t>: The other person changes the subject. “I can’t believe you’re telling me this. I can name three other people who are doing far worse things. And we have crummy computers. And no one every told me this before.”</a:t>
            </a:r>
          </a:p>
          <a:p>
            <a:r>
              <a:rPr lang="en-US" sz="1200" b="0" i="0" kern="1200" dirty="0">
                <a:solidFill>
                  <a:schemeClr val="tx1"/>
                </a:solidFill>
                <a:effectLst/>
                <a:latin typeface="+mn-lt"/>
                <a:ea typeface="+mn-ea"/>
                <a:cs typeface="+mn-cs"/>
              </a:rPr>
              <a:t>Address this by not falling for this tray.  Remain focused on the topic of the conversation.  Don’t stray from the course.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Disruption: </a:t>
            </a:r>
            <a:r>
              <a:rPr lang="en-US" sz="1200" b="0" i="0" kern="1200" dirty="0">
                <a:solidFill>
                  <a:schemeClr val="tx1"/>
                </a:solidFill>
                <a:effectLst/>
                <a:latin typeface="+mn-lt"/>
                <a:ea typeface="+mn-ea"/>
                <a:cs typeface="+mn-cs"/>
              </a:rPr>
              <a:t>The other person shouts, swears, sobs, storms out — or all of the above. </a:t>
            </a:r>
          </a:p>
          <a:p>
            <a:r>
              <a:rPr lang="en-US" sz="1200" b="0" i="0" kern="1200" dirty="0">
                <a:solidFill>
                  <a:schemeClr val="tx1"/>
                </a:solidFill>
                <a:effectLst/>
                <a:latin typeface="+mn-lt"/>
                <a:ea typeface="+mn-ea"/>
                <a:cs typeface="+mn-cs"/>
              </a:rPr>
              <a:t>Address this by remaining calm and not engaging in the same type of behavior.</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Dumping</a:t>
            </a:r>
            <a:r>
              <a:rPr lang="en-US" sz="1200" b="0" i="0" kern="1200" dirty="0">
                <a:solidFill>
                  <a:schemeClr val="tx1"/>
                </a:solidFill>
                <a:effectLst/>
                <a:latin typeface="+mn-lt"/>
                <a:ea typeface="+mn-ea"/>
                <a:cs typeface="+mn-cs"/>
              </a:rPr>
              <a:t>: The other person declares it is your fault and tries to steer the conversation into criticism of you or the organization.</a:t>
            </a:r>
          </a:p>
          <a:p>
            <a:r>
              <a:rPr lang="en-US" sz="1200" b="0" i="0" kern="1200" dirty="0">
                <a:solidFill>
                  <a:schemeClr val="tx1"/>
                </a:solidFill>
                <a:effectLst/>
                <a:latin typeface="+mn-lt"/>
                <a:ea typeface="+mn-ea"/>
                <a:cs typeface="+mn-cs"/>
              </a:rPr>
              <a:t>Address this by taking a step back.  Remain calm, don’t make/take it personal.</a:t>
            </a:r>
          </a:p>
          <a:p>
            <a:endParaRPr lang="en-US" dirty="0"/>
          </a:p>
        </p:txBody>
      </p:sp>
      <p:sp>
        <p:nvSpPr>
          <p:cNvPr id="4" name="Slide Number Placeholder 3"/>
          <p:cNvSpPr>
            <a:spLocks noGrp="1"/>
          </p:cNvSpPr>
          <p:nvPr>
            <p:ph type="sldNum" sz="quarter" idx="5"/>
          </p:nvPr>
        </p:nvSpPr>
        <p:spPr/>
        <p:txBody>
          <a:bodyPr/>
          <a:lstStyle/>
          <a:p>
            <a:fld id="{171A748D-C714-4D80-85C9-291452235220}" type="slidenum">
              <a:rPr lang="en-US" smtClean="0"/>
              <a:t>14</a:t>
            </a:fld>
            <a:endParaRPr lang="en-US"/>
          </a:p>
        </p:txBody>
      </p:sp>
    </p:spTree>
    <p:extLst>
      <p:ext uri="{BB962C8B-B14F-4D97-AF65-F5344CB8AC3E}">
        <p14:creationId xmlns:p14="http://schemas.microsoft.com/office/powerpoint/2010/main" val="3245227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a:solidFill>
                  <a:schemeClr val="tx1"/>
                </a:solidFill>
                <a:effectLst/>
                <a:latin typeface="+mn-lt"/>
                <a:ea typeface="+mn-ea"/>
                <a:cs typeface="+mn-cs"/>
              </a:rPr>
              <a:t>Begin by thinking whether the conversation is necessary. Take the advice of Larry Boyer of Success Rockets LLC: “If you need to have a conversation that is difficult for you, start with asking yourself why you really need to have the conversation. Is it more difficult having the conversation or keeping the status quo? You have the status quo now, so why bother? When you can answer that question for yourself, you may find the conversation is not as difficult as you fear.”</a:t>
            </a:r>
          </a:p>
          <a:p>
            <a:pPr marL="228600" indent="-228600">
              <a:buFont typeface="+mj-lt"/>
              <a:buAutoNum type="arabicPeriod"/>
            </a:pPr>
            <a:r>
              <a:rPr lang="en-US" sz="1200" b="0" i="0" kern="1200" dirty="0">
                <a:solidFill>
                  <a:schemeClr val="tx1"/>
                </a:solidFill>
                <a:effectLst/>
                <a:latin typeface="+mn-lt"/>
                <a:ea typeface="+mn-ea"/>
                <a:cs typeface="+mn-cs"/>
              </a:rPr>
              <a:t>Choose a setting that is private and allows for 2-way interaction. Ensure this conversation can take place face-to-face, if possible, or over a video conference, at the very least. Remote work is becoming so much more common, but these tough talks need to be real discussions, not take place over email.</a:t>
            </a:r>
          </a:p>
          <a:p>
            <a:pPr marL="228600" indent="-228600">
              <a:buFont typeface="+mj-lt"/>
              <a:buAutoNum type="arabicPeriod"/>
            </a:pPr>
            <a:r>
              <a:rPr lang="en-US" sz="1200" b="0" i="0" kern="1200" dirty="0">
                <a:solidFill>
                  <a:schemeClr val="tx1"/>
                </a:solidFill>
                <a:effectLst/>
                <a:latin typeface="+mn-lt"/>
                <a:ea typeface="+mn-ea"/>
                <a:cs typeface="+mn-cs"/>
              </a:rPr>
              <a:t>Bring a witness if the conversation is going to be really tough.</a:t>
            </a:r>
          </a:p>
          <a:p>
            <a:pPr marL="228600" indent="-228600">
              <a:buFont typeface="+mj-lt"/>
              <a:buAutoNum type="arabicPeriod"/>
            </a:pPr>
            <a:r>
              <a:rPr lang="en-US" sz="1200" b="0" i="0" kern="1200" dirty="0">
                <a:solidFill>
                  <a:schemeClr val="tx1"/>
                </a:solidFill>
                <a:effectLst/>
                <a:latin typeface="+mn-lt"/>
                <a:ea typeface="+mn-ea"/>
                <a:cs typeface="+mn-cs"/>
              </a:rPr>
              <a:t>Begin your conversation by reinforcing the individual’s value and strengths to the team or company.</a:t>
            </a:r>
          </a:p>
          <a:p>
            <a:pPr marL="228600" indent="-228600">
              <a:buFont typeface="+mj-lt"/>
              <a:buAutoNum type="arabicPeriod"/>
            </a:pPr>
            <a:r>
              <a:rPr lang="en-US" sz="1200" b="0" i="0" kern="1200" dirty="0">
                <a:solidFill>
                  <a:schemeClr val="tx1"/>
                </a:solidFill>
                <a:effectLst/>
                <a:latin typeface="+mn-lt"/>
                <a:ea typeface="+mn-ea"/>
                <a:cs typeface="+mn-cs"/>
              </a:rPr>
              <a:t>Ask them about areas of opportunity and improvement and where they need help. Laurie </a:t>
            </a:r>
            <a:r>
              <a:rPr lang="en-US" sz="1200" b="0" i="0" kern="1200" dirty="0" err="1">
                <a:solidFill>
                  <a:schemeClr val="tx1"/>
                </a:solidFill>
                <a:effectLst/>
                <a:latin typeface="+mn-lt"/>
                <a:ea typeface="+mn-ea"/>
                <a:cs typeface="+mn-cs"/>
              </a:rPr>
              <a:t>Sudbrink</a:t>
            </a:r>
            <a:r>
              <a:rPr lang="en-US" sz="1200" b="0" i="0" kern="1200" dirty="0">
                <a:solidFill>
                  <a:schemeClr val="tx1"/>
                </a:solidFill>
                <a:effectLst/>
                <a:latin typeface="+mn-lt"/>
                <a:ea typeface="+mn-ea"/>
                <a:cs typeface="+mn-cs"/>
              </a:rPr>
              <a:t> of Unlimited Coaching Solutions says it this way: “No one likes to be confronted. Most appreciate being helped. When engaging in a conversation to help, our intent will come from a better place.”</a:t>
            </a:r>
          </a:p>
          <a:p>
            <a:pPr marL="228600" indent="-228600">
              <a:buFont typeface="+mj-lt"/>
              <a:buAutoNum type="arabicPeriod"/>
            </a:pPr>
            <a:r>
              <a:rPr lang="en-US" sz="1200" b="0" i="0" kern="1200" dirty="0">
                <a:solidFill>
                  <a:schemeClr val="tx1"/>
                </a:solidFill>
                <a:effectLst/>
                <a:latin typeface="+mn-lt"/>
                <a:ea typeface="+mn-ea"/>
                <a:cs typeface="+mn-cs"/>
              </a:rPr>
              <a:t>Indicate where you need help from them, and don’t forget to focus on specific behaviors. Bill Gardner from Noetic Outcomes Consulting, LLC suggests, “Confront behavior, not your assessment of their behavior…Ask, “What is the evidence for my inference?” and confront on that behavior.”</a:t>
            </a:r>
          </a:p>
          <a:p>
            <a:pPr marL="228600" indent="-228600">
              <a:buFont typeface="+mj-lt"/>
              <a:buAutoNum type="arabicPeriod"/>
            </a:pPr>
            <a:r>
              <a:rPr lang="en-US" sz="1200" b="0" i="0" kern="1200" dirty="0">
                <a:solidFill>
                  <a:schemeClr val="tx1"/>
                </a:solidFill>
                <a:effectLst/>
                <a:latin typeface="+mn-lt"/>
                <a:ea typeface="+mn-ea"/>
                <a:cs typeface="+mn-cs"/>
              </a:rPr>
              <a:t>Ensure there is a clear plan for improvement that can be agreed-upon, and an understood consequence or result of the poor performance. A </a:t>
            </a:r>
            <a:r>
              <a:rPr lang="en-US" sz="1200" b="0" i="0" u="none" strike="noStrike" kern="1200" dirty="0">
                <a:solidFill>
                  <a:schemeClr val="tx1"/>
                </a:solidFill>
                <a:effectLst/>
                <a:latin typeface="+mn-lt"/>
                <a:ea typeface="+mn-ea"/>
                <a:cs typeface="+mn-cs"/>
                <a:hlinkClick r:id="rId3"/>
              </a:rPr>
              <a:t>recent study</a:t>
            </a:r>
            <a:r>
              <a:rPr lang="en-US" sz="1200" b="0" i="0" kern="1200" dirty="0">
                <a:solidFill>
                  <a:schemeClr val="tx1"/>
                </a:solidFill>
                <a:effectLst/>
                <a:latin typeface="+mn-lt"/>
                <a:ea typeface="+mn-ea"/>
                <a:cs typeface="+mn-cs"/>
              </a:rPr>
              <a:t> revealed that feedback without consequences isn’t effective – when feedback was used alone, it only produced consistent improvements in performance 28% of the time.</a:t>
            </a:r>
          </a:p>
          <a:p>
            <a:pPr marL="228600" indent="-228600">
              <a:buFont typeface="+mj-lt"/>
              <a:buAutoNum type="arabicPeriod"/>
            </a:pPr>
            <a:r>
              <a:rPr lang="en-US" sz="1200" b="0" i="0" kern="1200" dirty="0">
                <a:solidFill>
                  <a:schemeClr val="tx1"/>
                </a:solidFill>
                <a:effectLst/>
                <a:latin typeface="+mn-lt"/>
                <a:ea typeface="+mn-ea"/>
                <a:cs typeface="+mn-cs"/>
              </a:rPr>
              <a:t>Document the conversation.</a:t>
            </a:r>
          </a:p>
          <a:p>
            <a:pPr marL="228600" indent="-228600">
              <a:buFont typeface="+mj-lt"/>
              <a:buAutoNum type="arabicPeriod"/>
            </a:pPr>
            <a:r>
              <a:rPr lang="en-US" sz="1200" b="0" i="0" kern="1200" dirty="0">
                <a:solidFill>
                  <a:schemeClr val="tx1"/>
                </a:solidFill>
                <a:effectLst/>
                <a:latin typeface="+mn-lt"/>
                <a:ea typeface="+mn-ea"/>
                <a:cs typeface="+mn-cs"/>
              </a:rPr>
              <a:t>Finally, remember to always be respectful, yet firm. As Napoleon Bonaparte was famous for saying, “Firmness works better when employed with courtesy and manner.”</a:t>
            </a:r>
          </a:p>
          <a:p>
            <a:endParaRPr lang="en-US" sz="1600" dirty="0"/>
          </a:p>
        </p:txBody>
      </p:sp>
      <p:sp>
        <p:nvSpPr>
          <p:cNvPr id="4" name="Slide Number Placeholder 3"/>
          <p:cNvSpPr>
            <a:spLocks noGrp="1"/>
          </p:cNvSpPr>
          <p:nvPr>
            <p:ph type="sldNum" sz="quarter" idx="5"/>
          </p:nvPr>
        </p:nvSpPr>
        <p:spPr/>
        <p:txBody>
          <a:bodyPr/>
          <a:lstStyle/>
          <a:p>
            <a:fld id="{171A748D-C714-4D80-85C9-291452235220}" type="slidenum">
              <a:rPr lang="en-US" smtClean="0"/>
              <a:t>15</a:t>
            </a:fld>
            <a:endParaRPr lang="en-US" dirty="0"/>
          </a:p>
        </p:txBody>
      </p:sp>
    </p:spTree>
    <p:extLst>
      <p:ext uri="{BB962C8B-B14F-4D97-AF65-F5344CB8AC3E}">
        <p14:creationId xmlns:p14="http://schemas.microsoft.com/office/powerpoint/2010/main" val="12612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b="0" dirty="0"/>
              <a:t>DON’T</a:t>
            </a:r>
          </a:p>
          <a:p>
            <a:pPr marL="342900" indent="-342900">
              <a:buFont typeface="+mj-lt"/>
              <a:buAutoNum type="arabicPeriod"/>
            </a:pPr>
            <a:r>
              <a:rPr lang="en-US" sz="1600" dirty="0"/>
              <a:t>Don’t assume your viewpoint is obvious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Don’t blame others for how you feel </a:t>
            </a:r>
          </a:p>
          <a:p>
            <a:pPr marL="0" indent="0">
              <a:buFont typeface="+mj-lt"/>
              <a:buNone/>
            </a:pPr>
            <a:endParaRPr lang="en-US" sz="1600" dirty="0"/>
          </a:p>
          <a:p>
            <a:pPr marL="0" indent="0">
              <a:buFont typeface="+mj-lt"/>
              <a:buNone/>
            </a:pPr>
            <a:r>
              <a:rPr lang="en-US" sz="1600" dirty="0"/>
              <a:t>DO</a:t>
            </a:r>
          </a:p>
          <a:p>
            <a:pPr marL="342900" indent="-342900">
              <a:buFont typeface="+mj-lt"/>
              <a:buAutoNum type="arabicPeriod"/>
            </a:pPr>
            <a:r>
              <a:rPr lang="en-US" sz="1600" dirty="0"/>
              <a:t>Be honest, clear, concise</a:t>
            </a:r>
          </a:p>
          <a:p>
            <a:pPr marL="342900" indent="-342900">
              <a:buFont typeface="+mj-lt"/>
              <a:buAutoNum type="arabicPeriod"/>
            </a:pPr>
            <a:r>
              <a:rPr lang="en-US" sz="1600" dirty="0"/>
              <a:t>Keep the other person’s feelings and opinions in mind.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Keep your emotions in check</a:t>
            </a:r>
          </a:p>
          <a:p>
            <a:pPr marL="342900" indent="-342900">
              <a:buFont typeface="+mj-lt"/>
              <a:buAutoNum type="arabicPeriod"/>
            </a:pPr>
            <a:r>
              <a:rPr lang="en-US" sz="1600" dirty="0"/>
              <a:t>Ask questions to gain clarity and understanding.  </a:t>
            </a:r>
          </a:p>
          <a:p>
            <a:pPr marL="342900" indent="-342900">
              <a:buFont typeface="+mj-lt"/>
              <a:buAutoNum type="arabicPeriod"/>
            </a:pPr>
            <a:r>
              <a:rPr lang="en-US" sz="1600" dirty="0"/>
              <a:t>Get comfortable with uncomfortable silence – give others a chance to respond to your questions/concerns</a:t>
            </a:r>
          </a:p>
          <a:p>
            <a:pPr marL="342900" indent="-342900">
              <a:buFont typeface="+mj-lt"/>
              <a:buAutoNum type="arabicPeriod"/>
            </a:pPr>
            <a:endParaRPr lang="en-US" sz="1600" dirty="0"/>
          </a:p>
          <a:p>
            <a:pPr fontAlgn="base"/>
            <a:r>
              <a:rPr lang="en-US" sz="1200" b="0" i="0" kern="1200" dirty="0">
                <a:solidFill>
                  <a:schemeClr val="tx1"/>
                </a:solidFill>
                <a:effectLst/>
                <a:latin typeface="+mn-lt"/>
                <a:ea typeface="+mn-ea"/>
                <a:cs typeface="+mn-cs"/>
              </a:rPr>
              <a:t>POSSIBLE QUESTIONS:</a:t>
            </a:r>
          </a:p>
          <a:p>
            <a:pPr fontAlgn="base"/>
            <a:r>
              <a:rPr lang="en-US" sz="1200" b="0" i="0" kern="1200" dirty="0">
                <a:solidFill>
                  <a:schemeClr val="tx1"/>
                </a:solidFill>
                <a:effectLst/>
                <a:latin typeface="+mn-lt"/>
                <a:ea typeface="+mn-ea"/>
                <a:cs typeface="+mn-cs"/>
              </a:rPr>
              <a:t>What do you plan to do?</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What do you think about this?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How would you suggest we approach this?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What would you do to solve it?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What are some of the approaches you suggest?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Why do you think this happened?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What else can you do?</a:t>
            </a:r>
          </a:p>
          <a:p>
            <a:pPr fontAlgn="base"/>
            <a:r>
              <a:rPr lang="en-US" sz="1200" b="0" i="0" kern="1200" dirty="0">
                <a:solidFill>
                  <a:schemeClr val="tx1"/>
                </a:solidFill>
                <a:effectLst/>
                <a:latin typeface="+mn-lt"/>
                <a:ea typeface="+mn-ea"/>
                <a:cs typeface="+mn-cs"/>
              </a:rPr>
              <a:t>Always end with “How can I help?”</a:t>
            </a: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p:txBody>
      </p:sp>
      <p:sp>
        <p:nvSpPr>
          <p:cNvPr id="4" name="Slide Number Placeholder 3"/>
          <p:cNvSpPr>
            <a:spLocks noGrp="1"/>
          </p:cNvSpPr>
          <p:nvPr>
            <p:ph type="sldNum" sz="quarter" idx="5"/>
          </p:nvPr>
        </p:nvSpPr>
        <p:spPr/>
        <p:txBody>
          <a:bodyPr/>
          <a:lstStyle/>
          <a:p>
            <a:fld id="{171A748D-C714-4D80-85C9-291452235220}" type="slidenum">
              <a:rPr lang="en-US" smtClean="0"/>
              <a:t>16</a:t>
            </a:fld>
            <a:endParaRPr lang="en-US" dirty="0"/>
          </a:p>
        </p:txBody>
      </p:sp>
    </p:spTree>
    <p:extLst>
      <p:ext uri="{BB962C8B-B14F-4D97-AF65-F5344CB8AC3E}">
        <p14:creationId xmlns:p14="http://schemas.microsoft.com/office/powerpoint/2010/main" val="3041941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Role-play or practice as part of your preparation.</a:t>
            </a:r>
          </a:p>
          <a:p>
            <a:endParaRPr lang="en-US" dirty="0"/>
          </a:p>
          <a:p>
            <a:r>
              <a:rPr lang="en-US" dirty="0"/>
              <a:t>Look for ways to improve your communication skills.</a:t>
            </a:r>
          </a:p>
        </p:txBody>
      </p:sp>
      <p:sp>
        <p:nvSpPr>
          <p:cNvPr id="4" name="Slide Number Placeholder 3"/>
          <p:cNvSpPr>
            <a:spLocks noGrp="1"/>
          </p:cNvSpPr>
          <p:nvPr>
            <p:ph type="sldNum" sz="quarter" idx="5"/>
          </p:nvPr>
        </p:nvSpPr>
        <p:spPr/>
        <p:txBody>
          <a:bodyPr/>
          <a:lstStyle/>
          <a:p>
            <a:fld id="{171A748D-C714-4D80-85C9-291452235220}" type="slidenum">
              <a:rPr lang="en-US" smtClean="0"/>
              <a:t>17</a:t>
            </a:fld>
            <a:endParaRPr lang="en-US"/>
          </a:p>
        </p:txBody>
      </p:sp>
    </p:spTree>
    <p:extLst>
      <p:ext uri="{BB962C8B-B14F-4D97-AF65-F5344CB8AC3E}">
        <p14:creationId xmlns:p14="http://schemas.microsoft.com/office/powerpoint/2010/main" val="78657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dirty="0"/>
              <a:t>Try to make your communication as productive as possible.</a:t>
            </a:r>
          </a:p>
          <a:p>
            <a:r>
              <a:rPr lang="en-US" dirty="0"/>
              <a:t> - don’t just rehash the problem, propose solutions</a:t>
            </a:r>
          </a:p>
          <a:p>
            <a:r>
              <a:rPr lang="en-US" dirty="0"/>
              <a:t> - consider the other persons needs and how to meet them while ensuring your goals are not lost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8008F-DB08-4554-A422-21F93A4BC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704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171A748D-C714-4D80-85C9-291452235220}" type="slidenum">
              <a:rPr lang="en-US" smtClean="0"/>
              <a:t>19</a:t>
            </a:fld>
            <a:endParaRPr lang="en-US" dirty="0"/>
          </a:p>
        </p:txBody>
      </p:sp>
    </p:spTree>
    <p:extLst>
      <p:ext uri="{BB962C8B-B14F-4D97-AF65-F5344CB8AC3E}">
        <p14:creationId xmlns:p14="http://schemas.microsoft.com/office/powerpoint/2010/main" val="407839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Are you looking for ways to engage the IEP team in discussion on challenging topics such as student regression, recovery services, or compensatory education?  These are critical conversations when students are not meeting their IEP goals, made all the more urgent by changes in the delivery of services during the pandemic.  Raising concerns regarding lack of student progress or unmet needs may be awkward or unpleasant, but manageable.  Join us to learn techniques and strategies families can use in their advocacy efforts to approach and take part in difficult conversations.</a:t>
            </a:r>
          </a:p>
          <a:p>
            <a:endParaRPr lang="en-US" dirty="0"/>
          </a:p>
        </p:txBody>
      </p:sp>
      <p:sp>
        <p:nvSpPr>
          <p:cNvPr id="4" name="Slide Number Placeholder 3"/>
          <p:cNvSpPr>
            <a:spLocks noGrp="1"/>
          </p:cNvSpPr>
          <p:nvPr>
            <p:ph type="sldNum" sz="quarter" idx="5"/>
          </p:nvPr>
        </p:nvSpPr>
        <p:spPr/>
        <p:txBody>
          <a:bodyPr/>
          <a:lstStyle/>
          <a:p>
            <a:fld id="{171A748D-C714-4D80-85C9-291452235220}" type="slidenum">
              <a:rPr lang="en-US" smtClean="0"/>
              <a:t>2</a:t>
            </a:fld>
            <a:endParaRPr lang="en-US" dirty="0"/>
          </a:p>
        </p:txBody>
      </p:sp>
    </p:spTree>
    <p:extLst>
      <p:ext uri="{BB962C8B-B14F-4D97-AF65-F5344CB8AC3E}">
        <p14:creationId xmlns:p14="http://schemas.microsoft.com/office/powerpoint/2010/main" val="943066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171A748D-C714-4D80-85C9-291452235220}" type="slidenum">
              <a:rPr lang="en-US" smtClean="0"/>
              <a:t>20</a:t>
            </a:fld>
            <a:endParaRPr lang="en-US" dirty="0"/>
          </a:p>
        </p:txBody>
      </p:sp>
    </p:spTree>
    <p:extLst>
      <p:ext uri="{BB962C8B-B14F-4D97-AF65-F5344CB8AC3E}">
        <p14:creationId xmlns:p14="http://schemas.microsoft.com/office/powerpoint/2010/main" val="4134347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I invite you to </a:t>
            </a:r>
          </a:p>
        </p:txBody>
      </p:sp>
      <p:sp>
        <p:nvSpPr>
          <p:cNvPr id="4" name="Slide Number Placeholder 3"/>
          <p:cNvSpPr>
            <a:spLocks noGrp="1"/>
          </p:cNvSpPr>
          <p:nvPr>
            <p:ph type="sldNum" sz="quarter" idx="5"/>
          </p:nvPr>
        </p:nvSpPr>
        <p:spPr/>
        <p:txBody>
          <a:bodyPr/>
          <a:lstStyle/>
          <a:p>
            <a:fld id="{171A748D-C714-4D80-85C9-291452235220}" type="slidenum">
              <a:rPr lang="en-US" smtClean="0"/>
              <a:t>21</a:t>
            </a:fld>
            <a:endParaRPr lang="en-US"/>
          </a:p>
        </p:txBody>
      </p:sp>
    </p:spTree>
    <p:extLst>
      <p:ext uri="{BB962C8B-B14F-4D97-AF65-F5344CB8AC3E}">
        <p14:creationId xmlns:p14="http://schemas.microsoft.com/office/powerpoint/2010/main" val="2736294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1A748D-C714-4D80-85C9-291452235220}" type="slidenum">
              <a:rPr lang="en-US" smtClean="0"/>
              <a:t>22</a:t>
            </a:fld>
            <a:endParaRPr lang="en-US"/>
          </a:p>
        </p:txBody>
      </p:sp>
    </p:spTree>
    <p:extLst>
      <p:ext uri="{BB962C8B-B14F-4D97-AF65-F5344CB8AC3E}">
        <p14:creationId xmlns:p14="http://schemas.microsoft.com/office/powerpoint/2010/main" val="1546782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thank you for joining us today. </a:t>
            </a:r>
          </a:p>
          <a:p>
            <a:endParaRPr lang="en-US" dirty="0"/>
          </a:p>
          <a:p>
            <a:r>
              <a:rPr lang="en-US" dirty="0"/>
              <a:t>Enjoy the conference and stay safe!</a:t>
            </a:r>
          </a:p>
        </p:txBody>
      </p:sp>
      <p:sp>
        <p:nvSpPr>
          <p:cNvPr id="4" name="Slide Number Placeholder 3"/>
          <p:cNvSpPr>
            <a:spLocks noGrp="1"/>
          </p:cNvSpPr>
          <p:nvPr>
            <p:ph type="sldNum" sz="quarter" idx="5"/>
          </p:nvPr>
        </p:nvSpPr>
        <p:spPr/>
        <p:txBody>
          <a:bodyPr/>
          <a:lstStyle/>
          <a:p>
            <a:fld id="{171A748D-C714-4D80-85C9-291452235220}" type="slidenum">
              <a:rPr lang="en-US" smtClean="0"/>
              <a:t>23</a:t>
            </a:fld>
            <a:endParaRPr lang="en-US"/>
          </a:p>
        </p:txBody>
      </p:sp>
    </p:spTree>
    <p:extLst>
      <p:ext uri="{BB962C8B-B14F-4D97-AF65-F5344CB8AC3E}">
        <p14:creationId xmlns:p14="http://schemas.microsoft.com/office/powerpoint/2010/main" val="95855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044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1A748D-C714-4D80-85C9-291452235220}" type="slidenum">
              <a:rPr lang="en-US" smtClean="0"/>
              <a:t>3</a:t>
            </a:fld>
            <a:endParaRPr lang="en-US" dirty="0"/>
          </a:p>
        </p:txBody>
      </p:sp>
    </p:spTree>
    <p:extLst>
      <p:ext uri="{BB962C8B-B14F-4D97-AF65-F5344CB8AC3E}">
        <p14:creationId xmlns:p14="http://schemas.microsoft.com/office/powerpoint/2010/main" val="134844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0"/>
              </a:spcAft>
            </a:pPr>
            <a:r>
              <a:rPr lang="en-US" sz="1200" dirty="0">
                <a:solidFill>
                  <a:schemeClr val="tx1">
                    <a:lumMod val="85000"/>
                    <a:lumOff val="15000"/>
                  </a:schemeClr>
                </a:solidFill>
                <a:latin typeface="Calibri" panose="020F0502020204030204" pitchFamily="34" charset="0"/>
                <a:cs typeface="Calibri" panose="020F0502020204030204" pitchFamily="34" charset="0"/>
              </a:rPr>
              <a:t>The CPIR’s primary function is to respond to the needs and missions of Parent Centers.</a:t>
            </a:r>
          </a:p>
          <a:p>
            <a:pPr fontAlgn="base">
              <a:spcAft>
                <a:spcPts val="0"/>
              </a:spcAft>
            </a:pPr>
            <a:endParaRPr lang="en-US" sz="1200" dirty="0">
              <a:solidFill>
                <a:schemeClr val="tx1">
                  <a:lumMod val="85000"/>
                  <a:lumOff val="15000"/>
                </a:schemeClr>
              </a:solidFill>
              <a:latin typeface="Calibri" panose="020F0502020204030204" pitchFamily="34" charset="0"/>
              <a:cs typeface="Calibri" panose="020F0502020204030204" pitchFamily="34" charset="0"/>
            </a:endParaRPr>
          </a:p>
          <a:p>
            <a:pPr fontAlgn="base">
              <a:spcAft>
                <a:spcPts val="0"/>
              </a:spcAft>
            </a:pPr>
            <a:r>
              <a:rPr lang="en-US" sz="1200" dirty="0">
                <a:solidFill>
                  <a:schemeClr val="tx1">
                    <a:lumMod val="85000"/>
                    <a:lumOff val="15000"/>
                  </a:schemeClr>
                </a:solidFill>
                <a:latin typeface="Calibri" panose="020F0502020204030204" pitchFamily="34" charset="0"/>
                <a:cs typeface="Calibri" panose="020F0502020204030204" pitchFamily="34" charset="0"/>
              </a:rPr>
              <a:t>The CPIR is a central “Hub” of information and products created for the network of Parent Centers serving families of children with disabilities.</a:t>
            </a:r>
            <a:endParaRPr lang="en-US" sz="800" dirty="0">
              <a:solidFill>
                <a:schemeClr val="tx1">
                  <a:lumMod val="85000"/>
                  <a:lumOff val="15000"/>
                </a:schemeClr>
              </a:solidFill>
              <a:latin typeface="Calibri" panose="020F0502020204030204" pitchFamily="34" charset="0"/>
              <a:cs typeface="Calibri" panose="020F0502020204030204" pitchFamily="34" charset="0"/>
            </a:endParaRPr>
          </a:p>
          <a:p>
            <a:pPr fontAlgn="base">
              <a:spcBef>
                <a:spcPts val="600"/>
              </a:spcBef>
              <a:spcAft>
                <a:spcPts val="0"/>
              </a:spcAft>
            </a:pPr>
            <a:r>
              <a:rPr lang="en-US" sz="1200" b="1" dirty="0">
                <a:solidFill>
                  <a:schemeClr val="tx1">
                    <a:lumMod val="85000"/>
                    <a:lumOff val="15000"/>
                  </a:schemeClr>
                </a:solidFill>
                <a:latin typeface="Calibri" panose="020F0502020204030204" pitchFamily="34" charset="0"/>
                <a:cs typeface="Calibri" panose="020F0502020204030204" pitchFamily="34" charset="0"/>
              </a:rPr>
              <a:t>Great things you will find on the parent center hub:</a:t>
            </a:r>
          </a:p>
          <a:p>
            <a:pPr fontAlgn="base">
              <a:spcBef>
                <a:spcPts val="600"/>
              </a:spcBef>
              <a:spcAft>
                <a:spcPts val="0"/>
              </a:spcAft>
            </a:pPr>
            <a:r>
              <a:rPr lang="en-US" sz="1200" dirty="0">
                <a:solidFill>
                  <a:schemeClr val="tx1">
                    <a:lumMod val="85000"/>
                    <a:lumOff val="15000"/>
                  </a:schemeClr>
                </a:solidFill>
                <a:latin typeface="Calibri" panose="020F0502020204030204" pitchFamily="34" charset="0"/>
                <a:cs typeface="Calibri" panose="020F0502020204030204" pitchFamily="34" charset="0"/>
                <a:hlinkClick r:id="rId3"/>
              </a:rPr>
              <a:t>https://www.parentcenterhub.org/10-great-things-at-cpir/#</a:t>
            </a:r>
            <a:r>
              <a:rPr lang="en-US" sz="1200" dirty="0">
                <a:solidFill>
                  <a:schemeClr val="tx1">
                    <a:lumMod val="85000"/>
                    <a:lumOff val="15000"/>
                  </a:schemeClr>
                </a:solidFill>
                <a:latin typeface="Calibri" panose="020F0502020204030204" pitchFamily="34" charset="0"/>
                <a:cs typeface="Calibri" panose="020F0502020204030204" pitchFamily="34" charset="0"/>
              </a:rPr>
              <a:t> </a:t>
            </a:r>
          </a:p>
          <a:p>
            <a:pPr fontAlgn="base">
              <a:spcBef>
                <a:spcPts val="600"/>
              </a:spcBef>
              <a:spcAft>
                <a:spcPts val="0"/>
              </a:spcAft>
            </a:pPr>
            <a:r>
              <a:rPr lang="en-US" sz="1200" dirty="0">
                <a:solidFill>
                  <a:schemeClr val="tx1">
                    <a:lumMod val="85000"/>
                    <a:lumOff val="15000"/>
                  </a:schemeClr>
                </a:solidFill>
                <a:latin typeface="Calibri" panose="020F0502020204030204" pitchFamily="34" charset="0"/>
                <a:cs typeface="Calibri" panose="020F0502020204030204" pitchFamily="34" charset="0"/>
              </a:rPr>
              <a:t>Buzz from the Hub newsletter</a:t>
            </a:r>
          </a:p>
          <a:p>
            <a:pPr marL="0" indent="0" algn="l">
              <a:lnSpc>
                <a:spcPts val="1400"/>
              </a:lnSpc>
              <a:spcBef>
                <a:spcPts val="0"/>
              </a:spcBef>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85000"/>
                    <a:lumOff val="15000"/>
                  </a:schemeClr>
                </a:solidFill>
                <a:latin typeface="Calibri" panose="020F0502020204030204" pitchFamily="34" charset="0"/>
                <a:cs typeface="Calibri" panose="020F0502020204030204" pitchFamily="34" charset="0"/>
              </a:rPr>
              <a:t>The CPIR maintains substantive partnerships with the four Regional Parent TA Centers to stay connected to the entire parent center network.  </a:t>
            </a:r>
            <a:r>
              <a:rPr lang="en-US" sz="2000" dirty="0"/>
              <a:t>In collaboration with the Regional Parent Technical Assistance Centers</a:t>
            </a:r>
          </a:p>
          <a:p>
            <a:pPr lvl="1"/>
            <a:endParaRPr lang="en-US" dirty="0"/>
          </a:p>
          <a:p>
            <a:pPr fontAlgn="base"/>
            <a:r>
              <a:rPr lang="en-US" sz="2400" dirty="0">
                <a:hlinkClick r:id="rId4"/>
              </a:rPr>
              <a:t>Region A</a:t>
            </a:r>
            <a:r>
              <a:rPr lang="en-US" sz="2400" dirty="0"/>
              <a:t>   SPAN, NJ -  CT, DC, DE, MD, ME, MA, NH, NJ, NY, PA, Puerto Rico, RI, VT, and US Virgin Islands</a:t>
            </a:r>
            <a:br>
              <a:rPr lang="en-US" sz="2400" dirty="0"/>
            </a:br>
            <a:r>
              <a:rPr lang="en-US" sz="2400" u="sng" dirty="0">
                <a:hlinkClick r:id="rId5"/>
              </a:rPr>
              <a:t>Region B</a:t>
            </a:r>
            <a:r>
              <a:rPr lang="en-US" sz="2400" dirty="0"/>
              <a:t>    P@P, GA &amp; ECAC, NC - AL, AR, FL, GA, LA, MS, NC, OK, SC, TN, TX, VA</a:t>
            </a:r>
            <a:br>
              <a:rPr lang="en-US" sz="2400" dirty="0"/>
            </a:br>
            <a:r>
              <a:rPr lang="en-US" sz="2400" u="sng" dirty="0">
                <a:hlinkClick r:id="rId6"/>
              </a:rPr>
              <a:t>Region C</a:t>
            </a:r>
            <a:r>
              <a:rPr lang="en-US" sz="2400" dirty="0"/>
              <a:t>   WI FACETS -  IL, IN, IA, KS, KY, MI, MN, MO, MT, NE, ND, OH, SD, WI, WV, WY</a:t>
            </a:r>
            <a:br>
              <a:rPr lang="en-US" sz="2400" dirty="0"/>
            </a:br>
            <a:r>
              <a:rPr lang="en-US" sz="2400" u="sng" dirty="0">
                <a:hlinkClick r:id="rId7"/>
              </a:rPr>
              <a:t>Region D</a:t>
            </a:r>
            <a:r>
              <a:rPr lang="en-US" sz="2400" dirty="0"/>
              <a:t>   PEAK, CO - AK, AZ, CA, CO, HI, ID, NM, NV, OR, UT, WA, the outlying areas of the Pacific Basin, and</a:t>
            </a:r>
            <a:br>
              <a:rPr lang="en-US" sz="2400" dirty="0"/>
            </a:br>
            <a:r>
              <a:rPr lang="en-US" sz="2400" dirty="0"/>
              <a:t>the Freely Associated States*</a:t>
            </a:r>
          </a:p>
          <a:p>
            <a:pPr marL="0" indent="0" algn="l">
              <a:lnSpc>
                <a:spcPts val="1400"/>
              </a:lnSpc>
              <a:spcBef>
                <a:spcPts val="0"/>
              </a:spcBef>
              <a:buNone/>
            </a:pPr>
            <a:endParaRPr lang="en-US" sz="1200" dirty="0"/>
          </a:p>
          <a:p>
            <a:pPr marL="0" indent="0" algn="l">
              <a:lnSpc>
                <a:spcPts val="1400"/>
              </a:lnSpc>
              <a:spcBef>
                <a:spcPts val="0"/>
              </a:spcBef>
              <a:buNone/>
            </a:pPr>
            <a:endParaRPr lang="en-US" sz="1200" dirty="0"/>
          </a:p>
          <a:p>
            <a:pPr fontAlgn="base">
              <a:lnSpc>
                <a:spcPct val="110000"/>
              </a:lnSpc>
              <a:spcBef>
                <a:spcPts val="0"/>
              </a:spcBef>
              <a:spcAft>
                <a:spcPts val="0"/>
              </a:spcAft>
            </a:pPr>
            <a:r>
              <a:rPr lang="en-US" sz="1200" b="1" kern="1200" dirty="0">
                <a:solidFill>
                  <a:schemeClr val="tx1"/>
                </a:solidFill>
                <a:latin typeface="+mn-lt"/>
                <a:ea typeface="+mn-ea"/>
                <a:cs typeface="+mn-cs"/>
              </a:rPr>
              <a:t>The Parent Center Network: </a:t>
            </a:r>
            <a:r>
              <a:rPr lang="en-US" sz="1200" b="0" kern="1200" dirty="0">
                <a:solidFill>
                  <a:schemeClr val="tx1"/>
                </a:solidFill>
                <a:latin typeface="+mn-lt"/>
                <a:ea typeface="+mn-ea"/>
                <a:cs typeface="+mn-cs"/>
              </a:rPr>
              <a:t>Provide direct services for children and youth with disabilities, families, professionals, and other organizations that support them.</a:t>
            </a:r>
            <a:endParaRPr lang="en-US" sz="1200" b="1" kern="1200" dirty="0">
              <a:solidFill>
                <a:schemeClr val="tx1"/>
              </a:solidFill>
              <a:latin typeface="+mn-lt"/>
              <a:ea typeface="+mn-ea"/>
              <a:cs typeface="+mn-cs"/>
            </a:endParaRPr>
          </a:p>
          <a:p>
            <a:pPr fontAlgn="base">
              <a:lnSpc>
                <a:spcPct val="110000"/>
              </a:lnSpc>
              <a:spcBef>
                <a:spcPts val="0"/>
              </a:spcBef>
              <a:spcAft>
                <a:spcPts val="0"/>
              </a:spcAft>
            </a:pPr>
            <a:r>
              <a:rPr lang="en-US" sz="1200" b="1" kern="1200" dirty="0">
                <a:solidFill>
                  <a:schemeClr val="tx1"/>
                </a:solidFill>
                <a:latin typeface="+mn-lt"/>
                <a:ea typeface="+mn-ea"/>
                <a:cs typeface="+mn-cs"/>
              </a:rPr>
              <a:t>There are nearly 100 Parent Training and Information Centers (PTIs) and </a:t>
            </a:r>
          </a:p>
          <a:p>
            <a:pPr fontAlgn="base">
              <a:lnSpc>
                <a:spcPct val="110000"/>
              </a:lnSpc>
              <a:spcBef>
                <a:spcPts val="0"/>
              </a:spcBef>
              <a:spcAft>
                <a:spcPts val="0"/>
              </a:spcAft>
            </a:pPr>
            <a:r>
              <a:rPr lang="en-US" sz="1200" b="1" kern="1200" dirty="0">
                <a:solidFill>
                  <a:schemeClr val="tx1"/>
                </a:solidFill>
                <a:latin typeface="+mn-lt"/>
                <a:ea typeface="+mn-ea"/>
                <a:cs typeface="+mn-cs"/>
              </a:rPr>
              <a:t>Community Parent Resource Centers (CPRCs) in the US and Territories.</a:t>
            </a:r>
          </a:p>
          <a:p>
            <a:pPr fontAlgn="base"/>
            <a:r>
              <a:rPr lang="en-US" sz="1200" kern="1200" dirty="0">
                <a:solidFill>
                  <a:schemeClr val="tx1"/>
                </a:solidFill>
                <a:latin typeface="+mn-lt"/>
                <a:ea typeface="+mn-ea"/>
                <a:cs typeface="+mn-cs"/>
              </a:rPr>
              <a:t>Some of their activities include:</a:t>
            </a:r>
          </a:p>
          <a:p>
            <a:pPr fontAlgn="base">
              <a:buFont typeface="Wingdings" pitchFamily="2" charset="2"/>
              <a:buChar char="§"/>
            </a:pPr>
            <a:r>
              <a:rPr lang="en-US" sz="1200" kern="1200" dirty="0">
                <a:solidFill>
                  <a:schemeClr val="tx1"/>
                </a:solidFill>
                <a:latin typeface="+mn-lt"/>
                <a:ea typeface="+mn-ea"/>
                <a:cs typeface="+mn-cs"/>
              </a:rPr>
              <a:t>  Working with families of infants, toddlers, children, and youth with disabilities, birth to 26</a:t>
            </a:r>
          </a:p>
          <a:p>
            <a:pPr fontAlgn="base">
              <a:buFont typeface="Wingdings" pitchFamily="2" charset="2"/>
              <a:buChar char="§"/>
            </a:pPr>
            <a:r>
              <a:rPr lang="en-US" sz="1200" kern="1200" dirty="0">
                <a:solidFill>
                  <a:schemeClr val="tx1"/>
                </a:solidFill>
                <a:latin typeface="+mn-lt"/>
                <a:ea typeface="+mn-ea"/>
                <a:cs typeface="+mn-cs"/>
              </a:rPr>
              <a:t>  Helping parents participate effectively in their children’s education and development</a:t>
            </a:r>
          </a:p>
          <a:p>
            <a:pPr fontAlgn="base">
              <a:buFont typeface="Wingdings" pitchFamily="2" charset="2"/>
              <a:buChar char="§"/>
            </a:pPr>
            <a:r>
              <a:rPr lang="en-US" sz="1200" kern="1200" dirty="0">
                <a:solidFill>
                  <a:schemeClr val="tx1"/>
                </a:solidFill>
                <a:latin typeface="+mn-lt"/>
                <a:ea typeface="+mn-ea"/>
                <a:cs typeface="+mn-cs"/>
              </a:rPr>
              <a:t>  Partnering with professionals and policy makers to improve outcomes for all children with disabilities</a:t>
            </a:r>
          </a:p>
          <a:p>
            <a:pPr marL="0" marR="0" lvl="0" indent="0" algn="l" defTabSz="914400" rtl="0" eaLnBrk="1" fontAlgn="base" latinLnBrk="0" hangingPunct="1">
              <a:lnSpc>
                <a:spcPct val="100000"/>
              </a:lnSpc>
              <a:spcBef>
                <a:spcPts val="0"/>
              </a:spcBef>
              <a:spcAft>
                <a:spcPts val="0"/>
              </a:spcAft>
              <a:buClrTx/>
              <a:buSzTx/>
              <a:buFont typeface="Wingdings" pitchFamily="2" charset="2"/>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
              <a:tabLst/>
              <a:defRPr/>
            </a:pPr>
            <a:r>
              <a:rPr lang="en-US" sz="1200" b="0" i="0" kern="1200" dirty="0">
                <a:solidFill>
                  <a:schemeClr val="tx1"/>
                </a:solidFill>
                <a:effectLst/>
                <a:latin typeface="+mn-lt"/>
                <a:ea typeface="+mn-ea"/>
                <a:cs typeface="+mn-cs"/>
              </a:rPr>
              <a:t>Last year, Parent Centers served over 1.8 million contacts – parents, students with disabilities, and professionals -by providing training and technical assistance in over 25 languages.</a:t>
            </a:r>
            <a:endParaRPr lang="en-US" sz="1200" kern="1200" dirty="0">
              <a:solidFill>
                <a:schemeClr val="tx1"/>
              </a:solidFill>
              <a:latin typeface="+mn-lt"/>
              <a:ea typeface="+mn-ea"/>
              <a:cs typeface="+mn-cs"/>
            </a:endParaRPr>
          </a:p>
          <a:p>
            <a:pPr marL="0" indent="0" algn="l">
              <a:lnSpc>
                <a:spcPts val="1400"/>
              </a:lnSpc>
              <a:spcBef>
                <a:spcPts val="0"/>
              </a:spcBef>
              <a:buNone/>
            </a:pPr>
            <a:endParaRPr lang="en-US" sz="1200" dirty="0"/>
          </a:p>
          <a:p>
            <a:pPr marL="0" indent="0" algn="l">
              <a:lnSpc>
                <a:spcPts val="1400"/>
              </a:lnSpc>
              <a:spcBef>
                <a:spcPts val="0"/>
              </a:spcBef>
              <a:buNone/>
            </a:pPr>
            <a:endParaRPr lang="en-US" sz="1200" dirty="0"/>
          </a:p>
          <a:p>
            <a:pPr lvl="0" algn="l"/>
            <a:endParaRPr lang="en-US" dirty="0"/>
          </a:p>
          <a:p>
            <a:endParaRPr lang="en-US" dirty="0"/>
          </a:p>
        </p:txBody>
      </p:sp>
      <p:sp>
        <p:nvSpPr>
          <p:cNvPr id="4" name="Slide Number Placeholder 3"/>
          <p:cNvSpPr>
            <a:spLocks noGrp="1"/>
          </p:cNvSpPr>
          <p:nvPr>
            <p:ph type="sldNum" sz="quarter" idx="5"/>
          </p:nvPr>
        </p:nvSpPr>
        <p:spPr/>
        <p:txBody>
          <a:bodyPr/>
          <a:lstStyle/>
          <a:p>
            <a:fld id="{171A748D-C714-4D80-85C9-291452235220}" type="slidenum">
              <a:rPr lang="en-US" smtClean="0"/>
              <a:t>4</a:t>
            </a:fld>
            <a:endParaRPr lang="en-US" dirty="0"/>
          </a:p>
        </p:txBody>
      </p:sp>
    </p:spTree>
    <p:extLst>
      <p:ext uri="{BB962C8B-B14F-4D97-AF65-F5344CB8AC3E}">
        <p14:creationId xmlns:p14="http://schemas.microsoft.com/office/powerpoint/2010/main" val="331223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1A748D-C714-4D80-85C9-291452235220}" type="slidenum">
              <a:rPr lang="en-US" smtClean="0"/>
              <a:t>5</a:t>
            </a:fld>
            <a:endParaRPr lang="en-US"/>
          </a:p>
        </p:txBody>
      </p:sp>
    </p:spTree>
    <p:extLst>
      <p:ext uri="{BB962C8B-B14F-4D97-AF65-F5344CB8AC3E}">
        <p14:creationId xmlns:p14="http://schemas.microsoft.com/office/powerpoint/2010/main" val="98690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1A748D-C714-4D80-85C9-291452235220}" type="slidenum">
              <a:rPr lang="en-US" smtClean="0"/>
              <a:t>6</a:t>
            </a:fld>
            <a:endParaRPr lang="en-US"/>
          </a:p>
        </p:txBody>
      </p:sp>
    </p:spTree>
    <p:extLst>
      <p:ext uri="{BB962C8B-B14F-4D97-AF65-F5344CB8AC3E}">
        <p14:creationId xmlns:p14="http://schemas.microsoft.com/office/powerpoint/2010/main" val="45697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THIS…</a:t>
            </a:r>
          </a:p>
        </p:txBody>
      </p:sp>
      <p:sp>
        <p:nvSpPr>
          <p:cNvPr id="4" name="Slide Number Placeholder 3"/>
          <p:cNvSpPr>
            <a:spLocks noGrp="1"/>
          </p:cNvSpPr>
          <p:nvPr>
            <p:ph type="sldNum" sz="quarter" idx="5"/>
          </p:nvPr>
        </p:nvSpPr>
        <p:spPr/>
        <p:txBody>
          <a:bodyPr/>
          <a:lstStyle/>
          <a:p>
            <a:fld id="{171A748D-C714-4D80-85C9-291452235220}" type="slidenum">
              <a:rPr lang="en-US" smtClean="0"/>
              <a:t>7</a:t>
            </a:fld>
            <a:endParaRPr lang="en-US"/>
          </a:p>
        </p:txBody>
      </p:sp>
    </p:spTree>
    <p:extLst>
      <p:ext uri="{BB962C8B-B14F-4D97-AF65-F5344CB8AC3E}">
        <p14:creationId xmlns:p14="http://schemas.microsoft.com/office/powerpoint/2010/main" val="167761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we’re discussing things that matter most to us – </a:t>
            </a:r>
            <a:r>
              <a:rPr lang="en-US" dirty="0" err="1"/>
              <a:t>ie</a:t>
            </a:r>
            <a:r>
              <a:rPr lang="en-US" dirty="0"/>
              <a:t>: for the </a:t>
            </a:r>
            <a:r>
              <a:rPr lang="en-US" dirty="0" err="1"/>
              <a:t>iep</a:t>
            </a:r>
            <a:r>
              <a:rPr lang="en-US" dirty="0"/>
              <a:t> meeting</a:t>
            </a:r>
          </a:p>
        </p:txBody>
      </p:sp>
      <p:sp>
        <p:nvSpPr>
          <p:cNvPr id="4" name="Slide Number Placeholder 3"/>
          <p:cNvSpPr>
            <a:spLocks noGrp="1"/>
          </p:cNvSpPr>
          <p:nvPr>
            <p:ph type="sldNum" sz="quarter" idx="5"/>
          </p:nvPr>
        </p:nvSpPr>
        <p:spPr/>
        <p:txBody>
          <a:bodyPr/>
          <a:lstStyle/>
          <a:p>
            <a:fld id="{171A748D-C714-4D80-85C9-291452235220}" type="slidenum">
              <a:rPr lang="en-US" smtClean="0"/>
              <a:t>8</a:t>
            </a:fld>
            <a:endParaRPr lang="en-US"/>
          </a:p>
        </p:txBody>
      </p:sp>
    </p:spTree>
    <p:extLst>
      <p:ext uri="{BB962C8B-B14F-4D97-AF65-F5344CB8AC3E}">
        <p14:creationId xmlns:p14="http://schemas.microsoft.com/office/powerpoint/2010/main" val="315852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8008F-DB08-4554-A422-21F93A4BC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30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8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03769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326333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1E9230-D174-44A9-BA1F-6D49973188C3}"/>
              </a:ext>
            </a:extLst>
          </p:cNvPr>
          <p:cNvSpPr/>
          <p:nvPr userDrawn="1"/>
        </p:nvSpPr>
        <p:spPr>
          <a:xfrm>
            <a:off x="5232400" y="106362"/>
            <a:ext cx="6807200" cy="66452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endParaRPr>
          </a:p>
        </p:txBody>
      </p:sp>
      <p:pic>
        <p:nvPicPr>
          <p:cNvPr id="7" name="Picture 4" descr="Z:\CADRE\CADRE 5\Web Development 2018-23\CADRE Logo 2019\CADRE Logo Files\JPG\RGB\High Res\CADRE Logo-03 cropped.jpg">
            <a:extLst>
              <a:ext uri="{FF2B5EF4-FFF2-40B4-BE49-F238E27FC236}">
                <a16:creationId xmlns:a16="http://schemas.microsoft.com/office/drawing/2014/main" id="{7A73E401-B03E-44CE-82F5-ABBF66E910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4371951" cy="31546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5ADB085-9469-40C9-9EE1-FCAD505C6D34}"/>
              </a:ext>
            </a:extLst>
          </p:cNvPr>
          <p:cNvSpPr txBox="1"/>
          <p:nvPr userDrawn="1"/>
        </p:nvSpPr>
        <p:spPr>
          <a:xfrm>
            <a:off x="210820" y="6294437"/>
            <a:ext cx="1828800" cy="369332"/>
          </a:xfrm>
          <a:prstGeom prst="rect">
            <a:avLst/>
          </a:prstGeom>
          <a:solidFill>
            <a:schemeClr val="bg1"/>
          </a:solidFill>
        </p:spPr>
        <p:txBody>
          <a:bodyPr wrap="square" rtlCol="0">
            <a:spAutoFit/>
          </a:bodyPr>
          <a:lstStyle/>
          <a:p>
            <a:endParaRPr lang="en-US" sz="1800" dirty="0"/>
          </a:p>
        </p:txBody>
      </p:sp>
      <p:sp>
        <p:nvSpPr>
          <p:cNvPr id="3" name="Title 2">
            <a:extLst>
              <a:ext uri="{FF2B5EF4-FFF2-40B4-BE49-F238E27FC236}">
                <a16:creationId xmlns:a16="http://schemas.microsoft.com/office/drawing/2014/main" id="{41D26C36-84C1-44EF-BC7B-728EDE461387}"/>
              </a:ext>
            </a:extLst>
          </p:cNvPr>
          <p:cNvSpPr>
            <a:spLocks noGrp="1"/>
          </p:cNvSpPr>
          <p:nvPr>
            <p:ph type="title"/>
          </p:nvPr>
        </p:nvSpPr>
        <p:spPr>
          <a:xfrm>
            <a:off x="6261768" y="1280064"/>
            <a:ext cx="5054600" cy="1325563"/>
          </a:xfrm>
        </p:spPr>
        <p:txBody>
          <a:bodyPr/>
          <a:lstStyle>
            <a:lvl1pPr algn="ctr">
              <a:defRPr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107859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C3C-972C-4E78-BE66-6EF3220929D0}"/>
              </a:ext>
            </a:extLst>
          </p:cNvPr>
          <p:cNvSpPr>
            <a:spLocks noGrp="1"/>
          </p:cNvSpPr>
          <p:nvPr>
            <p:ph type="title"/>
          </p:nvPr>
        </p:nvSpPr>
        <p:spPr>
          <a:xfrm>
            <a:off x="589547" y="365127"/>
            <a:ext cx="10992853" cy="1006474"/>
          </a:xfrm>
          <a:solidFill>
            <a:srgbClr val="002060"/>
          </a:solidFill>
        </p:spPr>
        <p:txBody>
          <a:bodyPr/>
          <a:lstStyle>
            <a:lvl1pPr algn="ctr">
              <a:defRPr b="1">
                <a:solidFill>
                  <a:schemeClr val="bg1"/>
                </a:solidFill>
                <a:effectLst>
                  <a:outerShdw blurRad="38100" dist="38100" dir="2700000" algn="tl">
                    <a:srgbClr val="000000">
                      <a:alpha val="43137"/>
                    </a:srgbClr>
                  </a:outerShdw>
                </a:effectLst>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6218FC8-AE96-4BF7-8957-C7C43ED9158A}"/>
              </a:ext>
            </a:extLst>
          </p:cNvPr>
          <p:cNvSpPr>
            <a:spLocks noGrp="1"/>
          </p:cNvSpPr>
          <p:nvPr>
            <p:ph idx="1"/>
          </p:nvPr>
        </p:nvSpPr>
        <p:spPr>
          <a:xfrm>
            <a:off x="609600" y="1524000"/>
            <a:ext cx="10972800" cy="4652963"/>
          </a:xfrm>
        </p:spPr>
        <p:txBody>
          <a:bodyPr/>
          <a:lstStyle>
            <a:lvl1pPr marL="0" indent="0">
              <a:buNone/>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C0FCB3-D5C4-4B4B-99B2-A561ED7C5498}"/>
              </a:ext>
            </a:extLst>
          </p:cNvPr>
          <p:cNvSpPr>
            <a:spLocks noGrp="1"/>
          </p:cNvSpPr>
          <p:nvPr>
            <p:ph type="sldNum" sz="quarter" idx="12"/>
          </p:nvPr>
        </p:nvSpPr>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836819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90A-3F2C-4645-B93E-404D6C9EC618}"/>
              </a:ext>
            </a:extLst>
          </p:cNvPr>
          <p:cNvSpPr>
            <a:spLocks noGrp="1"/>
          </p:cNvSpPr>
          <p:nvPr>
            <p:ph type="title"/>
          </p:nvPr>
        </p:nvSpPr>
        <p:spPr>
          <a:xfrm>
            <a:off x="823830" y="381001"/>
            <a:ext cx="10515600" cy="838200"/>
          </a:xfrm>
          <a:solidFill>
            <a:srgbClr val="002060"/>
          </a:solidFill>
        </p:spPr>
        <p:txBody>
          <a:bodyPr anchor="ctr">
            <a:normAutofit/>
          </a:bodyPr>
          <a:lstStyle>
            <a:lvl1pPr>
              <a:defRPr sz="4800">
                <a:latin typeface="Candara" panose="020E05020303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C99A00-34A4-4B4C-90D8-313335AADE35}"/>
              </a:ext>
            </a:extLst>
          </p:cNvPr>
          <p:cNvSpPr>
            <a:spLocks noGrp="1"/>
          </p:cNvSpPr>
          <p:nvPr>
            <p:ph type="body" idx="1"/>
          </p:nvPr>
        </p:nvSpPr>
        <p:spPr>
          <a:xfrm>
            <a:off x="831851" y="1371600"/>
            <a:ext cx="10515600" cy="4718051"/>
          </a:xfrm>
        </p:spPr>
        <p:txBody>
          <a:bodyPr/>
          <a:lstStyle>
            <a:lvl1pPr marL="0" indent="0">
              <a:buNone/>
              <a:defRPr sz="2400">
                <a:solidFill>
                  <a:schemeClr val="tx1">
                    <a:tint val="75000"/>
                  </a:schemeClr>
                </a:solidFill>
                <a:latin typeface="Candara" panose="020E0502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F64CCE9-8179-492B-9268-105AD944F11D}"/>
              </a:ext>
            </a:extLst>
          </p:cNvPr>
          <p:cNvSpPr>
            <a:spLocks noGrp="1"/>
          </p:cNvSpPr>
          <p:nvPr>
            <p:ph type="sldNum" sz="quarter" idx="12"/>
          </p:nvPr>
        </p:nvSpPr>
        <p:spPr>
          <a:xfrm>
            <a:off x="9245600" y="6365171"/>
            <a:ext cx="27432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610301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5A2E-9963-4C3A-B95D-C520BDBD5BAD}"/>
              </a:ext>
            </a:extLst>
          </p:cNvPr>
          <p:cNvSpPr>
            <a:spLocks noGrp="1"/>
          </p:cNvSpPr>
          <p:nvPr>
            <p:ph type="title"/>
          </p:nvPr>
        </p:nvSpPr>
        <p:spPr>
          <a:xfrm>
            <a:off x="609600" y="365127"/>
            <a:ext cx="10972800" cy="100647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49B000A-66DD-4F73-9CB5-B62515A8A022}"/>
              </a:ext>
            </a:extLst>
          </p:cNvPr>
          <p:cNvSpPr>
            <a:spLocks noGrp="1"/>
          </p:cNvSpPr>
          <p:nvPr>
            <p:ph sz="half" idx="1"/>
          </p:nvPr>
        </p:nvSpPr>
        <p:spPr>
          <a:xfrm>
            <a:off x="838200" y="1524000"/>
            <a:ext cx="5156200" cy="4652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2217A-D50E-4027-818A-4321CF7F331E}"/>
              </a:ext>
            </a:extLst>
          </p:cNvPr>
          <p:cNvSpPr>
            <a:spLocks noGrp="1"/>
          </p:cNvSpPr>
          <p:nvPr>
            <p:ph sz="half" idx="2"/>
          </p:nvPr>
        </p:nvSpPr>
        <p:spPr>
          <a:xfrm>
            <a:off x="6197600" y="1524000"/>
            <a:ext cx="5156200" cy="4652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D52D03A-7B97-4B05-89CF-DF6959BCBF66}"/>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54733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22F-9281-4496-97A7-F6D5CDD5BCC5}"/>
              </a:ext>
            </a:extLst>
          </p:cNvPr>
          <p:cNvSpPr>
            <a:spLocks noGrp="1"/>
          </p:cNvSpPr>
          <p:nvPr>
            <p:ph type="title"/>
          </p:nvPr>
        </p:nvSpPr>
        <p:spPr>
          <a:xfrm>
            <a:off x="840317" y="365126"/>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6C8EC1D-359E-41F9-8B23-EC01A6D062D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173F071-9B01-42ED-927E-15218664BD39}"/>
              </a:ext>
            </a:extLst>
          </p:cNvPr>
          <p:cNvSpPr>
            <a:spLocks noGrp="1"/>
          </p:cNvSpPr>
          <p:nvPr>
            <p:ph sz="half" idx="2"/>
          </p:nvPr>
        </p:nvSpPr>
        <p:spPr>
          <a:xfrm>
            <a:off x="840318" y="2505075"/>
            <a:ext cx="515831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67C1FC4-8F62-4B8D-900A-67B9DEF14C4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A81FA6-FFA8-464B-9CAD-C80F2790C6BF}"/>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536C7E1-444C-40FE-8EEC-5DB59F771CD9}"/>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296115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C1B8F-294A-488F-B638-5335081609DD}"/>
              </a:ext>
            </a:extLst>
          </p:cNvPr>
          <p:cNvSpPr>
            <a:spLocks noGrp="1"/>
          </p:cNvSpPr>
          <p:nvPr>
            <p:ph type="sldNum" sz="quarter" idx="12"/>
          </p:nvPr>
        </p:nvSpPr>
        <p:spPr>
          <a:xfrm>
            <a:off x="9245600" y="6400801"/>
            <a:ext cx="27432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350351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6A75-0645-42E0-A305-F4625086506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0F08A6-4CD0-4D6E-9277-2BA7ED50C8DC}"/>
              </a:ext>
            </a:extLst>
          </p:cNvPr>
          <p:cNvSpPr>
            <a:spLocks noGrp="1"/>
          </p:cNvSpPr>
          <p:nvPr>
            <p:ph type="sldNum" sz="quarter" idx="10"/>
          </p:nvPr>
        </p:nvSpPr>
        <p:spPr/>
        <p:txBody>
          <a:body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200805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602D-47A0-4FFF-8C19-20C043D6A1AE}"/>
              </a:ext>
            </a:extLst>
          </p:cNvPr>
          <p:cNvSpPr>
            <a:spLocks noGrp="1"/>
          </p:cNvSpPr>
          <p:nvPr>
            <p:ph type="title"/>
          </p:nvPr>
        </p:nvSpPr>
        <p:spPr>
          <a:xfrm>
            <a:off x="840318" y="457200"/>
            <a:ext cx="3932767" cy="1600200"/>
          </a:xfrm>
          <a:solidFill>
            <a:srgbClr val="002060"/>
          </a:solidFill>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01114-602F-4853-BDF9-3BE7B80269A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949A2-C78B-4CD3-A1F6-CE626A46ED0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1177745-E152-4C3E-B388-CB4AAEAF2853}"/>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78079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a:t>‹#›</a:t>
            </a:fld>
            <a:endParaRPr lang="en-US"/>
          </a:p>
        </p:txBody>
      </p:sp>
    </p:spTree>
    <p:extLst>
      <p:ext uri="{BB962C8B-B14F-4D97-AF65-F5344CB8AC3E}">
        <p14:creationId xmlns:p14="http://schemas.microsoft.com/office/powerpoint/2010/main" val="624025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93C0-A27C-40BE-8D91-C2A69DC6DEC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15A26-AA65-42EB-8C9B-37677B6E814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73E7FF-AED8-4596-85A1-7AEA3103C4D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08A98DE-7460-4C26-84DE-194FE9E6C02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32205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B1-4538-4371-9DE6-C2459F212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D4678-5E3B-4C68-BBB5-3C0D89368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B7D898-50AE-414C-9965-8E04EF594F57}"/>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094845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80E7E-899D-42CE-8620-DF7251A8BB5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1D5B-6B98-41E4-8CD0-696083E2839D}"/>
              </a:ext>
            </a:extLst>
          </p:cNvPr>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4F6F8-E5DF-4891-87BF-3C3375164E1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161313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atin typeface="Candara" panose="020E0502030303020204" pitchFamily="34" charset="0"/>
                <a:cs typeface="Arial" panose="020B0604020202020204" pitchFamily="34" charset="0"/>
              </a:defRPr>
            </a:lvl1pPr>
            <a:lvl2pPr marL="914400" indent="-457200">
              <a:buFont typeface="Wingdings" panose="05000000000000000000" pitchFamily="2" charset="2"/>
              <a:buChar char="§"/>
              <a:defRPr>
                <a:latin typeface="Candara" panose="020E0502030303020204" pitchFamily="34" charset="0"/>
                <a:cs typeface="Arial" panose="020B0604020202020204" pitchFamily="34" charset="0"/>
              </a:defRPr>
            </a:lvl2pPr>
            <a:lvl3pPr marL="1143000" indent="-228600">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9144000" y="6311901"/>
            <a:ext cx="27432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551330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320420-D0CE-444F-AB67-021C1FC96AE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876073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20420-D0CE-444F-AB67-021C1FC96AE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409705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320420-D0CE-444F-AB67-021C1FC96AE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4005752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320420-D0CE-444F-AB67-021C1FC96AEB}"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194664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320420-D0CE-444F-AB67-021C1FC96AEB}" type="datetimeFigureOut">
              <a:rPr lang="en-US" smtClean="0"/>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862490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320420-D0CE-444F-AB67-021C1FC96AEB}" type="datetimeFigureOut">
              <a:rPr lang="en-US" smtClean="0"/>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7044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382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20420-D0CE-444F-AB67-021C1FC96AEB}" type="datetimeFigureOut">
              <a:rPr lang="en-US" smtClean="0"/>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391551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320420-D0CE-444F-AB67-021C1FC96AEB}"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2499175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320420-D0CE-444F-AB67-021C1FC96AEB}"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2600465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20420-D0CE-444F-AB67-021C1FC96AE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2731593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20420-D0CE-444F-AB67-021C1FC96AE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675095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4677508" y="-29308"/>
            <a:ext cx="7518400" cy="6887308"/>
          </a:xfrm>
          <a:prstGeom prst="rect">
            <a:avLst/>
          </a:prstGeom>
          <a:gradFill flip="none" rotWithShape="1">
            <a:gsLst>
              <a:gs pos="0">
                <a:schemeClr val="tx2">
                  <a:lumMod val="75000"/>
                  <a:shade val="30000"/>
                  <a:satMod val="115000"/>
                </a:schemeClr>
              </a:gs>
              <a:gs pos="99000">
                <a:schemeClr val="tx2">
                  <a:shade val="67500"/>
                  <a:satMod val="115000"/>
                  <a:alpha val="71000"/>
                  <a:lumMod val="94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002060"/>
              </a:solidFill>
            </a:endParaRPr>
          </a:p>
        </p:txBody>
      </p:sp>
      <p:sp>
        <p:nvSpPr>
          <p:cNvPr id="12" name="TextBox 11"/>
          <p:cNvSpPr txBox="1"/>
          <p:nvPr userDrawn="1"/>
        </p:nvSpPr>
        <p:spPr>
          <a:xfrm>
            <a:off x="4828931" y="4550158"/>
            <a:ext cx="7518400" cy="830997"/>
          </a:xfrm>
          <a:prstGeom prst="rect">
            <a:avLst/>
          </a:prstGeom>
          <a:noFill/>
        </p:spPr>
        <p:txBody>
          <a:bodyPr wrap="square" rtlCol="0">
            <a:spAutoFit/>
          </a:bodyPr>
          <a:lstStyle/>
          <a:p>
            <a:pPr algn="ctr"/>
            <a:r>
              <a:rPr lang="en-US" sz="2700" dirty="0">
                <a:solidFill>
                  <a:schemeClr val="bg1"/>
                </a:solidFill>
                <a:latin typeface="Candara" panose="020E0502030303020204" pitchFamily="34" charset="0"/>
              </a:rPr>
              <a:t> </a:t>
            </a:r>
            <a:endParaRPr lang="en-US" sz="2700" baseline="0" dirty="0">
              <a:solidFill>
                <a:schemeClr val="bg1"/>
              </a:solidFill>
              <a:latin typeface="Candara" panose="020E0502030303020204" pitchFamily="34" charset="0"/>
            </a:endParaRPr>
          </a:p>
          <a:p>
            <a:pPr algn="ctr"/>
            <a:r>
              <a:rPr lang="en-US" sz="2100" baseline="0" dirty="0">
                <a:solidFill>
                  <a:schemeClr val="bg1"/>
                </a:solidFill>
                <a:latin typeface="Candara" panose="020E0502030303020204" pitchFamily="34" charset="0"/>
              </a:rPr>
              <a:t> </a:t>
            </a:r>
          </a:p>
        </p:txBody>
      </p:sp>
      <p:pic>
        <p:nvPicPr>
          <p:cNvPr id="13" name="Picture 4" descr="Z:\CADRE\CADRE 5\Web Development 2018-23\CADRE Logo 2019\CADRE Logo Files\JPG\RGB\High Res\CADRE Logo-03 cropp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5" y="1880632"/>
            <a:ext cx="4371951" cy="23103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988B86E-E0FC-408F-95B9-81A1E2EF973E}"/>
              </a:ext>
            </a:extLst>
          </p:cNvPr>
          <p:cNvSpPr>
            <a:spLocks noGrp="1"/>
          </p:cNvSpPr>
          <p:nvPr>
            <p:ph type="sldNum" sz="quarter" idx="12"/>
          </p:nvPr>
        </p:nvSpPr>
        <p:spPr/>
        <p:txBody>
          <a:bodyPr/>
          <a:lstStyle>
            <a:lvl1pPr>
              <a:defRPr/>
            </a:lvl1pPr>
          </a:lstStyle>
          <a:p>
            <a:r>
              <a:rPr lang="en-US" dirty="0"/>
              <a:t>1</a:t>
            </a:r>
          </a:p>
        </p:txBody>
      </p:sp>
    </p:spTree>
    <p:extLst>
      <p:ext uri="{BB962C8B-B14F-4D97-AF65-F5344CB8AC3E}">
        <p14:creationId xmlns:p14="http://schemas.microsoft.com/office/powerpoint/2010/main" val="2770961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F5936F-4E08-4480-A111-39020FFE3CEE}"/>
              </a:ext>
            </a:extLst>
          </p:cNvPr>
          <p:cNvSpPr>
            <a:spLocks noGrp="1"/>
          </p:cNvSpPr>
          <p:nvPr>
            <p:ph type="sldNum" sz="quarter" idx="12"/>
          </p:nvPr>
        </p:nvSpPr>
        <p:spPr>
          <a:xfrm>
            <a:off x="11480800" y="6400805"/>
            <a:ext cx="381000" cy="320675"/>
          </a:xfrm>
        </p:spPr>
        <p:txBody>
          <a:bodyPr/>
          <a:lstStyle/>
          <a:p>
            <a:fld id="{A297CB40-D9BE-4CE6-A22F-5A7D8FBE1E51}" type="slidenum">
              <a:rPr lang="en-US" smtClean="0"/>
              <a:t>‹#›</a:t>
            </a:fld>
            <a:endParaRPr lang="en-US"/>
          </a:p>
        </p:txBody>
      </p:sp>
      <p:sp>
        <p:nvSpPr>
          <p:cNvPr id="8" name="Rectangle 7">
            <a:extLst>
              <a:ext uri="{FF2B5EF4-FFF2-40B4-BE49-F238E27FC236}">
                <a16:creationId xmlns:a16="http://schemas.microsoft.com/office/drawing/2014/main" id="{371E9230-D174-44A9-BA1F-6D49973188C3}"/>
              </a:ext>
            </a:extLst>
          </p:cNvPr>
          <p:cNvSpPr/>
          <p:nvPr userDrawn="1"/>
        </p:nvSpPr>
        <p:spPr>
          <a:xfrm>
            <a:off x="5384800" y="0"/>
            <a:ext cx="68072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endParaRPr>
          </a:p>
        </p:txBody>
      </p:sp>
      <p:pic>
        <p:nvPicPr>
          <p:cNvPr id="7" name="Picture 4" descr="Z:\CADRE\CADRE 5\Web Development 2018-23\CADRE Logo 2019\CADRE Logo Files\JPG\RGB\High Res\CADRE Logo-03 cropped.jpg">
            <a:extLst>
              <a:ext uri="{FF2B5EF4-FFF2-40B4-BE49-F238E27FC236}">
                <a16:creationId xmlns:a16="http://schemas.microsoft.com/office/drawing/2014/main" id="{7A73E401-B03E-44CE-82F5-ABBF66E910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3" y="1828800"/>
            <a:ext cx="4371951" cy="23103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4270E7-7EEC-4EF5-A340-D8020FDEAC06}"/>
              </a:ext>
            </a:extLst>
          </p:cNvPr>
          <p:cNvSpPr>
            <a:spLocks noGrp="1"/>
          </p:cNvSpPr>
          <p:nvPr>
            <p:ph type="ctrTitle" hasCustomPrompt="1"/>
          </p:nvPr>
        </p:nvSpPr>
        <p:spPr>
          <a:xfrm>
            <a:off x="6343737" y="1358384"/>
            <a:ext cx="5181600" cy="1625600"/>
          </a:xfrm>
        </p:spPr>
        <p:txBody>
          <a:bodyPr anchor="b">
            <a:normAutofit/>
          </a:bodyPr>
          <a:lstStyle>
            <a:lvl1pPr algn="ctr">
              <a:defRPr sz="4800">
                <a:solidFill>
                  <a:schemeClr val="bg1"/>
                </a:solidFill>
                <a:latin typeface="Candara" panose="020E0502030303020204" pitchFamily="34" charset="0"/>
              </a:defRPr>
            </a:lvl1pPr>
          </a:lstStyle>
          <a:p>
            <a:r>
              <a:rPr lang="en-US" dirty="0"/>
              <a:t>Click to edit Title</a:t>
            </a:r>
          </a:p>
        </p:txBody>
      </p:sp>
      <p:sp>
        <p:nvSpPr>
          <p:cNvPr id="9" name="Title 1">
            <a:extLst>
              <a:ext uri="{FF2B5EF4-FFF2-40B4-BE49-F238E27FC236}">
                <a16:creationId xmlns:a16="http://schemas.microsoft.com/office/drawing/2014/main" id="{53BE5859-D5F5-4A27-9502-5FCD9F232D13}"/>
              </a:ext>
            </a:extLst>
          </p:cNvPr>
          <p:cNvSpPr txBox="1">
            <a:spLocks/>
          </p:cNvSpPr>
          <p:nvPr userDrawn="1"/>
        </p:nvSpPr>
        <p:spPr>
          <a:xfrm>
            <a:off x="6343737" y="3326368"/>
            <a:ext cx="5181600" cy="1625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2800" dirty="0"/>
              <a:t>Click to edit presenter names</a:t>
            </a:r>
          </a:p>
        </p:txBody>
      </p:sp>
      <p:sp>
        <p:nvSpPr>
          <p:cNvPr id="10" name="Title 1">
            <a:extLst>
              <a:ext uri="{FF2B5EF4-FFF2-40B4-BE49-F238E27FC236}">
                <a16:creationId xmlns:a16="http://schemas.microsoft.com/office/drawing/2014/main" id="{28AA7351-167A-4D8B-B408-6EB5C8C8E1DC}"/>
              </a:ext>
            </a:extLst>
          </p:cNvPr>
          <p:cNvSpPr txBox="1">
            <a:spLocks/>
          </p:cNvSpPr>
          <p:nvPr userDrawn="1"/>
        </p:nvSpPr>
        <p:spPr>
          <a:xfrm>
            <a:off x="6299200" y="5646743"/>
            <a:ext cx="5181600" cy="6175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1600" dirty="0"/>
              <a:t>Click to add event</a:t>
            </a:r>
          </a:p>
          <a:p>
            <a:r>
              <a:rPr lang="en-US" sz="1600" dirty="0"/>
              <a:t>and date</a:t>
            </a:r>
          </a:p>
        </p:txBody>
      </p:sp>
      <p:sp>
        <p:nvSpPr>
          <p:cNvPr id="11" name="TextBox 10">
            <a:extLst>
              <a:ext uri="{FF2B5EF4-FFF2-40B4-BE49-F238E27FC236}">
                <a16:creationId xmlns:a16="http://schemas.microsoft.com/office/drawing/2014/main" id="{E5ADB085-9469-40C9-9EE1-FCAD505C6D34}"/>
              </a:ext>
            </a:extLst>
          </p:cNvPr>
          <p:cNvSpPr txBox="1"/>
          <p:nvPr userDrawn="1"/>
        </p:nvSpPr>
        <p:spPr>
          <a:xfrm>
            <a:off x="686816" y="6255766"/>
            <a:ext cx="18288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3783105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C3C-972C-4E78-BE66-6EF3220929D0}"/>
              </a:ext>
            </a:extLst>
          </p:cNvPr>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6218FC8-AE96-4BF7-8957-C7C43ED9158A}"/>
              </a:ext>
            </a:extLst>
          </p:cNvPr>
          <p:cNvSpPr>
            <a:spLocks noGrp="1"/>
          </p:cNvSpPr>
          <p:nvPr>
            <p:ph idx="1"/>
          </p:nvPr>
        </p:nvSpPr>
        <p:spPr/>
        <p:txBody>
          <a:bodyPr/>
          <a:lstStyle>
            <a:lvl1pPr marL="0" indent="0">
              <a:buNone/>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C0FCB3-D5C4-4B4B-99B2-A561ED7C5498}"/>
              </a:ext>
            </a:extLst>
          </p:cNvPr>
          <p:cNvSpPr>
            <a:spLocks noGrp="1"/>
          </p:cNvSpPr>
          <p:nvPr>
            <p:ph type="sldNum" sz="quarter" idx="12"/>
          </p:nvPr>
        </p:nvSpPr>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830496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90A-3F2C-4645-B93E-404D6C9EC618}"/>
              </a:ext>
            </a:extLst>
          </p:cNvPr>
          <p:cNvSpPr>
            <a:spLocks noGrp="1"/>
          </p:cNvSpPr>
          <p:nvPr>
            <p:ph type="title"/>
          </p:nvPr>
        </p:nvSpPr>
        <p:spPr>
          <a:xfrm>
            <a:off x="831851" y="1709743"/>
            <a:ext cx="10515600" cy="2852737"/>
          </a:xfrm>
        </p:spPr>
        <p:txBody>
          <a:bodyPr anchor="b"/>
          <a:lstStyle>
            <a:lvl1pPr>
              <a:defRPr sz="6000">
                <a:latin typeface="Candara" panose="020E05020303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C99A00-34A4-4B4C-90D8-313335AADE35}"/>
              </a:ext>
            </a:extLst>
          </p:cNvPr>
          <p:cNvSpPr>
            <a:spLocks noGrp="1"/>
          </p:cNvSpPr>
          <p:nvPr>
            <p:ph type="body" idx="1"/>
          </p:nvPr>
        </p:nvSpPr>
        <p:spPr>
          <a:xfrm>
            <a:off x="831851" y="4589468"/>
            <a:ext cx="10515600" cy="1500187"/>
          </a:xfrm>
        </p:spPr>
        <p:txBody>
          <a:bodyPr/>
          <a:lstStyle>
            <a:lvl1pPr marL="0" indent="0">
              <a:buNone/>
              <a:defRPr sz="2400">
                <a:solidFill>
                  <a:schemeClr val="tx1">
                    <a:tint val="75000"/>
                  </a:schemeClr>
                </a:solidFill>
                <a:latin typeface="Candara" panose="020E0502030303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F64CCE9-8179-492B-9268-105AD944F11D}"/>
              </a:ext>
            </a:extLst>
          </p:cNvPr>
          <p:cNvSpPr>
            <a:spLocks noGrp="1"/>
          </p:cNvSpPr>
          <p:nvPr>
            <p:ph type="sldNum" sz="quarter" idx="12"/>
          </p:nvPr>
        </p:nvSpPr>
        <p:spPr>
          <a:xfrm>
            <a:off x="9245600" y="6365175"/>
            <a:ext cx="27432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582862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5A2E-9963-4C3A-B95D-C520BDBD5BA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49B000A-66DD-4F73-9CB5-B62515A8A022}"/>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2217A-D50E-4027-818A-4321CF7F331E}"/>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D52D03A-7B97-4B05-89CF-DF6959BCBF66}"/>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114278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558822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22F-9281-4496-97A7-F6D5CDD5BCC5}"/>
              </a:ext>
            </a:extLst>
          </p:cNvPr>
          <p:cNvSpPr>
            <a:spLocks noGrp="1"/>
          </p:cNvSpPr>
          <p:nvPr>
            <p:ph type="title"/>
          </p:nvPr>
        </p:nvSpPr>
        <p:spPr>
          <a:xfrm>
            <a:off x="840317" y="365129"/>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6C8EC1D-359E-41F9-8B23-EC01A6D062D1}"/>
              </a:ext>
            </a:extLst>
          </p:cNvPr>
          <p:cNvSpPr>
            <a:spLocks noGrp="1"/>
          </p:cNvSpPr>
          <p:nvPr>
            <p:ph type="body" idx="1"/>
          </p:nvPr>
        </p:nvSpPr>
        <p:spPr>
          <a:xfrm>
            <a:off x="840319" y="1681163"/>
            <a:ext cx="5158316"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173F071-9B01-42ED-927E-15218664BD39}"/>
              </a:ext>
            </a:extLst>
          </p:cNvPr>
          <p:cNvSpPr>
            <a:spLocks noGrp="1"/>
          </p:cNvSpPr>
          <p:nvPr>
            <p:ph sz="half" idx="2"/>
          </p:nvPr>
        </p:nvSpPr>
        <p:spPr>
          <a:xfrm>
            <a:off x="840319" y="2505075"/>
            <a:ext cx="515831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67C1FC4-8F62-4B8D-900A-67B9DEF14C4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A81FA6-FFA8-464B-9CAD-C80F2790C6BF}"/>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536C7E1-444C-40FE-8EEC-5DB59F771CD9}"/>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1007842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C1B8F-294A-488F-B638-5335081609DD}"/>
              </a:ext>
            </a:extLst>
          </p:cNvPr>
          <p:cNvSpPr>
            <a:spLocks noGrp="1"/>
          </p:cNvSpPr>
          <p:nvPr>
            <p:ph type="sldNum" sz="quarter" idx="12"/>
          </p:nvPr>
        </p:nvSpPr>
        <p:spPr>
          <a:xfrm>
            <a:off x="9245600" y="6400805"/>
            <a:ext cx="27432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58100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602D-47A0-4FFF-8C19-20C043D6A1AE}"/>
              </a:ext>
            </a:extLst>
          </p:cNvPr>
          <p:cNvSpPr>
            <a:spLocks noGrp="1"/>
          </p:cNvSpPr>
          <p:nvPr>
            <p:ph type="title"/>
          </p:nvPr>
        </p:nvSpPr>
        <p:spPr>
          <a:xfrm>
            <a:off x="840321"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01114-602F-4853-BDF9-3BE7B80269A4}"/>
              </a:ext>
            </a:extLst>
          </p:cNvPr>
          <p:cNvSpPr>
            <a:spLocks noGrp="1"/>
          </p:cNvSpPr>
          <p:nvPr>
            <p:ph idx="1"/>
          </p:nvPr>
        </p:nvSpPr>
        <p:spPr>
          <a:xfrm>
            <a:off x="5183717"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949A2-C78B-4CD3-A1F6-CE626A46ED02}"/>
              </a:ext>
            </a:extLst>
          </p:cNvPr>
          <p:cNvSpPr>
            <a:spLocks noGrp="1"/>
          </p:cNvSpPr>
          <p:nvPr>
            <p:ph type="body" sz="half" idx="2"/>
          </p:nvPr>
        </p:nvSpPr>
        <p:spPr>
          <a:xfrm>
            <a:off x="840321" y="2057400"/>
            <a:ext cx="393276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1177745-E152-4C3E-B388-CB4AAEAF2853}"/>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042937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93C0-A27C-40BE-8D91-C2A69DC6DECD}"/>
              </a:ext>
            </a:extLst>
          </p:cNvPr>
          <p:cNvSpPr>
            <a:spLocks noGrp="1"/>
          </p:cNvSpPr>
          <p:nvPr>
            <p:ph type="title"/>
          </p:nvPr>
        </p:nvSpPr>
        <p:spPr>
          <a:xfrm>
            <a:off x="840321"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15A26-AA65-42EB-8C9B-37677B6E814D}"/>
              </a:ext>
            </a:extLst>
          </p:cNvPr>
          <p:cNvSpPr>
            <a:spLocks noGrp="1"/>
          </p:cNvSpPr>
          <p:nvPr>
            <p:ph type="pic" idx="1"/>
          </p:nvPr>
        </p:nvSpPr>
        <p:spPr>
          <a:xfrm>
            <a:off x="5183717" y="987430"/>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a:extLst>
              <a:ext uri="{FF2B5EF4-FFF2-40B4-BE49-F238E27FC236}">
                <a16:creationId xmlns:a16="http://schemas.microsoft.com/office/drawing/2014/main" id="{7B73E7FF-AED8-4596-85A1-7AEA3103C4D4}"/>
              </a:ext>
            </a:extLst>
          </p:cNvPr>
          <p:cNvSpPr>
            <a:spLocks noGrp="1"/>
          </p:cNvSpPr>
          <p:nvPr>
            <p:ph type="body" sz="half" idx="2"/>
          </p:nvPr>
        </p:nvSpPr>
        <p:spPr>
          <a:xfrm>
            <a:off x="840321" y="2057400"/>
            <a:ext cx="393276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08A98DE-7460-4C26-84DE-194FE9E6C02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525159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B1-4538-4371-9DE6-C2459F212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D4678-5E3B-4C68-BBB5-3C0D89368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B7D898-50AE-414C-9965-8E04EF594F57}"/>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718772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80E7E-899D-42CE-8620-DF7251A8BB5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1D5B-6B98-41E4-8CD0-696083E2839D}"/>
              </a:ext>
            </a:extLst>
          </p:cNvPr>
          <p:cNvSpPr>
            <a:spLocks noGrp="1"/>
          </p:cNvSpPr>
          <p:nvPr>
            <p:ph type="body" orient="vert" idx="1"/>
          </p:nvPr>
        </p:nvSpPr>
        <p:spPr>
          <a:xfrm>
            <a:off x="838203"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4F6F8-E5DF-4891-87BF-3C3375164E1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639778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atin typeface="Candara" panose="020E0502030303020204" pitchFamily="34" charset="0"/>
                <a:cs typeface="Arial" panose="020B0604020202020204" pitchFamily="34" charset="0"/>
              </a:defRPr>
            </a:lvl1pPr>
            <a:lvl2pPr marL="914354" indent="-457178">
              <a:buFont typeface="Wingdings" panose="05000000000000000000" pitchFamily="2" charset="2"/>
              <a:buChar char="§"/>
              <a:defRPr>
                <a:latin typeface="Candara" panose="020E0502030303020204" pitchFamily="34" charset="0"/>
                <a:cs typeface="Arial" panose="020B0604020202020204" pitchFamily="34" charset="0"/>
              </a:defRPr>
            </a:lvl2pPr>
            <a:lvl3pPr marL="1142942" indent="-228589">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8610600" y="6356355"/>
            <a:ext cx="27432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99618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344594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6252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a:t>5/24/2022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a:p>
        </p:txBody>
      </p:sp>
    </p:spTree>
    <p:extLst>
      <p:ext uri="{BB962C8B-B14F-4D97-AF65-F5344CB8AC3E}">
        <p14:creationId xmlns:p14="http://schemas.microsoft.com/office/powerpoint/2010/main" val="271387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a:t>5/24/2022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a:pPr/>
              <a:t>‹#›</a:t>
            </a:fld>
            <a:endParaRPr lang="en-US"/>
          </a:p>
        </p:txBody>
      </p:sp>
    </p:spTree>
    <p:extLst>
      <p:ext uri="{BB962C8B-B14F-4D97-AF65-F5344CB8AC3E}">
        <p14:creationId xmlns:p14="http://schemas.microsoft.com/office/powerpoint/2010/main" val="356857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67734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a:t>5/24/2022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250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60BC-7486-44B3-AECA-1B4EAAF89584}"/>
              </a:ext>
            </a:extLst>
          </p:cNvPr>
          <p:cNvSpPr>
            <a:spLocks noGrp="1"/>
          </p:cNvSpPr>
          <p:nvPr>
            <p:ph type="title"/>
          </p:nvPr>
        </p:nvSpPr>
        <p:spPr>
          <a:xfrm>
            <a:off x="609600" y="365126"/>
            <a:ext cx="10972800" cy="1325563"/>
          </a:xfrm>
          <a:prstGeom prst="rect">
            <a:avLst/>
          </a:prstGeom>
          <a:solidFill>
            <a:srgbClr val="002060"/>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723207-6DBF-4453-808D-A3C81D97A856}"/>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C478D1-7408-4953-AC5D-20EB60BC6F6D}"/>
              </a:ext>
            </a:extLst>
          </p:cNvPr>
          <p:cNvSpPr>
            <a:spLocks noGrp="1"/>
          </p:cNvSpPr>
          <p:nvPr>
            <p:ph type="sldNum" sz="quarter" idx="4"/>
          </p:nvPr>
        </p:nvSpPr>
        <p:spPr>
          <a:xfrm>
            <a:off x="9245600" y="6365171"/>
            <a:ext cx="2743200" cy="365125"/>
          </a:xfrm>
          <a:prstGeom prst="rect">
            <a:avLst/>
          </a:prstGeom>
        </p:spPr>
        <p:txBody>
          <a:bodyPr vert="horz" lIns="91440" tIns="45720" rIns="91440" bIns="45720" rtlCol="0" anchor="ctr"/>
          <a:lstStyle>
            <a:lvl1pPr algn="r">
              <a:defRPr sz="1200">
                <a:solidFill>
                  <a:schemeClr val="tx1"/>
                </a:solidFill>
              </a:defRPr>
            </a:lvl1pPr>
          </a:lstStyle>
          <a:p>
            <a:fld id="{A297CB40-D9BE-4CE6-A22F-5A7D8FBE1E51}" type="slidenum">
              <a:rPr lang="en-US" smtClean="0"/>
              <a:pPr/>
              <a:t>‹#›</a:t>
            </a:fld>
            <a:endParaRPr lang="en-US" dirty="0"/>
          </a:p>
        </p:txBody>
      </p:sp>
      <p:pic>
        <p:nvPicPr>
          <p:cNvPr id="8" name="Picture 4">
            <a:extLst>
              <a:ext uri="{FF2B5EF4-FFF2-40B4-BE49-F238E27FC236}">
                <a16:creationId xmlns:a16="http://schemas.microsoft.com/office/drawing/2014/main" id="{21D41B55-E513-4CCA-BBBF-FD0B23E36172}"/>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81508" y="6365171"/>
            <a:ext cx="913384" cy="269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5203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0420-D0CE-444F-AB67-021C1FC96AEB}" type="datetimeFigureOut">
              <a:rPr lang="en-US" smtClean="0"/>
              <a:t>5/24/2022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A7DD2-00F5-4771-BCF2-CD6EA5D84C6C}" type="slidenum">
              <a:rPr lang="en-US" smtClean="0"/>
              <a:t>‹#›</a:t>
            </a:fld>
            <a:endParaRPr lang="en-US"/>
          </a:p>
        </p:txBody>
      </p:sp>
    </p:spTree>
    <p:extLst>
      <p:ext uri="{BB962C8B-B14F-4D97-AF65-F5344CB8AC3E}">
        <p14:creationId xmlns:p14="http://schemas.microsoft.com/office/powerpoint/2010/main" val="760570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60BC-7486-44B3-AECA-1B4EAAF8958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723207-6DBF-4453-808D-A3C81D97A8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C478D1-7408-4953-AC5D-20EB60BC6F6D}"/>
              </a:ext>
            </a:extLst>
          </p:cNvPr>
          <p:cNvSpPr>
            <a:spLocks noGrp="1"/>
          </p:cNvSpPr>
          <p:nvPr>
            <p:ph type="sldNum" sz="quarter" idx="4"/>
          </p:nvPr>
        </p:nvSpPr>
        <p:spPr>
          <a:xfrm>
            <a:off x="9245600" y="6365175"/>
            <a:ext cx="2743200" cy="365125"/>
          </a:xfrm>
          <a:prstGeom prst="rect">
            <a:avLst/>
          </a:prstGeom>
        </p:spPr>
        <p:txBody>
          <a:bodyPr vert="horz" lIns="91440" tIns="45720" rIns="91440" bIns="45720" rtlCol="0" anchor="ctr"/>
          <a:lstStyle>
            <a:lvl1pPr algn="r">
              <a:defRPr sz="1200">
                <a:solidFill>
                  <a:schemeClr val="tx1"/>
                </a:solidFill>
              </a:defRPr>
            </a:lvl1pPr>
          </a:lstStyle>
          <a:p>
            <a:fld id="{A297CB40-D9BE-4CE6-A22F-5A7D8FBE1E51}" type="slidenum">
              <a:rPr lang="en-US" smtClean="0"/>
              <a:pPr/>
              <a:t>‹#›</a:t>
            </a:fld>
            <a:endParaRPr lang="en-US" dirty="0"/>
          </a:p>
        </p:txBody>
      </p:sp>
      <p:pic>
        <p:nvPicPr>
          <p:cNvPr id="8" name="Picture 4">
            <a:extLst>
              <a:ext uri="{FF2B5EF4-FFF2-40B4-BE49-F238E27FC236}">
                <a16:creationId xmlns:a16="http://schemas.microsoft.com/office/drawing/2014/main" id="{21D41B55-E513-4CCA-BBBF-FD0B23E36172}"/>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3816" y="6493757"/>
            <a:ext cx="913384" cy="17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06436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354"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chayer@spanadvocacy.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mailto:cadre@directionservice.org" TargetMode="External"/><Relationship Id="rId2" Type="http://schemas.openxmlformats.org/officeDocument/2006/relationships/hyperlink" Target="http://www.cadreworks.org/" TargetMode="External"/><Relationship Id="rId1" Type="http://schemas.openxmlformats.org/officeDocument/2006/relationships/slideLayout" Target="../slideLayouts/slideLayout29.xml"/><Relationship Id="rId4" Type="http://schemas.openxmlformats.org/officeDocument/2006/relationships/hyperlink" Target="https://www.cadreworks.org/subscribe-cadre-e-newslett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urveymonkey.com/r/CarolynHayer2022"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nagers.org.uk/knowledge-and-insights/article/the-best-strategies-for-difficult-workplace-conversa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339455-1E9B-406D-AD3F-E51600D588F5}"/>
              </a:ext>
            </a:extLst>
          </p:cNvPr>
          <p:cNvSpPr>
            <a:spLocks noGrp="1"/>
          </p:cNvSpPr>
          <p:nvPr>
            <p:ph type="title"/>
          </p:nvPr>
        </p:nvSpPr>
        <p:spPr>
          <a:xfrm>
            <a:off x="6271038" y="1427922"/>
            <a:ext cx="5054600" cy="1325563"/>
          </a:xfrm>
        </p:spPr>
        <p:txBody>
          <a:bodyPr>
            <a:noAutofit/>
          </a:bodyPr>
          <a:lstStyle/>
          <a:p>
            <a:r>
              <a:rPr lang="en-US" sz="4800" i="1" dirty="0">
                <a:solidFill>
                  <a:prstClr val="white"/>
                </a:solidFill>
                <a:cs typeface="Arial" panose="020B0604020202020204" pitchFamily="34" charset="0"/>
              </a:rPr>
              <a:t>Navigating the Path Forward: Managing Difficult Conversations</a:t>
            </a:r>
            <a:endParaRPr lang="en-US" sz="4800" dirty="0">
              <a:solidFill>
                <a:prstClr val="white"/>
              </a:solidFill>
              <a:cs typeface="Arial" panose="020B0604020202020204" pitchFamily="34" charset="0"/>
            </a:endParaRPr>
          </a:p>
        </p:txBody>
      </p:sp>
      <p:sp>
        <p:nvSpPr>
          <p:cNvPr id="4" name="Content Placeholder 3" descr=" &#10;&#10;">
            <a:extLst>
              <a:ext uri="{FF2B5EF4-FFF2-40B4-BE49-F238E27FC236}">
                <a16:creationId xmlns:a16="http://schemas.microsoft.com/office/drawing/2014/main" id="{261FC695-C97E-4F05-A77E-E8F1D985240E}"/>
              </a:ext>
            </a:extLst>
          </p:cNvPr>
          <p:cNvSpPr txBox="1">
            <a:spLocks/>
          </p:cNvSpPr>
          <p:nvPr/>
        </p:nvSpPr>
        <p:spPr>
          <a:xfrm>
            <a:off x="6394706" y="3859567"/>
            <a:ext cx="4807265" cy="2493877"/>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1" u="none" strike="noStrike" kern="1200" cap="none" spc="0" normalizeH="0" baseline="0" noProof="0" dirty="0">
                <a:ln>
                  <a:noFill/>
                </a:ln>
                <a:solidFill>
                  <a:prstClr val="white"/>
                </a:solidFill>
                <a:effectLst/>
                <a:uLnTx/>
                <a:uFillTx/>
                <a:latin typeface="Candara" panose="020E0502030303020204" pitchFamily="34" charset="0"/>
                <a:ea typeface="+mn-ea"/>
                <a:cs typeface="+mn-cs"/>
              </a:rPr>
              <a:t>Carolyn </a:t>
            </a:r>
            <a:r>
              <a:rPr kumimoji="0" lang="en-US" sz="4000" b="1" i="1" u="none" strike="noStrike" kern="1200" cap="none" spc="0" normalizeH="0" baseline="0" noProof="0" dirty="0" err="1">
                <a:ln>
                  <a:noFill/>
                </a:ln>
                <a:solidFill>
                  <a:prstClr val="white"/>
                </a:solidFill>
                <a:effectLst/>
                <a:uLnTx/>
                <a:uFillTx/>
                <a:latin typeface="Candara" panose="020E0502030303020204" pitchFamily="34" charset="0"/>
                <a:ea typeface="+mn-ea"/>
                <a:cs typeface="+mn-cs"/>
              </a:rPr>
              <a:t>Hayer</a:t>
            </a:r>
            <a:endParaRPr kumimoji="0" lang="en-US" sz="4000" b="1" i="1"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ndara" panose="020E0502030303020204" pitchFamily="34" charset="0"/>
                <a:ea typeface="+mn-ea"/>
                <a:cs typeface="Arial" pitchFamily="34" charset="0"/>
              </a:rPr>
              <a:t>Senior Program Director of National and Regional Projects at SPAN Parent Advocacy Network (NJ) and Director of the Center for Parent Information and Resources (CPIR)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Candara" panose="020E0502030303020204" pitchFamily="34" charset="0"/>
                <a:ea typeface="+mn-ea"/>
                <a:cs typeface="Arial" panose="020B0604020202020204" pitchFamily="34" charset="0"/>
              </a:rPr>
              <a:t> May 24, 2022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white"/>
              </a:solidFill>
              <a:effectLst/>
              <a:uLnTx/>
              <a:uFillTx/>
              <a:latin typeface="Candara" panose="020E0502030303020204" pitchFamily="34" charset="0"/>
              <a:ea typeface="+mn-ea"/>
              <a:cs typeface="Arial" panose="020B0604020202020204" pitchFamily="34" charset="0"/>
            </a:endParaRPr>
          </a:p>
        </p:txBody>
      </p:sp>
    </p:spTree>
    <p:extLst>
      <p:ext uri="{BB962C8B-B14F-4D97-AF65-F5344CB8AC3E}">
        <p14:creationId xmlns:p14="http://schemas.microsoft.com/office/powerpoint/2010/main" val="306255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586462-0D3A-43DD-8402-CDF33689E1BC}"/>
              </a:ext>
            </a:extLst>
          </p:cNvPr>
          <p:cNvSpPr>
            <a:spLocks noGrp="1"/>
          </p:cNvSpPr>
          <p:nvPr>
            <p:ph type="title"/>
          </p:nvPr>
        </p:nvSpPr>
        <p:spPr>
          <a:xfrm>
            <a:off x="154236" y="594358"/>
            <a:ext cx="3734718" cy="5394961"/>
          </a:xfrm>
        </p:spPr>
        <p:txBody>
          <a:bodyPr>
            <a:normAutofit fontScale="90000"/>
          </a:bodyPr>
          <a:lstStyle/>
          <a:p>
            <a:r>
              <a:rPr lang="en-US" sz="5400" b="1" dirty="0">
                <a:solidFill>
                  <a:schemeClr val="tx1"/>
                </a:solidFill>
              </a:rPr>
              <a:t>This is why learning to manage difficult conversations is so important.</a:t>
            </a:r>
            <a:br>
              <a:rPr lang="en-US" sz="5400" b="1" dirty="0"/>
            </a:br>
            <a:endParaRPr lang="en-US" sz="5400" b="1" dirty="0"/>
          </a:p>
        </p:txBody>
      </p:sp>
      <p:pic>
        <p:nvPicPr>
          <p:cNvPr id="9218" name="Picture 2" descr="Quote from Peter Bromberg, &quot;When we avoid difficult conversations, we trade short-term discomfort for long-term dysfunction.&quot;">
            <a:extLst>
              <a:ext uri="{FF2B5EF4-FFF2-40B4-BE49-F238E27FC236}">
                <a16:creationId xmlns:a16="http://schemas.microsoft.com/office/drawing/2014/main" id="{623083B8-52E6-694A-8703-F5C683C498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9120" y="126352"/>
            <a:ext cx="5577840" cy="5577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iny Buddha | Difficult  conversations, Conversation quotes, Quotes to live by Twitter link">
            <a:extLst>
              <a:ext uri="{FF2B5EF4-FFF2-40B4-BE49-F238E27FC236}">
                <a16:creationId xmlns:a16="http://schemas.microsoft.com/office/drawing/2014/main" id="{7F7F56F1-D870-3848-B69F-1B9BBA330123}"/>
              </a:ext>
            </a:extLst>
          </p:cNvPr>
          <p:cNvSpPr txBox="1"/>
          <p:nvPr/>
        </p:nvSpPr>
        <p:spPr>
          <a:xfrm>
            <a:off x="4666658" y="5810872"/>
            <a:ext cx="6954981" cy="369332"/>
          </a:xfrm>
          <a:prstGeom prst="rect">
            <a:avLst/>
          </a:prstGeom>
          <a:noFill/>
        </p:spPr>
        <p:txBody>
          <a:bodyPr wrap="none" rtlCol="0">
            <a:spAutoFit/>
          </a:bodyPr>
          <a:lstStyle/>
          <a:p>
            <a:r>
              <a:rPr lang="en-US" dirty="0"/>
              <a:t>https://</a:t>
            </a:r>
            <a:r>
              <a:rPr lang="en-US" dirty="0" err="1"/>
              <a:t>twitter.com</a:t>
            </a:r>
            <a:r>
              <a:rPr lang="en-US" dirty="0"/>
              <a:t>/</a:t>
            </a:r>
            <a:r>
              <a:rPr lang="en-US" dirty="0" err="1"/>
              <a:t>tinybuddha</a:t>
            </a:r>
            <a:r>
              <a:rPr lang="en-US" dirty="0"/>
              <a:t>/status/1290373141538189313?lang=</a:t>
            </a:r>
            <a:r>
              <a:rPr lang="en-US" dirty="0" err="1"/>
              <a:t>en</a:t>
            </a:r>
            <a:endParaRPr lang="en-US" dirty="0"/>
          </a:p>
        </p:txBody>
      </p:sp>
    </p:spTree>
    <p:extLst>
      <p:ext uri="{BB962C8B-B14F-4D97-AF65-F5344CB8AC3E}">
        <p14:creationId xmlns:p14="http://schemas.microsoft.com/office/powerpoint/2010/main" val="350205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503B-6CEF-634C-856A-3593EA9378BC}"/>
              </a:ext>
            </a:extLst>
          </p:cNvPr>
          <p:cNvSpPr>
            <a:spLocks noGrp="1"/>
          </p:cNvSpPr>
          <p:nvPr>
            <p:ph type="title"/>
          </p:nvPr>
        </p:nvSpPr>
        <p:spPr>
          <a:xfrm>
            <a:off x="5102359" y="176470"/>
            <a:ext cx="6574972" cy="1450757"/>
          </a:xfrm>
        </p:spPr>
        <p:txBody>
          <a:bodyPr>
            <a:normAutofit/>
          </a:bodyPr>
          <a:lstStyle/>
          <a:p>
            <a:r>
              <a:rPr lang="en-US" b="1" dirty="0"/>
              <a:t>Conversations are difficult when……</a:t>
            </a:r>
          </a:p>
        </p:txBody>
      </p:sp>
      <p:pic>
        <p:nvPicPr>
          <p:cNvPr id="16388" name="Picture 4" descr="Picture of African American man looking frustrated.">
            <a:extLst>
              <a:ext uri="{FF2B5EF4-FFF2-40B4-BE49-F238E27FC236}">
                <a16:creationId xmlns:a16="http://schemas.microsoft.com/office/drawing/2014/main" id="{71582B94-7119-C442-8A91-D8F499A37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81" r="28097" b="-2"/>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6B6755F-8A43-004A-84B5-73755B699F9B}"/>
              </a:ext>
            </a:extLst>
          </p:cNvPr>
          <p:cNvSpPr>
            <a:spLocks noGrp="1"/>
          </p:cNvSpPr>
          <p:nvPr>
            <p:ph idx="1"/>
          </p:nvPr>
        </p:nvSpPr>
        <p:spPr>
          <a:xfrm>
            <a:off x="5102359" y="2347768"/>
            <a:ext cx="6574973" cy="3986061"/>
          </a:xfrm>
        </p:spPr>
        <p:txBody>
          <a:bodyPr>
            <a:normAutofit lnSpcReduction="10000"/>
          </a:bodyPr>
          <a:lstStyle/>
          <a:p>
            <a:pPr>
              <a:spcAft>
                <a:spcPts val="800"/>
              </a:spcAft>
              <a:buFont typeface="Wingdings" pitchFamily="2" charset="2"/>
              <a:buChar char="q"/>
            </a:pPr>
            <a:r>
              <a:rPr lang="en-US" sz="3600" dirty="0"/>
              <a:t> The topic is emotional</a:t>
            </a:r>
          </a:p>
          <a:p>
            <a:pPr>
              <a:spcAft>
                <a:spcPts val="800"/>
              </a:spcAft>
              <a:buFont typeface="Wingdings" pitchFamily="2" charset="2"/>
              <a:buChar char="q"/>
            </a:pPr>
            <a:r>
              <a:rPr lang="en-US" sz="3600" dirty="0"/>
              <a:t> They involve issues that are important to us</a:t>
            </a:r>
          </a:p>
          <a:p>
            <a:pPr>
              <a:spcAft>
                <a:spcPts val="800"/>
              </a:spcAft>
              <a:buFont typeface="Wingdings" pitchFamily="2" charset="2"/>
              <a:buChar char="q"/>
            </a:pPr>
            <a:r>
              <a:rPr lang="en-US" sz="3600" dirty="0"/>
              <a:t> Outcomes are uncertain</a:t>
            </a:r>
          </a:p>
          <a:p>
            <a:pPr>
              <a:spcAft>
                <a:spcPts val="800"/>
              </a:spcAft>
              <a:buFont typeface="Wingdings" pitchFamily="2" charset="2"/>
              <a:buChar char="q"/>
            </a:pPr>
            <a:r>
              <a:rPr lang="en-US" sz="3600" dirty="0"/>
              <a:t> There is a power imbalance</a:t>
            </a:r>
          </a:p>
          <a:p>
            <a:pPr>
              <a:spcAft>
                <a:spcPts val="800"/>
              </a:spcAft>
              <a:buFont typeface="Wingdings" pitchFamily="2" charset="2"/>
              <a:buChar char="q"/>
            </a:pPr>
            <a:r>
              <a:rPr lang="en-US" sz="3600" dirty="0"/>
              <a:t>The stakes are high</a:t>
            </a:r>
          </a:p>
        </p:txBody>
      </p:sp>
    </p:spTree>
    <p:extLst>
      <p:ext uri="{BB962C8B-B14F-4D97-AF65-F5344CB8AC3E}">
        <p14:creationId xmlns:p14="http://schemas.microsoft.com/office/powerpoint/2010/main" val="2846082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064D-95C6-9842-9B02-948435A72FBE}"/>
              </a:ext>
            </a:extLst>
          </p:cNvPr>
          <p:cNvSpPr>
            <a:spLocks noGrp="1"/>
          </p:cNvSpPr>
          <p:nvPr>
            <p:ph type="title"/>
          </p:nvPr>
        </p:nvSpPr>
        <p:spPr>
          <a:xfrm>
            <a:off x="6730000" y="925517"/>
            <a:ext cx="4813072" cy="3686015"/>
          </a:xfrm>
        </p:spPr>
        <p:txBody>
          <a:bodyPr vert="horz" lIns="91440" tIns="45720" rIns="91440" bIns="45720" rtlCol="0" anchor="b">
            <a:normAutofit/>
          </a:bodyPr>
          <a:lstStyle/>
          <a:p>
            <a:r>
              <a:rPr lang="en-US" sz="3800" dirty="0">
                <a:solidFill>
                  <a:schemeClr val="tx1">
                    <a:lumMod val="85000"/>
                    <a:lumOff val="15000"/>
                  </a:schemeClr>
                </a:solidFill>
              </a:rPr>
              <a:t>Opposing opinions, strong emotions, and high stakes are 3 critical components of crucial conversations.</a:t>
            </a:r>
          </a:p>
        </p:txBody>
      </p:sp>
      <p:pic>
        <p:nvPicPr>
          <p:cNvPr id="12290" name="Picture 2" descr="Red triangle with Crucial Conversations in the middle - left side of triangle says opposing opinions, right side of triangle says strong emotions and bottom side of triangle says high stakes">
            <a:extLst>
              <a:ext uri="{FF2B5EF4-FFF2-40B4-BE49-F238E27FC236}">
                <a16:creationId xmlns:a16="http://schemas.microsoft.com/office/drawing/2014/main" id="{2D717027-294C-6B44-AFC2-33408F1E41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130250"/>
            <a:ext cx="5462001" cy="40738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6C08FB-D407-D84E-A896-B6D95375810F}"/>
              </a:ext>
            </a:extLst>
          </p:cNvPr>
          <p:cNvSpPr txBox="1"/>
          <p:nvPr/>
        </p:nvSpPr>
        <p:spPr>
          <a:xfrm>
            <a:off x="44604" y="6288370"/>
            <a:ext cx="12144236" cy="677108"/>
          </a:xfrm>
          <a:prstGeom prst="rect">
            <a:avLst/>
          </a:prstGeom>
          <a:noFill/>
        </p:spPr>
        <p:txBody>
          <a:bodyPr wrap="square" rtlCol="0">
            <a:spAutoFit/>
          </a:bodyPr>
          <a:lstStyle/>
          <a:p>
            <a:pPr algn="ctr"/>
            <a:r>
              <a:rPr lang="en-US" sz="1900" b="1" spc="100" dirty="0" err="1"/>
              <a:t>Grenny</a:t>
            </a:r>
            <a:r>
              <a:rPr lang="en-US" sz="1900" b="1" spc="100" dirty="0"/>
              <a:t>, Joseph; Patterson, Kerry; McMillan, Ron; </a:t>
            </a:r>
            <a:r>
              <a:rPr lang="en-US" sz="1900" b="1" spc="100" dirty="0" err="1"/>
              <a:t>Switzler</a:t>
            </a:r>
            <a:r>
              <a:rPr lang="en-US" sz="1900" b="1" spc="100" dirty="0"/>
              <a:t>, Al; Gregory, Emily. </a:t>
            </a:r>
          </a:p>
          <a:p>
            <a:pPr algn="ctr"/>
            <a:r>
              <a:rPr lang="en-US" sz="1900" b="1" i="1" spc="100" dirty="0"/>
              <a:t>Crucial Conversations: Tools for Talking When Stakes are High. </a:t>
            </a:r>
            <a:r>
              <a:rPr lang="en-US" sz="1900" b="1" spc="100" dirty="0"/>
              <a:t>McGraw Hill, 2021.</a:t>
            </a:r>
          </a:p>
        </p:txBody>
      </p:sp>
    </p:spTree>
    <p:extLst>
      <p:ext uri="{BB962C8B-B14F-4D97-AF65-F5344CB8AC3E}">
        <p14:creationId xmlns:p14="http://schemas.microsoft.com/office/powerpoint/2010/main" val="682670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586F-786C-F240-8B4C-126C979BAC1F}"/>
              </a:ext>
            </a:extLst>
          </p:cNvPr>
          <p:cNvSpPr>
            <a:spLocks noGrp="1"/>
          </p:cNvSpPr>
          <p:nvPr>
            <p:ph type="title"/>
          </p:nvPr>
        </p:nvSpPr>
        <p:spPr>
          <a:xfrm>
            <a:off x="5540190" y="429379"/>
            <a:ext cx="5453742" cy="1089422"/>
          </a:xfrm>
        </p:spPr>
        <p:txBody>
          <a:bodyPr>
            <a:normAutofit/>
          </a:bodyPr>
          <a:lstStyle/>
          <a:p>
            <a:r>
              <a:rPr lang="en-US" sz="6000" b="1" dirty="0"/>
              <a:t>Where to Begin?</a:t>
            </a:r>
            <a:endParaRPr lang="en-US" sz="6000" b="1" i="1" dirty="0"/>
          </a:p>
        </p:txBody>
      </p:sp>
      <p:pic>
        <p:nvPicPr>
          <p:cNvPr id="7174" name="Picture 6" descr="Red arrow with white lettering - Start-Here">
            <a:extLst>
              <a:ext uri="{FF2B5EF4-FFF2-40B4-BE49-F238E27FC236}">
                <a16:creationId xmlns:a16="http://schemas.microsoft.com/office/drawing/2014/main" id="{632B8E5F-5590-734E-86CB-B25350F5B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6024"/>
            <a:ext cx="4942952" cy="191798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45701857-89D4-4A43-8E9A-8F4A043472B8}"/>
              </a:ext>
            </a:extLst>
          </p:cNvPr>
          <p:cNvSpPr>
            <a:spLocks noGrp="1"/>
          </p:cNvSpPr>
          <p:nvPr>
            <p:ph idx="1"/>
          </p:nvPr>
        </p:nvSpPr>
        <p:spPr>
          <a:xfrm>
            <a:off x="1294503" y="2383610"/>
            <a:ext cx="10058400" cy="4023360"/>
          </a:xfrm>
        </p:spPr>
        <p:txBody>
          <a:bodyPr>
            <a:normAutofit/>
          </a:bodyPr>
          <a:lstStyle/>
          <a:p>
            <a:pPr>
              <a:buFont typeface="Wingdings" pitchFamily="2" charset="2"/>
              <a:buChar char="q"/>
            </a:pPr>
            <a:r>
              <a:rPr lang="en-US" sz="6000" dirty="0"/>
              <a:t> Step 1: Inquire</a:t>
            </a:r>
          </a:p>
          <a:p>
            <a:pPr>
              <a:buFont typeface="Wingdings" pitchFamily="2" charset="2"/>
              <a:buChar char="q"/>
            </a:pPr>
            <a:r>
              <a:rPr lang="en-US" sz="6000" dirty="0"/>
              <a:t> Step 2: Acknowledge</a:t>
            </a:r>
          </a:p>
          <a:p>
            <a:pPr>
              <a:buFont typeface="Wingdings" pitchFamily="2" charset="2"/>
              <a:buChar char="q"/>
            </a:pPr>
            <a:r>
              <a:rPr lang="en-US" sz="6000" dirty="0"/>
              <a:t> Step 3: Advocate</a:t>
            </a:r>
          </a:p>
          <a:p>
            <a:pPr>
              <a:buFont typeface="Wingdings" pitchFamily="2" charset="2"/>
              <a:buChar char="q"/>
            </a:pPr>
            <a:r>
              <a:rPr lang="en-US" sz="6000" dirty="0"/>
              <a:t> Step 4: Problem solve</a:t>
            </a:r>
          </a:p>
        </p:txBody>
      </p:sp>
    </p:spTree>
    <p:extLst>
      <p:ext uri="{BB962C8B-B14F-4D97-AF65-F5344CB8AC3E}">
        <p14:creationId xmlns:p14="http://schemas.microsoft.com/office/powerpoint/2010/main" val="1867796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8906D0-EB10-4587-8A17-0B91F73B4B74}"/>
              </a:ext>
            </a:extLst>
          </p:cNvPr>
          <p:cNvSpPr>
            <a:spLocks noGrp="1"/>
          </p:cNvSpPr>
          <p:nvPr>
            <p:ph type="title"/>
          </p:nvPr>
        </p:nvSpPr>
        <p:spPr>
          <a:xfrm>
            <a:off x="715143" y="6509620"/>
            <a:ext cx="10113645" cy="822960"/>
          </a:xfrm>
        </p:spPr>
        <p:txBody>
          <a:bodyPr/>
          <a:lstStyle/>
          <a:p>
            <a:r>
              <a:rPr lang="en-US" dirty="0"/>
              <a:t>Preparation is Key</a:t>
            </a:r>
          </a:p>
        </p:txBody>
      </p:sp>
      <p:sp>
        <p:nvSpPr>
          <p:cNvPr id="6" name="Picture Placeholder 5" descr="Preparation is Key">
            <a:extLst>
              <a:ext uri="{FF2B5EF4-FFF2-40B4-BE49-F238E27FC236}">
                <a16:creationId xmlns:a16="http://schemas.microsoft.com/office/drawing/2014/main" id="{F3E72A15-6E07-466F-9DFA-D6595A6454D8}"/>
              </a:ext>
            </a:extLst>
          </p:cNvPr>
          <p:cNvSpPr>
            <a:spLocks noGrp="1"/>
          </p:cNvSpPr>
          <p:nvPr>
            <p:ph type="pic" idx="1"/>
          </p:nvPr>
        </p:nvSpPr>
        <p:spPr/>
      </p:sp>
      <p:pic>
        <p:nvPicPr>
          <p:cNvPr id="9" name="Picture 2" descr="Graphic of a desktop with a cup of coffee, books, a small cactus plant, and a notepad that with the words &quot;Preparation is the key&quot;.">
            <a:extLst>
              <a:ext uri="{FF2B5EF4-FFF2-40B4-BE49-F238E27FC236}">
                <a16:creationId xmlns:a16="http://schemas.microsoft.com/office/drawing/2014/main" id="{2F6EED99-465B-4F47-A3ED-3662A67A772F}"/>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88" b="4600"/>
          <a:stretch/>
        </p:blipFill>
        <p:spPr bwMode="auto">
          <a:xfrm>
            <a:off x="0" y="-1425557"/>
            <a:ext cx="12191980" cy="772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0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E871-A8E5-4BD1-8BE9-22391E7CBB6A}"/>
              </a:ext>
            </a:extLst>
          </p:cNvPr>
          <p:cNvSpPr>
            <a:spLocks noGrp="1"/>
          </p:cNvSpPr>
          <p:nvPr>
            <p:ph type="title"/>
          </p:nvPr>
        </p:nvSpPr>
        <p:spPr>
          <a:xfrm>
            <a:off x="1576252" y="297134"/>
            <a:ext cx="10058400" cy="1248637"/>
          </a:xfrm>
        </p:spPr>
        <p:txBody>
          <a:bodyPr>
            <a:normAutofit fontScale="90000"/>
          </a:bodyPr>
          <a:lstStyle/>
          <a:p>
            <a:pPr algn="r"/>
            <a:r>
              <a:rPr lang="en-US" b="1" dirty="0">
                <a:solidFill>
                  <a:schemeClr val="accent4">
                    <a:lumMod val="75000"/>
                  </a:schemeClr>
                </a:solidFill>
              </a:rPr>
              <a:t>Questions to Ask Yourself</a:t>
            </a:r>
            <a:br>
              <a:rPr lang="en-US" b="1" dirty="0">
                <a:solidFill>
                  <a:schemeClr val="accent4">
                    <a:lumMod val="75000"/>
                  </a:schemeClr>
                </a:solidFill>
              </a:rPr>
            </a:br>
            <a:endParaRPr lang="en-US" dirty="0"/>
          </a:p>
        </p:txBody>
      </p:sp>
      <p:sp>
        <p:nvSpPr>
          <p:cNvPr id="7" name="TextBox 6">
            <a:extLst>
              <a:ext uri="{FF2B5EF4-FFF2-40B4-BE49-F238E27FC236}">
                <a16:creationId xmlns:a16="http://schemas.microsoft.com/office/drawing/2014/main" id="{A74D36B0-85A3-1141-B170-0AF70BA23510}"/>
              </a:ext>
            </a:extLst>
          </p:cNvPr>
          <p:cNvSpPr txBox="1"/>
          <p:nvPr/>
        </p:nvSpPr>
        <p:spPr>
          <a:xfrm>
            <a:off x="278739" y="198761"/>
            <a:ext cx="4271490" cy="1323439"/>
          </a:xfrm>
          <a:prstGeom prst="rect">
            <a:avLst/>
          </a:prstGeom>
          <a:noFill/>
        </p:spPr>
        <p:txBody>
          <a:bodyPr wrap="square" rtlCol="0">
            <a:spAutoFit/>
          </a:bodyPr>
          <a:lstStyle/>
          <a:p>
            <a:r>
              <a:rPr lang="en-US" sz="4000" b="1" dirty="0">
                <a:solidFill>
                  <a:schemeClr val="tx1">
                    <a:lumMod val="85000"/>
                    <a:lumOff val="15000"/>
                  </a:schemeClr>
                </a:solidFill>
                <a:latin typeface="+mj-lt"/>
              </a:rPr>
              <a:t>Managing Difficult Conversations</a:t>
            </a:r>
          </a:p>
        </p:txBody>
      </p:sp>
      <p:graphicFrame>
        <p:nvGraphicFramePr>
          <p:cNvPr id="6" name="Content Placeholder 5" descr="5 circles with the questions is it needed? What are my concerns? What is the fix? What are the barriers? How can I best share my concerns?">
            <a:extLst>
              <a:ext uri="{FF2B5EF4-FFF2-40B4-BE49-F238E27FC236}">
                <a16:creationId xmlns:a16="http://schemas.microsoft.com/office/drawing/2014/main" id="{8272762E-DE04-4E4C-8CA3-8B58FF3BEBED}"/>
              </a:ext>
            </a:extLst>
          </p:cNvPr>
          <p:cNvGraphicFramePr>
            <a:graphicFrameLocks noGrp="1"/>
          </p:cNvGraphicFramePr>
          <p:nvPr>
            <p:ph idx="1"/>
            <p:extLst>
              <p:ext uri="{D42A27DB-BD31-4B8C-83A1-F6EECF244321}">
                <p14:modId xmlns:p14="http://schemas.microsoft.com/office/powerpoint/2010/main" val="519759269"/>
              </p:ext>
            </p:extLst>
          </p:nvPr>
        </p:nvGraphicFramePr>
        <p:xfrm>
          <a:off x="729343" y="1970314"/>
          <a:ext cx="10905309" cy="3898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41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extBox 4" descr="Circle with 4 boxes with the words balance the positive with the negative, don't make it personal, identifuy ongoing support, listen more than you speak.">
            <a:extLst>
              <a:ext uri="{FF2B5EF4-FFF2-40B4-BE49-F238E27FC236}">
                <a16:creationId xmlns:a16="http://schemas.microsoft.com/office/drawing/2014/main" id="{849CA63C-0D95-46C2-B2CA-CEEE334B8FAB}"/>
              </a:ext>
            </a:extLst>
          </p:cNvPr>
          <p:cNvGraphicFramePr/>
          <p:nvPr>
            <p:extLst>
              <p:ext uri="{D42A27DB-BD31-4B8C-83A1-F6EECF244321}">
                <p14:modId xmlns:p14="http://schemas.microsoft.com/office/powerpoint/2010/main" val="1338895970"/>
              </p:ext>
            </p:extLst>
          </p:nvPr>
        </p:nvGraphicFramePr>
        <p:xfrm>
          <a:off x="3217489" y="-349404"/>
          <a:ext cx="9585930" cy="716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BFF2454-8488-B044-8DC6-7CAECBF6603D}"/>
              </a:ext>
            </a:extLst>
          </p:cNvPr>
          <p:cNvSpPr txBox="1"/>
          <p:nvPr/>
        </p:nvSpPr>
        <p:spPr>
          <a:xfrm>
            <a:off x="64769" y="6413286"/>
            <a:ext cx="12236811" cy="400110"/>
          </a:xfrm>
          <a:prstGeom prst="rect">
            <a:avLst/>
          </a:prstGeom>
          <a:noFill/>
        </p:spPr>
        <p:txBody>
          <a:bodyPr wrap="none" rtlCol="0">
            <a:spAutoFit/>
          </a:bodyPr>
          <a:lstStyle/>
          <a:p>
            <a:r>
              <a:rPr lang="en-US" sz="2000" b="1" dirty="0" err="1"/>
              <a:t>Detert</a:t>
            </a:r>
            <a:r>
              <a:rPr lang="en-US" sz="2000" b="1" dirty="0"/>
              <a:t>, Jim. </a:t>
            </a:r>
            <a:r>
              <a:rPr lang="en-US" sz="2000" b="1" i="1" dirty="0"/>
              <a:t>Choosing Courage: The Everyday Guide to Being Brave at Work. </a:t>
            </a:r>
            <a:r>
              <a:rPr lang="en-US" sz="2000" b="1" dirty="0"/>
              <a:t>Harvard Business Review Press, 2021</a:t>
            </a:r>
            <a:r>
              <a:rPr lang="en-US" sz="2000" b="1" i="1" dirty="0"/>
              <a:t> </a:t>
            </a:r>
          </a:p>
        </p:txBody>
      </p:sp>
      <p:sp>
        <p:nvSpPr>
          <p:cNvPr id="7" name="Title 6">
            <a:extLst>
              <a:ext uri="{FF2B5EF4-FFF2-40B4-BE49-F238E27FC236}">
                <a16:creationId xmlns:a16="http://schemas.microsoft.com/office/drawing/2014/main" id="{C102BF92-6236-4043-AD5D-B83F2655E91F}"/>
              </a:ext>
            </a:extLst>
          </p:cNvPr>
          <p:cNvSpPr>
            <a:spLocks noGrp="1"/>
          </p:cNvSpPr>
          <p:nvPr>
            <p:ph type="title"/>
          </p:nvPr>
        </p:nvSpPr>
        <p:spPr>
          <a:xfrm>
            <a:off x="238591" y="1068637"/>
            <a:ext cx="3200400" cy="3843476"/>
          </a:xfrm>
        </p:spPr>
        <p:txBody>
          <a:bodyPr>
            <a:normAutofit/>
          </a:bodyPr>
          <a:lstStyle/>
          <a:p>
            <a:r>
              <a:rPr lang="en-US" sz="4400" b="1" dirty="0">
                <a:solidFill>
                  <a:schemeClr val="tx1"/>
                </a:solidFill>
              </a:rPr>
              <a:t>Tips for Managing Difficult Conversations</a:t>
            </a:r>
            <a:br>
              <a:rPr lang="en-US" sz="6000" b="1" i="1"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52132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2B6A8A-8109-CB48-85C0-DC190CEE34D1}"/>
              </a:ext>
            </a:extLst>
          </p:cNvPr>
          <p:cNvSpPr txBox="1"/>
          <p:nvPr/>
        </p:nvSpPr>
        <p:spPr>
          <a:xfrm>
            <a:off x="4278086" y="242822"/>
            <a:ext cx="7808256" cy="4579493"/>
          </a:xfrm>
          <a:prstGeom prst="rect">
            <a:avLst/>
          </a:prstGeom>
        </p:spPr>
        <p:txBody>
          <a:bodyPr vert="horz" lIns="0" tIns="45720" rIns="0" bIns="45720" rtlCol="0">
            <a:normAutofit fontScale="92500" lnSpcReduction="10000"/>
          </a:bodyPr>
          <a:lstStyle/>
          <a:p>
            <a:pPr marL="285750" indent="-285750">
              <a:lnSpc>
                <a:spcPct val="90000"/>
              </a:lnSpc>
              <a:spcAft>
                <a:spcPts val="600"/>
              </a:spcAft>
              <a:buClr>
                <a:schemeClr val="accent1"/>
              </a:buClr>
              <a:buFont typeface="Calibri" panose="020F0502020204030204" pitchFamily="34" charset="0"/>
              <a:buChar char="•"/>
            </a:pPr>
            <a:r>
              <a:rPr lang="en-US" sz="3200" b="1" dirty="0">
                <a:solidFill>
                  <a:schemeClr val="tx1">
                    <a:lumMod val="75000"/>
                    <a:lumOff val="25000"/>
                  </a:schemeClr>
                </a:solidFill>
              </a:rPr>
              <a:t>Mirroring</a:t>
            </a:r>
          </a:p>
          <a:p>
            <a:pPr marL="742950" lvl="1" indent="-285750">
              <a:lnSpc>
                <a:spcPct val="90000"/>
              </a:lnSpc>
              <a:spcAft>
                <a:spcPts val="600"/>
              </a:spcAft>
              <a:buClr>
                <a:schemeClr val="accent1"/>
              </a:buClr>
              <a:buFont typeface="Calibri" panose="020F0502020204030204" pitchFamily="34" charset="0"/>
              <a:buChar char="•"/>
            </a:pPr>
            <a:r>
              <a:rPr lang="en-US" sz="3200" i="1" dirty="0">
                <a:solidFill>
                  <a:schemeClr val="tx1">
                    <a:lumMod val="75000"/>
                    <a:lumOff val="25000"/>
                  </a:schemeClr>
                </a:solidFill>
              </a:rPr>
              <a:t>Let me see if I understand what you’re saying.</a:t>
            </a:r>
          </a:p>
          <a:p>
            <a:pPr marL="742950" lvl="1" indent="-285750">
              <a:lnSpc>
                <a:spcPct val="90000"/>
              </a:lnSpc>
              <a:spcAft>
                <a:spcPts val="600"/>
              </a:spcAft>
              <a:buClr>
                <a:schemeClr val="accent1"/>
              </a:buClr>
              <a:buFont typeface="Calibri" panose="020F0502020204030204" pitchFamily="34" charset="0"/>
              <a:buChar char="•"/>
            </a:pPr>
            <a:r>
              <a:rPr lang="en-US" sz="3200" i="1" dirty="0">
                <a:solidFill>
                  <a:schemeClr val="tx1">
                    <a:lumMod val="75000"/>
                    <a:lumOff val="25000"/>
                  </a:schemeClr>
                </a:solidFill>
              </a:rPr>
              <a:t>Here’s what I heard you say…..</a:t>
            </a:r>
          </a:p>
          <a:p>
            <a:pPr marL="285750" indent="-285750">
              <a:lnSpc>
                <a:spcPct val="90000"/>
              </a:lnSpc>
              <a:spcAft>
                <a:spcPts val="600"/>
              </a:spcAft>
              <a:buClr>
                <a:schemeClr val="accent1"/>
              </a:buClr>
              <a:buFont typeface="Calibri" panose="020F0502020204030204" pitchFamily="34" charset="0"/>
              <a:buChar char="•"/>
            </a:pPr>
            <a:r>
              <a:rPr lang="en-US" sz="3200" b="1" dirty="0">
                <a:solidFill>
                  <a:schemeClr val="tx1">
                    <a:lumMod val="75000"/>
                    <a:lumOff val="25000"/>
                  </a:schemeClr>
                </a:solidFill>
              </a:rPr>
              <a:t>Validation</a:t>
            </a:r>
          </a:p>
          <a:p>
            <a:pPr marL="742950" lvl="1" indent="-285750">
              <a:lnSpc>
                <a:spcPct val="90000"/>
              </a:lnSpc>
              <a:spcAft>
                <a:spcPts val="600"/>
              </a:spcAft>
              <a:buClr>
                <a:schemeClr val="accent1"/>
              </a:buClr>
              <a:buFont typeface="Calibri" panose="020F0502020204030204" pitchFamily="34" charset="0"/>
              <a:buChar char="•"/>
            </a:pPr>
            <a:r>
              <a:rPr lang="en-US" sz="3200" i="1" dirty="0">
                <a:solidFill>
                  <a:schemeClr val="tx1">
                    <a:lumMod val="75000"/>
                    <a:lumOff val="25000"/>
                  </a:schemeClr>
                </a:solidFill>
              </a:rPr>
              <a:t>I agree with what you’re saying.</a:t>
            </a:r>
          </a:p>
          <a:p>
            <a:pPr marL="742950" lvl="1" indent="-285750">
              <a:lnSpc>
                <a:spcPct val="90000"/>
              </a:lnSpc>
              <a:spcAft>
                <a:spcPts val="600"/>
              </a:spcAft>
              <a:buClr>
                <a:schemeClr val="accent1"/>
              </a:buClr>
              <a:buFont typeface="Calibri" panose="020F0502020204030204" pitchFamily="34" charset="0"/>
              <a:buChar char="•"/>
            </a:pPr>
            <a:r>
              <a:rPr lang="en-US" sz="3200" i="1" dirty="0">
                <a:solidFill>
                  <a:schemeClr val="tx1">
                    <a:lumMod val="75000"/>
                    <a:lumOff val="25000"/>
                  </a:schemeClr>
                </a:solidFill>
              </a:rPr>
              <a:t>Your comments make sense to me.</a:t>
            </a:r>
          </a:p>
          <a:p>
            <a:pPr marL="742950" lvl="1" indent="-285750">
              <a:lnSpc>
                <a:spcPct val="90000"/>
              </a:lnSpc>
              <a:spcAft>
                <a:spcPts val="600"/>
              </a:spcAft>
              <a:buClr>
                <a:schemeClr val="accent1"/>
              </a:buClr>
              <a:buFont typeface="Calibri" panose="020F0502020204030204" pitchFamily="34" charset="0"/>
              <a:buChar char="•"/>
            </a:pPr>
            <a:r>
              <a:rPr lang="en-US" sz="3200" i="1" dirty="0">
                <a:solidFill>
                  <a:schemeClr val="tx1">
                    <a:lumMod val="75000"/>
                    <a:lumOff val="25000"/>
                  </a:schemeClr>
                </a:solidFill>
              </a:rPr>
              <a:t>I can see how you would feel that way…..</a:t>
            </a:r>
          </a:p>
          <a:p>
            <a:pPr marL="285750" indent="-285750">
              <a:lnSpc>
                <a:spcPct val="90000"/>
              </a:lnSpc>
              <a:spcAft>
                <a:spcPts val="600"/>
              </a:spcAft>
              <a:buClr>
                <a:schemeClr val="accent1"/>
              </a:buClr>
              <a:buFont typeface="Calibri" panose="020F0502020204030204" pitchFamily="34" charset="0"/>
              <a:buChar char="•"/>
            </a:pPr>
            <a:r>
              <a:rPr lang="en-US" sz="3200" b="1" dirty="0">
                <a:solidFill>
                  <a:schemeClr val="tx1">
                    <a:lumMod val="75000"/>
                    <a:lumOff val="25000"/>
                  </a:schemeClr>
                </a:solidFill>
              </a:rPr>
              <a:t>Empathy</a:t>
            </a:r>
          </a:p>
          <a:p>
            <a:pPr marL="742950" lvl="1" indent="-285750">
              <a:lnSpc>
                <a:spcPct val="90000"/>
              </a:lnSpc>
              <a:spcAft>
                <a:spcPts val="600"/>
              </a:spcAft>
              <a:buClr>
                <a:schemeClr val="accent1"/>
              </a:buClr>
              <a:buFont typeface="Calibri" panose="020F0502020204030204" pitchFamily="34" charset="0"/>
              <a:buChar char="•"/>
            </a:pPr>
            <a:r>
              <a:rPr lang="en-US" sz="3200" i="1" dirty="0">
                <a:solidFill>
                  <a:schemeClr val="tx1">
                    <a:lumMod val="75000"/>
                    <a:lumOff val="25000"/>
                  </a:schemeClr>
                </a:solidFill>
              </a:rPr>
              <a:t>I imagine you might be feeling…..</a:t>
            </a:r>
          </a:p>
          <a:p>
            <a:pPr marL="742950" lvl="1" indent="-285750">
              <a:lnSpc>
                <a:spcPct val="90000"/>
              </a:lnSpc>
              <a:spcAft>
                <a:spcPts val="600"/>
              </a:spcAft>
              <a:buClr>
                <a:schemeClr val="accent1"/>
              </a:buClr>
              <a:buFont typeface="Calibri" panose="020F0502020204030204" pitchFamily="34" charset="0"/>
              <a:buChar char="•"/>
            </a:pPr>
            <a:r>
              <a:rPr lang="en-US" sz="3200" i="1" dirty="0">
                <a:solidFill>
                  <a:schemeClr val="tx1">
                    <a:lumMod val="75000"/>
                    <a:lumOff val="25000"/>
                  </a:schemeClr>
                </a:solidFill>
              </a:rPr>
              <a:t>How are you feeling about this decision?</a:t>
            </a:r>
          </a:p>
        </p:txBody>
      </p:sp>
      <p:pic>
        <p:nvPicPr>
          <p:cNvPr id="11266" name="Picture 2" descr="Conversations for Change">
            <a:extLst>
              <a:ext uri="{FF2B5EF4-FFF2-40B4-BE49-F238E27FC236}">
                <a16:creationId xmlns:a16="http://schemas.microsoft.com/office/drawing/2014/main" id="{87A9B308-05CE-CF48-A62E-3E5880A4E4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3626" y="4822315"/>
            <a:ext cx="5851973" cy="1456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C1B281-CE96-B542-BFAB-8FE257FC970B}"/>
              </a:ext>
            </a:extLst>
          </p:cNvPr>
          <p:cNvSpPr txBox="1"/>
          <p:nvPr/>
        </p:nvSpPr>
        <p:spPr>
          <a:xfrm>
            <a:off x="1442955" y="6410758"/>
            <a:ext cx="8130431" cy="400110"/>
          </a:xfrm>
          <a:prstGeom prst="rect">
            <a:avLst/>
          </a:prstGeom>
          <a:noFill/>
        </p:spPr>
        <p:txBody>
          <a:bodyPr wrap="none" rtlCol="0">
            <a:spAutoFit/>
          </a:bodyPr>
          <a:lstStyle/>
          <a:p>
            <a:r>
              <a:rPr lang="en-US" sz="2000" b="1" spc="100" dirty="0"/>
              <a:t>Hayashi, Shawn Kent. </a:t>
            </a:r>
            <a:r>
              <a:rPr lang="en-US" sz="2000" b="1" i="1" spc="100" dirty="0"/>
              <a:t>Conversations for Change. </a:t>
            </a:r>
            <a:r>
              <a:rPr lang="en-US" sz="2000" b="1" spc="100" dirty="0"/>
              <a:t>McGraw Hill, 2011</a:t>
            </a:r>
          </a:p>
        </p:txBody>
      </p:sp>
      <p:sp>
        <p:nvSpPr>
          <p:cNvPr id="10" name="Title 9">
            <a:extLst>
              <a:ext uri="{FF2B5EF4-FFF2-40B4-BE49-F238E27FC236}">
                <a16:creationId xmlns:a16="http://schemas.microsoft.com/office/drawing/2014/main" id="{6C8D72F1-4663-46AE-BD85-8EA4E2C7BA88}"/>
              </a:ext>
            </a:extLst>
          </p:cNvPr>
          <p:cNvSpPr>
            <a:spLocks noGrp="1"/>
          </p:cNvSpPr>
          <p:nvPr>
            <p:ph type="title"/>
          </p:nvPr>
        </p:nvSpPr>
        <p:spPr>
          <a:xfrm>
            <a:off x="457089" y="1984007"/>
            <a:ext cx="3200400" cy="2286000"/>
          </a:xfrm>
        </p:spPr>
        <p:txBody>
          <a:bodyPr/>
          <a:lstStyle/>
          <a:p>
            <a:r>
              <a:rPr lang="en-US" sz="4800" b="1" dirty="0">
                <a:solidFill>
                  <a:schemeClr val="tx1"/>
                </a:solidFill>
              </a:rPr>
              <a:t>Sample Phrases</a:t>
            </a:r>
            <a:br>
              <a:rPr lang="en-US" sz="6000" b="1" i="1" dirty="0"/>
            </a:br>
            <a:endParaRPr lang="en-US" dirty="0"/>
          </a:p>
        </p:txBody>
      </p:sp>
    </p:spTree>
    <p:extLst>
      <p:ext uri="{BB962C8B-B14F-4D97-AF65-F5344CB8AC3E}">
        <p14:creationId xmlns:p14="http://schemas.microsoft.com/office/powerpoint/2010/main" val="375761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0FAF-E15D-4966-BFB4-2D6E9C6BCE53}"/>
              </a:ext>
            </a:extLst>
          </p:cNvPr>
          <p:cNvSpPr>
            <a:spLocks noGrp="1"/>
          </p:cNvSpPr>
          <p:nvPr>
            <p:ph type="title"/>
          </p:nvPr>
        </p:nvSpPr>
        <p:spPr>
          <a:xfrm>
            <a:off x="1151466" y="340663"/>
            <a:ext cx="9818077" cy="1182145"/>
          </a:xfrm>
        </p:spPr>
        <p:txBody>
          <a:bodyPr>
            <a:normAutofit/>
          </a:bodyPr>
          <a:lstStyle/>
          <a:p>
            <a:r>
              <a:rPr lang="en-US" b="1" dirty="0"/>
              <a:t>Techniques &amp; Strategies</a:t>
            </a:r>
            <a:endParaRPr lang="en-US" sz="3600" b="1" i="1" dirty="0"/>
          </a:p>
        </p:txBody>
      </p:sp>
      <p:sp>
        <p:nvSpPr>
          <p:cNvPr id="4" name="TextBox 3">
            <a:extLst>
              <a:ext uri="{FF2B5EF4-FFF2-40B4-BE49-F238E27FC236}">
                <a16:creationId xmlns:a16="http://schemas.microsoft.com/office/drawing/2014/main" id="{EB1C3C13-1B6C-4C4B-85A7-DEDE64FEED4B}"/>
              </a:ext>
            </a:extLst>
          </p:cNvPr>
          <p:cNvSpPr txBox="1"/>
          <p:nvPr/>
        </p:nvSpPr>
        <p:spPr>
          <a:xfrm>
            <a:off x="1151466" y="2120566"/>
            <a:ext cx="10486352" cy="5262979"/>
          </a:xfrm>
          <a:prstGeom prst="rect">
            <a:avLst/>
          </a:prstGeom>
          <a:noFill/>
        </p:spPr>
        <p:txBody>
          <a:bodyPr wrap="square" rtlCol="0">
            <a:spAutoFit/>
          </a:bodyPr>
          <a:lstStyle/>
          <a:p>
            <a:pPr marL="285750" indent="-285750">
              <a:buFont typeface="Wingdings" pitchFamily="2" charset="2"/>
              <a:buChar char="ü"/>
            </a:pPr>
            <a:r>
              <a:rPr lang="en-US" sz="4800" dirty="0"/>
              <a:t>Use clear, concise language</a:t>
            </a:r>
          </a:p>
          <a:p>
            <a:pPr marL="285750" indent="-285750">
              <a:buFont typeface="Wingdings" pitchFamily="2" charset="2"/>
              <a:buChar char="ü"/>
            </a:pPr>
            <a:r>
              <a:rPr lang="en-US" sz="4800" dirty="0"/>
              <a:t>Be positive &amp; proactive</a:t>
            </a:r>
          </a:p>
          <a:p>
            <a:pPr marL="285750" indent="-285750">
              <a:buFont typeface="Wingdings" pitchFamily="2" charset="2"/>
              <a:buChar char="ü"/>
            </a:pPr>
            <a:r>
              <a:rPr lang="en-US" sz="4800" dirty="0"/>
              <a:t>Keep your emotions in check</a:t>
            </a:r>
          </a:p>
          <a:p>
            <a:pPr marL="285750" indent="-285750">
              <a:buFont typeface="Wingdings" pitchFamily="2" charset="2"/>
              <a:buChar char="ü"/>
            </a:pPr>
            <a:r>
              <a:rPr lang="en-US" sz="4800" dirty="0"/>
              <a:t>Come prepared with options, proposals</a:t>
            </a:r>
          </a:p>
          <a:p>
            <a:pPr marL="285750" indent="-285750">
              <a:buFont typeface="Wingdings" pitchFamily="2" charset="2"/>
              <a:buChar char="ü"/>
            </a:pPr>
            <a:r>
              <a:rPr lang="en-US" sz="4800" dirty="0"/>
              <a:t>Be open to new ideas</a:t>
            </a:r>
          </a:p>
          <a:p>
            <a:pPr marL="285750" indent="-285750">
              <a:buFont typeface="Wingdings" pitchFamily="2" charset="2"/>
              <a:buChar char="ü"/>
            </a:pPr>
            <a:endParaRPr lang="en-US" sz="4800" dirty="0"/>
          </a:p>
          <a:p>
            <a:pPr marL="285750" indent="-285750">
              <a:buFont typeface="Wingdings" pitchFamily="2" charset="2"/>
              <a:buChar char="ü"/>
            </a:pPr>
            <a:endParaRPr lang="en-US" sz="4800" dirty="0"/>
          </a:p>
        </p:txBody>
      </p:sp>
    </p:spTree>
    <p:extLst>
      <p:ext uri="{BB962C8B-B14F-4D97-AF65-F5344CB8AC3E}">
        <p14:creationId xmlns:p14="http://schemas.microsoft.com/office/powerpoint/2010/main" val="375920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A80676-196D-4945-B77C-5AF2484F218B}"/>
              </a:ext>
            </a:extLst>
          </p:cNvPr>
          <p:cNvSpPr txBox="1"/>
          <p:nvPr/>
        </p:nvSpPr>
        <p:spPr>
          <a:xfrm>
            <a:off x="3957438" y="0"/>
            <a:ext cx="8179198" cy="830997"/>
          </a:xfrm>
          <a:prstGeom prst="rect">
            <a:avLst/>
          </a:prstGeom>
          <a:noFill/>
        </p:spPr>
        <p:txBody>
          <a:bodyPr wrap="square" rtlCol="0">
            <a:spAutoFit/>
          </a:bodyPr>
          <a:lstStyle/>
          <a:p>
            <a:pPr algn="ctr"/>
            <a:r>
              <a:rPr lang="en-US" sz="4800" b="1" dirty="0">
                <a:solidFill>
                  <a:schemeClr val="accent4">
                    <a:lumMod val="75000"/>
                  </a:schemeClr>
                </a:solidFill>
                <a:latin typeface="+mj-lt"/>
              </a:rPr>
              <a:t>DON’T:</a:t>
            </a:r>
          </a:p>
        </p:txBody>
      </p:sp>
      <p:sp>
        <p:nvSpPr>
          <p:cNvPr id="2" name="Title 1">
            <a:extLst>
              <a:ext uri="{FF2B5EF4-FFF2-40B4-BE49-F238E27FC236}">
                <a16:creationId xmlns:a16="http://schemas.microsoft.com/office/drawing/2014/main" id="{21FF7409-B11E-4F4A-9BC2-2F2C001782AF}"/>
              </a:ext>
            </a:extLst>
          </p:cNvPr>
          <p:cNvSpPr>
            <a:spLocks noGrp="1"/>
          </p:cNvSpPr>
          <p:nvPr>
            <p:ph type="title"/>
          </p:nvPr>
        </p:nvSpPr>
        <p:spPr>
          <a:xfrm>
            <a:off x="380999" y="552795"/>
            <a:ext cx="3475384" cy="4602301"/>
          </a:xfrm>
        </p:spPr>
        <p:txBody>
          <a:bodyPr>
            <a:normAutofit/>
          </a:bodyPr>
          <a:lstStyle/>
          <a:p>
            <a:r>
              <a:rPr lang="en-US" sz="4400" dirty="0">
                <a:solidFill>
                  <a:schemeClr val="tx1">
                    <a:lumMod val="85000"/>
                    <a:lumOff val="15000"/>
                  </a:schemeClr>
                </a:solidFill>
              </a:rPr>
              <a:t>Managing Difficult Conversations:</a:t>
            </a:r>
            <a:br>
              <a:rPr lang="en-US" sz="4400" dirty="0">
                <a:solidFill>
                  <a:schemeClr val="tx1">
                    <a:lumMod val="85000"/>
                    <a:lumOff val="15000"/>
                  </a:schemeClr>
                </a:solidFill>
              </a:rPr>
            </a:br>
            <a:r>
              <a:rPr lang="en-US" sz="4400" b="1" dirty="0">
                <a:solidFill>
                  <a:schemeClr val="tx1">
                    <a:lumMod val="85000"/>
                    <a:lumOff val="15000"/>
                  </a:schemeClr>
                </a:solidFill>
              </a:rPr>
              <a:t>Things to Avoid</a:t>
            </a:r>
            <a:br>
              <a:rPr lang="en-US" sz="4400" b="1" dirty="0">
                <a:solidFill>
                  <a:schemeClr val="tx1">
                    <a:lumMod val="85000"/>
                    <a:lumOff val="15000"/>
                  </a:schemeClr>
                </a:solidFill>
              </a:rPr>
            </a:br>
            <a:endParaRPr lang="en-US" sz="4400" dirty="0"/>
          </a:p>
        </p:txBody>
      </p:sp>
      <p:graphicFrame>
        <p:nvGraphicFramePr>
          <p:cNvPr id="6" name="Content Placeholder 5" descr="4 boxes with the words assume, blame, judge, dramatize.">
            <a:extLst>
              <a:ext uri="{FF2B5EF4-FFF2-40B4-BE49-F238E27FC236}">
                <a16:creationId xmlns:a16="http://schemas.microsoft.com/office/drawing/2014/main" id="{8272762E-DE04-4E4C-8CA3-8B58FF3BEBED}"/>
              </a:ext>
            </a:extLst>
          </p:cNvPr>
          <p:cNvGraphicFramePr>
            <a:graphicFrameLocks noGrp="1"/>
          </p:cNvGraphicFramePr>
          <p:nvPr>
            <p:ph idx="1"/>
            <p:extLst>
              <p:ext uri="{D42A27DB-BD31-4B8C-83A1-F6EECF244321}">
                <p14:modId xmlns:p14="http://schemas.microsoft.com/office/powerpoint/2010/main" val="110515158"/>
              </p:ext>
            </p:extLst>
          </p:nvPr>
        </p:nvGraphicFramePr>
        <p:xfrm>
          <a:off x="4343400" y="731838"/>
          <a:ext cx="7598229" cy="522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249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BCFF-821B-4654-BA0C-8A0BF4C8EA3E}"/>
              </a:ext>
            </a:extLst>
          </p:cNvPr>
          <p:cNvSpPr>
            <a:spLocks noGrp="1"/>
          </p:cNvSpPr>
          <p:nvPr>
            <p:ph type="ctrTitle"/>
          </p:nvPr>
        </p:nvSpPr>
        <p:spPr>
          <a:xfrm>
            <a:off x="6685175" y="639097"/>
            <a:ext cx="4813072" cy="3686015"/>
          </a:xfrm>
        </p:spPr>
        <p:txBody>
          <a:bodyPr vert="horz" lIns="91440" tIns="45720" rIns="91440" bIns="45720" rtlCol="0">
            <a:normAutofit/>
          </a:bodyPr>
          <a:lstStyle/>
          <a:p>
            <a:r>
              <a:rPr lang="en-US" sz="5000" b="1"/>
              <a:t>Navigating the Path Forward: Managing Difficult Conversations</a:t>
            </a:r>
            <a:endParaRPr lang="en-US" sz="5000" b="1" dirty="0"/>
          </a:p>
        </p:txBody>
      </p:sp>
      <p:sp>
        <p:nvSpPr>
          <p:cNvPr id="16" name="Subtitle 2">
            <a:extLst>
              <a:ext uri="{FF2B5EF4-FFF2-40B4-BE49-F238E27FC236}">
                <a16:creationId xmlns:a16="http://schemas.microsoft.com/office/drawing/2014/main" id="{4C05DCEB-8F40-584D-98F5-083D2D4CF766}"/>
              </a:ext>
            </a:extLst>
          </p:cNvPr>
          <p:cNvSpPr txBox="1">
            <a:spLocks/>
          </p:cNvSpPr>
          <p:nvPr/>
        </p:nvSpPr>
        <p:spPr>
          <a:xfrm>
            <a:off x="6815802" y="4455620"/>
            <a:ext cx="4829101" cy="14214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spcBef>
                <a:spcPts val="300"/>
              </a:spcBef>
              <a:spcAft>
                <a:spcPts val="300"/>
              </a:spcAft>
            </a:pPr>
            <a:r>
              <a:rPr lang="en-US" dirty="0">
                <a:solidFill>
                  <a:schemeClr val="tx1">
                    <a:lumMod val="85000"/>
                    <a:lumOff val="15000"/>
                  </a:schemeClr>
                </a:solidFill>
                <a:latin typeface="Calibri Light" panose="020F0302020204030204" pitchFamily="34" charset="0"/>
                <a:cs typeface="Calibri Light" panose="020F0302020204030204" pitchFamily="34" charset="0"/>
              </a:rPr>
              <a:t>Carolyn Hayer, Director</a:t>
            </a:r>
          </a:p>
          <a:p>
            <a:pPr>
              <a:spcBef>
                <a:spcPts val="300"/>
              </a:spcBef>
              <a:spcAft>
                <a:spcPts val="300"/>
              </a:spcAft>
            </a:pPr>
            <a:r>
              <a:rPr lang="en-US" dirty="0">
                <a:solidFill>
                  <a:schemeClr val="tx1">
                    <a:lumMod val="85000"/>
                    <a:lumOff val="15000"/>
                  </a:schemeClr>
                </a:solidFill>
                <a:latin typeface="Calibri Light" panose="020F0302020204030204" pitchFamily="34" charset="0"/>
                <a:cs typeface="Calibri Light" panose="020F0302020204030204" pitchFamily="34" charset="0"/>
              </a:rPr>
              <a:t>Center for Parent Information and Resources </a:t>
            </a:r>
          </a:p>
          <a:p>
            <a:pPr>
              <a:spcBef>
                <a:spcPts val="300"/>
              </a:spcBef>
              <a:spcAft>
                <a:spcPts val="300"/>
              </a:spcAft>
            </a:pPr>
            <a:r>
              <a:rPr lang="en-US" dirty="0">
                <a:solidFill>
                  <a:schemeClr val="tx1">
                    <a:lumMod val="85000"/>
                    <a:lumOff val="15000"/>
                  </a:schemeClr>
                </a:solidFill>
                <a:latin typeface="Calibri Light" panose="020F0302020204030204" pitchFamily="34" charset="0"/>
                <a:cs typeface="Calibri Light" panose="020F0302020204030204" pitchFamily="34" charset="0"/>
              </a:rPr>
              <a:t>MAY 24, 2022</a:t>
            </a:r>
          </a:p>
        </p:txBody>
      </p:sp>
      <p:sp>
        <p:nvSpPr>
          <p:cNvPr id="96" name="Rectangle 95">
            <a:extLst>
              <a:ext uri="{FF2B5EF4-FFF2-40B4-BE49-F238E27FC236}">
                <a16:creationId xmlns:a16="http://schemas.microsoft.com/office/drawing/2014/main" id="{76879DAE-652A-407A-88ED-AAEE23D4E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903" y="691672"/>
            <a:ext cx="2636076" cy="245107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72F0C5E-048B-4FEB-8529-56BCD2BDB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903" y="3345545"/>
            <a:ext cx="2631017" cy="248183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667D31CE-BF8A-4929-9BB0-AD61BC695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9730" y="691673"/>
            <a:ext cx="2644595" cy="245107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5315050-FDB0-43A3-8337-492B22EFD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9730" y="3336707"/>
            <a:ext cx="2644595" cy="249067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Logos for CADRE, SPAN, CPIR">
            <a:extLst>
              <a:ext uri="{FF2B5EF4-FFF2-40B4-BE49-F238E27FC236}">
                <a16:creationId xmlns:a16="http://schemas.microsoft.com/office/drawing/2014/main" id="{63B88CC6-6369-40E5-9DC0-E183983C780F}"/>
              </a:ext>
            </a:extLst>
          </p:cNvPr>
          <p:cNvGrpSpPr/>
          <p:nvPr/>
        </p:nvGrpSpPr>
        <p:grpSpPr>
          <a:xfrm>
            <a:off x="842175" y="1063729"/>
            <a:ext cx="5111270" cy="4585169"/>
            <a:chOff x="842175" y="1063729"/>
            <a:chExt cx="5111270" cy="4585169"/>
          </a:xfrm>
        </p:grpSpPr>
        <p:pic>
          <p:nvPicPr>
            <p:cNvPr id="11" name="Picture 4" descr="CADRE | The Center for Appropriate Dispute Resolution in Special Education" title="CADRE logo">
              <a:extLst>
                <a:ext uri="{FF2B5EF4-FFF2-40B4-BE49-F238E27FC236}">
                  <a16:creationId xmlns:a16="http://schemas.microsoft.com/office/drawing/2014/main" id="{6606A3FE-4D8D-C745-831F-62E2F45F93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55" r="14034"/>
            <a:stretch/>
          </p:blipFill>
          <p:spPr bwMode="auto">
            <a:xfrm>
              <a:off x="842175" y="1063729"/>
              <a:ext cx="2305160" cy="17365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3F7EF8-91AA-7C47-B175-8405087851DD}"/>
                </a:ext>
              </a:extLst>
            </p:cNvPr>
            <p:cNvSpPr txBox="1"/>
            <p:nvPr/>
          </p:nvSpPr>
          <p:spPr>
            <a:xfrm>
              <a:off x="918023" y="3525240"/>
              <a:ext cx="2088149" cy="2123658"/>
            </a:xfrm>
            <a:prstGeom prst="rect">
              <a:avLst/>
            </a:prstGeom>
            <a:noFill/>
          </p:spPr>
          <p:txBody>
            <a:bodyPr wrap="square" rtlCol="0">
              <a:spAutoFit/>
            </a:bodyPr>
            <a:lstStyle/>
            <a:p>
              <a:pPr algn="ctr"/>
              <a:r>
                <a:rPr lang="en-US" sz="2200" dirty="0">
                  <a:latin typeface="+mj-lt"/>
                </a:rPr>
                <a:t>The Center for Appropriate Dispute Resolution in Special Education</a:t>
              </a:r>
            </a:p>
          </p:txBody>
        </p:sp>
        <p:pic>
          <p:nvPicPr>
            <p:cNvPr id="8" name="Picture 6" descr="SPAN Parent Advocacy Network | Empowered Parents: Educated, Engaged,  Effective!" title="SPAN logo">
              <a:extLst>
                <a:ext uri="{FF2B5EF4-FFF2-40B4-BE49-F238E27FC236}">
                  <a16:creationId xmlns:a16="http://schemas.microsoft.com/office/drawing/2014/main" id="{D990FDA7-ECE4-CD4F-BEBC-FAFE5A5966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41536" y="1352494"/>
              <a:ext cx="2309420" cy="13279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enter for Parent Information and Resources | Your Central Hub for Parent  Centers Serving Families of Children With Disabilities" title="CPIR logo">
              <a:extLst>
                <a:ext uri="{FF2B5EF4-FFF2-40B4-BE49-F238E27FC236}">
                  <a16:creationId xmlns:a16="http://schemas.microsoft.com/office/drawing/2014/main" id="{2A194527-CC35-1E4E-BAB4-0329C4CDB0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22077" y="4020920"/>
              <a:ext cx="2331368" cy="10899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013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A80676-196D-4945-B77C-5AF2484F218B}"/>
              </a:ext>
            </a:extLst>
          </p:cNvPr>
          <p:cNvSpPr txBox="1"/>
          <p:nvPr/>
        </p:nvSpPr>
        <p:spPr>
          <a:xfrm>
            <a:off x="4012802" y="0"/>
            <a:ext cx="8179198" cy="830997"/>
          </a:xfrm>
          <a:prstGeom prst="rect">
            <a:avLst/>
          </a:prstGeom>
          <a:noFill/>
        </p:spPr>
        <p:txBody>
          <a:bodyPr wrap="square" rtlCol="0">
            <a:spAutoFit/>
          </a:bodyPr>
          <a:lstStyle/>
          <a:p>
            <a:pPr algn="ctr"/>
            <a:r>
              <a:rPr lang="en-US" sz="4800" b="1" dirty="0">
                <a:solidFill>
                  <a:schemeClr val="accent4">
                    <a:lumMod val="75000"/>
                  </a:schemeClr>
                </a:solidFill>
                <a:latin typeface="+mj-lt"/>
              </a:rPr>
              <a:t>DO:</a:t>
            </a:r>
          </a:p>
        </p:txBody>
      </p:sp>
      <p:graphicFrame>
        <p:nvGraphicFramePr>
          <p:cNvPr id="6" name="Content Placeholder 5" descr="4 boxes with the words: listen, problem solve, extend grace, take breaks">
            <a:extLst>
              <a:ext uri="{FF2B5EF4-FFF2-40B4-BE49-F238E27FC236}">
                <a16:creationId xmlns:a16="http://schemas.microsoft.com/office/drawing/2014/main" id="{8272762E-DE04-4E4C-8CA3-8B58FF3BEBED}"/>
              </a:ext>
            </a:extLst>
          </p:cNvPr>
          <p:cNvGraphicFramePr>
            <a:graphicFrameLocks noGrp="1"/>
          </p:cNvGraphicFramePr>
          <p:nvPr>
            <p:ph idx="1"/>
            <p:extLst>
              <p:ext uri="{D42A27DB-BD31-4B8C-83A1-F6EECF244321}">
                <p14:modId xmlns:p14="http://schemas.microsoft.com/office/powerpoint/2010/main" val="1494884168"/>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F9BB9328-34CC-4BA1-866C-5320A2BF81F5}"/>
              </a:ext>
            </a:extLst>
          </p:cNvPr>
          <p:cNvSpPr txBox="1">
            <a:spLocks noGrp="1"/>
          </p:cNvSpPr>
          <p:nvPr>
            <p:ph type="title"/>
          </p:nvPr>
        </p:nvSpPr>
        <p:spPr>
          <a:xfrm>
            <a:off x="381000" y="1584325"/>
            <a:ext cx="3200400" cy="2286000"/>
          </a:xfrm>
          <a:prstGeom prst="rect">
            <a:avLst/>
          </a:prstGeom>
          <a:noFill/>
        </p:spPr>
        <p:txBody>
          <a:bodyPr wrap="square" rtlCol="0">
            <a:spAutoFit/>
          </a:bodyPr>
          <a:lstStyle/>
          <a:p>
            <a:r>
              <a:rPr lang="en-US" sz="4000" dirty="0">
                <a:solidFill>
                  <a:schemeClr val="tx1">
                    <a:lumMod val="85000"/>
                    <a:lumOff val="15000"/>
                  </a:schemeClr>
                </a:solidFill>
                <a:latin typeface="+mj-lt"/>
              </a:rPr>
              <a:t>Managing</a:t>
            </a:r>
          </a:p>
          <a:p>
            <a:r>
              <a:rPr lang="en-US" sz="4000" dirty="0">
                <a:solidFill>
                  <a:schemeClr val="tx1">
                    <a:lumMod val="85000"/>
                    <a:lumOff val="15000"/>
                  </a:schemeClr>
                </a:solidFill>
                <a:latin typeface="+mj-lt"/>
              </a:rPr>
              <a:t>Difficult Conversations:</a:t>
            </a:r>
          </a:p>
          <a:p>
            <a:r>
              <a:rPr lang="en-US" sz="4000" b="1" dirty="0">
                <a:solidFill>
                  <a:schemeClr val="tx1">
                    <a:lumMod val="85000"/>
                    <a:lumOff val="15000"/>
                  </a:schemeClr>
                </a:solidFill>
                <a:latin typeface="+mj-lt"/>
              </a:rPr>
              <a:t>Things to Embrace</a:t>
            </a:r>
          </a:p>
        </p:txBody>
      </p:sp>
    </p:spTree>
    <p:extLst>
      <p:ext uri="{BB962C8B-B14F-4D97-AF65-F5344CB8AC3E}">
        <p14:creationId xmlns:p14="http://schemas.microsoft.com/office/powerpoint/2010/main" val="272577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7BFB0-ED63-496B-A92E-D21C5DD5CCC1}"/>
              </a:ext>
            </a:extLst>
          </p:cNvPr>
          <p:cNvSpPr>
            <a:spLocks noGrp="1"/>
          </p:cNvSpPr>
          <p:nvPr>
            <p:ph type="ctrTitle"/>
          </p:nvPr>
        </p:nvSpPr>
        <p:spPr>
          <a:xfrm>
            <a:off x="1206462" y="963669"/>
            <a:ext cx="10058400" cy="3566160"/>
          </a:xfrm>
        </p:spPr>
        <p:txBody>
          <a:bodyPr>
            <a:noAutofit/>
          </a:bodyPr>
          <a:lstStyle/>
          <a:p>
            <a:pPr algn="ctr"/>
            <a:r>
              <a:rPr lang="en-US" sz="6600" b="1" dirty="0">
                <a:latin typeface="Bangla MN" pitchFamily="2" charset="0"/>
                <a:cs typeface="Bangla MN" pitchFamily="2" charset="0"/>
              </a:rPr>
              <a:t>Be brave</a:t>
            </a:r>
            <a:br>
              <a:rPr lang="en-US" sz="6600" b="1" dirty="0">
                <a:latin typeface="Bangla MN" pitchFamily="2" charset="0"/>
                <a:cs typeface="Bangla MN" pitchFamily="2" charset="0"/>
              </a:rPr>
            </a:br>
            <a:r>
              <a:rPr lang="en-US" sz="6600" b="1" dirty="0">
                <a:latin typeface="Bangla MN" pitchFamily="2" charset="0"/>
                <a:cs typeface="Bangla MN" pitchFamily="2" charset="0"/>
              </a:rPr>
              <a:t>enough to</a:t>
            </a:r>
            <a:br>
              <a:rPr lang="en-US" sz="6600" b="1" dirty="0">
                <a:latin typeface="Bangla MN" pitchFamily="2" charset="0"/>
                <a:cs typeface="Bangla MN" pitchFamily="2" charset="0"/>
              </a:rPr>
            </a:br>
            <a:r>
              <a:rPr lang="en-US" sz="6600" b="1" dirty="0">
                <a:latin typeface="Bangla MN" pitchFamily="2" charset="0"/>
                <a:cs typeface="Bangla MN" pitchFamily="2" charset="0"/>
              </a:rPr>
              <a:t>start a</a:t>
            </a:r>
            <a:br>
              <a:rPr lang="en-US" sz="6600" b="1" dirty="0">
                <a:latin typeface="Bangla MN" pitchFamily="2" charset="0"/>
                <a:cs typeface="Bangla MN" pitchFamily="2" charset="0"/>
              </a:rPr>
            </a:br>
            <a:r>
              <a:rPr lang="en-US" sz="6600" b="1" dirty="0">
                <a:latin typeface="Bangla MN" pitchFamily="2" charset="0"/>
                <a:cs typeface="Bangla MN" pitchFamily="2" charset="0"/>
              </a:rPr>
              <a:t>conversation</a:t>
            </a:r>
            <a:br>
              <a:rPr lang="en-US" sz="6600" b="1" dirty="0">
                <a:latin typeface="Bangla MN" pitchFamily="2" charset="0"/>
                <a:cs typeface="Bangla MN" pitchFamily="2" charset="0"/>
              </a:rPr>
            </a:br>
            <a:r>
              <a:rPr lang="en-US" sz="6600" b="1" dirty="0">
                <a:latin typeface="Bangla MN" pitchFamily="2" charset="0"/>
                <a:cs typeface="Bangla MN" pitchFamily="2" charset="0"/>
              </a:rPr>
              <a:t>that matters.</a:t>
            </a:r>
            <a:endParaRPr lang="en-US" sz="6600" dirty="0"/>
          </a:p>
        </p:txBody>
      </p:sp>
    </p:spTree>
    <p:extLst>
      <p:ext uri="{BB962C8B-B14F-4D97-AF65-F5344CB8AC3E}">
        <p14:creationId xmlns:p14="http://schemas.microsoft.com/office/powerpoint/2010/main" val="293820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3BD0-A381-8644-8E6F-6493D4755A00}"/>
              </a:ext>
            </a:extLst>
          </p:cNvPr>
          <p:cNvSpPr>
            <a:spLocks noGrp="1"/>
          </p:cNvSpPr>
          <p:nvPr>
            <p:ph type="title"/>
          </p:nvPr>
        </p:nvSpPr>
        <p:spPr>
          <a:xfrm>
            <a:off x="1066800" y="-137160"/>
            <a:ext cx="10058400" cy="3566160"/>
          </a:xfrm>
        </p:spPr>
        <p:txBody>
          <a:bodyPr/>
          <a:lstStyle/>
          <a:p>
            <a:r>
              <a:rPr lang="en-US" b="1" dirty="0"/>
              <a:t>Questions | Comments</a:t>
            </a:r>
          </a:p>
        </p:txBody>
      </p:sp>
      <p:pic>
        <p:nvPicPr>
          <p:cNvPr id="4" name="Picture Placeholder 5" descr="Center for Parent Information and Resources." title="CPIR logo">
            <a:extLst>
              <a:ext uri="{FF2B5EF4-FFF2-40B4-BE49-F238E27FC236}">
                <a16:creationId xmlns:a16="http://schemas.microsoft.com/office/drawing/2014/main" id="{5E479CAD-7495-014F-B004-2F52D97B9BA9}"/>
              </a:ext>
            </a:extLst>
          </p:cNvPr>
          <p:cNvPicPr>
            <a:picLocks noChangeAspect="1"/>
          </p:cNvPicPr>
          <p:nvPr/>
        </p:nvPicPr>
        <p:blipFill>
          <a:blip r:embed="rId3" cstate="screen">
            <a:extLst>
              <a:ext uri="{28A0092B-C50C-407E-A947-70E740481C1C}">
                <a14:useLocalDpi xmlns:a14="http://schemas.microsoft.com/office/drawing/2010/main" val="0"/>
              </a:ext>
            </a:extLst>
          </a:blip>
          <a:srcRect t="1692" b="1692"/>
          <a:stretch>
            <a:fillRect/>
          </a:stretch>
        </p:blipFill>
        <p:spPr>
          <a:xfrm>
            <a:off x="4107907" y="4527883"/>
            <a:ext cx="3976186" cy="1792234"/>
          </a:xfrm>
          <a:prstGeom prst="rect">
            <a:avLst/>
          </a:prstGeom>
        </p:spPr>
      </p:pic>
    </p:spTree>
    <p:extLst>
      <p:ext uri="{BB962C8B-B14F-4D97-AF65-F5344CB8AC3E}">
        <p14:creationId xmlns:p14="http://schemas.microsoft.com/office/powerpoint/2010/main" val="940807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BCFF-821B-4654-BA0C-8A0BF4C8EA3E}"/>
              </a:ext>
            </a:extLst>
          </p:cNvPr>
          <p:cNvSpPr>
            <a:spLocks noGrp="1"/>
          </p:cNvSpPr>
          <p:nvPr>
            <p:ph type="ctrTitle"/>
          </p:nvPr>
        </p:nvSpPr>
        <p:spPr>
          <a:xfrm>
            <a:off x="673467" y="4819461"/>
            <a:ext cx="10909073" cy="1057655"/>
          </a:xfrm>
        </p:spPr>
        <p:txBody>
          <a:bodyPr>
            <a:normAutofit/>
          </a:bodyPr>
          <a:lstStyle/>
          <a:p>
            <a:pPr algn="ctr"/>
            <a:r>
              <a:rPr lang="en-US" sz="4700" dirty="0"/>
              <a:t>Carolyn Hayer – </a:t>
            </a:r>
            <a:r>
              <a:rPr lang="en-US" sz="4700" dirty="0">
                <a:hlinkClick r:id="rId3"/>
              </a:rPr>
              <a:t>chayer@spanadvocacy.org</a:t>
            </a:r>
            <a:r>
              <a:rPr lang="en-US" sz="4700" dirty="0"/>
              <a:t> </a:t>
            </a:r>
          </a:p>
        </p:txBody>
      </p:sp>
      <p:pic>
        <p:nvPicPr>
          <p:cNvPr id="17" name="Picture Placeholder 5" descr="Center for Parent Information and Resources" title="CPIR logo">
            <a:extLst>
              <a:ext uri="{FF2B5EF4-FFF2-40B4-BE49-F238E27FC236}">
                <a16:creationId xmlns:a16="http://schemas.microsoft.com/office/drawing/2014/main" id="{9E542CF5-C350-1240-B743-243739F8AD3C}"/>
              </a:ext>
            </a:extLst>
          </p:cNvPr>
          <p:cNvPicPr>
            <a:picLocks noChangeAspect="1"/>
          </p:cNvPicPr>
          <p:nvPr/>
        </p:nvPicPr>
        <p:blipFill>
          <a:blip r:embed="rId4" cstate="screen">
            <a:extLst>
              <a:ext uri="{28A0092B-C50C-407E-A947-70E740481C1C}">
                <a14:useLocalDpi xmlns:a14="http://schemas.microsoft.com/office/drawing/2010/main" val="0"/>
              </a:ext>
            </a:extLst>
          </a:blip>
          <a:srcRect t="1692" b="1692"/>
          <a:stretch>
            <a:fillRect/>
          </a:stretch>
        </p:blipFill>
        <p:spPr>
          <a:xfrm>
            <a:off x="635457" y="1284581"/>
            <a:ext cx="5131653" cy="2313733"/>
          </a:xfrm>
          <a:prstGeom prst="rect">
            <a:avLst/>
          </a:prstGeom>
        </p:spPr>
      </p:pic>
      <p:sp>
        <p:nvSpPr>
          <p:cNvPr id="24" name="Rectangle 23" descr="Vertical brown line.">
            <a:extLst>
              <a:ext uri="{FF2B5EF4-FFF2-40B4-BE49-F238E27FC236}">
                <a16:creationId xmlns:a16="http://schemas.microsoft.com/office/drawing/2014/main" id="{62E5679E-AF9A-4675-8EB9-82F877C47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hank you!">
            <a:extLst>
              <a:ext uri="{FF2B5EF4-FFF2-40B4-BE49-F238E27FC236}">
                <a16:creationId xmlns:a16="http://schemas.microsoft.com/office/drawing/2014/main" id="{D7A307C8-DEEA-CA49-B854-E3472AB4341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75000"/>
                    </a14:imgEffect>
                  </a14:imgLayer>
                </a14:imgProps>
              </a:ext>
            </a:extLst>
          </a:blip>
          <a:stretch>
            <a:fillRect/>
          </a:stretch>
        </p:blipFill>
        <p:spPr>
          <a:xfrm>
            <a:off x="6424891" y="640080"/>
            <a:ext cx="5089579" cy="3602736"/>
          </a:xfrm>
          <a:prstGeom prst="rect">
            <a:avLst/>
          </a:prstGeom>
        </p:spPr>
      </p:pic>
    </p:spTree>
    <p:extLst>
      <p:ext uri="{BB962C8B-B14F-4D97-AF65-F5344CB8AC3E}">
        <p14:creationId xmlns:p14="http://schemas.microsoft.com/office/powerpoint/2010/main" val="4132928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8"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59A24F-F8A1-4EC4-86A6-7E3AB37BEF30}"/>
              </a:ext>
            </a:extLst>
          </p:cNvPr>
          <p:cNvSpPr>
            <a:spLocks noGrp="1"/>
          </p:cNvSpPr>
          <p:nvPr>
            <p:ph type="title"/>
          </p:nvPr>
        </p:nvSpPr>
        <p:spPr>
          <a:xfrm>
            <a:off x="956825" y="1112969"/>
            <a:ext cx="3937299" cy="4166011"/>
          </a:xfrm>
        </p:spPr>
        <p:txBody>
          <a:bodyPr vert="horz" lIns="91440" tIns="45720" rIns="91440" bIns="45720" rtlCol="0" anchor="ctr">
            <a:normAutofit/>
          </a:bodyPr>
          <a:lstStyle/>
          <a:p>
            <a:pPr algn="ctr"/>
            <a:r>
              <a:rPr lang="en-US" b="1" kern="1200">
                <a:solidFill>
                  <a:srgbClr val="FFFFFF"/>
                </a:solidFill>
                <a:latin typeface="+mj-lt"/>
                <a:ea typeface="+mj-ea"/>
                <a:cs typeface="+mj-cs"/>
              </a:rPr>
              <a:t>Need More Information?</a:t>
            </a:r>
            <a:endParaRPr lang="en-US" b="1" kern="1200" dirty="0">
              <a:solidFill>
                <a:srgbClr val="FFFFFF"/>
              </a:solidFill>
              <a:latin typeface="+mj-lt"/>
              <a:ea typeface="+mj-ea"/>
              <a:cs typeface="+mj-cs"/>
            </a:endParaRPr>
          </a:p>
        </p:txBody>
      </p:sp>
      <p:sp>
        <p:nvSpPr>
          <p:cNvPr id="44" name="Freeform: Shape 4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31" y="2"/>
            <a:ext cx="1155143"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4"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p:cNvSpPr txBox="1">
            <a:spLocks/>
          </p:cNvSpPr>
          <p:nvPr/>
        </p:nvSpPr>
        <p:spPr>
          <a:xfrm>
            <a:off x="5326687" y="820882"/>
            <a:ext cx="6689824" cy="488935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228589"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589"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Visit CADRE online: </a:t>
            </a: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www.cadreworks.org</a:t>
            </a:r>
            <a:endParaRPr kumimoji="0" lang="en-US" sz="3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589"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589"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Contact CADRE via email: </a:t>
            </a: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cadre@directionservice.org</a:t>
            </a:r>
            <a:endParaRPr kumimoji="0" lang="en-US" sz="3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589"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589"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Sign up </a:t>
            </a: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for the CADRE Newsletter!</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835651"/>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10" y="5717907"/>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4"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38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p:cNvSpPr>
            <a:spLocks noGrp="1"/>
          </p:cNvSpPr>
          <p:nvPr>
            <p:ph type="title"/>
          </p:nvPr>
        </p:nvSpPr>
        <p:spPr>
          <a:xfrm>
            <a:off x="640081" y="325372"/>
            <a:ext cx="4368603" cy="1956841"/>
          </a:xfrm>
        </p:spPr>
        <p:txBody>
          <a:bodyPr vert="horz" lIns="91440" tIns="45720" rIns="91440" bIns="45720" rtlCol="0" anchor="b">
            <a:normAutofit/>
          </a:bodyPr>
          <a:lstStyle>
            <a:lvl1pPr>
              <a:defRPr b="1"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5400">
                <a:latin typeface="+mj-lt"/>
                <a:cs typeface="+mj-cs"/>
              </a:rPr>
              <a:t>Thank you for joining us!</a:t>
            </a:r>
            <a:endParaRPr lang="en-US" sz="5400" dirty="0">
              <a:latin typeface="+mj-lt"/>
              <a:cs typeface="+mj-cs"/>
            </a:endParaRP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5"/>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40080" y="2872899"/>
            <a:ext cx="4243589" cy="332066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1" u="none" strike="noStrike" kern="1200" cap="none" spc="0" normalizeH="0" baseline="0" noProof="0">
                <a:ln>
                  <a:noFill/>
                </a:ln>
                <a:solidFill>
                  <a:prstClr val="black"/>
                </a:solidFill>
                <a:effectLst/>
                <a:uLnTx/>
                <a:uFillTx/>
                <a:latin typeface="Calibri" panose="020F0502020204030204"/>
                <a:ea typeface="+mn-ea"/>
                <a:cs typeface="+mn-cs"/>
              </a:rPr>
              <a:t>Please take a few minutes to respond to this brief survey about your experience:</a:t>
            </a:r>
            <a:br>
              <a:rPr kumimoji="0" lang="en-US" sz="2200" b="0" i="1"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2200" b="0" i="1"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hlinkClick r:id="rId2"/>
              </a:rPr>
              <a:t>Survey Monkey link:</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hlinkClick r:id="rId2"/>
              </a:rPr>
              <a:t>https://www.surveymonkey.com/r/CarolynHayer2022</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 action="ppaction://noaction"/>
            </a:endParaRPr>
          </a:p>
        </p:txBody>
      </p:sp>
      <p:pic>
        <p:nvPicPr>
          <p:cNvPr id="8" name="Picture 2" descr="Survey Image" title="Survey Imag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8470" r="1622" b="-2"/>
          <a:stretch/>
        </p:blipFill>
        <p:spPr bwMode="auto">
          <a:xfrm>
            <a:off x="5311705" y="11"/>
            <a:ext cx="6878775" cy="6857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771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9" name="Rectangle 19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489B41-09AB-4792-8699-56B773BF5E1D}"/>
              </a:ext>
            </a:extLst>
          </p:cNvPr>
          <p:cNvSpPr>
            <a:spLocks noGrp="1"/>
          </p:cNvSpPr>
          <p:nvPr>
            <p:ph type="title"/>
          </p:nvPr>
        </p:nvSpPr>
        <p:spPr>
          <a:xfrm>
            <a:off x="6739128" y="638092"/>
            <a:ext cx="4818888" cy="1476801"/>
          </a:xfrm>
        </p:spPr>
        <p:txBody>
          <a:bodyPr vert="horz" lIns="91440" tIns="45720" rIns="91440" bIns="45720" rtlCol="0" anchor="b">
            <a:normAutofit/>
          </a:bodyPr>
          <a:lstStyle/>
          <a:p>
            <a:r>
              <a:rPr lang="en-US" sz="5400" b="1" dirty="0">
                <a:effectLst>
                  <a:outerShdw blurRad="38100" dist="38100" dir="2700000" algn="tl">
                    <a:srgbClr val="000000">
                      <a:alpha val="43137"/>
                    </a:srgbClr>
                  </a:outerShdw>
                </a:effectLst>
                <a:latin typeface="+mj-lt"/>
              </a:rPr>
              <a:t>Save the Date</a:t>
            </a:r>
          </a:p>
        </p:txBody>
      </p:sp>
      <p:pic>
        <p:nvPicPr>
          <p:cNvPr id="1026" name="Picture 2" descr="Planting Seeds Symposium Logo">
            <a:extLst>
              <a:ext uri="{FF2B5EF4-FFF2-40B4-BE49-F238E27FC236}">
                <a16:creationId xmlns:a16="http://schemas.microsoft.com/office/drawing/2014/main" id="{0C757992-B962-4BF7-90E2-AE98880950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0936"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
        <p:nvSpPr>
          <p:cNvPr id="1030"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31"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64FD287-9716-495C-A884-88354E846D97}"/>
              </a:ext>
            </a:extLst>
          </p:cNvPr>
          <p:cNvSpPr txBox="1"/>
          <p:nvPr/>
        </p:nvSpPr>
        <p:spPr>
          <a:xfrm>
            <a:off x="6739128" y="2664888"/>
            <a:ext cx="4818888" cy="3550789"/>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Registration opening soon!</a:t>
            </a:r>
          </a:p>
          <a:p>
            <a:pPr marL="342882" marR="0" lvl="0" indent="-228589"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Cost is $400 and includes breakfast and lunch, plus reception.</a:t>
            </a:r>
          </a:p>
          <a:p>
            <a:pPr marL="342882" marR="0" lvl="0" indent="-228589"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Over 40 sessions to choose from, presented by national leaders in the field.</a:t>
            </a:r>
          </a:p>
          <a:p>
            <a:pPr marL="342882" marR="0" lvl="0" indent="-228589"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Opportunities to network with state dispute resolution staff, parent center staff, dispute resolution practitioners, families, and more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26115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BCFF-821B-4654-BA0C-8A0BF4C8EA3E}"/>
              </a:ext>
            </a:extLst>
          </p:cNvPr>
          <p:cNvSpPr>
            <a:spLocks noGrp="1"/>
          </p:cNvSpPr>
          <p:nvPr>
            <p:ph type="ctrTitle"/>
          </p:nvPr>
        </p:nvSpPr>
        <p:spPr>
          <a:xfrm>
            <a:off x="1152143" y="758952"/>
            <a:ext cx="3636425" cy="1655064"/>
          </a:xfrm>
        </p:spPr>
        <p:txBody>
          <a:bodyPr>
            <a:normAutofit/>
          </a:bodyPr>
          <a:lstStyle/>
          <a:p>
            <a:r>
              <a:rPr lang="en-US" sz="6000" b="1" dirty="0"/>
              <a:t>Today’s </a:t>
            </a:r>
            <a:br>
              <a:rPr lang="en-US" sz="6000" b="1" dirty="0"/>
            </a:br>
            <a:r>
              <a:rPr lang="en-US" sz="6000" b="1" dirty="0"/>
              <a:t>Focus</a:t>
            </a:r>
          </a:p>
        </p:txBody>
      </p:sp>
      <p:pic>
        <p:nvPicPr>
          <p:cNvPr id="5" name="Picture 4" descr="A group of colorful buckets with flowers in them with lettering that spells out welcome&#10;">
            <a:extLst>
              <a:ext uri="{FF2B5EF4-FFF2-40B4-BE49-F238E27FC236}">
                <a16:creationId xmlns:a16="http://schemas.microsoft.com/office/drawing/2014/main" id="{84A39C27-DEBE-2D41-8897-61161D35AF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273" b="23367"/>
          <a:stretch/>
        </p:blipFill>
        <p:spPr>
          <a:xfrm>
            <a:off x="5180883" y="54864"/>
            <a:ext cx="6963091" cy="2542031"/>
          </a:xfrm>
          <a:prstGeom prst="rect">
            <a:avLst/>
          </a:prstGeom>
        </p:spPr>
      </p:pic>
      <p:sp>
        <p:nvSpPr>
          <p:cNvPr id="3" name="Subtitle 2">
            <a:extLst>
              <a:ext uri="{FF2B5EF4-FFF2-40B4-BE49-F238E27FC236}">
                <a16:creationId xmlns:a16="http://schemas.microsoft.com/office/drawing/2014/main" id="{9B0EDE8E-3232-4CC0-985F-87432901F3BD}"/>
              </a:ext>
            </a:extLst>
          </p:cNvPr>
          <p:cNvSpPr>
            <a:spLocks noGrp="1"/>
          </p:cNvSpPr>
          <p:nvPr>
            <p:ph type="subTitle" idx="1"/>
          </p:nvPr>
        </p:nvSpPr>
        <p:spPr>
          <a:xfrm>
            <a:off x="1152143" y="2744164"/>
            <a:ext cx="10006307" cy="3346703"/>
          </a:xfrm>
          <a:solidFill>
            <a:schemeClr val="bg1"/>
          </a:solidFill>
        </p:spPr>
        <p:txBody>
          <a:bodyPr>
            <a:normAutofit lnSpcReduction="10000"/>
          </a:bodyPr>
          <a:lstStyle/>
          <a:p>
            <a:pPr marL="571500" indent="-571500">
              <a:buClr>
                <a:srgbClr val="ACC16C"/>
              </a:buClr>
              <a:buFont typeface="Wingdings" pitchFamily="2" charset="2"/>
              <a:buChar char="§"/>
            </a:pPr>
            <a:r>
              <a:rPr lang="en-US" sz="4000" cap="none" dirty="0">
                <a:solidFill>
                  <a:schemeClr val="accent3">
                    <a:lumMod val="75000"/>
                  </a:schemeClr>
                </a:solidFill>
                <a:latin typeface="Calibri Light" panose="020F0302020204030204" pitchFamily="34" charset="0"/>
                <a:cs typeface="Calibri Light" panose="020F0302020204030204" pitchFamily="34" charset="0"/>
              </a:rPr>
              <a:t>Meet the CPIR</a:t>
            </a:r>
          </a:p>
          <a:p>
            <a:pPr marL="571500" indent="-571500">
              <a:buClr>
                <a:srgbClr val="ACC16C"/>
              </a:buClr>
              <a:buFont typeface="Wingdings" pitchFamily="2" charset="2"/>
              <a:buChar char="§"/>
            </a:pPr>
            <a:r>
              <a:rPr lang="en-US" sz="4000" cap="none" dirty="0">
                <a:solidFill>
                  <a:schemeClr val="accent3">
                    <a:lumMod val="75000"/>
                  </a:schemeClr>
                </a:solidFill>
                <a:latin typeface="Calibri Light" panose="020F0302020204030204" pitchFamily="34" charset="0"/>
                <a:cs typeface="Calibri Light" panose="020F0302020204030204" pitchFamily="34" charset="0"/>
              </a:rPr>
              <a:t>Why Engage in Difficult Conversations?</a:t>
            </a:r>
          </a:p>
          <a:p>
            <a:pPr marL="571500" indent="-571500">
              <a:buClr>
                <a:srgbClr val="ACC16C"/>
              </a:buClr>
              <a:buFont typeface="Wingdings" pitchFamily="2" charset="2"/>
              <a:buChar char="§"/>
            </a:pPr>
            <a:r>
              <a:rPr lang="en-US" sz="4000" cap="none" dirty="0">
                <a:solidFill>
                  <a:schemeClr val="accent3">
                    <a:lumMod val="75000"/>
                  </a:schemeClr>
                </a:solidFill>
                <a:latin typeface="Calibri Light" panose="020F0302020204030204" pitchFamily="34" charset="0"/>
                <a:cs typeface="Calibri Light" panose="020F0302020204030204" pitchFamily="34" charset="0"/>
              </a:rPr>
              <a:t>Cost of Remaining Silent</a:t>
            </a:r>
          </a:p>
          <a:p>
            <a:pPr marL="571500" indent="-571500">
              <a:buClr>
                <a:srgbClr val="ACC16C"/>
              </a:buClr>
              <a:buFont typeface="Wingdings" pitchFamily="2" charset="2"/>
              <a:buChar char="§"/>
            </a:pPr>
            <a:r>
              <a:rPr lang="en-US" sz="4000" cap="none" dirty="0">
                <a:solidFill>
                  <a:schemeClr val="accent3">
                    <a:lumMod val="75000"/>
                  </a:schemeClr>
                </a:solidFill>
                <a:latin typeface="Calibri Light" panose="020F0302020204030204" pitchFamily="34" charset="0"/>
                <a:cs typeface="Calibri Light" panose="020F0302020204030204" pitchFamily="34" charset="0"/>
              </a:rPr>
              <a:t>Techniques and Strategies</a:t>
            </a:r>
          </a:p>
          <a:p>
            <a:pPr marL="571500" indent="-571500">
              <a:buClr>
                <a:srgbClr val="ACC16C"/>
              </a:buClr>
              <a:buFont typeface="Wingdings" pitchFamily="2" charset="2"/>
              <a:buChar char="§"/>
            </a:pPr>
            <a:r>
              <a:rPr lang="en-US" sz="4000" cap="none" dirty="0">
                <a:solidFill>
                  <a:schemeClr val="accent3">
                    <a:lumMod val="75000"/>
                  </a:schemeClr>
                </a:solidFill>
                <a:latin typeface="Calibri Light" panose="020F0302020204030204" pitchFamily="34" charset="0"/>
                <a:cs typeface="Calibri Light" panose="020F0302020204030204" pitchFamily="34" charset="0"/>
              </a:rPr>
              <a:t>Helpful Resources</a:t>
            </a:r>
          </a:p>
          <a:p>
            <a:endParaRPr lang="en-US" sz="4000" cap="none" dirty="0">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379261E3-A82F-AD44-9D4D-4C29C7312D48}"/>
              </a:ext>
            </a:extLst>
          </p:cNvPr>
          <p:cNvSpPr txBox="1"/>
          <p:nvPr/>
        </p:nvSpPr>
        <p:spPr>
          <a:xfrm>
            <a:off x="9418320" y="6433804"/>
            <a:ext cx="2677528" cy="369332"/>
          </a:xfrm>
          <a:prstGeom prst="rect">
            <a:avLst/>
          </a:prstGeom>
          <a:noFill/>
        </p:spPr>
        <p:txBody>
          <a:bodyPr wrap="none" rtlCol="0">
            <a:spAutoFit/>
          </a:bodyPr>
          <a:lstStyle/>
          <a:p>
            <a:r>
              <a:rPr lang="en-US" i="1" dirty="0"/>
              <a:t>www.parentcenterhub.org</a:t>
            </a:r>
          </a:p>
        </p:txBody>
      </p:sp>
    </p:spTree>
    <p:extLst>
      <p:ext uri="{BB962C8B-B14F-4D97-AF65-F5344CB8AC3E}">
        <p14:creationId xmlns:p14="http://schemas.microsoft.com/office/powerpoint/2010/main" val="35350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0FAF-E15D-4966-BFB4-2D6E9C6BCE53}"/>
              </a:ext>
            </a:extLst>
          </p:cNvPr>
          <p:cNvSpPr>
            <a:spLocks noGrp="1"/>
          </p:cNvSpPr>
          <p:nvPr>
            <p:ph type="title"/>
          </p:nvPr>
        </p:nvSpPr>
        <p:spPr>
          <a:xfrm>
            <a:off x="1097280" y="153253"/>
            <a:ext cx="10058400" cy="1450757"/>
          </a:xfrm>
        </p:spPr>
        <p:txBody>
          <a:bodyPr>
            <a:normAutofit/>
          </a:bodyPr>
          <a:lstStyle/>
          <a:p>
            <a:r>
              <a:rPr lang="en-US" sz="6000" b="1" dirty="0"/>
              <a:t>The CPIR</a:t>
            </a:r>
            <a:endParaRPr lang="en-US" sz="4000" b="1" dirty="0"/>
          </a:p>
        </p:txBody>
      </p:sp>
      <p:pic>
        <p:nvPicPr>
          <p:cNvPr id="11" name="Picture Placeholder 5" descr="Center for Parent Information and Resources" title="CPIR logo">
            <a:extLst>
              <a:ext uri="{FF2B5EF4-FFF2-40B4-BE49-F238E27FC236}">
                <a16:creationId xmlns:a16="http://schemas.microsoft.com/office/drawing/2014/main" id="{92075F71-9500-5D40-936F-77CFF64EEBD0}"/>
              </a:ext>
            </a:extLst>
          </p:cNvPr>
          <p:cNvPicPr>
            <a:picLocks noChangeAspect="1"/>
          </p:cNvPicPr>
          <p:nvPr/>
        </p:nvPicPr>
        <p:blipFill>
          <a:blip r:embed="rId3" cstate="screen">
            <a:extLst>
              <a:ext uri="{28A0092B-C50C-407E-A947-70E740481C1C}">
                <a14:useLocalDpi xmlns:a14="http://schemas.microsoft.com/office/drawing/2010/main" val="0"/>
              </a:ext>
            </a:extLst>
          </a:blip>
          <a:srcRect t="1692" b="1692"/>
          <a:stretch>
            <a:fillRect/>
          </a:stretch>
        </p:blipFill>
        <p:spPr>
          <a:xfrm>
            <a:off x="7840970" y="130797"/>
            <a:ext cx="3489855" cy="1573024"/>
          </a:xfrm>
          <a:prstGeom prst="rect">
            <a:avLst/>
          </a:prstGeom>
        </p:spPr>
      </p:pic>
      <p:pic>
        <p:nvPicPr>
          <p:cNvPr id="4102" name="Picture 6" descr="A diverse group of families, some who have disabilities." title="CPIR graphic">
            <a:extLst>
              <a:ext uri="{FF2B5EF4-FFF2-40B4-BE49-F238E27FC236}">
                <a16:creationId xmlns:a16="http://schemas.microsoft.com/office/drawing/2014/main" id="{40642C4B-6F6E-4744-A349-1A3370A52F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170"/>
          <a:stretch/>
        </p:blipFill>
        <p:spPr bwMode="auto">
          <a:xfrm>
            <a:off x="692150" y="1788967"/>
            <a:ext cx="10807700" cy="327358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252201E0-36AD-574C-AD5F-DA7846D71A6A}"/>
              </a:ext>
            </a:extLst>
          </p:cNvPr>
          <p:cNvSpPr>
            <a:spLocks noGrp="1"/>
          </p:cNvSpPr>
          <p:nvPr>
            <p:ph idx="1"/>
          </p:nvPr>
        </p:nvSpPr>
        <p:spPr>
          <a:xfrm>
            <a:off x="1262274" y="5095555"/>
            <a:ext cx="9834094" cy="1222117"/>
          </a:xfrm>
        </p:spPr>
        <p:txBody>
          <a:bodyPr>
            <a:normAutofit lnSpcReduction="10000"/>
          </a:bodyPr>
          <a:lstStyle/>
          <a:p>
            <a:pPr algn="ctr" fontAlgn="base">
              <a:spcBef>
                <a:spcPts val="600"/>
              </a:spcBef>
              <a:spcAft>
                <a:spcPts val="0"/>
              </a:spcAft>
            </a:pPr>
            <a:r>
              <a:rPr lang="en-US" sz="4400" dirty="0">
                <a:latin typeface="+mj-lt"/>
              </a:rPr>
              <a:t>Supporting Parent Centers Serving Children with Disabilities and Their Families.</a:t>
            </a:r>
            <a:endParaRPr lang="en-US" sz="4400" dirty="0">
              <a:solidFill>
                <a:schemeClr val="tx1">
                  <a:lumMod val="85000"/>
                  <a:lumOff val="15000"/>
                </a:schemeClr>
              </a:solidFill>
              <a:latin typeface="+mj-lt"/>
              <a:cs typeface="Calibri" panose="020F0502020204030204" pitchFamily="34" charset="0"/>
            </a:endParaRPr>
          </a:p>
        </p:txBody>
      </p:sp>
      <p:sp>
        <p:nvSpPr>
          <p:cNvPr id="8" name="TextBox 7">
            <a:extLst>
              <a:ext uri="{FF2B5EF4-FFF2-40B4-BE49-F238E27FC236}">
                <a16:creationId xmlns:a16="http://schemas.microsoft.com/office/drawing/2014/main" id="{D8E2A964-926F-184C-8C0A-0DDAA899D45F}"/>
              </a:ext>
            </a:extLst>
          </p:cNvPr>
          <p:cNvSpPr txBox="1"/>
          <p:nvPr/>
        </p:nvSpPr>
        <p:spPr>
          <a:xfrm>
            <a:off x="9418320" y="6433804"/>
            <a:ext cx="2677528" cy="369332"/>
          </a:xfrm>
          <a:prstGeom prst="rect">
            <a:avLst/>
          </a:prstGeom>
          <a:noFill/>
        </p:spPr>
        <p:txBody>
          <a:bodyPr wrap="none" rtlCol="0">
            <a:spAutoFit/>
          </a:bodyPr>
          <a:lstStyle/>
          <a:p>
            <a:r>
              <a:rPr lang="en-US" i="1" dirty="0"/>
              <a:t>www.parentcenterhub.org</a:t>
            </a:r>
          </a:p>
        </p:txBody>
      </p:sp>
    </p:spTree>
    <p:extLst>
      <p:ext uri="{BB962C8B-B14F-4D97-AF65-F5344CB8AC3E}">
        <p14:creationId xmlns:p14="http://schemas.microsoft.com/office/powerpoint/2010/main" val="288786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B136-F44E-2A4D-984D-E2902D92F36E}"/>
              </a:ext>
            </a:extLst>
          </p:cNvPr>
          <p:cNvSpPr>
            <a:spLocks noGrp="1"/>
          </p:cNvSpPr>
          <p:nvPr>
            <p:ph type="title"/>
          </p:nvPr>
        </p:nvSpPr>
        <p:spPr>
          <a:xfrm>
            <a:off x="0" y="2899317"/>
            <a:ext cx="4242254" cy="3958668"/>
          </a:xfrm>
          <a:solidFill>
            <a:schemeClr val="bg1"/>
          </a:solidFill>
        </p:spPr>
        <p:txBody>
          <a:bodyPr lIns="365760" rIns="274320">
            <a:normAutofit/>
          </a:bodyPr>
          <a:lstStyle/>
          <a:p>
            <a:r>
              <a:rPr lang="en-US" sz="4000" b="1" dirty="0"/>
              <a:t>What’s the first thing that comes to mind when you hear this phrase?</a:t>
            </a:r>
            <a:br>
              <a:rPr lang="en-US" sz="4000" b="1" dirty="0"/>
            </a:br>
            <a:br>
              <a:rPr lang="en-US" sz="4000" b="1" dirty="0"/>
            </a:br>
            <a:endParaRPr lang="en-US" sz="4000" b="1" dirty="0"/>
          </a:p>
        </p:txBody>
      </p:sp>
      <p:sp>
        <p:nvSpPr>
          <p:cNvPr id="4" name="TextBox 3">
            <a:extLst>
              <a:ext uri="{FF2B5EF4-FFF2-40B4-BE49-F238E27FC236}">
                <a16:creationId xmlns:a16="http://schemas.microsoft.com/office/drawing/2014/main" id="{FD0C2E79-38DF-4049-89E2-1D88FFE58EDA}"/>
              </a:ext>
            </a:extLst>
          </p:cNvPr>
          <p:cNvSpPr txBox="1"/>
          <p:nvPr/>
        </p:nvSpPr>
        <p:spPr>
          <a:xfrm>
            <a:off x="0" y="572496"/>
            <a:ext cx="4242254" cy="1754326"/>
          </a:xfrm>
          <a:prstGeom prst="rect">
            <a:avLst/>
          </a:prstGeom>
          <a:solidFill>
            <a:schemeClr val="bg1"/>
          </a:solidFill>
        </p:spPr>
        <p:txBody>
          <a:bodyPr wrap="square" lIns="457200" rIns="274320" rtlCol="0">
            <a:spAutoFit/>
          </a:bodyPr>
          <a:lstStyle/>
          <a:p>
            <a:r>
              <a:rPr lang="en-US" sz="3600" dirty="0">
                <a:solidFill>
                  <a:srgbClr val="D60093"/>
                </a:solidFill>
              </a:rPr>
              <a:t>Type your response</a:t>
            </a:r>
          </a:p>
          <a:p>
            <a:r>
              <a:rPr lang="en-US" sz="3600" dirty="0">
                <a:solidFill>
                  <a:srgbClr val="D60093"/>
                </a:solidFill>
              </a:rPr>
              <a:t>into the chat.</a:t>
            </a:r>
          </a:p>
        </p:txBody>
      </p:sp>
      <p:pic>
        <p:nvPicPr>
          <p:cNvPr id="14338" name="Picture 2" descr="A comment balloon with the words &quot;we need to talk&quot;.">
            <a:extLst>
              <a:ext uri="{FF2B5EF4-FFF2-40B4-BE49-F238E27FC236}">
                <a16:creationId xmlns:a16="http://schemas.microsoft.com/office/drawing/2014/main" id="{2D699F89-DBF5-2342-AD18-F3349CBA3B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51" r="-1" b="4062"/>
          <a:stretch/>
        </p:blipFill>
        <p:spPr bwMode="auto">
          <a:xfrm>
            <a:off x="4242254" y="0"/>
            <a:ext cx="7944061" cy="685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31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34BB-BB12-954D-9D88-D9D3F23D76D3}"/>
              </a:ext>
            </a:extLst>
          </p:cNvPr>
          <p:cNvSpPr>
            <a:spLocks noGrp="1"/>
          </p:cNvSpPr>
          <p:nvPr>
            <p:ph type="title"/>
          </p:nvPr>
        </p:nvSpPr>
        <p:spPr>
          <a:xfrm>
            <a:off x="6805052" y="684163"/>
            <a:ext cx="4813072" cy="3686015"/>
          </a:xfrm>
        </p:spPr>
        <p:txBody>
          <a:bodyPr vert="horz" lIns="91440" tIns="45720" rIns="91440" bIns="45720" rtlCol="0" anchor="b">
            <a:normAutofit/>
          </a:bodyPr>
          <a:lstStyle/>
          <a:p>
            <a:r>
              <a:rPr lang="en-US" sz="8000" dirty="0">
                <a:solidFill>
                  <a:schemeClr val="tx1">
                    <a:lumMod val="85000"/>
                    <a:lumOff val="15000"/>
                  </a:schemeClr>
                </a:solidFill>
              </a:rPr>
              <a:t>Is this you?</a:t>
            </a:r>
          </a:p>
        </p:txBody>
      </p:sp>
      <p:pic>
        <p:nvPicPr>
          <p:cNvPr id="15362" name="Picture 2" descr="Meme with the words: My mom we have to talk about your grades after youre  done watering the lawn. Me&#10;with picture of teen watering lawn and then water up to his knees.">
            <a:extLst>
              <a:ext uri="{FF2B5EF4-FFF2-40B4-BE49-F238E27FC236}">
                <a16:creationId xmlns:a16="http://schemas.microsoft.com/office/drawing/2014/main" id="{79227966-5DEE-3D4B-AE7A-323A44247D05}"/>
              </a:ext>
            </a:extLst>
          </p:cNvPr>
          <p:cNvPicPr>
            <a:picLocks noGrp="1" noChangeAspect="1" noChangeArrowheads="1"/>
          </p:cNvPicPr>
          <p:nvPr>
            <p:ph idx="1"/>
          </p:nvPr>
        </p:nvPicPr>
        <p:blipFill rotWithShape="1">
          <a:blip r:embed="rId3">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rcRect b="1949"/>
          <a:stretch/>
        </p:blipFill>
        <p:spPr bwMode="auto">
          <a:xfrm>
            <a:off x="126774" y="136004"/>
            <a:ext cx="6551505" cy="606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7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658AA9-33CE-4A4F-8693-B02EF1F96972}"/>
              </a:ext>
            </a:extLst>
          </p:cNvPr>
          <p:cNvSpPr>
            <a:spLocks noGrp="1"/>
          </p:cNvSpPr>
          <p:nvPr>
            <p:ph type="title"/>
          </p:nvPr>
        </p:nvSpPr>
        <p:spPr>
          <a:xfrm>
            <a:off x="9478539" y="795676"/>
            <a:ext cx="2542476" cy="3686015"/>
          </a:xfrm>
          <a:solidFill>
            <a:schemeClr val="bg1"/>
          </a:solidFill>
        </p:spPr>
        <p:txBody>
          <a:bodyPr vert="horz" lIns="91440" tIns="45720" rIns="91440" bIns="45720" rtlCol="0" anchor="b">
            <a:normAutofit/>
          </a:bodyPr>
          <a:lstStyle/>
          <a:p>
            <a:r>
              <a:rPr lang="en-US" sz="8000" dirty="0">
                <a:solidFill>
                  <a:schemeClr val="tx1">
                    <a:lumMod val="85000"/>
                    <a:lumOff val="15000"/>
                  </a:schemeClr>
                </a:solidFill>
              </a:rPr>
              <a:t>Or</a:t>
            </a:r>
            <a:br>
              <a:rPr lang="en-US" sz="8000" dirty="0">
                <a:solidFill>
                  <a:schemeClr val="tx1">
                    <a:lumMod val="85000"/>
                    <a:lumOff val="15000"/>
                  </a:schemeClr>
                </a:solidFill>
              </a:rPr>
            </a:br>
            <a:r>
              <a:rPr lang="en-US" sz="8000" dirty="0">
                <a:solidFill>
                  <a:schemeClr val="tx1">
                    <a:lumMod val="85000"/>
                    <a:lumOff val="15000"/>
                  </a:schemeClr>
                </a:solidFill>
              </a:rPr>
              <a:t>this?</a:t>
            </a:r>
          </a:p>
        </p:txBody>
      </p:sp>
      <p:pic>
        <p:nvPicPr>
          <p:cNvPr id="4" name="Picture 3" descr="A small group of 3 people in a meeting with 1 woman holding her head looking exasperated.">
            <a:extLst>
              <a:ext uri="{FF2B5EF4-FFF2-40B4-BE49-F238E27FC236}">
                <a16:creationId xmlns:a16="http://schemas.microsoft.com/office/drawing/2014/main" id="{3E5C7C24-21E2-C141-B322-83FA0E6428A0}"/>
              </a:ext>
            </a:extLst>
          </p:cNvPr>
          <p:cNvPicPr>
            <a:picLocks noChangeAspect="1"/>
          </p:cNvPicPr>
          <p:nvPr/>
        </p:nvPicPr>
        <p:blipFill>
          <a:blip r:embed="rId3"/>
          <a:stretch>
            <a:fillRect/>
          </a:stretch>
        </p:blipFill>
        <p:spPr>
          <a:xfrm>
            <a:off x="131011" y="178417"/>
            <a:ext cx="9347528" cy="6049347"/>
          </a:xfrm>
          <a:prstGeom prst="rect">
            <a:avLst/>
          </a:prstGeom>
        </p:spPr>
      </p:pic>
    </p:spTree>
    <p:extLst>
      <p:ext uri="{BB962C8B-B14F-4D97-AF65-F5344CB8AC3E}">
        <p14:creationId xmlns:p14="http://schemas.microsoft.com/office/powerpoint/2010/main" val="355375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Anxious person biting his nails.">
            <a:extLst>
              <a:ext uri="{FF2B5EF4-FFF2-40B4-BE49-F238E27FC236}">
                <a16:creationId xmlns:a16="http://schemas.microsoft.com/office/drawing/2014/main" id="{E9334D60-140A-DB4B-B975-B14A1EBD49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489" r="24241" b="2"/>
          <a:stretch/>
        </p:blipFill>
        <p:spPr bwMode="auto">
          <a:xfrm>
            <a:off x="-1" y="10"/>
            <a:ext cx="4635315"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5D1EC9-937C-384E-8AE5-1BDC2988B362}"/>
              </a:ext>
            </a:extLst>
          </p:cNvPr>
          <p:cNvSpPr>
            <a:spLocks noGrp="1"/>
          </p:cNvSpPr>
          <p:nvPr>
            <p:ph type="title"/>
          </p:nvPr>
        </p:nvSpPr>
        <p:spPr>
          <a:xfrm>
            <a:off x="5213554" y="2137697"/>
            <a:ext cx="6253317" cy="3686015"/>
          </a:xfrm>
        </p:spPr>
        <p:txBody>
          <a:bodyPr vert="horz" lIns="91440" tIns="45720" rIns="91440" bIns="45720" rtlCol="0" anchor="b">
            <a:normAutofit/>
          </a:bodyPr>
          <a:lstStyle/>
          <a:p>
            <a:r>
              <a:rPr lang="en-US" sz="6800" b="1" dirty="0">
                <a:solidFill>
                  <a:schemeClr val="tx1">
                    <a:lumMod val="85000"/>
                    <a:lumOff val="15000"/>
                  </a:schemeClr>
                </a:solidFill>
              </a:rPr>
              <a:t>Why do we shy away from</a:t>
            </a:r>
            <a:br>
              <a:rPr lang="en-US" sz="6800" b="1" dirty="0">
                <a:solidFill>
                  <a:schemeClr val="tx1">
                    <a:lumMod val="85000"/>
                    <a:lumOff val="15000"/>
                  </a:schemeClr>
                </a:solidFill>
              </a:rPr>
            </a:br>
            <a:r>
              <a:rPr lang="en-US" sz="6800" b="1" dirty="0">
                <a:solidFill>
                  <a:schemeClr val="tx1">
                    <a:lumMod val="85000"/>
                    <a:lumOff val="15000"/>
                  </a:schemeClr>
                </a:solidFill>
              </a:rPr>
              <a:t>difficult conversations?</a:t>
            </a:r>
          </a:p>
        </p:txBody>
      </p:sp>
    </p:spTree>
    <p:extLst>
      <p:ext uri="{BB962C8B-B14F-4D97-AF65-F5344CB8AC3E}">
        <p14:creationId xmlns:p14="http://schemas.microsoft.com/office/powerpoint/2010/main" val="132968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B351656-080E-694D-9805-C867EE417110}"/>
              </a:ext>
            </a:extLst>
          </p:cNvPr>
          <p:cNvSpPr>
            <a:spLocks noGrp="1"/>
          </p:cNvSpPr>
          <p:nvPr>
            <p:ph type="title"/>
          </p:nvPr>
        </p:nvSpPr>
        <p:spPr>
          <a:xfrm>
            <a:off x="1066800" y="171596"/>
            <a:ext cx="10058400" cy="1450757"/>
          </a:xfrm>
        </p:spPr>
        <p:txBody>
          <a:bodyPr>
            <a:normAutofit/>
          </a:bodyPr>
          <a:lstStyle/>
          <a:p>
            <a:r>
              <a:rPr lang="en-US" sz="7200" b="1" dirty="0"/>
              <a:t>Because….</a:t>
            </a:r>
          </a:p>
        </p:txBody>
      </p:sp>
      <p:grpSp>
        <p:nvGrpSpPr>
          <p:cNvPr id="4" name="Group 3" descr="66%">
            <a:extLst>
              <a:ext uri="{FF2B5EF4-FFF2-40B4-BE49-F238E27FC236}">
                <a16:creationId xmlns:a16="http://schemas.microsoft.com/office/drawing/2014/main" id="{FD6B03DD-71B0-314D-B6A0-0D8D43FE2B70}"/>
              </a:ext>
            </a:extLst>
          </p:cNvPr>
          <p:cNvGrpSpPr/>
          <p:nvPr/>
        </p:nvGrpSpPr>
        <p:grpSpPr>
          <a:xfrm>
            <a:off x="1628950" y="1884727"/>
            <a:ext cx="2743200" cy="1461146"/>
            <a:chOff x="1628950" y="1884727"/>
            <a:chExt cx="2743200" cy="1461146"/>
          </a:xfrm>
        </p:grpSpPr>
        <p:sp>
          <p:nvSpPr>
            <p:cNvPr id="21" name="Rounded Rectangle 20" descr="66%">
              <a:extLst>
                <a:ext uri="{FF2B5EF4-FFF2-40B4-BE49-F238E27FC236}">
                  <a16:creationId xmlns:a16="http://schemas.microsoft.com/office/drawing/2014/main" id="{1E2E5978-CF2C-1440-B598-653CC6D2267C}"/>
                </a:ext>
                <a:ext uri="{C183D7F6-B498-43B3-948B-1728B52AA6E4}">
                  <adec:decorative xmlns:adec="http://schemas.microsoft.com/office/drawing/2017/decorative" val="1"/>
                </a:ext>
              </a:extLst>
            </p:cNvPr>
            <p:cNvSpPr/>
            <p:nvPr/>
          </p:nvSpPr>
          <p:spPr>
            <a:xfrm>
              <a:off x="1628950" y="1884727"/>
              <a:ext cx="2743200" cy="146114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69CAD46-2381-3A4B-BE30-3230CF7C9E2C}"/>
                </a:ext>
              </a:extLst>
            </p:cNvPr>
            <p:cNvSpPr txBox="1"/>
            <p:nvPr/>
          </p:nvSpPr>
          <p:spPr>
            <a:xfrm>
              <a:off x="1993112" y="2015471"/>
              <a:ext cx="201207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rPr>
                <a:t>66%</a:t>
              </a:r>
            </a:p>
          </p:txBody>
        </p:sp>
      </p:grpSp>
      <p:sp>
        <p:nvSpPr>
          <p:cNvPr id="26" name="TextBox 25">
            <a:extLst>
              <a:ext uri="{FF2B5EF4-FFF2-40B4-BE49-F238E27FC236}">
                <a16:creationId xmlns:a16="http://schemas.microsoft.com/office/drawing/2014/main" id="{1CEB6BA3-30D4-7048-93FB-97D3D6C39518}"/>
              </a:ext>
            </a:extLst>
          </p:cNvPr>
          <p:cNvSpPr txBox="1"/>
          <p:nvPr/>
        </p:nvSpPr>
        <p:spPr>
          <a:xfrm>
            <a:off x="1824756" y="3578980"/>
            <a:ext cx="238113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mn-ea"/>
                <a:cs typeface="+mn-cs"/>
              </a:rPr>
              <a:t>Feel stressed or anxious if they know that a difficult conversation is </a:t>
            </a:r>
            <a:r>
              <a:rPr kumimoji="0" lang="en-US" sz="2800" b="1" i="0" u="none" strike="noStrike" kern="1200" cap="none" spc="0" normalizeH="0" baseline="0" noProof="0" dirty="0" err="1">
                <a:ln>
                  <a:noFill/>
                </a:ln>
                <a:solidFill>
                  <a:srgbClr val="000000"/>
                </a:solidFill>
                <a:effectLst/>
                <a:uLnTx/>
                <a:uFillTx/>
                <a:latin typeface="+mj-lt"/>
                <a:ea typeface="+mn-ea"/>
                <a:cs typeface="+mn-cs"/>
              </a:rPr>
              <a:t>comin</a:t>
            </a:r>
            <a:r>
              <a:rPr lang="en-US" sz="2800" b="1" dirty="0">
                <a:solidFill>
                  <a:srgbClr val="000000"/>
                </a:solidFill>
                <a:latin typeface="+mj-lt"/>
              </a:rPr>
              <a:t>g up</a:t>
            </a:r>
            <a:endParaRPr kumimoji="0" lang="en-US" sz="2800" b="1" i="0" u="none" strike="noStrike" kern="1200" cap="none" spc="0" normalizeH="0" baseline="0" noProof="0" dirty="0">
              <a:ln>
                <a:noFill/>
              </a:ln>
              <a:solidFill>
                <a:srgbClr val="000000"/>
              </a:solidFill>
              <a:effectLst/>
              <a:uLnTx/>
              <a:uFillTx/>
              <a:latin typeface="+mj-lt"/>
              <a:ea typeface="+mn-ea"/>
              <a:cs typeface="+mn-cs"/>
            </a:endParaRPr>
          </a:p>
        </p:txBody>
      </p:sp>
      <p:sp>
        <p:nvSpPr>
          <p:cNvPr id="24" name="Rounded Rectangle 23">
            <a:extLst>
              <a:ext uri="{FF2B5EF4-FFF2-40B4-BE49-F238E27FC236}">
                <a16:creationId xmlns:a16="http://schemas.microsoft.com/office/drawing/2014/main" id="{6FB98DE6-AD47-714A-ADE9-36DF239F252E}"/>
              </a:ext>
              <a:ext uri="{C183D7F6-B498-43B3-948B-1728B52AA6E4}">
                <adec:decorative xmlns:adec="http://schemas.microsoft.com/office/drawing/2017/decorative" val="1"/>
              </a:ext>
            </a:extLst>
          </p:cNvPr>
          <p:cNvSpPr/>
          <p:nvPr/>
        </p:nvSpPr>
        <p:spPr>
          <a:xfrm>
            <a:off x="1628950" y="3476618"/>
            <a:ext cx="2743200" cy="278001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5" name="Group 4" descr="57%">
            <a:extLst>
              <a:ext uri="{FF2B5EF4-FFF2-40B4-BE49-F238E27FC236}">
                <a16:creationId xmlns:a16="http://schemas.microsoft.com/office/drawing/2014/main" id="{328AB1E4-7E01-A94C-8DAF-7573DCBD9106}"/>
              </a:ext>
            </a:extLst>
          </p:cNvPr>
          <p:cNvGrpSpPr/>
          <p:nvPr/>
        </p:nvGrpSpPr>
        <p:grpSpPr>
          <a:xfrm>
            <a:off x="5018962" y="1867491"/>
            <a:ext cx="2743200" cy="1478382"/>
            <a:chOff x="5018962" y="1867491"/>
            <a:chExt cx="2743200" cy="1478382"/>
          </a:xfrm>
        </p:grpSpPr>
        <p:sp>
          <p:nvSpPr>
            <p:cNvPr id="25" name="Rounded Rectangle 24">
              <a:extLst>
                <a:ext uri="{FF2B5EF4-FFF2-40B4-BE49-F238E27FC236}">
                  <a16:creationId xmlns:a16="http://schemas.microsoft.com/office/drawing/2014/main" id="{FAEFED73-7B0A-114C-AA76-DB45D363A214}"/>
                </a:ext>
                <a:ext uri="{C183D7F6-B498-43B3-948B-1728B52AA6E4}">
                  <adec:decorative xmlns:adec="http://schemas.microsoft.com/office/drawing/2017/decorative" val="1"/>
                </a:ext>
              </a:extLst>
            </p:cNvPr>
            <p:cNvSpPr/>
            <p:nvPr/>
          </p:nvSpPr>
          <p:spPr>
            <a:xfrm>
              <a:off x="5018962" y="1867491"/>
              <a:ext cx="2743200" cy="147838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35F1EE8-ECD4-F440-BB12-FE27141ED90C}"/>
                </a:ext>
              </a:extLst>
            </p:cNvPr>
            <p:cNvSpPr txBox="1"/>
            <p:nvPr/>
          </p:nvSpPr>
          <p:spPr>
            <a:xfrm>
              <a:off x="5412235" y="2015471"/>
              <a:ext cx="201207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rPr>
                <a:t>57%</a:t>
              </a:r>
            </a:p>
          </p:txBody>
        </p:sp>
      </p:grpSp>
      <p:sp>
        <p:nvSpPr>
          <p:cNvPr id="29" name="TextBox 28">
            <a:extLst>
              <a:ext uri="{FF2B5EF4-FFF2-40B4-BE49-F238E27FC236}">
                <a16:creationId xmlns:a16="http://schemas.microsoft.com/office/drawing/2014/main" id="{6DE9A9BF-8528-4D4E-90D1-943F096EB2A1}"/>
              </a:ext>
            </a:extLst>
          </p:cNvPr>
          <p:cNvSpPr txBox="1"/>
          <p:nvPr/>
        </p:nvSpPr>
        <p:spPr>
          <a:xfrm>
            <a:off x="5384333" y="3523562"/>
            <a:ext cx="2012072"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mn-ea"/>
                <a:cs typeface="+mn-cs"/>
              </a:rPr>
              <a:t>Would do almost anything to avoid having a difficult conversation</a:t>
            </a:r>
          </a:p>
        </p:txBody>
      </p:sp>
      <p:sp>
        <p:nvSpPr>
          <p:cNvPr id="22" name="Rounded Rectangle 21">
            <a:extLst>
              <a:ext uri="{FF2B5EF4-FFF2-40B4-BE49-F238E27FC236}">
                <a16:creationId xmlns:a16="http://schemas.microsoft.com/office/drawing/2014/main" id="{C5892886-FCC5-9740-B92F-75ED91C3CF60}"/>
              </a:ext>
              <a:ext uri="{C183D7F6-B498-43B3-948B-1728B52AA6E4}">
                <adec:decorative xmlns:adec="http://schemas.microsoft.com/office/drawing/2017/decorative" val="1"/>
              </a:ext>
            </a:extLst>
          </p:cNvPr>
          <p:cNvSpPr/>
          <p:nvPr/>
        </p:nvSpPr>
        <p:spPr>
          <a:xfrm>
            <a:off x="5018962" y="3476617"/>
            <a:ext cx="2743200" cy="278001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6" name="Group 5" descr="52%">
            <a:extLst>
              <a:ext uri="{FF2B5EF4-FFF2-40B4-BE49-F238E27FC236}">
                <a16:creationId xmlns:a16="http://schemas.microsoft.com/office/drawing/2014/main" id="{5E17DF14-C94D-0D4F-A9CB-9E87632A2D72}"/>
              </a:ext>
            </a:extLst>
          </p:cNvPr>
          <p:cNvGrpSpPr/>
          <p:nvPr/>
        </p:nvGrpSpPr>
        <p:grpSpPr>
          <a:xfrm>
            <a:off x="8226343" y="1879532"/>
            <a:ext cx="2743200" cy="1466341"/>
            <a:chOff x="8226343" y="1879532"/>
            <a:chExt cx="2743200" cy="1466341"/>
          </a:xfrm>
        </p:grpSpPr>
        <p:sp>
          <p:nvSpPr>
            <p:cNvPr id="11" name="Rounded Rectangle 10">
              <a:extLst>
                <a:ext uri="{FF2B5EF4-FFF2-40B4-BE49-F238E27FC236}">
                  <a16:creationId xmlns:a16="http://schemas.microsoft.com/office/drawing/2014/main" id="{A836CA94-ACD8-0642-8469-369C1D057148}"/>
                </a:ext>
                <a:ext uri="{C183D7F6-B498-43B3-948B-1728B52AA6E4}">
                  <adec:decorative xmlns:adec="http://schemas.microsoft.com/office/drawing/2017/decorative" val="1"/>
                </a:ext>
              </a:extLst>
            </p:cNvPr>
            <p:cNvSpPr/>
            <p:nvPr/>
          </p:nvSpPr>
          <p:spPr>
            <a:xfrm>
              <a:off x="8226343" y="1879532"/>
              <a:ext cx="2743200" cy="146634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2C4630FD-71B9-7B48-A23F-986136C32D36}"/>
                </a:ext>
              </a:extLst>
            </p:cNvPr>
            <p:cNvSpPr txBox="1"/>
            <p:nvPr/>
          </p:nvSpPr>
          <p:spPr>
            <a:xfrm>
              <a:off x="8613125" y="1995054"/>
              <a:ext cx="201207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rPr>
                <a:t>52%</a:t>
              </a:r>
            </a:p>
          </p:txBody>
        </p:sp>
      </p:grpSp>
      <p:sp>
        <p:nvSpPr>
          <p:cNvPr id="30" name="TextBox 29">
            <a:extLst>
              <a:ext uri="{FF2B5EF4-FFF2-40B4-BE49-F238E27FC236}">
                <a16:creationId xmlns:a16="http://schemas.microsoft.com/office/drawing/2014/main" id="{825CF353-498A-F94B-A7C9-4EC9E8ACA558}"/>
              </a:ext>
            </a:extLst>
          </p:cNvPr>
          <p:cNvSpPr txBox="1"/>
          <p:nvPr/>
        </p:nvSpPr>
        <p:spPr>
          <a:xfrm>
            <a:off x="8613125" y="3551271"/>
            <a:ext cx="2012072"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mn-ea"/>
                <a:cs typeface="+mn-cs"/>
              </a:rPr>
              <a:t>Prefer to put up with a negative situation rather than tackle it</a:t>
            </a:r>
          </a:p>
        </p:txBody>
      </p:sp>
      <p:sp>
        <p:nvSpPr>
          <p:cNvPr id="23" name="Rounded Rectangle 22">
            <a:extLst>
              <a:ext uri="{FF2B5EF4-FFF2-40B4-BE49-F238E27FC236}">
                <a16:creationId xmlns:a16="http://schemas.microsoft.com/office/drawing/2014/main" id="{F838091B-D0A5-1D46-A85F-4AA355E96CBE}"/>
              </a:ext>
              <a:ext uri="{C183D7F6-B498-43B3-948B-1728B52AA6E4}">
                <adec:decorative xmlns:adec="http://schemas.microsoft.com/office/drawing/2017/decorative" val="1"/>
              </a:ext>
            </a:extLst>
          </p:cNvPr>
          <p:cNvSpPr/>
          <p:nvPr/>
        </p:nvSpPr>
        <p:spPr>
          <a:xfrm>
            <a:off x="8226343" y="3476617"/>
            <a:ext cx="2743200" cy="278001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E310C9B-7508-B64D-870C-ECB835D1C04D}"/>
              </a:ext>
            </a:extLst>
          </p:cNvPr>
          <p:cNvSpPr txBox="1"/>
          <p:nvPr/>
        </p:nvSpPr>
        <p:spPr>
          <a:xfrm>
            <a:off x="-70530" y="6409681"/>
            <a:ext cx="12497460" cy="369332"/>
          </a:xfrm>
          <a:prstGeom prst="rect">
            <a:avLst/>
          </a:prstGeom>
          <a:noFill/>
        </p:spPr>
        <p:txBody>
          <a:bodyPr wrap="none" rtlCol="0">
            <a:spAutoFit/>
          </a:bodyPr>
          <a:lstStyle/>
          <a:p>
            <a:r>
              <a:rPr lang="en-US" b="1" spc="50" dirty="0">
                <a:hlinkClick r:id="rId3"/>
              </a:rPr>
              <a:t>https://www.managers.org.uk/knowledge-and-insights/article/the-best-strategies-for-difficult-workplace-conversations/</a:t>
            </a:r>
            <a:r>
              <a:rPr lang="en-US" b="1" spc="50" dirty="0"/>
              <a:t> </a:t>
            </a:r>
          </a:p>
        </p:txBody>
      </p:sp>
    </p:spTree>
    <p:extLst>
      <p:ext uri="{BB962C8B-B14F-4D97-AF65-F5344CB8AC3E}">
        <p14:creationId xmlns:p14="http://schemas.microsoft.com/office/powerpoint/2010/main" val="1134428301"/>
      </p:ext>
    </p:extLst>
  </p:cSld>
  <p:clrMapOvr>
    <a:masterClrMapping/>
  </p:clrMapOvr>
</p:sld>
</file>

<file path=ppt/theme/theme1.xml><?xml version="1.0" encoding="utf-8"?>
<a:theme xmlns:a="http://schemas.openxmlformats.org/drawingml/2006/main" name="Retrospect">
  <a:themeElements>
    <a:clrScheme name="Custom 8">
      <a:dk1>
        <a:srgbClr val="000000"/>
      </a:dk1>
      <a:lt1>
        <a:srgbClr val="FFFFFF"/>
      </a:lt1>
      <a:dk2>
        <a:srgbClr val="766F54"/>
      </a:dk2>
      <a:lt2>
        <a:srgbClr val="E3EACF"/>
      </a:lt2>
      <a:accent1>
        <a:srgbClr val="685535"/>
      </a:accent1>
      <a:accent2>
        <a:srgbClr val="ADC16B"/>
      </a:accent2>
      <a:accent3>
        <a:srgbClr val="9F8351"/>
      </a:accent3>
      <a:accent4>
        <a:srgbClr val="728653"/>
      </a:accent4>
      <a:accent5>
        <a:srgbClr val="92AA4C"/>
      </a:accent5>
      <a:accent6>
        <a:srgbClr val="6AAC91"/>
      </a:accent6>
      <a:hlink>
        <a:srgbClr val="733550"/>
      </a:hlink>
      <a:folHlink>
        <a:srgbClr val="FB931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3" ma:contentTypeDescription="Create a new document." ma:contentTypeScope="" ma:versionID="a192d306c77b8468829b8b6d45c15017">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4d547e8c8d6839c9accfb4262c154d3"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D7A7B-E8A4-4C6B-B9EB-FAA77CA402BE}">
  <ds:schemaRefs>
    <ds:schemaRef ds:uri="http://schemas.microsoft.com/sharepoint/v3/contenttype/forms"/>
  </ds:schemaRefs>
</ds:datastoreItem>
</file>

<file path=customXml/itemProps2.xml><?xml version="1.0" encoding="utf-8"?>
<ds:datastoreItem xmlns:ds="http://schemas.openxmlformats.org/officeDocument/2006/customXml" ds:itemID="{B2FC8F29-4237-4429-B7D7-2B5D995D96D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0cbbd92-a969-402e-8621-447322a11182"/>
    <ds:schemaRef ds:uri="http://purl.org/dc/elements/1.1/"/>
    <ds:schemaRef ds:uri="http://schemas.microsoft.com/office/2006/metadata/properties"/>
    <ds:schemaRef ds:uri="db903174-bb1c-4609-9d70-465268ead536"/>
    <ds:schemaRef ds:uri="http://www.w3.org/XML/1998/namespace"/>
    <ds:schemaRef ds:uri="http://purl.org/dc/dcmitype/"/>
  </ds:schemaRefs>
</ds:datastoreItem>
</file>

<file path=customXml/itemProps3.xml><?xml version="1.0" encoding="utf-8"?>
<ds:datastoreItem xmlns:ds="http://schemas.openxmlformats.org/officeDocument/2006/customXml" ds:itemID="{641CBB6D-68FB-4932-9988-22A359583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3174-bb1c-4609-9d70-465268ead536"/>
    <ds:schemaRef ds:uri="d0cbbd92-a969-402e-8621-447322a11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12530</TotalTime>
  <Words>2866</Words>
  <Application>Microsoft Office PowerPoint</Application>
  <PresentationFormat>Widescreen</PresentationFormat>
  <Paragraphs>256</Paragraphs>
  <Slides>26</Slides>
  <Notes>24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Bangla MN</vt:lpstr>
      <vt:lpstr>Calibri</vt:lpstr>
      <vt:lpstr>Calibri Light</vt:lpstr>
      <vt:lpstr>Candara</vt:lpstr>
      <vt:lpstr>Wingdings</vt:lpstr>
      <vt:lpstr>Retrospect</vt:lpstr>
      <vt:lpstr>1_Custom Design</vt:lpstr>
      <vt:lpstr>Office Theme</vt:lpstr>
      <vt:lpstr>Custom Design</vt:lpstr>
      <vt:lpstr>Navigating the Path Forward: Managing Difficult Conversations</vt:lpstr>
      <vt:lpstr>Navigating the Path Forward: Managing Difficult Conversations</vt:lpstr>
      <vt:lpstr>Today’s  Focus</vt:lpstr>
      <vt:lpstr>The CPIR</vt:lpstr>
      <vt:lpstr>What’s the first thing that comes to mind when you hear this phrase?  </vt:lpstr>
      <vt:lpstr>Is this you?</vt:lpstr>
      <vt:lpstr>Or this?</vt:lpstr>
      <vt:lpstr>Why do we shy away from difficult conversations?</vt:lpstr>
      <vt:lpstr>Because….</vt:lpstr>
      <vt:lpstr>This is why learning to manage difficult conversations is so important. </vt:lpstr>
      <vt:lpstr>Conversations are difficult when……</vt:lpstr>
      <vt:lpstr>Opposing opinions, strong emotions, and high stakes are 3 critical components of crucial conversations.</vt:lpstr>
      <vt:lpstr>Where to Begin?</vt:lpstr>
      <vt:lpstr>Preparation is Key</vt:lpstr>
      <vt:lpstr>Questions to Ask Yourself </vt:lpstr>
      <vt:lpstr>Tips for Managing Difficult Conversations </vt:lpstr>
      <vt:lpstr>Sample Phrases </vt:lpstr>
      <vt:lpstr>Techniques &amp; Strategies</vt:lpstr>
      <vt:lpstr>Managing Difficult Conversations: Things to Avoid </vt:lpstr>
      <vt:lpstr>Managing Difficult Conversations: Things to Embrace</vt:lpstr>
      <vt:lpstr>Be brave enough to start a conversation that matters.</vt:lpstr>
      <vt:lpstr>Questions | Comments</vt:lpstr>
      <vt:lpstr>Carolyn Hayer – chayer@spanadvocacy.org </vt:lpstr>
      <vt:lpstr>Need More Information?</vt:lpstr>
      <vt:lpstr>Thank you for joining us!</vt:lpstr>
      <vt:lpstr>Save the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Procedural Safeguards Evaluation &amp; IEE</dc:title>
  <dc:creator>Sitara</dc:creator>
  <cp:lastModifiedBy>Noella Bernal</cp:lastModifiedBy>
  <cp:revision>309</cp:revision>
  <cp:lastPrinted>2021-10-06T04:17:03Z</cp:lastPrinted>
  <dcterms:created xsi:type="dcterms:W3CDTF">2019-12-24T23:08:30Z</dcterms:created>
  <dcterms:modified xsi:type="dcterms:W3CDTF">2022-05-24T16:16:10Z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