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1" r:id="rId1"/>
    <p:sldMasterId id="2147484019" r:id="rId2"/>
    <p:sldMasterId id="2147484031" r:id="rId3"/>
  </p:sldMasterIdLst>
  <p:notesMasterIdLst>
    <p:notesMasterId r:id="rId35"/>
  </p:notesMasterIdLst>
  <p:handoutMasterIdLst>
    <p:handoutMasterId r:id="rId36"/>
  </p:handoutMasterIdLst>
  <p:sldIdLst>
    <p:sldId id="1515" r:id="rId4"/>
    <p:sldId id="1464" r:id="rId5"/>
    <p:sldId id="1497" r:id="rId6"/>
    <p:sldId id="1502" r:id="rId7"/>
    <p:sldId id="818" r:id="rId8"/>
    <p:sldId id="819" r:id="rId9"/>
    <p:sldId id="820" r:id="rId10"/>
    <p:sldId id="1319" r:id="rId11"/>
    <p:sldId id="1336" r:id="rId12"/>
    <p:sldId id="1337" r:id="rId13"/>
    <p:sldId id="1338" r:id="rId14"/>
    <p:sldId id="1339" r:id="rId15"/>
    <p:sldId id="1340" r:id="rId16"/>
    <p:sldId id="823" r:id="rId17"/>
    <p:sldId id="978" r:id="rId18"/>
    <p:sldId id="829" r:id="rId19"/>
    <p:sldId id="1503" r:id="rId20"/>
    <p:sldId id="1508" r:id="rId21"/>
    <p:sldId id="1509" r:id="rId22"/>
    <p:sldId id="1510" r:id="rId23"/>
    <p:sldId id="1513" r:id="rId24"/>
    <p:sldId id="1511" r:id="rId25"/>
    <p:sldId id="1512" r:id="rId26"/>
    <p:sldId id="1360" r:id="rId27"/>
    <p:sldId id="1506" r:id="rId28"/>
    <p:sldId id="1504" r:id="rId29"/>
    <p:sldId id="1505" r:id="rId30"/>
    <p:sldId id="1404" r:id="rId31"/>
    <p:sldId id="1507" r:id="rId32"/>
    <p:sldId id="1514" r:id="rId33"/>
    <p:sldId id="1516" r:id="rId34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42B"/>
    <a:srgbClr val="16B638"/>
    <a:srgbClr val="FFFF99"/>
    <a:srgbClr val="A175F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4" autoAdjust="0"/>
    <p:restoredTop sz="86390" autoAdjust="0"/>
  </p:normalViewPr>
  <p:slideViewPr>
    <p:cSldViewPr>
      <p:cViewPr>
        <p:scale>
          <a:sx n="103" d="100"/>
          <a:sy n="103" d="100"/>
        </p:scale>
        <p:origin x="-270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49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1851" y="60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="" xmlns:a16="http://schemas.microsoft.com/office/drawing/2014/main" id="{3D5861D6-B69A-42B9-B3E5-1FD7F6CED2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103" cy="46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6" tIns="47072" rIns="94146" bIns="47072" numCol="1" anchor="t" anchorCtr="0" compatLnSpc="1">
            <a:prstTxWarp prst="textNoShape">
              <a:avLst/>
            </a:prstTxWarp>
          </a:bodyPr>
          <a:lstStyle>
            <a:lvl1pPr defTabSz="941586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>
            <a:extLst>
              <a:ext uri="{FF2B5EF4-FFF2-40B4-BE49-F238E27FC236}">
                <a16:creationId xmlns="" xmlns:a16="http://schemas.microsoft.com/office/drawing/2014/main" id="{CA5E9B87-8E2C-4E5D-B0C3-1815D64D73B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782" y="1"/>
            <a:ext cx="3077103" cy="46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6" tIns="47072" rIns="94146" bIns="47072" numCol="1" anchor="t" anchorCtr="0" compatLnSpc="1">
            <a:prstTxWarp prst="textNoShape">
              <a:avLst/>
            </a:prstTxWarp>
          </a:bodyPr>
          <a:lstStyle>
            <a:lvl1pPr algn="r" defTabSz="941586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>
            <a:extLst>
              <a:ext uri="{FF2B5EF4-FFF2-40B4-BE49-F238E27FC236}">
                <a16:creationId xmlns="" xmlns:a16="http://schemas.microsoft.com/office/drawing/2014/main" id="{BF2C1923-B64A-47C3-ACCC-1F56ECD2951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7780"/>
            <a:ext cx="3077103" cy="46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6" tIns="47072" rIns="94146" bIns="47072" numCol="1" anchor="b" anchorCtr="0" compatLnSpc="1">
            <a:prstTxWarp prst="textNoShape">
              <a:avLst/>
            </a:prstTxWarp>
          </a:bodyPr>
          <a:lstStyle>
            <a:lvl1pPr defTabSz="941586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>
            <a:extLst>
              <a:ext uri="{FF2B5EF4-FFF2-40B4-BE49-F238E27FC236}">
                <a16:creationId xmlns="" xmlns:a16="http://schemas.microsoft.com/office/drawing/2014/main" id="{F8767B4D-DF14-4CED-A136-2F4326B036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782" y="8917780"/>
            <a:ext cx="3077103" cy="46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6" tIns="47072" rIns="94146" bIns="47072" numCol="1" anchor="b" anchorCtr="0" compatLnSpc="1">
            <a:prstTxWarp prst="textNoShape">
              <a:avLst/>
            </a:prstTxWarp>
          </a:bodyPr>
          <a:lstStyle>
            <a:lvl1pPr algn="r" defTabSz="941586" eaLnBrk="1" hangingPunct="1">
              <a:defRPr sz="1200">
                <a:latin typeface="Arial" charset="0"/>
              </a:defRPr>
            </a:lvl1pPr>
          </a:lstStyle>
          <a:p>
            <a:fld id="{5745DF30-A579-3C4B-B967-EECC5CD4A7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31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="" xmlns:a16="http://schemas.microsoft.com/office/drawing/2014/main" id="{789A50EE-CADE-4270-A324-4DB76BC16F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103" cy="46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6" tIns="47072" rIns="94146" bIns="47072" numCol="1" anchor="t" anchorCtr="0" compatLnSpc="1">
            <a:prstTxWarp prst="textNoShape">
              <a:avLst/>
            </a:prstTxWarp>
          </a:bodyPr>
          <a:lstStyle>
            <a:lvl1pPr defTabSz="941586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>
            <a:extLst>
              <a:ext uri="{FF2B5EF4-FFF2-40B4-BE49-F238E27FC236}">
                <a16:creationId xmlns="" xmlns:a16="http://schemas.microsoft.com/office/drawing/2014/main" id="{B1B43A71-2851-40B9-98BD-6803C3F640B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3782" y="1"/>
            <a:ext cx="3077103" cy="46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6" tIns="47072" rIns="94146" bIns="47072" numCol="1" anchor="t" anchorCtr="0" compatLnSpc="1">
            <a:prstTxWarp prst="textNoShape">
              <a:avLst/>
            </a:prstTxWarp>
          </a:bodyPr>
          <a:lstStyle>
            <a:lvl1pPr algn="r" defTabSz="941586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04850"/>
            <a:ext cx="46958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8613" name="Rectangle 5">
            <a:extLst>
              <a:ext uri="{FF2B5EF4-FFF2-40B4-BE49-F238E27FC236}">
                <a16:creationId xmlns="" xmlns:a16="http://schemas.microsoft.com/office/drawing/2014/main" id="{1BEF20AA-0470-4ECF-959C-70208DB9D97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3" y="4458890"/>
            <a:ext cx="5680071" cy="4225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6" tIns="47072" rIns="94146" bIns="470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8614" name="Rectangle 6">
            <a:extLst>
              <a:ext uri="{FF2B5EF4-FFF2-40B4-BE49-F238E27FC236}">
                <a16:creationId xmlns="" xmlns:a16="http://schemas.microsoft.com/office/drawing/2014/main" id="{69E85155-80A7-427D-921F-89AAF51D04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7780"/>
            <a:ext cx="3077103" cy="46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6" tIns="47072" rIns="94146" bIns="47072" numCol="1" anchor="b" anchorCtr="0" compatLnSpc="1">
            <a:prstTxWarp prst="textNoShape">
              <a:avLst/>
            </a:prstTxWarp>
          </a:bodyPr>
          <a:lstStyle>
            <a:lvl1pPr defTabSz="941586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5" name="Rectangle 7">
            <a:extLst>
              <a:ext uri="{FF2B5EF4-FFF2-40B4-BE49-F238E27FC236}">
                <a16:creationId xmlns="" xmlns:a16="http://schemas.microsoft.com/office/drawing/2014/main" id="{316FC91F-1C98-4067-A2BE-7790BE6485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782" y="8917780"/>
            <a:ext cx="3077103" cy="46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46" tIns="47072" rIns="94146" bIns="47072" numCol="1" anchor="b" anchorCtr="0" compatLnSpc="1">
            <a:prstTxWarp prst="textNoShape">
              <a:avLst/>
            </a:prstTxWarp>
          </a:bodyPr>
          <a:lstStyle>
            <a:lvl1pPr algn="r" defTabSz="941586" eaLnBrk="1" hangingPunct="1">
              <a:defRPr sz="1200">
                <a:latin typeface="Arial" charset="0"/>
              </a:defRPr>
            </a:lvl1pPr>
          </a:lstStyle>
          <a:p>
            <a:fld id="{8FB1B5E2-5568-C54A-8246-85C8CCE361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40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1B5E2-5568-C54A-8246-85C8CCE3617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64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41586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4362" indent="-286293" defTabSz="941586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5172" indent="-229034" defTabSz="941586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3240" indent="-229034" defTabSz="941586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61309" indent="-229034" defTabSz="941586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9378" indent="-229034" defTabSz="94158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7446" indent="-229034" defTabSz="94158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35515" indent="-229034" defTabSz="94158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93584" indent="-229034" defTabSz="94158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6B3627C4-B417-BD4B-855F-6BB723101353}" type="slidenum">
              <a:rPr lang="en-US" sz="1200">
                <a:latin typeface="Arial" charset="0"/>
              </a:rPr>
              <a:pPr/>
              <a:t>5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41586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4362" indent="-286293" defTabSz="941586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5172" indent="-229034" defTabSz="941586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3240" indent="-229034" defTabSz="941586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1309" indent="-229034" defTabSz="941586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9378" indent="-229034" defTabSz="9415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7446" indent="-229034" defTabSz="9415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5515" indent="-229034" defTabSz="9415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3584" indent="-229034" defTabSz="94158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C516B9F-5924-D14B-95EF-B6EFFEEBBA69}" type="slidenum">
              <a:rPr lang="en-US"/>
              <a:pPr/>
              <a:t>15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4591" tIns="47296" rIns="94591" bIns="47296"/>
          <a:lstStyle/>
          <a:p>
            <a:pPr eaLnBrk="1" hangingPunct="1"/>
            <a:r>
              <a:rPr lang="en-US"/>
              <a:t>Relationship based – ‘BELIEFS MUST BE SHARED BY THE PARTIES (Gambetta in Knoght p. 357) Not just about me trusting you – you have to trust me as well…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1DC35-8E5D-493B-AF35-A10ADF5FD2DF}" type="slidenum">
              <a:rPr lang="en-US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15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Home.png"/>
          <p:cNvPicPr>
            <a:picLocks noChangeAspect="1"/>
          </p:cNvPicPr>
          <p:nvPr/>
        </p:nvPicPr>
        <p:blipFill>
          <a:blip r:embed="rId2"/>
          <a:srcRect t="-93973"/>
          <a:stretch>
            <a:fillRect/>
          </a:stretch>
        </p:blipFill>
        <p:spPr>
          <a:xfrm>
            <a:off x="179294" y="1183341"/>
            <a:ext cx="8787384" cy="5276725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513" y="2168338"/>
            <a:ext cx="8307387" cy="161925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3" y="3810000"/>
            <a:ext cx="8307387" cy="753036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8" name="Picture 7" descr="DirectionalButtons-RightOnl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2266" y="533400"/>
            <a:ext cx="752475" cy="352425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466850"/>
            <a:ext cx="8308039" cy="1128432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7224" y="2623296"/>
            <a:ext cx="4717676" cy="38312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3" y="2770187"/>
            <a:ext cx="3429093" cy="35768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D37FD-469B-A349-A815-B068B28DA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182880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98140" y="1169894"/>
            <a:ext cx="3671047" cy="52760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82880" y="1169894"/>
            <a:ext cx="8787384" cy="21067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82880" y="3281082"/>
            <a:ext cx="8787384" cy="3174582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3329268"/>
            <a:ext cx="8346141" cy="1014132"/>
          </a:xfrm>
        </p:spPr>
        <p:txBody>
          <a:bodyPr anchor="b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4343399"/>
            <a:ext cx="8346141" cy="190976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ireframeOverlay-PCVertical.png"/>
          <p:cNvPicPr>
            <a:picLocks noChangeAspect="1"/>
          </p:cNvPicPr>
          <p:nvPr/>
        </p:nvPicPr>
        <p:blipFill>
          <a:blip r:embed="rId2"/>
          <a:srcRect b="-123309"/>
          <a:stretch>
            <a:fillRect/>
          </a:stretch>
        </p:blipFill>
        <p:spPr>
          <a:xfrm>
            <a:off x="3835212" y="1179575"/>
            <a:ext cx="5133975" cy="5275013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0" y="1680882"/>
            <a:ext cx="431389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00" y="2837329"/>
            <a:ext cx="4313891" cy="341583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182880" y="1179576"/>
            <a:ext cx="3671047" cy="220531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2015983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182880" y="3383280"/>
            <a:ext cx="1837944" cy="307238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1219200"/>
            <a:ext cx="533400" cy="365125"/>
          </a:xfrm>
        </p:spPr>
        <p:txBody>
          <a:bodyPr/>
          <a:lstStyle/>
          <a:p>
            <a:fld id="{3060985F-ABEC-5749-B19B-FA77543F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49246-A9FB-5A41-817C-3666A8D96E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VerticalTC.png"/>
          <p:cNvPicPr>
            <a:picLocks noChangeAspect="1"/>
          </p:cNvPicPr>
          <p:nvPr/>
        </p:nvPicPr>
        <p:blipFill>
          <a:blip r:embed="rId2"/>
          <a:srcRect t="-93650"/>
          <a:stretch>
            <a:fillRect/>
          </a:stretch>
        </p:blipFill>
        <p:spPr>
          <a:xfrm>
            <a:off x="7445188" y="1178128"/>
            <a:ext cx="1524000" cy="5275339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40705" y="1398494"/>
            <a:ext cx="1447800" cy="48499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513" y="1398494"/>
            <a:ext cx="6669087" cy="4849906"/>
          </a:xfrm>
        </p:spPr>
        <p:txBody>
          <a:bodyPr vert="eaVert"/>
          <a:lstStyle>
            <a:lvl5pPr>
              <a:defRPr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2510D-0184-DE48-A508-2E4A7B6667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0985F-ABEC-5749-B19B-FA77543FF2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2880" y="1179576"/>
            <a:ext cx="8787384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Picture 5" descr="DirectionalButtons-LeftOnlyOnl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7488" y="538163"/>
            <a:ext cx="752475" cy="352425"/>
          </a:xfrm>
          <a:prstGeom prst="rect">
            <a:avLst/>
          </a:prstGeom>
        </p:spPr>
      </p:pic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5">
            <a:extLst>
              <a:ext uri="{FF2B5EF4-FFF2-40B4-BE49-F238E27FC236}">
                <a16:creationId xmlns="" xmlns:a16="http://schemas.microsoft.com/office/drawing/2014/main" id="{45C2D6F3-B953-4C00-895F-68FAF99ED9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>
            <a:extLst>
              <a:ext uri="{FF2B5EF4-FFF2-40B4-BE49-F238E27FC236}">
                <a16:creationId xmlns="" xmlns:a16="http://schemas.microsoft.com/office/drawing/2014/main" id="{72A08941-FAC0-40FD-BE59-CA1E8B2953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>
            <a:extLst>
              <a:ext uri="{FF2B5EF4-FFF2-40B4-BE49-F238E27FC236}">
                <a16:creationId xmlns="" xmlns:a16="http://schemas.microsoft.com/office/drawing/2014/main" id="{3312C62B-5BAA-406D-AC8E-CFC43012A9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750D3-9B4B-4B4E-8C31-576AC1B3B5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28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054D6-BA51-4AC4-A9ED-FD1844BAD9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3E7A6-692B-440B-AFF0-F1ED82EE38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539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37307-BF84-4A65-91D5-30400CC7482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F7502-13A9-4611-8E2A-80A9E69B63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02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2756646"/>
            <a:ext cx="8308975" cy="349175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2D6A-16A2-5043-9D1C-F2DB3FFDE6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C4CA0-FA7F-42A4-8020-E97A86EBCE6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8088D-552D-4D72-BEAB-7BDB284DB2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2570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17B24-7AB0-446C-8698-7A933F6A449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F0F22-E1CD-4BC2-84C1-296EDEA50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5" y="76305"/>
            <a:ext cx="1704761" cy="8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413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1B6DE-C8E9-45D5-A3E1-9140E76F49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0EA04-BFFA-4E3E-B4B4-D8CB950B5AA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534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9B357-51EA-4D52-97E1-474DD0868CD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B3DC0-8B9E-4CFC-BD9D-66162843C74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6076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4919B-5396-428F-BD37-0BA0FC269A7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34414-5BFE-4CE2-AAB1-42F66520D56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1424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D9EAA-A2CD-4F78-BCE3-2D95A937F12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80629-1B2D-46CF-9C73-9E1CC70627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7836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257D-9CC5-4904-AEF1-3EFE00DF0FC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1462A-637B-43CC-8001-AD034989ED4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4513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992B-83E7-4947-A732-AAA88EC53C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BEC5-FA61-481C-B376-252F0DA5C79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830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CC76B-2E75-4DB7-8995-4F9FBEAAE8D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A92B1-5981-4FE0-BBB9-02DD4A0D4C6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1542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1E7212-2278-4E9F-825F-1C6812BCBED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381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TCFull.png"/>
          <p:cNvPicPr>
            <a:picLocks noChangeAspect="1"/>
          </p:cNvPicPr>
          <p:nvPr/>
        </p:nvPicPr>
        <p:blipFill>
          <a:blip r:embed="rId2"/>
          <a:srcRect l="-198711"/>
          <a:stretch>
            <a:fillRect/>
          </a:stretch>
        </p:blipFill>
        <p:spPr>
          <a:xfrm>
            <a:off x="177999" y="1179576"/>
            <a:ext cx="8788373" cy="5276088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>
              <a:buClr>
                <a:schemeClr val="bg1"/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>
              <a:buClr>
                <a:schemeClr val="bg1">
                  <a:lumMod val="75000"/>
                </a:schemeClr>
              </a:buCl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>
              <a:buClr>
                <a:schemeClr val="bg1"/>
              </a:buClr>
              <a:defRPr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0985F-ABEC-5749-B19B-FA77543FF2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CCB4D7-7688-4AD3-B40E-F588C4621A2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5264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3753ED-AC9F-40D5-94D8-DB5CD819B9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54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8966" y="274638"/>
            <a:ext cx="695783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AA00E9-9AC2-45C2-BA46-92A01649081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5" y="76305"/>
            <a:ext cx="1704761" cy="8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6119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BABA82-E228-4B6D-B670-45519454433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5303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103D75-4F87-46D1-8014-BF8AA0A121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4716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998756-FB3D-4E62-A9B2-7548012D69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3299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C14082-8B9C-4A38-B651-E148FF87467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0342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8475B6-D5B6-4B32-BF1D-790F158EBE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7838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B82FCE-DBC2-44FD-AF8B-CFFBB5E14CB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8434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FA8BB6-B57D-4E23-A331-9A5DD38F223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87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reframeOverlay-SectionH.png"/>
          <p:cNvPicPr>
            <a:picLocks noChangeAspect="1"/>
          </p:cNvPicPr>
          <p:nvPr/>
        </p:nvPicPr>
        <p:blipFill>
          <a:blip r:embed="rId2"/>
          <a:srcRect r="-91875"/>
          <a:stretch>
            <a:fillRect/>
          </a:stretch>
        </p:blipFill>
        <p:spPr>
          <a:xfrm>
            <a:off x="182880" y="1179576"/>
            <a:ext cx="8785105" cy="527608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29000"/>
            <a:ext cx="6591300" cy="1371600"/>
          </a:xfrm>
        </p:spPr>
        <p:txBody>
          <a:bodyPr anchor="b" anchorCtr="0"/>
          <a:lstStyle>
            <a:lvl1pPr algn="r">
              <a:defRPr sz="4800" b="0" cap="none" baseline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4800599"/>
            <a:ext cx="6591300" cy="1066801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7711-3340-F548-BF59-10EDC29DE7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C812F670-9454-4E17-A4AC-AD8F4299160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735763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4422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6976EE0E-6ED1-493B-B72F-91863231B6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735763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5734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819D4DBB-8568-4A57-96D5-085CF8AEE2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735763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3125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8C9BC674-B8FB-4C07-A78C-8BD68014EAE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735763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35558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911D5B7-8423-45CB-A5AF-FF23D3B8DA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735763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4817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0B5C96EC-797A-457A-8FDB-FE238B54581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735763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446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D25D807B-EDD9-471D-8EF9-BE5BC857EBD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735763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4771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00369726-ABBF-4A36-B66F-D670DB4DCE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735763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884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4A09B3A1-B32D-4BFB-9EEF-81B7710562B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735763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4121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E6E4F14F-CE22-4FF4-9458-A7E12E44E94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735763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8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6859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3214" y="2770188"/>
            <a:ext cx="3840480" cy="3464765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E9C2D-907A-A04E-9A10-B0FC181A1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4C741F60-6614-46D9-90DA-C002774C1AA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735763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4169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162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C5B9E691-754F-4330-9C5B-BD0173EAFC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735763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735763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53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859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6859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752" y="2675964"/>
            <a:ext cx="3840480" cy="645459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 b="0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752" y="3307976"/>
            <a:ext cx="3840480" cy="2925762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>
              <a:defRPr lang="en-US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>
              <a:defRPr sz="1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BBFC-A4CF-7043-9114-D53F43BB7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wireframeOverlay-Conten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4" y="1179576"/>
            <a:ext cx="8787384" cy="1440702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D419-6E07-ED40-892B-8EC26344D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B5FF-F814-C849-8AA3-88B862A02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reframeOverlay-ContentCap.png"/>
          <p:cNvPicPr>
            <a:picLocks noChangeAspect="1"/>
          </p:cNvPicPr>
          <p:nvPr/>
        </p:nvPicPr>
        <p:blipFill>
          <a:blip r:embed="rId2"/>
          <a:srcRect b="-135871"/>
          <a:stretch>
            <a:fillRect/>
          </a:stretch>
        </p:blipFill>
        <p:spPr>
          <a:xfrm>
            <a:off x="182880" y="1179575"/>
            <a:ext cx="4228522" cy="5274037"/>
          </a:xfrm>
          <a:prstGeom prst="rect">
            <a:avLst/>
          </a:prstGeom>
          <a:gradFill>
            <a:gsLst>
              <a:gs pos="0">
                <a:schemeClr val="bg2"/>
              </a:gs>
              <a:gs pos="100000">
                <a:schemeClr val="tx2"/>
              </a:gs>
            </a:gsLst>
            <a:lin ang="5400000" scaled="0"/>
          </a:gra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859" y="1680882"/>
            <a:ext cx="3697941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341" y="1600200"/>
            <a:ext cx="4101353" cy="4652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859" y="2837329"/>
            <a:ext cx="3697941" cy="341583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600"/>
              </a:spcBef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13.jp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1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slideLayout" Target="../slideLayouts/slideLayout46.xml"/><Relationship Id="rId26" Type="http://schemas.openxmlformats.org/officeDocument/2006/relationships/image" Target="../media/image15.png"/><Relationship Id="rId3" Type="http://schemas.openxmlformats.org/officeDocument/2006/relationships/slideLayout" Target="../slideLayouts/slideLayout31.xml"/><Relationship Id="rId21" Type="http://schemas.openxmlformats.org/officeDocument/2006/relationships/slideLayout" Target="../slideLayouts/slideLayout49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5" Type="http://schemas.openxmlformats.org/officeDocument/2006/relationships/image" Target="../media/image16.jpeg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slideLayout" Target="../slideLayouts/slideLayout48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24" Type="http://schemas.openxmlformats.org/officeDocument/2006/relationships/theme" Target="../theme/theme3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23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47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Relationship Id="rId22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5925" y="2770188"/>
            <a:ext cx="8308975" cy="3478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0105" y="6454588"/>
            <a:ext cx="23980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976" y="6454588"/>
            <a:ext cx="3657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1219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060985F-ABEC-5749-B19B-FA77543FF20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omeButton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52450" y="526116"/>
            <a:ext cx="457200" cy="352425"/>
          </a:xfrm>
          <a:prstGeom prst="rect">
            <a:avLst/>
          </a:prstGeom>
        </p:spPr>
      </p:pic>
      <p:pic>
        <p:nvPicPr>
          <p:cNvPr id="10" name="Picture 9" descr="DirectionalButtons-Full.png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826188" y="526116"/>
            <a:ext cx="752475" cy="3524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  <p:sldLayoutId id="2147484013" r:id="rId12"/>
    <p:sldLayoutId id="2147484014" r:id="rId13"/>
    <p:sldLayoutId id="2147484015" r:id="rId14"/>
    <p:sldLayoutId id="2147484016" r:id="rId15"/>
    <p:sldLayoutId id="2147484017" r:id="rId16"/>
    <p:sldLayoutId id="2147484018" r:id="rId1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l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tx1">
            <a:lumMod val="85000"/>
            <a:lumOff val="15000"/>
          </a:schemeClr>
        </a:buClr>
        <a:buSzPct val="70000"/>
        <a:buFont typeface="Wingdings" pitchFamily="2" charset="2"/>
        <a:buChar char="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70000"/>
        <a:buFont typeface="Wingdings" pitchFamily="2" charset="2"/>
        <a:buChar char="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fld id="{9052C3CE-12B8-4162-B4FF-1A83E01A3972}" type="datetime1">
              <a:rPr kumimoji="1" lang="en-US" b="1" smtClean="0">
                <a:solidFill>
                  <a:prstClr val="black">
                    <a:tint val="75000"/>
                  </a:prstClr>
                </a:solidFill>
                <a:ea typeface="Arial Unicode MS" pitchFamily="34" charset="-128"/>
              </a:rPr>
              <a:pPr/>
              <a:t>9/11/2017</a:t>
            </a:fld>
            <a:endParaRPr kumimoji="1" lang="en-US" b="1" dirty="0">
              <a:solidFill>
                <a:prstClr val="black">
                  <a:tint val="75000"/>
                </a:prstClr>
              </a:solidFill>
              <a:ea typeface="Arial Unicode MS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endParaRPr kumimoji="1" lang="en-US" b="1" dirty="0">
              <a:solidFill>
                <a:prstClr val="black">
                  <a:tint val="75000"/>
                </a:prstClr>
              </a:solidFill>
              <a:ea typeface="Arial Unicode MS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fld id="{D3FE52A0-8A41-44EC-A192-427B6A6F9060}" type="slidenum">
              <a:rPr kumimoji="1" lang="ko-KR" altLang="en-US" b="1" smtClean="0">
                <a:solidFill>
                  <a:prstClr val="black">
                    <a:tint val="75000"/>
                  </a:prstClr>
                </a:solidFill>
                <a:ea typeface="Arial Unicode MS" pitchFamily="34" charset="-128"/>
              </a:rPr>
              <a:pPr/>
              <a:t>‹#›</a:t>
            </a:fld>
            <a:endParaRPr kumimoji="1" lang="en-US" altLang="ko-KR" b="1">
              <a:solidFill>
                <a:prstClr val="black">
                  <a:tint val="75000"/>
                </a:prstClr>
              </a:solidFill>
              <a:ea typeface="Arial Unicode MS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8" y="40082"/>
            <a:ext cx="1394768" cy="68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20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728966" y="274638"/>
            <a:ext cx="695783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09FC908-98C8-46B5-82B4-60CF8203BA71}" type="datetime1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9/11/2017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178D7C4-53D7-43D7-BED7-A951E8107357}" type="slidenum">
              <a:rPr lang="en-US" smtClean="0">
                <a:solidFill>
                  <a:prstClr val="black">
                    <a:tint val="75000"/>
                  </a:prstClr>
                </a:solidFill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ea typeface="+mn-ea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5" y="76305"/>
            <a:ext cx="1704761" cy="8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73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  <p:sldLayoutId id="2147484043" r:id="rId12"/>
    <p:sldLayoutId id="2147484044" r:id="rId13"/>
    <p:sldLayoutId id="2147484045" r:id="rId14"/>
    <p:sldLayoutId id="2147484046" r:id="rId15"/>
    <p:sldLayoutId id="2147484047" r:id="rId16"/>
    <p:sldLayoutId id="2147484048" r:id="rId17"/>
    <p:sldLayoutId id="2147484049" r:id="rId18"/>
    <p:sldLayoutId id="2147484050" r:id="rId19"/>
    <p:sldLayoutId id="2147484051" r:id="rId20"/>
    <p:sldLayoutId id="2147484052" r:id="rId21"/>
    <p:sldLayoutId id="2147484053" r:id="rId22"/>
    <p:sldLayoutId id="2147484054" r:id="rId2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dreworks.org/events/mediating-context-broken-trust" TargetMode="Externa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m/r/BrokenTrus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762000"/>
            <a:ext cx="8676640" cy="4038599"/>
          </a:xfrm>
        </p:spPr>
        <p:txBody>
          <a:bodyPr/>
          <a:lstStyle/>
          <a:p>
            <a:pPr lvl="0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  <a:t/>
            </a:r>
            <a:br>
              <a:rPr lang="en-US" sz="3000" b="1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</a:br>
            <a:r>
              <a:rPr lang="en-US" sz="3000" b="1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  <a:t/>
            </a:r>
            <a:br>
              <a:rPr lang="en-US" sz="3000" b="1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</a:br>
            <a:r>
              <a:rPr lang="en-US" sz="2800" b="1" i="1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  <a:t>Mediating in the Context of Broken Trust</a:t>
            </a:r>
            <a:r>
              <a:rPr lang="en-US" sz="3000" b="1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  <a:t/>
            </a:r>
            <a:br>
              <a:rPr lang="en-US" sz="3000" b="1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</a:br>
            <a:r>
              <a:rPr lang="en-US" sz="2400" b="1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  <a:t>Cathy </a:t>
            </a:r>
            <a:r>
              <a:rPr lang="en-US" sz="24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  <a:t>Fromme</a:t>
            </a:r>
            <a:r>
              <a:rPr lang="en-US" sz="2400" b="1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  <a:t>, </a:t>
            </a:r>
            <a:r>
              <a:rPr lang="en-US" sz="24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  <a:t>Trustworks</a:t>
            </a:r>
            <a:r>
              <a:rPr lang="en-US" sz="2400" b="1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  <a:t/>
            </a:r>
            <a:br>
              <a:rPr lang="en-US" sz="2400" b="1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</a:br>
            <a:r>
              <a:rPr lang="en-US" sz="2400" b="1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  <a:t>Greg </a:t>
            </a:r>
            <a:r>
              <a:rPr lang="en-US" sz="2400" b="1" dirty="0" err="1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  <a:t>Abell</a:t>
            </a:r>
            <a:r>
              <a:rPr lang="en-US" sz="2400" b="1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charset="-128"/>
                <a:cs typeface="+mn-cs"/>
              </a:rPr>
              <a:t>, Sound Options Mediation Group</a:t>
            </a:r>
            <a:r>
              <a:rPr lang="en-US" sz="28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ＭＳ Ｐゴシック" pitchFamily="34" charset="-128"/>
                <a:cs typeface="Arial" charset="0"/>
              </a:rPr>
              <a:t/>
            </a:r>
            <a:br>
              <a:rPr lang="en-US" sz="28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ＭＳ Ｐゴシック" pitchFamily="34" charset="-128"/>
                <a:cs typeface="Arial" charset="0"/>
              </a:rPr>
            </a:br>
            <a:r>
              <a:rPr lang="en-US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ＭＳ Ｐゴシック" pitchFamily="34" charset="-128"/>
                <a:cs typeface="Arial" charset="0"/>
              </a:rPr>
              <a:t>September 12, </a:t>
            </a:r>
            <a:r>
              <a:rPr lang="en-US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ＭＳ Ｐゴシック" pitchFamily="34" charset="-128"/>
                <a:cs typeface="Arial" charset="0"/>
              </a:rPr>
              <a:t>2017</a:t>
            </a:r>
            <a:r>
              <a:rPr lang="en-US" sz="18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ＭＳ Ｐゴシック" pitchFamily="34" charset="-128"/>
                <a:cs typeface="Arial" pitchFamily="34" charset="0"/>
              </a:rPr>
              <a:t/>
            </a:r>
            <a:br>
              <a:rPr lang="en-US" sz="18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ＭＳ Ｐゴシック" pitchFamily="34" charset="-128"/>
                <a:cs typeface="Arial" pitchFamily="34" charset="0"/>
              </a:rPr>
            </a:br>
            <a:r>
              <a:rPr lang="en-US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ＭＳ Ｐゴシック" pitchFamily="34" charset="-128"/>
                <a:cs typeface="Arial" pitchFamily="34" charset="0"/>
              </a:rPr>
              <a:t>2:30 pm – 3:45 pm ET (11:30-12:45 PT)</a:t>
            </a:r>
            <a:br>
              <a:rPr lang="en-US" sz="2400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ＭＳ Ｐゴシック" pitchFamily="34" charset="-128"/>
                <a:cs typeface="Arial" pitchFamily="34" charset="0"/>
              </a:rPr>
            </a:br>
            <a:r>
              <a:rPr lang="en-US" sz="2000" b="1" dirty="0" smtClean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ＭＳ Ｐゴシック" pitchFamily="34" charset="-128"/>
                <a:cs typeface="Arial" pitchFamily="34" charset="0"/>
                <a:hlinkClick r:id="rId2" tooltip="CADRE Website for the Webinar"/>
              </a:rPr>
              <a:t>Note: The presentation is currently available on the CADRE website http://www.cadreworks.org/events/mediating-context-broken-trust</a:t>
            </a:r>
            <a:r>
              <a:rPr lang="en-US" sz="2000" b="1" dirty="0" smtClean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ＭＳ Ｐゴシック" pitchFamily="34" charset="-128"/>
                <a:cs typeface="Arial" pitchFamily="34" charset="0"/>
              </a:rPr>
              <a:t/>
            </a:r>
            <a:br>
              <a:rPr lang="en-US" sz="2000" b="1" dirty="0" smtClean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ＭＳ Ｐゴシック" pitchFamily="34" charset="-128"/>
                <a:cs typeface="Arial" pitchFamily="34" charset="0"/>
              </a:rPr>
            </a:br>
            <a:r>
              <a:rPr lang="en-US" sz="2000" b="1" dirty="0" smtClean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ＭＳ Ｐゴシック" pitchFamily="34" charset="-128"/>
                <a:cs typeface="Arial" pitchFamily="34" charset="0"/>
              </a:rPr>
              <a:t/>
            </a:r>
            <a:br>
              <a:rPr lang="en-US" sz="2000" b="1" dirty="0" smtClean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ＭＳ Ｐゴシック" pitchFamily="34" charset="-128"/>
                <a:cs typeface="Arial" pitchFamily="34" charset="0"/>
              </a:rPr>
            </a:br>
            <a:r>
              <a:rPr lang="en-US" sz="2000" b="1" dirty="0" smtClean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ＭＳ Ｐゴシック" pitchFamily="34" charset="-128"/>
                <a:cs typeface="Arial" pitchFamily="34" charset="0"/>
              </a:rPr>
              <a:t/>
            </a:r>
            <a:br>
              <a:rPr lang="en-US" sz="2000" b="1" dirty="0" smtClean="0">
                <a:solidFill>
                  <a:srgbClr val="C0504D">
                    <a:lumMod val="75000"/>
                  </a:srgbClr>
                </a:solidFill>
                <a:latin typeface="Cambria" panose="02040503050406030204" pitchFamily="18" charset="0"/>
                <a:ea typeface="ＭＳ Ｐゴシック" pitchFamily="34" charset="-128"/>
                <a:cs typeface="Arial" pitchFamily="34" charset="0"/>
              </a:rPr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F7502-13A9-4611-8E2A-80A9E69B63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7760" y="5020627"/>
            <a:ext cx="8455025" cy="1477328"/>
          </a:xfrm>
          <a:prstGeom prst="rect">
            <a:avLst/>
          </a:prstGeom>
          <a:noFill/>
          <a:ln w="22225" cmpd="thickThin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000" b="1" u="sng" dirty="0">
                <a:solidFill>
                  <a:prstClr val="black">
                    <a:lumMod val="95000"/>
                    <a:lumOff val="5000"/>
                  </a:prstClr>
                </a:solidFill>
                <a:latin typeface="Cambria" panose="02040503050406030204" pitchFamily="18" charset="0"/>
                <a:ea typeface="ＭＳ Ｐゴシック" pitchFamily="34" charset="-128"/>
                <a:cs typeface="Arial" charset="0"/>
              </a:rPr>
              <a:t>Technical Stuff:</a:t>
            </a: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pitchFamily="34" charset="-128"/>
                <a:cs typeface="Arial" charset="0"/>
              </a:rPr>
              <a:t>Please </a:t>
            </a:r>
            <a:r>
              <a:rPr lang="en-US" sz="2000" dirty="0">
                <a:solidFill>
                  <a:prstClr val="black"/>
                </a:solidFill>
                <a:latin typeface="Cambria" panose="02040503050406030204" pitchFamily="18" charset="0"/>
                <a:ea typeface="ＭＳ Ｐゴシック" pitchFamily="34" charset="-128"/>
                <a:cs typeface="Arial" charset="0"/>
              </a:rPr>
              <a:t>enter any questions or technical difficulties into the </a:t>
            </a:r>
            <a:r>
              <a:rPr lang="en-US" sz="2000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pitchFamily="34" charset="-128"/>
                <a:cs typeface="Arial" charset="0"/>
              </a:rPr>
              <a:t>questions </a:t>
            </a:r>
            <a:r>
              <a:rPr lang="en-US" sz="2000" dirty="0">
                <a:solidFill>
                  <a:prstClr val="black"/>
                </a:solidFill>
                <a:latin typeface="Cambria" panose="02040503050406030204" pitchFamily="18" charset="0"/>
                <a:ea typeface="ＭＳ Ｐゴシック" pitchFamily="34" charset="-128"/>
                <a:cs typeface="Arial" charset="0"/>
              </a:rPr>
              <a:t>box.</a:t>
            </a:r>
          </a:p>
          <a:p>
            <a:pPr eaLnBrk="1" hangingPunct="1">
              <a:defRPr/>
            </a:pPr>
            <a:endParaRPr lang="en-US" sz="1000" dirty="0">
              <a:solidFill>
                <a:prstClr val="black"/>
              </a:solidFill>
              <a:latin typeface="Cambria" panose="02040503050406030204" pitchFamily="18" charset="0"/>
              <a:ea typeface="ＭＳ Ｐゴシック" pitchFamily="34" charset="-128"/>
              <a:cs typeface="Arial" charset="0"/>
            </a:endParaRP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r>
              <a:rPr lang="en-US" sz="2000" dirty="0">
                <a:solidFill>
                  <a:prstClr val="black"/>
                </a:solidFill>
                <a:latin typeface="Cambria" panose="02040503050406030204" pitchFamily="18" charset="0"/>
                <a:ea typeface="ＭＳ Ｐゴシック" pitchFamily="34" charset="-128"/>
                <a:cs typeface="Arial" charset="0"/>
              </a:rPr>
              <a:t>Thank </a:t>
            </a:r>
            <a:r>
              <a:rPr lang="en-US" sz="2000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pitchFamily="34" charset="-128"/>
                <a:cs typeface="Arial" charset="0"/>
              </a:rPr>
              <a:t>you, in advance, </a:t>
            </a:r>
            <a:r>
              <a:rPr lang="en-US" sz="2000" dirty="0">
                <a:solidFill>
                  <a:prstClr val="black"/>
                </a:solidFill>
                <a:latin typeface="Cambria" panose="02040503050406030204" pitchFamily="18" charset="0"/>
                <a:ea typeface="ＭＳ Ｐゴシック" pitchFamily="34" charset="-128"/>
                <a:cs typeface="Arial" charset="0"/>
              </a:rPr>
              <a:t>for taking the time to </a:t>
            </a:r>
            <a:r>
              <a:rPr lang="en-US" sz="2000" dirty="0" smtClean="0">
                <a:solidFill>
                  <a:prstClr val="black"/>
                </a:solidFill>
                <a:latin typeface="Cambria" panose="02040503050406030204" pitchFamily="18" charset="0"/>
                <a:ea typeface="ＭＳ Ｐゴシック" pitchFamily="34" charset="-128"/>
                <a:cs typeface="Arial" charset="0"/>
              </a:rPr>
              <a:t>respond to the brief survey at the end of the webinar!</a:t>
            </a:r>
            <a:endParaRPr lang="en-US" sz="2000" i="1" dirty="0">
              <a:solidFill>
                <a:prstClr val="black"/>
              </a:solidFill>
              <a:latin typeface="Cambria" panose="02040503050406030204" pitchFamily="18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663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62000" y="304800"/>
            <a:ext cx="7848600" cy="609600"/>
          </a:xfrm>
        </p:spPr>
        <p:txBody>
          <a:bodyPr/>
          <a:lstStyle/>
          <a:p>
            <a:pPr algn="ctr"/>
            <a:r>
              <a:rPr lang="en-US" sz="2800" b="1" u="sng" dirty="0">
                <a:solidFill>
                  <a:prstClr val="black"/>
                </a:solidFill>
                <a:latin typeface="Arial" charset="0"/>
              </a:rPr>
              <a:t>Interdisciplinary Trust Typology </a:t>
            </a:r>
            <a:endParaRPr lang="en-US" dirty="0"/>
          </a:p>
        </p:txBody>
      </p:sp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A186F713-E0B2-4248-8E41-A6684187F712}" type="slidenum">
              <a:rPr lang="en-US" sz="1400"/>
              <a:pPr/>
              <a:t>10</a:t>
            </a:fld>
            <a:endParaRPr lang="en-US" sz="1400"/>
          </a:p>
        </p:txBody>
      </p:sp>
      <p:grpSp>
        <p:nvGrpSpPr>
          <p:cNvPr id="5" name="Group 4" descr="generalized/social&#10;partiuclarized&#10;institutional sytem&#10;fiduciary altruistic dispositional"/>
          <p:cNvGrpSpPr/>
          <p:nvPr/>
        </p:nvGrpSpPr>
        <p:grpSpPr>
          <a:xfrm>
            <a:off x="1447800" y="1143000"/>
            <a:ext cx="6781800" cy="5257800"/>
            <a:chOff x="1447800" y="1143000"/>
            <a:chExt cx="6781800" cy="5257800"/>
          </a:xfrm>
        </p:grpSpPr>
        <p:grpSp>
          <p:nvGrpSpPr>
            <p:cNvPr id="2" name="Group 1" descr="Particularized - highlghted in Yellow" title="Ven Diagram"/>
            <p:cNvGrpSpPr/>
            <p:nvPr/>
          </p:nvGrpSpPr>
          <p:grpSpPr>
            <a:xfrm>
              <a:off x="1524000" y="1143000"/>
              <a:ext cx="6248400" cy="5257800"/>
              <a:chOff x="1524000" y="1143000"/>
              <a:chExt cx="6248400" cy="5257800"/>
            </a:xfrm>
          </p:grpSpPr>
          <p:sp>
            <p:nvSpPr>
              <p:cNvPr id="14345" name="Oval 8"/>
              <p:cNvSpPr>
                <a:spLocks noChangeArrowheads="1"/>
              </p:cNvSpPr>
              <p:nvPr/>
            </p:nvSpPr>
            <p:spPr bwMode="auto">
              <a:xfrm>
                <a:off x="1524000" y="2057400"/>
                <a:ext cx="3505200" cy="3429000"/>
              </a:xfrm>
              <a:prstGeom prst="ellipse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4346" name="Oval 9"/>
              <p:cNvSpPr>
                <a:spLocks noChangeArrowheads="1"/>
              </p:cNvSpPr>
              <p:nvPr/>
            </p:nvSpPr>
            <p:spPr bwMode="auto">
              <a:xfrm>
                <a:off x="2895600" y="1143000"/>
                <a:ext cx="3581400" cy="3505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4347" name="Oval 10"/>
              <p:cNvSpPr>
                <a:spLocks noChangeArrowheads="1"/>
              </p:cNvSpPr>
              <p:nvPr/>
            </p:nvSpPr>
            <p:spPr bwMode="auto">
              <a:xfrm>
                <a:off x="4114800" y="2057400"/>
                <a:ext cx="3657600" cy="3505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4348" name="Oval 11"/>
              <p:cNvSpPr>
                <a:spLocks noChangeArrowheads="1"/>
              </p:cNvSpPr>
              <p:nvPr/>
            </p:nvSpPr>
            <p:spPr bwMode="auto">
              <a:xfrm>
                <a:off x="2895600" y="2895600"/>
                <a:ext cx="3733800" cy="3505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A175F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14349" name="Text Box 12"/>
            <p:cNvSpPr txBox="1">
              <a:spLocks noChangeArrowheads="1"/>
            </p:cNvSpPr>
            <p:nvPr/>
          </p:nvSpPr>
          <p:spPr bwMode="auto">
            <a:xfrm>
              <a:off x="1447800" y="3733800"/>
              <a:ext cx="20574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PARTICULARIZED</a:t>
              </a:r>
            </a:p>
          </p:txBody>
        </p:sp>
        <p:sp>
          <p:nvSpPr>
            <p:cNvPr id="14350" name="Text Box 13"/>
            <p:cNvSpPr txBox="1">
              <a:spLocks noChangeArrowheads="1"/>
            </p:cNvSpPr>
            <p:nvPr/>
          </p:nvSpPr>
          <p:spPr bwMode="auto">
            <a:xfrm>
              <a:off x="3657600" y="5334000"/>
              <a:ext cx="2057400" cy="9477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FIDUCIARY</a:t>
              </a:r>
              <a:br>
                <a:rPr lang="en-US" sz="1600" b="1" dirty="0">
                  <a:latin typeface="Arial" charset="0"/>
                </a:rPr>
              </a:br>
              <a:r>
                <a:rPr lang="en-US" sz="1600" b="1" dirty="0">
                  <a:latin typeface="Arial" charset="0"/>
                </a:rPr>
                <a:t>ALTRUISTIC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DISPOSITIONAL</a:t>
              </a:r>
            </a:p>
          </p:txBody>
        </p:sp>
        <p:sp>
          <p:nvSpPr>
            <p:cNvPr id="14351" name="Text Box 14"/>
            <p:cNvSpPr txBox="1">
              <a:spLocks noChangeArrowheads="1"/>
            </p:cNvSpPr>
            <p:nvPr/>
          </p:nvSpPr>
          <p:spPr bwMode="auto">
            <a:xfrm>
              <a:off x="3657600" y="1371600"/>
              <a:ext cx="2057400" cy="703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GENERALIZED/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SOCIAL</a:t>
              </a:r>
            </a:p>
          </p:txBody>
        </p:sp>
        <p:sp>
          <p:nvSpPr>
            <p:cNvPr id="14352" name="Text Box 15"/>
            <p:cNvSpPr txBox="1">
              <a:spLocks noChangeArrowheads="1"/>
            </p:cNvSpPr>
            <p:nvPr/>
          </p:nvSpPr>
          <p:spPr bwMode="auto">
            <a:xfrm>
              <a:off x="6400800" y="3429000"/>
              <a:ext cx="1828800" cy="703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INSTITUTIONAL/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SYSTEM</a:t>
              </a:r>
            </a:p>
          </p:txBody>
        </p:sp>
      </p:grp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0" y="6248400"/>
            <a:ext cx="3505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 dirty="0">
                <a:latin typeface="Arial" charset="0"/>
              </a:rPr>
              <a:t>Work in progress. </a:t>
            </a:r>
          </a:p>
          <a:p>
            <a:pPr algn="ctr"/>
            <a:r>
              <a:rPr lang="en-US" sz="900" dirty="0">
                <a:latin typeface="Arial" charset="0"/>
              </a:rPr>
              <a:t>Please do not disseminate without permission of the author.</a:t>
            </a:r>
          </a:p>
          <a:p>
            <a:pPr algn="ctr">
              <a:buFontTx/>
              <a:buChar char="©"/>
            </a:pPr>
            <a:r>
              <a:rPr lang="en-US" sz="900" dirty="0">
                <a:latin typeface="Arial" charset="0"/>
              </a:rPr>
              <a:t> </a:t>
            </a:r>
            <a:r>
              <a:rPr lang="en-US" sz="900" dirty="0" err="1">
                <a:latin typeface="Arial" charset="0"/>
              </a:rPr>
              <a:t>cfromme</a:t>
            </a:r>
            <a:endParaRPr lang="en-US" sz="9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066800" y="304800"/>
            <a:ext cx="7165975" cy="676275"/>
          </a:xfrm>
        </p:spPr>
        <p:txBody>
          <a:bodyPr/>
          <a:lstStyle/>
          <a:p>
            <a:pPr algn="ctr"/>
            <a:r>
              <a:rPr lang="en-US" sz="2800" b="1" u="sng" dirty="0">
                <a:solidFill>
                  <a:prstClr val="black"/>
                </a:solidFill>
                <a:latin typeface="Arial" charset="0"/>
              </a:rPr>
              <a:t>Interdisciplinary Trust Typology </a:t>
            </a:r>
            <a:endParaRPr lang="en-US" sz="2800" dirty="0"/>
          </a:p>
        </p:txBody>
      </p:sp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51E51F02-5355-6841-9D93-84AFCDD284CB}" type="slidenum">
              <a:rPr lang="en-US" sz="1400"/>
              <a:pPr/>
              <a:t>11</a:t>
            </a:fld>
            <a:endParaRPr lang="en-US" sz="1400"/>
          </a:p>
        </p:txBody>
      </p:sp>
      <p:grpSp>
        <p:nvGrpSpPr>
          <p:cNvPr id="4" name="Group 3" descr="generalized/social&#10;partiuclarized&#10;institutional sytem&#10;fiduciary altruistic dispositional"/>
          <p:cNvGrpSpPr/>
          <p:nvPr/>
        </p:nvGrpSpPr>
        <p:grpSpPr>
          <a:xfrm>
            <a:off x="914400" y="1219200"/>
            <a:ext cx="6858000" cy="5181600"/>
            <a:chOff x="914400" y="1219200"/>
            <a:chExt cx="6858000" cy="5181600"/>
          </a:xfrm>
        </p:grpSpPr>
        <p:grpSp>
          <p:nvGrpSpPr>
            <p:cNvPr id="2" name="Group 1" descr="Institutional/System highlighted in Purple" title="Ven Diagram"/>
            <p:cNvGrpSpPr/>
            <p:nvPr/>
          </p:nvGrpSpPr>
          <p:grpSpPr>
            <a:xfrm>
              <a:off x="1524000" y="1219200"/>
              <a:ext cx="6248400" cy="5181600"/>
              <a:chOff x="1524000" y="1219200"/>
              <a:chExt cx="6248400" cy="5181600"/>
            </a:xfrm>
          </p:grpSpPr>
          <p:sp>
            <p:nvSpPr>
              <p:cNvPr id="15369" name="Oval 8"/>
              <p:cNvSpPr>
                <a:spLocks noChangeArrowheads="1"/>
              </p:cNvSpPr>
              <p:nvPr/>
            </p:nvSpPr>
            <p:spPr bwMode="auto">
              <a:xfrm>
                <a:off x="1524000" y="1981200"/>
                <a:ext cx="3505200" cy="34290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5370" name="Oval 9"/>
              <p:cNvSpPr>
                <a:spLocks noChangeArrowheads="1"/>
              </p:cNvSpPr>
              <p:nvPr/>
            </p:nvSpPr>
            <p:spPr bwMode="auto">
              <a:xfrm>
                <a:off x="2895600" y="1219200"/>
                <a:ext cx="3581400" cy="3505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5371" name="Oval 10"/>
              <p:cNvSpPr>
                <a:spLocks noChangeArrowheads="1"/>
              </p:cNvSpPr>
              <p:nvPr/>
            </p:nvSpPr>
            <p:spPr bwMode="auto">
              <a:xfrm>
                <a:off x="4114800" y="2057400"/>
                <a:ext cx="3657600" cy="3505200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5372" name="Oval 11"/>
              <p:cNvSpPr>
                <a:spLocks noChangeArrowheads="1"/>
              </p:cNvSpPr>
              <p:nvPr/>
            </p:nvSpPr>
            <p:spPr bwMode="auto">
              <a:xfrm>
                <a:off x="2895600" y="2895600"/>
                <a:ext cx="3733800" cy="3505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A175F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15373" name="Text Box 12"/>
            <p:cNvSpPr txBox="1">
              <a:spLocks noChangeArrowheads="1"/>
            </p:cNvSpPr>
            <p:nvPr/>
          </p:nvSpPr>
          <p:spPr bwMode="auto">
            <a:xfrm>
              <a:off x="914400" y="3581400"/>
              <a:ext cx="20574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PARTICULARIZED</a:t>
              </a:r>
            </a:p>
          </p:txBody>
        </p:sp>
        <p:sp>
          <p:nvSpPr>
            <p:cNvPr id="15374" name="Text Box 13"/>
            <p:cNvSpPr txBox="1">
              <a:spLocks noChangeArrowheads="1"/>
            </p:cNvSpPr>
            <p:nvPr/>
          </p:nvSpPr>
          <p:spPr bwMode="auto">
            <a:xfrm>
              <a:off x="3657600" y="5334000"/>
              <a:ext cx="2057400" cy="9477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FIDUCIARY</a:t>
              </a:r>
              <a:br>
                <a:rPr lang="en-US" sz="1600" b="1">
                  <a:latin typeface="Arial" charset="0"/>
                </a:rPr>
              </a:br>
              <a:r>
                <a:rPr lang="en-US" sz="1600" b="1">
                  <a:latin typeface="Arial" charset="0"/>
                </a:rPr>
                <a:t>ALTRUISTIC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DISPOSITIONAL</a:t>
              </a:r>
            </a:p>
          </p:txBody>
        </p:sp>
        <p:sp>
          <p:nvSpPr>
            <p:cNvPr id="15375" name="Text Box 14"/>
            <p:cNvSpPr txBox="1">
              <a:spLocks noChangeArrowheads="1"/>
            </p:cNvSpPr>
            <p:nvPr/>
          </p:nvSpPr>
          <p:spPr bwMode="auto">
            <a:xfrm>
              <a:off x="3733800" y="1524000"/>
              <a:ext cx="2057400" cy="703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GENERALIZED/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SOCIAL</a:t>
              </a:r>
            </a:p>
          </p:txBody>
        </p:sp>
        <p:sp>
          <p:nvSpPr>
            <p:cNvPr id="15376" name="Text Box 15"/>
            <p:cNvSpPr txBox="1">
              <a:spLocks noChangeArrowheads="1"/>
            </p:cNvSpPr>
            <p:nvPr/>
          </p:nvSpPr>
          <p:spPr bwMode="auto">
            <a:xfrm>
              <a:off x="5410200" y="2590800"/>
              <a:ext cx="1828800" cy="703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INSTITUTIONAL/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SYSTEM</a:t>
              </a:r>
            </a:p>
          </p:txBody>
        </p:sp>
      </p:grp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0" y="6248400"/>
            <a:ext cx="3505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Arial" charset="0"/>
              </a:rPr>
              <a:t>Work in progress. </a:t>
            </a:r>
          </a:p>
          <a:p>
            <a:pPr algn="ctr"/>
            <a:r>
              <a:rPr lang="en-US" sz="900">
                <a:latin typeface="Arial" charset="0"/>
              </a:rPr>
              <a:t>Please do not disseminate without permission of the author.</a:t>
            </a:r>
          </a:p>
          <a:p>
            <a:pPr algn="ctr">
              <a:buFontTx/>
              <a:buChar char="©"/>
            </a:pPr>
            <a:r>
              <a:rPr lang="en-US" sz="900">
                <a:latin typeface="Arial" charset="0"/>
              </a:rPr>
              <a:t> cfromme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835025" y="304800"/>
            <a:ext cx="8308975" cy="533400"/>
          </a:xfrm>
        </p:spPr>
        <p:txBody>
          <a:bodyPr/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u="sng" dirty="0">
                <a:solidFill>
                  <a:prstClr val="black"/>
                </a:solidFill>
                <a:latin typeface="Arial" charset="0"/>
                <a:ea typeface="ＭＳ Ｐゴシック" charset="0"/>
                <a:cs typeface="+mn-cs"/>
              </a:rPr>
              <a:t>Interdisciplinary Trust Typology </a:t>
            </a:r>
            <a:endParaRPr lang="en-US" dirty="0"/>
          </a:p>
        </p:txBody>
      </p:sp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09CEEA3-9664-ED4E-98F7-33B99CA87D95}" type="slidenum">
              <a:rPr lang="en-US" sz="1400"/>
              <a:pPr/>
              <a:t>12</a:t>
            </a:fld>
            <a:endParaRPr lang="en-US" sz="1400"/>
          </a:p>
        </p:txBody>
      </p:sp>
      <p:grpSp>
        <p:nvGrpSpPr>
          <p:cNvPr id="2" name="Group 1" descr="generalized/social&#10;partiuclarized&#10;institutional sytem&#10;fiduciary altruistic dispositional" title="ven diagram"/>
          <p:cNvGrpSpPr/>
          <p:nvPr/>
        </p:nvGrpSpPr>
        <p:grpSpPr>
          <a:xfrm>
            <a:off x="1524000" y="1143000"/>
            <a:ext cx="6248400" cy="5257800"/>
            <a:chOff x="1524000" y="1143000"/>
            <a:chExt cx="6248400" cy="5257800"/>
          </a:xfrm>
        </p:grpSpPr>
        <p:sp>
          <p:nvSpPr>
            <p:cNvPr id="16393" name="Oval 8"/>
            <p:cNvSpPr>
              <a:spLocks noChangeArrowheads="1"/>
            </p:cNvSpPr>
            <p:nvPr/>
          </p:nvSpPr>
          <p:spPr bwMode="auto">
            <a:xfrm>
              <a:off x="1524000" y="2286000"/>
              <a:ext cx="3505200" cy="3429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6394" name="Oval 9"/>
            <p:cNvSpPr>
              <a:spLocks noChangeArrowheads="1"/>
            </p:cNvSpPr>
            <p:nvPr/>
          </p:nvSpPr>
          <p:spPr bwMode="auto">
            <a:xfrm>
              <a:off x="2819400" y="1143000"/>
              <a:ext cx="3581400" cy="35052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6395" name="Oval 10"/>
            <p:cNvSpPr>
              <a:spLocks noChangeArrowheads="1"/>
            </p:cNvSpPr>
            <p:nvPr/>
          </p:nvSpPr>
          <p:spPr bwMode="auto">
            <a:xfrm>
              <a:off x="4114800" y="2057400"/>
              <a:ext cx="3657600" cy="3505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6396" name="Oval 11"/>
            <p:cNvSpPr>
              <a:spLocks noChangeArrowheads="1"/>
            </p:cNvSpPr>
            <p:nvPr/>
          </p:nvSpPr>
          <p:spPr bwMode="auto">
            <a:xfrm>
              <a:off x="2819400" y="2895600"/>
              <a:ext cx="3733800" cy="3505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A175F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  <p:sp>
        <p:nvSpPr>
          <p:cNvPr id="16397" name="Text Box 12" descr="generalized/social&#10;partiuclarized&#10;institutional sytem&#10;fiduciary altruistic dispositional"/>
          <p:cNvSpPr txBox="1">
            <a:spLocks noChangeArrowheads="1"/>
          </p:cNvSpPr>
          <p:nvPr/>
        </p:nvSpPr>
        <p:spPr bwMode="auto">
          <a:xfrm>
            <a:off x="914400" y="3581400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PARTICULARIZED</a:t>
            </a:r>
          </a:p>
        </p:txBody>
      </p:sp>
      <p:sp>
        <p:nvSpPr>
          <p:cNvPr id="16398" name="Text Box 13" descr="generalized/social&#10;partiuclarized&#10;institutional sytem&#10;fiduciary altruistic dispositional"/>
          <p:cNvSpPr txBox="1">
            <a:spLocks noChangeArrowheads="1"/>
          </p:cNvSpPr>
          <p:nvPr/>
        </p:nvSpPr>
        <p:spPr bwMode="auto">
          <a:xfrm>
            <a:off x="3733800" y="5334000"/>
            <a:ext cx="205740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latin typeface="Arial" charset="0"/>
              </a:rPr>
              <a:t>FIDUCIARY</a:t>
            </a:r>
            <a:br>
              <a:rPr lang="en-US" sz="1600" b="1" dirty="0">
                <a:latin typeface="Arial" charset="0"/>
              </a:rPr>
            </a:br>
            <a:r>
              <a:rPr lang="en-US" sz="1600" b="1" dirty="0">
                <a:latin typeface="Arial" charset="0"/>
              </a:rPr>
              <a:t>ALTRUISTIC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latin typeface="Arial" charset="0"/>
              </a:rPr>
              <a:t>DISPOSITIONAL</a:t>
            </a:r>
          </a:p>
        </p:txBody>
      </p:sp>
      <p:sp>
        <p:nvSpPr>
          <p:cNvPr id="16399" name="Text Box 14" descr="generalized/social&#10;partiuclarized&#10;institutional sytem&#10;fiduciary altruistic dispositional"/>
          <p:cNvSpPr txBox="1">
            <a:spLocks noChangeArrowheads="1"/>
          </p:cNvSpPr>
          <p:nvPr/>
        </p:nvSpPr>
        <p:spPr bwMode="auto">
          <a:xfrm>
            <a:off x="3200400" y="1828800"/>
            <a:ext cx="20574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latin typeface="Arial" charset="0"/>
              </a:rPr>
              <a:t>GENERALIZED/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600" b="1" dirty="0">
                <a:latin typeface="Arial" charset="0"/>
              </a:rPr>
              <a:t>SOCIAL</a:t>
            </a:r>
          </a:p>
        </p:txBody>
      </p:sp>
      <p:sp>
        <p:nvSpPr>
          <p:cNvPr id="16400" name="Text Box 15" descr="generalized/social&#10;partiuclarized&#10;institutional sytem&#10;fiduciary altruistic dispositional"/>
          <p:cNvSpPr txBox="1">
            <a:spLocks noChangeArrowheads="1"/>
          </p:cNvSpPr>
          <p:nvPr/>
        </p:nvSpPr>
        <p:spPr bwMode="auto">
          <a:xfrm>
            <a:off x="6553200" y="3429000"/>
            <a:ext cx="18288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INSTITUTIONAL/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SYSTEM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0" y="6248400"/>
            <a:ext cx="3505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Arial" charset="0"/>
              </a:rPr>
              <a:t>Work in progress. </a:t>
            </a:r>
          </a:p>
          <a:p>
            <a:pPr algn="ctr"/>
            <a:r>
              <a:rPr lang="en-US" sz="900">
                <a:latin typeface="Arial" charset="0"/>
              </a:rPr>
              <a:t>Please do not disseminate without permission of the author.</a:t>
            </a:r>
          </a:p>
          <a:p>
            <a:pPr algn="ctr">
              <a:buFontTx/>
              <a:buChar char="©"/>
            </a:pPr>
            <a:r>
              <a:rPr lang="en-US" sz="900">
                <a:latin typeface="Arial" charset="0"/>
              </a:rPr>
              <a:t> cfromme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835025" y="304800"/>
            <a:ext cx="8308975" cy="609600"/>
          </a:xfrm>
        </p:spPr>
        <p:txBody>
          <a:bodyPr/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u="sng" dirty="0">
                <a:solidFill>
                  <a:prstClr val="black"/>
                </a:solidFill>
                <a:latin typeface="Arial" charset="0"/>
                <a:ea typeface="ＭＳ Ｐゴシック" charset="0"/>
                <a:cs typeface="+mn-cs"/>
              </a:rPr>
              <a:t>Interdisciplinary Trust Typology </a:t>
            </a:r>
            <a:endParaRPr lang="en-US" dirty="0"/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D16BEBEE-A3A5-F446-A9D5-F005A61E5DC8}" type="slidenum">
              <a:rPr lang="en-US" sz="1400"/>
              <a:pPr/>
              <a:t>13</a:t>
            </a:fld>
            <a:endParaRPr lang="en-US" sz="1400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0" y="6248400"/>
            <a:ext cx="3505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Arial" charset="0"/>
              </a:rPr>
              <a:t>Work in progress. </a:t>
            </a:r>
          </a:p>
          <a:p>
            <a:pPr algn="ctr"/>
            <a:r>
              <a:rPr lang="en-US" sz="900">
                <a:latin typeface="Arial" charset="0"/>
              </a:rPr>
              <a:t>Please do not disseminate without permission of the author.</a:t>
            </a:r>
          </a:p>
          <a:p>
            <a:pPr algn="ctr">
              <a:buFontTx/>
              <a:buChar char="©"/>
            </a:pPr>
            <a:r>
              <a:rPr lang="en-US" sz="900">
                <a:latin typeface="Arial" charset="0"/>
              </a:rPr>
              <a:t> cfromme</a:t>
            </a:r>
          </a:p>
        </p:txBody>
      </p:sp>
      <p:grpSp>
        <p:nvGrpSpPr>
          <p:cNvPr id="4" name="Group 3" descr="generalized/social&#10;partiuclarized&#10;institutional sytem&#10;fiduciary altruistic dispositional"/>
          <p:cNvGrpSpPr/>
          <p:nvPr/>
        </p:nvGrpSpPr>
        <p:grpSpPr>
          <a:xfrm>
            <a:off x="838200" y="1371600"/>
            <a:ext cx="7467600" cy="5181600"/>
            <a:chOff x="838200" y="1371600"/>
            <a:chExt cx="7467600" cy="5181600"/>
          </a:xfrm>
        </p:grpSpPr>
        <p:grpSp>
          <p:nvGrpSpPr>
            <p:cNvPr id="2" name="Group 1" descr="fidiciary, altruistic, dispositional - highlighted in purple" title="Ven diagram"/>
            <p:cNvGrpSpPr/>
            <p:nvPr/>
          </p:nvGrpSpPr>
          <p:grpSpPr>
            <a:xfrm>
              <a:off x="1524000" y="1371600"/>
              <a:ext cx="6248400" cy="5181600"/>
              <a:chOff x="1524000" y="1371600"/>
              <a:chExt cx="6248400" cy="5181600"/>
            </a:xfrm>
          </p:grpSpPr>
          <p:sp>
            <p:nvSpPr>
              <p:cNvPr id="17417" name="Oval 8"/>
              <p:cNvSpPr>
                <a:spLocks noChangeArrowheads="1"/>
              </p:cNvSpPr>
              <p:nvPr/>
            </p:nvSpPr>
            <p:spPr bwMode="auto">
              <a:xfrm>
                <a:off x="1524000" y="2286000"/>
                <a:ext cx="3505200" cy="34290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7418" name="Oval 9"/>
              <p:cNvSpPr>
                <a:spLocks noChangeArrowheads="1"/>
              </p:cNvSpPr>
              <p:nvPr/>
            </p:nvSpPr>
            <p:spPr bwMode="auto">
              <a:xfrm>
                <a:off x="2895600" y="1371600"/>
                <a:ext cx="3581400" cy="3505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7419" name="Oval 10"/>
              <p:cNvSpPr>
                <a:spLocks noChangeArrowheads="1"/>
              </p:cNvSpPr>
              <p:nvPr/>
            </p:nvSpPr>
            <p:spPr bwMode="auto">
              <a:xfrm>
                <a:off x="4114800" y="2209800"/>
                <a:ext cx="3657600" cy="3505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7420" name="Oval 11"/>
              <p:cNvSpPr>
                <a:spLocks noChangeArrowheads="1"/>
              </p:cNvSpPr>
              <p:nvPr/>
            </p:nvSpPr>
            <p:spPr bwMode="auto">
              <a:xfrm>
                <a:off x="2895600" y="3048000"/>
                <a:ext cx="3733800" cy="3505200"/>
              </a:xfrm>
              <a:prstGeom prst="ellipse">
                <a:avLst/>
              </a:prstGeom>
              <a:solidFill>
                <a:srgbClr val="A175F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17421" name="Text Box 12"/>
            <p:cNvSpPr txBox="1">
              <a:spLocks noChangeArrowheads="1"/>
            </p:cNvSpPr>
            <p:nvPr/>
          </p:nvSpPr>
          <p:spPr bwMode="auto">
            <a:xfrm>
              <a:off x="838200" y="3581400"/>
              <a:ext cx="20574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PARTICULARIZED</a:t>
              </a:r>
            </a:p>
          </p:txBody>
        </p:sp>
        <p:sp>
          <p:nvSpPr>
            <p:cNvPr id="17422" name="Text Box 13"/>
            <p:cNvSpPr txBox="1">
              <a:spLocks noChangeArrowheads="1"/>
            </p:cNvSpPr>
            <p:nvPr/>
          </p:nvSpPr>
          <p:spPr bwMode="auto">
            <a:xfrm>
              <a:off x="3657600" y="4267200"/>
              <a:ext cx="2057400" cy="9477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FIDUCIARY</a:t>
              </a:r>
              <a:br>
                <a:rPr lang="en-US" sz="1600" b="1">
                  <a:latin typeface="Arial" charset="0"/>
                </a:rPr>
              </a:br>
              <a:r>
                <a:rPr lang="en-US" sz="1600" b="1">
                  <a:latin typeface="Arial" charset="0"/>
                </a:rPr>
                <a:t>ALTRUISTIC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DISPOSITIONAL</a:t>
              </a:r>
            </a:p>
          </p:txBody>
        </p:sp>
        <p:sp>
          <p:nvSpPr>
            <p:cNvPr id="17423" name="Text Box 14"/>
            <p:cNvSpPr txBox="1">
              <a:spLocks noChangeArrowheads="1"/>
            </p:cNvSpPr>
            <p:nvPr/>
          </p:nvSpPr>
          <p:spPr bwMode="auto">
            <a:xfrm>
              <a:off x="3657600" y="1676400"/>
              <a:ext cx="2057400" cy="703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GENERALIZED/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SOCIAL</a:t>
              </a:r>
            </a:p>
          </p:txBody>
        </p:sp>
        <p:sp>
          <p:nvSpPr>
            <p:cNvPr id="17424" name="Text Box 15"/>
            <p:cNvSpPr txBox="1">
              <a:spLocks noChangeArrowheads="1"/>
            </p:cNvSpPr>
            <p:nvPr/>
          </p:nvSpPr>
          <p:spPr bwMode="auto">
            <a:xfrm>
              <a:off x="6477000" y="3429000"/>
              <a:ext cx="1828800" cy="703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INSTITUTIONAL/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SYSTEM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456765"/>
            <a:ext cx="8308975" cy="905435"/>
          </a:xfrm>
        </p:spPr>
        <p:txBody>
          <a:bodyPr/>
          <a:lstStyle/>
          <a:p>
            <a:pPr algn="ctr" eaLnBrk="1" hangingPunct="1"/>
            <a:r>
              <a:rPr lang="en-US" dirty="0">
                <a:latin typeface="Tahoma" charset="0"/>
              </a:rPr>
              <a:t>What About Trust?</a:t>
            </a:r>
          </a:p>
        </p:txBody>
      </p:sp>
      <p:sp>
        <p:nvSpPr>
          <p:cNvPr id="194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914400" y="3048000"/>
            <a:ext cx="7810500" cy="3200399"/>
          </a:xfrm>
        </p:spPr>
        <p:txBody>
          <a:bodyPr>
            <a:noAutofit/>
          </a:bodyPr>
          <a:lstStyle/>
          <a:p>
            <a:pPr marL="552450" indent="-552450" eaLnBrk="1" hangingPunct="1"/>
            <a:r>
              <a:rPr lang="en-US" sz="2400" dirty="0">
                <a:latin typeface="Tahoma" charset="0"/>
              </a:rPr>
              <a:t>It is highly contextual (situational)…</a:t>
            </a:r>
          </a:p>
          <a:p>
            <a:pPr marL="552450" indent="-552450" eaLnBrk="1" hangingPunct="1"/>
            <a:r>
              <a:rPr lang="en-US" sz="2400" dirty="0">
                <a:latin typeface="Tahoma" charset="0"/>
              </a:rPr>
              <a:t>Multifaceted…many elements</a:t>
            </a:r>
          </a:p>
          <a:p>
            <a:pPr marL="552450" indent="-552450" eaLnBrk="1" hangingPunct="1"/>
            <a:r>
              <a:rPr lang="en-US" sz="2400" dirty="0" smtClean="0">
                <a:latin typeface="Tahoma" charset="0"/>
              </a:rPr>
              <a:t>Dynamic…can </a:t>
            </a:r>
            <a:r>
              <a:rPr lang="en-US" sz="2400" dirty="0">
                <a:latin typeface="Tahoma" charset="0"/>
              </a:rPr>
              <a:t>change over the course of a relationship</a:t>
            </a:r>
            <a:r>
              <a:rPr lang="en-US" sz="2400" dirty="0" smtClean="0">
                <a:latin typeface="Tahoma" charset="0"/>
              </a:rPr>
              <a:t>…(</a:t>
            </a:r>
            <a:r>
              <a:rPr lang="en-US" sz="2400" dirty="0">
                <a:latin typeface="Tahoma" charset="0"/>
              </a:rPr>
              <a:t>You can lose all your chips in one hand…)</a:t>
            </a:r>
          </a:p>
          <a:p>
            <a:pPr marL="552450" indent="-552450" eaLnBrk="1" hangingPunct="1">
              <a:buFont typeface="Wingdings" charset="0"/>
              <a:buNone/>
            </a:pPr>
            <a:endParaRPr lang="en-US" sz="2400" dirty="0">
              <a:latin typeface="Tahoma" charset="0"/>
            </a:endParaRPr>
          </a:p>
          <a:p>
            <a:pPr marL="552450" indent="-552450" algn="ctr" eaLnBrk="1" hangingPunct="1">
              <a:buFont typeface="Wingdings" charset="0"/>
              <a:buNone/>
            </a:pPr>
            <a:r>
              <a:rPr lang="en-US" sz="2400" dirty="0">
                <a:latin typeface="Tahoma" charset="0"/>
              </a:rPr>
              <a:t>	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63B88D58-28C4-DE4E-94F6-7846200B0A31}" type="slidenum">
              <a:rPr lang="en-US" sz="1400"/>
              <a:pPr/>
              <a:t>14</a:t>
            </a:fld>
            <a:endParaRPr lang="en-US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8308975" cy="905435"/>
          </a:xfrm>
        </p:spPr>
        <p:txBody>
          <a:bodyPr/>
          <a:lstStyle/>
          <a:p>
            <a:pPr algn="ctr" eaLnBrk="1" hangingPunct="1"/>
            <a:r>
              <a:rPr lang="en-US" dirty="0">
                <a:latin typeface="Tahoma" charset="0"/>
              </a:rPr>
              <a:t>What About Trust?</a:t>
            </a:r>
          </a:p>
        </p:txBody>
      </p:sp>
      <p:sp>
        <p:nvSpPr>
          <p:cNvPr id="204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3400" y="2895600"/>
            <a:ext cx="8077200" cy="4114800"/>
          </a:xfrm>
        </p:spPr>
        <p:txBody>
          <a:bodyPr>
            <a:normAutofit fontScale="70000" lnSpcReduction="20000"/>
          </a:bodyPr>
          <a:lstStyle/>
          <a:p>
            <a:pPr marL="552450" indent="-552450" eaLnBrk="1" hangingPunct="1">
              <a:lnSpc>
                <a:spcPct val="90000"/>
              </a:lnSpc>
            </a:pPr>
            <a:r>
              <a:rPr lang="en-US" sz="3100" dirty="0">
                <a:latin typeface="Tahoma" charset="0"/>
              </a:rPr>
              <a:t>Relationship based</a:t>
            </a:r>
          </a:p>
          <a:p>
            <a:pPr marL="552450" indent="-552450" eaLnBrk="1" hangingPunct="1">
              <a:lnSpc>
                <a:spcPct val="120000"/>
              </a:lnSpc>
            </a:pPr>
            <a:r>
              <a:rPr lang="en-US" sz="3100" b="1" dirty="0">
                <a:latin typeface="Tahoma" charset="0"/>
              </a:rPr>
              <a:t>Beliefs or expectations</a:t>
            </a:r>
            <a:r>
              <a:rPr lang="en-US" sz="3100" dirty="0">
                <a:latin typeface="Tahoma" charset="0"/>
              </a:rPr>
              <a:t> that – individuals will act in certain ways.</a:t>
            </a:r>
          </a:p>
          <a:p>
            <a:pPr marL="933450" lvl="1" indent="-476250" eaLnBrk="1" hangingPunct="1">
              <a:lnSpc>
                <a:spcPct val="120000"/>
              </a:lnSpc>
            </a:pPr>
            <a:r>
              <a:rPr lang="en-US" sz="3100" dirty="0">
                <a:latin typeface="Tahoma" charset="0"/>
              </a:rPr>
              <a:t>Each party maintains </a:t>
            </a:r>
            <a:r>
              <a:rPr lang="en-US" sz="3100" b="1" dirty="0">
                <a:latin typeface="Tahoma" charset="0"/>
              </a:rPr>
              <a:t>an understanding</a:t>
            </a:r>
            <a:r>
              <a:rPr lang="en-US" sz="3100" dirty="0">
                <a:latin typeface="Tahoma" charset="0"/>
              </a:rPr>
              <a:t> of his or her own </a:t>
            </a:r>
            <a:r>
              <a:rPr lang="en-US" sz="3100" b="1" dirty="0">
                <a:latin typeface="Tahoma" charset="0"/>
              </a:rPr>
              <a:t>role(s) and obligations</a:t>
            </a:r>
            <a:r>
              <a:rPr lang="en-US" sz="3100" dirty="0">
                <a:latin typeface="Tahoma" charset="0"/>
              </a:rPr>
              <a:t>; </a:t>
            </a:r>
          </a:p>
          <a:p>
            <a:pPr marL="933450" lvl="1" indent="-476250" eaLnBrk="1" hangingPunct="1">
              <a:lnSpc>
                <a:spcPct val="120000"/>
              </a:lnSpc>
            </a:pPr>
            <a:r>
              <a:rPr lang="en-US" sz="3100" dirty="0">
                <a:latin typeface="Tahoma" charset="0"/>
              </a:rPr>
              <a:t>Each party holds </a:t>
            </a:r>
            <a:r>
              <a:rPr lang="en-US" sz="3100" b="1" dirty="0">
                <a:latin typeface="Tahoma" charset="0"/>
              </a:rPr>
              <a:t>expectations about the obligations</a:t>
            </a:r>
            <a:r>
              <a:rPr lang="en-US" sz="3100" dirty="0">
                <a:latin typeface="Tahoma" charset="0"/>
              </a:rPr>
              <a:t> of the other party, and;</a:t>
            </a:r>
          </a:p>
          <a:p>
            <a:pPr marL="552450" indent="-552450" eaLnBrk="1" hangingPunct="1">
              <a:lnSpc>
                <a:spcPct val="90000"/>
              </a:lnSpc>
            </a:pPr>
            <a:r>
              <a:rPr lang="en-US" sz="3100" dirty="0">
                <a:latin typeface="Tahoma" charset="0"/>
              </a:rPr>
              <a:t>Involves some </a:t>
            </a:r>
            <a:r>
              <a:rPr lang="en-US" sz="3100" b="1" dirty="0">
                <a:latin typeface="Tahoma" charset="0"/>
              </a:rPr>
              <a:t>risk and vulnerability</a:t>
            </a:r>
            <a:r>
              <a:rPr lang="en-US" sz="3100" dirty="0">
                <a:latin typeface="Tahoma" charset="0"/>
              </a:rPr>
              <a:t>…</a:t>
            </a:r>
          </a:p>
          <a:p>
            <a:pPr marL="552450" indent="-552450" eaLnBrk="1" hangingPunct="1">
              <a:lnSpc>
                <a:spcPct val="90000"/>
              </a:lnSpc>
              <a:buFont typeface="Wingdings" charset="0"/>
              <a:buNone/>
            </a:pPr>
            <a:endParaRPr lang="en-US" sz="2400" dirty="0">
              <a:latin typeface="Tahoma" charset="0"/>
            </a:endParaRPr>
          </a:p>
          <a:p>
            <a:pPr marL="552450" indent="-552450"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latin typeface="Tahoma" charset="0"/>
              </a:rPr>
              <a:t>	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6F2367E0-B040-0F4F-B7C6-B5B2FD5F3E69}" type="slidenum">
              <a:rPr lang="en-US" sz="1400"/>
              <a:pPr/>
              <a:t>15</a:t>
            </a:fld>
            <a:endParaRPr lang="en-US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308975" cy="67683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ahoma" charset="0"/>
              </a:rPr>
              <a:t>The conversation is the relationship.</a:t>
            </a:r>
            <a:br>
              <a:rPr lang="en-US" dirty="0">
                <a:solidFill>
                  <a:schemeClr val="tx1"/>
                </a:solidFill>
                <a:latin typeface="Tahoma" charset="0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53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81000" y="3048000"/>
            <a:ext cx="8308975" cy="3339353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400" dirty="0">
                <a:solidFill>
                  <a:schemeClr val="tx1"/>
                </a:solidFill>
                <a:latin typeface="Tahoma" charset="0"/>
              </a:rPr>
              <a:t>The conversation is the relationship.</a:t>
            </a:r>
          </a:p>
          <a:p>
            <a:pPr marL="0" indent="0" algn="ctr" eaLnBrk="1" hangingPunct="1">
              <a:buFont typeface="Wingdings" charset="0"/>
              <a:buNone/>
            </a:pPr>
            <a:r>
              <a:rPr lang="en-US" sz="2400" dirty="0">
                <a:solidFill>
                  <a:schemeClr val="tx1"/>
                </a:solidFill>
                <a:latin typeface="Tahoma" charset="0"/>
              </a:rPr>
              <a:t>Trust is embedded in relationships, and the </a:t>
            </a:r>
            <a:r>
              <a:rPr lang="en-US" sz="2400" u="sng" dirty="0">
                <a:solidFill>
                  <a:schemeClr val="tx1"/>
                </a:solidFill>
                <a:latin typeface="Tahoma" charset="0"/>
              </a:rPr>
              <a:t>referent</a:t>
            </a:r>
            <a:r>
              <a:rPr lang="en-US" sz="2400" dirty="0">
                <a:solidFill>
                  <a:schemeClr val="tx1"/>
                </a:solidFill>
                <a:latin typeface="Tahoma" charset="0"/>
              </a:rPr>
              <a:t> of trust influences the meaning. </a:t>
            </a:r>
          </a:p>
          <a:p>
            <a:pPr marL="0" indent="0" algn="r" eaLnBrk="1" hangingPunct="1">
              <a:lnSpc>
                <a:spcPct val="80000"/>
              </a:lnSpc>
              <a:buFont typeface="Wingdings" charset="0"/>
              <a:buNone/>
            </a:pPr>
            <a:endParaRPr lang="en-US" sz="1200" dirty="0">
              <a:solidFill>
                <a:schemeClr val="tx1"/>
              </a:solidFill>
              <a:latin typeface="Tahoma" charset="0"/>
            </a:endParaRPr>
          </a:p>
          <a:p>
            <a:pPr marL="0" indent="0" algn="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200" dirty="0">
                <a:solidFill>
                  <a:schemeClr val="tx1"/>
                </a:solidFill>
                <a:latin typeface="Tahoma" charset="0"/>
              </a:rPr>
              <a:t>W.K. Hoy &amp; </a:t>
            </a:r>
            <a:r>
              <a:rPr lang="en-US" sz="1200" dirty="0" err="1">
                <a:solidFill>
                  <a:schemeClr val="tx1"/>
                </a:solidFill>
                <a:latin typeface="Tahoma" charset="0"/>
              </a:rPr>
              <a:t>Tschannen</a:t>
            </a:r>
            <a:r>
              <a:rPr lang="en-US" sz="1200" dirty="0">
                <a:solidFill>
                  <a:schemeClr val="tx1"/>
                </a:solidFill>
                <a:latin typeface="Tahoma" charset="0"/>
              </a:rPr>
              <a:t>-Moran (2003)</a:t>
            </a:r>
          </a:p>
          <a:p>
            <a:pPr marL="0" indent="0" algn="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200" dirty="0">
                <a:solidFill>
                  <a:schemeClr val="tx1"/>
                </a:solidFill>
                <a:latin typeface="Tahoma" charset="0"/>
              </a:rPr>
              <a:t>The Conceptualization and Measurement of Faculty Trust in Schools  </a:t>
            </a:r>
          </a:p>
          <a:p>
            <a:pPr marL="0" indent="0" algn="r" eaLnBrk="1" hangingPunct="1">
              <a:lnSpc>
                <a:spcPct val="80000"/>
              </a:lnSpc>
              <a:buFont typeface="Wingdings" charset="0"/>
              <a:buNone/>
            </a:pPr>
            <a:endParaRPr lang="en-US" sz="1200" dirty="0">
              <a:solidFill>
                <a:schemeClr val="tx1"/>
              </a:solidFill>
              <a:latin typeface="Tahoma" charset="0"/>
            </a:endParaRP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3085D049-027A-F84C-83D5-725765DA5554}" type="slidenum">
              <a:rPr lang="en-US" sz="1400"/>
              <a:pPr/>
              <a:t>16</a:t>
            </a:fld>
            <a:endParaRPr lang="en-US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Attributes in support of Trust and Social Capital . . 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756646"/>
            <a:ext cx="7810500" cy="349175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Benevolence and Caring</a:t>
            </a:r>
          </a:p>
          <a:p>
            <a:r>
              <a:rPr lang="en-US" sz="2400" dirty="0"/>
              <a:t>Honesty / Integrity</a:t>
            </a:r>
          </a:p>
          <a:p>
            <a:r>
              <a:rPr lang="en-US" sz="2400" dirty="0"/>
              <a:t>Openness</a:t>
            </a:r>
          </a:p>
          <a:p>
            <a:r>
              <a:rPr lang="en-US" sz="2400" dirty="0"/>
              <a:t>Mindfulness</a:t>
            </a:r>
          </a:p>
          <a:p>
            <a:r>
              <a:rPr lang="en-US" sz="2400" dirty="0"/>
              <a:t>Reliability / Predictability</a:t>
            </a:r>
          </a:p>
          <a:p>
            <a:r>
              <a:rPr lang="en-US" sz="2400" dirty="0"/>
              <a:t>Competence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2D6A-16A2-5043-9D1C-F2DB3FFDE67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180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>
            <a:extLst>
              <a:ext uri="{FF2B5EF4-FFF2-40B4-BE49-F238E27FC236}">
                <a16:creationId xmlns="" xmlns:a16="http://schemas.microsoft.com/office/drawing/2014/main" id="{1A1222F2-F947-498F-825F-090A19531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95D378-414D-46F4-8F0E-0B09326590F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51203" name="Rectangle 2">
            <a:extLst>
              <a:ext uri="{FF2B5EF4-FFF2-40B4-BE49-F238E27FC236}">
                <a16:creationId xmlns="" xmlns:a16="http://schemas.microsoft.com/office/drawing/2014/main" id="{73573E36-C080-4DE4-8F06-A00205E3B1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5925" y="1456765"/>
            <a:ext cx="8308975" cy="905435"/>
          </a:xfrm>
        </p:spPr>
        <p:txBody>
          <a:bodyPr/>
          <a:lstStyle/>
          <a:p>
            <a:pPr eaLnBrk="1" hangingPunct="1"/>
            <a:r>
              <a:rPr lang="en-US" altLang="en-US" dirty="0"/>
              <a:t>Benevolence/Caring</a:t>
            </a:r>
          </a:p>
        </p:txBody>
      </p:sp>
      <p:sp>
        <p:nvSpPr>
          <p:cNvPr id="51204" name="Rectangle 3" descr="Rectangle: Click to edit Master text styles&#10;Second level&#10;Third level&#10;Fourth level&#10;Fifth level">
            <a:extLst>
              <a:ext uri="{FF2B5EF4-FFF2-40B4-BE49-F238E27FC236}">
                <a16:creationId xmlns="" xmlns:a16="http://schemas.microsoft.com/office/drawing/2014/main" id="{329E934F-2837-44EE-AF04-A46BC1C79C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2837330"/>
            <a:ext cx="7848600" cy="3429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Extending good will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Having positive intentions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Guarding confidential information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Confidence that one’s well being will be protected by the trusted </a:t>
            </a:r>
            <a:r>
              <a:rPr lang="en-US" altLang="en-US" sz="2400" dirty="0" smtClean="0"/>
              <a:t>party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Are we willing to go beyond our formal roles and responsibilities if </a:t>
            </a:r>
            <a:r>
              <a:rPr lang="en-US" altLang="en-US" sz="2400" dirty="0" smtClean="0"/>
              <a:t>needed – </a:t>
            </a:r>
            <a:r>
              <a:rPr lang="en-US" altLang="en-US" sz="2400" dirty="0"/>
              <a:t>to go the extra mile?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824877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>
            <a:extLst>
              <a:ext uri="{FF2B5EF4-FFF2-40B4-BE49-F238E27FC236}">
                <a16:creationId xmlns="" xmlns:a16="http://schemas.microsoft.com/office/drawing/2014/main" id="{DE08BDEE-9865-4C9C-88F3-9CE39671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146B8E-A133-4860-A7ED-EC8992C4791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58371" name="Rectangle 2">
            <a:extLst>
              <a:ext uri="{FF2B5EF4-FFF2-40B4-BE49-F238E27FC236}">
                <a16:creationId xmlns="" xmlns:a16="http://schemas.microsoft.com/office/drawing/2014/main" id="{6B165A06-F006-4F41-A5DA-58B39B6840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5925" y="1456765"/>
            <a:ext cx="8308975" cy="753035"/>
          </a:xfrm>
        </p:spPr>
        <p:txBody>
          <a:bodyPr/>
          <a:lstStyle/>
          <a:p>
            <a:pPr eaLnBrk="1" hangingPunct="1"/>
            <a:r>
              <a:rPr lang="en-US" altLang="en-US" dirty="0"/>
              <a:t>Honesty/Integrity</a:t>
            </a:r>
          </a:p>
        </p:txBody>
      </p:sp>
      <p:sp>
        <p:nvSpPr>
          <p:cNvPr id="58372" name="Rectangle 3" descr="Rectangle: Click to edit Master text styles&#10;Second level&#10;Third level&#10;Fourth level&#10;Fifth level">
            <a:extLst>
              <a:ext uri="{FF2B5EF4-FFF2-40B4-BE49-F238E27FC236}">
                <a16:creationId xmlns="" xmlns:a16="http://schemas.microsoft.com/office/drawing/2014/main" id="{26CFD78E-CA3F-44DC-BF84-1817D5E2BF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599765"/>
            <a:ext cx="7848600" cy="4191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1600" dirty="0"/>
              <a:t>Having integrity or walking your talk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/>
              <a:t>Telling the truth, </a:t>
            </a:r>
            <a:r>
              <a:rPr lang="en-US" altLang="en-US" sz="1600" dirty="0" smtClean="0"/>
              <a:t>keeping </a:t>
            </a:r>
            <a:r>
              <a:rPr lang="en-US" altLang="en-US" sz="1600" dirty="0"/>
              <a:t>our word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/>
              <a:t>Keeping promises/honoring agreements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/>
              <a:t>Being authentic, being real, being true to oneself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/>
              <a:t>Accepting responsibility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1600" dirty="0"/>
              <a:t>Avoiding manipulation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1600" dirty="0"/>
              <a:t>Can we trust each other to put the interests of others first, especially when tougher decisions have to be made?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1600" dirty="0"/>
              <a:t>“Demands that a moral-ethical perspective guides one’s work.”</a:t>
            </a:r>
          </a:p>
        </p:txBody>
      </p:sp>
    </p:spTree>
    <p:extLst>
      <p:ext uri="{BB962C8B-B14F-4D97-AF65-F5344CB8AC3E}">
        <p14:creationId xmlns:p14="http://schemas.microsoft.com/office/powerpoint/2010/main" val="2417807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5257800" y="2819400"/>
            <a:ext cx="3581400" cy="2209800"/>
          </a:xfrm>
        </p:spPr>
        <p:txBody>
          <a:bodyPr>
            <a:normAutofit/>
          </a:bodyPr>
          <a:lstStyle/>
          <a:p>
            <a:pPr algn="l" eaLnBrk="1" hangingPunct="1">
              <a:buFont typeface="Wingdings" charset="0"/>
              <a:buNone/>
            </a:pPr>
            <a:r>
              <a:rPr lang="en-US" dirty="0">
                <a:latin typeface="Tahoma" charset="0"/>
              </a:rPr>
              <a:t>Cathy Fromme, </a:t>
            </a:r>
            <a:r>
              <a:rPr lang="en-US" dirty="0" err="1">
                <a:latin typeface="Tahoma" charset="0"/>
              </a:rPr>
              <a:t>Ed.D</a:t>
            </a:r>
            <a:endParaRPr lang="en-US" dirty="0">
              <a:latin typeface="Tahoma" charset="0"/>
            </a:endParaRPr>
          </a:p>
          <a:p>
            <a:pPr algn="l" eaLnBrk="1" hangingPunct="1">
              <a:buFont typeface="Wingdings" charset="0"/>
              <a:buNone/>
            </a:pPr>
            <a:r>
              <a:rPr lang="en-US" dirty="0" err="1">
                <a:latin typeface="Tahoma" charset="0"/>
              </a:rPr>
              <a:t>Trustworks</a:t>
            </a:r>
            <a:endParaRPr lang="en-US" sz="1800" dirty="0">
              <a:latin typeface="Tahoma" charset="0"/>
            </a:endParaRPr>
          </a:p>
          <a:p>
            <a:pPr algn="l"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algn="l" eaLnBrk="1" hangingPunct="1">
              <a:buFont typeface="Wingdings" charset="0"/>
              <a:buNone/>
            </a:pPr>
            <a:r>
              <a:rPr lang="en-US" sz="1800" dirty="0">
                <a:latin typeface="Tahoma" charset="0"/>
              </a:rPr>
              <a:t>Greg Abell, </a:t>
            </a:r>
            <a:r>
              <a:rPr lang="en-US" sz="1800" dirty="0" smtClean="0">
                <a:latin typeface="Tahoma" charset="0"/>
              </a:rPr>
              <a:t>Principal</a:t>
            </a:r>
            <a:endParaRPr lang="en-US" sz="1800" dirty="0">
              <a:latin typeface="Tahoma" charset="0"/>
            </a:endParaRPr>
          </a:p>
          <a:p>
            <a:pPr algn="l" eaLnBrk="1" hangingPunct="1">
              <a:buFont typeface="Wingdings" charset="0"/>
              <a:buNone/>
            </a:pPr>
            <a:r>
              <a:rPr lang="en-US" dirty="0">
                <a:latin typeface="Tahoma" charset="0"/>
              </a:rPr>
              <a:t>Sound Options Group, LLC</a:t>
            </a:r>
            <a:endParaRPr lang="en-US" sz="1800" dirty="0">
              <a:latin typeface="Tahoma" charset="0"/>
            </a:endParaRPr>
          </a:p>
          <a:p>
            <a:pPr algn="l" eaLnBrk="1" hangingPunct="1">
              <a:buFont typeface="Wingdings" charset="0"/>
              <a:buNone/>
            </a:pPr>
            <a:r>
              <a:rPr lang="en-US" sz="1800" dirty="0">
                <a:latin typeface="Tahoma" charset="0"/>
              </a:rPr>
              <a:t>	</a:t>
            </a:r>
          </a:p>
        </p:txBody>
      </p:sp>
      <p:sp>
        <p:nvSpPr>
          <p:cNvPr id="5122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838200" y="2514600"/>
            <a:ext cx="4038600" cy="2895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>
                <a:latin typeface="Arial" charset="0"/>
              </a:rPr>
              <a:t>Mediating in </a:t>
            </a:r>
            <a:r>
              <a:rPr lang="en-US" dirty="0" smtClean="0">
                <a:latin typeface="Arial" charset="0"/>
              </a:rPr>
              <a:t>the </a:t>
            </a:r>
            <a:r>
              <a:rPr lang="en-US" dirty="0">
                <a:latin typeface="Arial" charset="0"/>
              </a:rPr>
              <a:t>C</a:t>
            </a:r>
            <a:r>
              <a:rPr lang="en-US" dirty="0" smtClean="0">
                <a:latin typeface="Arial" charset="0"/>
              </a:rPr>
              <a:t>ontext </a:t>
            </a:r>
            <a:r>
              <a:rPr lang="en-US" dirty="0">
                <a:latin typeface="Arial" charset="0"/>
              </a:rPr>
              <a:t>of Broken </a:t>
            </a:r>
            <a:r>
              <a:rPr lang="en-US" dirty="0" smtClean="0">
                <a:latin typeface="Arial" charset="0"/>
              </a:rPr>
              <a:t>Trust</a:t>
            </a:r>
            <a:r>
              <a:rPr lang="en-US" sz="2000" dirty="0">
                <a:latin typeface="Tahoma" charset="0"/>
              </a:rPr>
              <a:t/>
            </a:r>
            <a:br>
              <a:rPr lang="en-US" sz="2000" dirty="0">
                <a:latin typeface="Tahoma" charset="0"/>
              </a:rPr>
            </a:br>
            <a:r>
              <a:rPr lang="en-US" sz="2000" dirty="0">
                <a:latin typeface="Tahoma" charset="0"/>
              </a:rPr>
              <a:t/>
            </a:r>
            <a:br>
              <a:rPr lang="en-US" sz="2000" dirty="0">
                <a:latin typeface="Tahoma" charset="0"/>
              </a:rPr>
            </a:br>
            <a:r>
              <a:rPr lang="en-US" sz="2400" dirty="0">
                <a:latin typeface="Tahoma" charset="0"/>
              </a:rPr>
              <a:t/>
            </a:r>
            <a:br>
              <a:rPr lang="en-US" sz="2400" dirty="0">
                <a:latin typeface="Tahoma" charset="0"/>
              </a:rPr>
            </a:br>
            <a:r>
              <a:rPr lang="en-US" sz="2400" dirty="0">
                <a:latin typeface="Tahoma" charset="0"/>
              </a:rPr>
              <a:t>CADRE</a:t>
            </a:r>
            <a:br>
              <a:rPr lang="en-US" sz="2400" dirty="0">
                <a:latin typeface="Tahoma" charset="0"/>
              </a:rPr>
            </a:br>
            <a:r>
              <a:rPr lang="en-US" sz="2400" dirty="0">
                <a:latin typeface="Tahoma" charset="0"/>
              </a:rPr>
              <a:t>September 12, 2017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5">
            <a:extLst>
              <a:ext uri="{FF2B5EF4-FFF2-40B4-BE49-F238E27FC236}">
                <a16:creationId xmlns="" xmlns:a16="http://schemas.microsoft.com/office/drawing/2014/main" id="{31571664-2853-4C2B-8288-6D2F37185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15D21F-891A-4F86-88DE-9CE4BD6B808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76803" name="Rectangle 2">
            <a:extLst>
              <a:ext uri="{FF2B5EF4-FFF2-40B4-BE49-F238E27FC236}">
                <a16:creationId xmlns="" xmlns:a16="http://schemas.microsoft.com/office/drawing/2014/main" id="{7C1959A8-3B42-484B-96B8-E5715CABDD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5925" y="1456765"/>
            <a:ext cx="8308975" cy="905435"/>
          </a:xfrm>
        </p:spPr>
        <p:txBody>
          <a:bodyPr/>
          <a:lstStyle/>
          <a:p>
            <a:pPr eaLnBrk="1" hangingPunct="1"/>
            <a:r>
              <a:rPr lang="en-US" altLang="en-US" dirty="0"/>
              <a:t>Openness</a:t>
            </a:r>
          </a:p>
        </p:txBody>
      </p:sp>
      <p:sp>
        <p:nvSpPr>
          <p:cNvPr id="76804" name="Rectangle 3" descr="Rectangle: Click to edit Master text styles&#10;Second level&#10;Third level&#10;Fourth level&#10;Fifth level">
            <a:extLst>
              <a:ext uri="{FF2B5EF4-FFF2-40B4-BE49-F238E27FC236}">
                <a16:creationId xmlns="" xmlns:a16="http://schemas.microsoft.com/office/drawing/2014/main" id="{CC9E48B6-3CFE-4FB5-BA23-E82769062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16634" y="2827391"/>
            <a:ext cx="7508875" cy="318695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Engaging in open communication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Do we genuinely talk and </a:t>
            </a:r>
            <a:r>
              <a:rPr lang="en-US" altLang="en-US" u="sng" dirty="0"/>
              <a:t>listen</a:t>
            </a:r>
            <a:r>
              <a:rPr lang="en-US" altLang="en-US" dirty="0"/>
              <a:t> to each other?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Sharing important information: also, the extent to which there is no withholding of information from others.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>
                <a:solidFill>
                  <a:schemeClr val="tx1"/>
                </a:solidFill>
              </a:rPr>
              <a:t>Sharing decision making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dirty="0">
                <a:solidFill>
                  <a:schemeClr val="tx1"/>
                </a:solidFill>
              </a:rPr>
              <a:t>Sharing power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51510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Number Placeholder 5">
            <a:extLst>
              <a:ext uri="{FF2B5EF4-FFF2-40B4-BE49-F238E27FC236}">
                <a16:creationId xmlns="" xmlns:a16="http://schemas.microsoft.com/office/drawing/2014/main" id="{A4619E47-407E-410E-9F33-CAB07C5D0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250CF8-A06D-4D7C-A1BD-45D3929F1F2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115715" name="Rectangle 2">
            <a:extLst>
              <a:ext uri="{FF2B5EF4-FFF2-40B4-BE49-F238E27FC236}">
                <a16:creationId xmlns="" xmlns:a16="http://schemas.microsoft.com/office/drawing/2014/main" id="{CE003856-AE6A-4E39-BBAB-CE2679BB33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5925" y="1456765"/>
            <a:ext cx="8308975" cy="905435"/>
          </a:xfrm>
        </p:spPr>
        <p:txBody>
          <a:bodyPr/>
          <a:lstStyle/>
          <a:p>
            <a:pPr eaLnBrk="1" hangingPunct="1"/>
            <a:r>
              <a:rPr lang="en-US" altLang="en-US" dirty="0"/>
              <a:t>Mindfulness</a:t>
            </a:r>
            <a:endParaRPr lang="en-US" altLang="en-US" sz="3200" dirty="0"/>
          </a:p>
        </p:txBody>
      </p:sp>
      <p:sp>
        <p:nvSpPr>
          <p:cNvPr id="115716" name="Rectangle 3" descr="Rectangle: Click to edit Master text styles&#10;Second level&#10;Third level&#10;Fourth level&#10;Fifth level">
            <a:extLst>
              <a:ext uri="{FF2B5EF4-FFF2-40B4-BE49-F238E27FC236}">
                <a16:creationId xmlns="" xmlns:a16="http://schemas.microsoft.com/office/drawing/2014/main" id="{AD9457DC-6C13-4774-8091-E9BE883FD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3900" y="2837330"/>
            <a:ext cx="7924800" cy="3429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Self Awareness/Self Reflection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Transparent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In alignment with one’s values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Exercises choice</a:t>
            </a:r>
          </a:p>
        </p:txBody>
      </p:sp>
    </p:spTree>
    <p:extLst>
      <p:ext uri="{BB962C8B-B14F-4D97-AF65-F5344CB8AC3E}">
        <p14:creationId xmlns:p14="http://schemas.microsoft.com/office/powerpoint/2010/main" val="32085314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Number Placeholder 5">
            <a:extLst>
              <a:ext uri="{FF2B5EF4-FFF2-40B4-BE49-F238E27FC236}">
                <a16:creationId xmlns="" xmlns:a16="http://schemas.microsoft.com/office/drawing/2014/main" id="{08B1C0F6-B63C-4635-A3DD-57BAA28BD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69DC02-7879-45A9-A8A9-0D283F209B6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113667" name="Rectangle 2">
            <a:extLst>
              <a:ext uri="{FF2B5EF4-FFF2-40B4-BE49-F238E27FC236}">
                <a16:creationId xmlns="" xmlns:a16="http://schemas.microsoft.com/office/drawing/2014/main" id="{F2E1CF6C-B5F1-4291-98C4-B1CC4A8374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5925" y="1456765"/>
            <a:ext cx="8308975" cy="829235"/>
          </a:xfrm>
        </p:spPr>
        <p:txBody>
          <a:bodyPr/>
          <a:lstStyle/>
          <a:p>
            <a:pPr eaLnBrk="1" hangingPunct="1"/>
            <a:r>
              <a:rPr lang="en-US" altLang="en-US"/>
              <a:t>Reliability</a:t>
            </a:r>
          </a:p>
        </p:txBody>
      </p:sp>
      <p:sp>
        <p:nvSpPr>
          <p:cNvPr id="113668" name="Rectangle 3" descr="Rectangle: Click to edit Master text styles&#10;Second level&#10;Third level&#10;Fourth level&#10;Fifth level">
            <a:extLst>
              <a:ext uri="{FF2B5EF4-FFF2-40B4-BE49-F238E27FC236}">
                <a16:creationId xmlns="" xmlns:a16="http://schemas.microsoft.com/office/drawing/2014/main" id="{69931810-F091-4642-B4A3-B40A212319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4418" y="2800887"/>
            <a:ext cx="7011987" cy="3352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Being consistent</a:t>
            </a:r>
          </a:p>
          <a:p>
            <a:pPr eaLnBrk="1" hangingPunct="1"/>
            <a:r>
              <a:rPr lang="en-US" altLang="en-US" dirty="0"/>
              <a:t>Being dependable</a:t>
            </a:r>
          </a:p>
          <a:p>
            <a:pPr eaLnBrk="1" hangingPunct="1"/>
            <a:r>
              <a:rPr lang="en-US" altLang="en-US" dirty="0"/>
              <a:t>Demonstrating commitment</a:t>
            </a:r>
          </a:p>
          <a:p>
            <a:pPr eaLnBrk="1" hangingPunct="1"/>
            <a:r>
              <a:rPr lang="en-US" altLang="en-US" dirty="0"/>
              <a:t>Having dedication</a:t>
            </a:r>
          </a:p>
          <a:p>
            <a:pPr eaLnBrk="1" hangingPunct="1"/>
            <a:r>
              <a:rPr lang="en-US" altLang="en-US" dirty="0"/>
              <a:t>Being diligent</a:t>
            </a:r>
          </a:p>
          <a:p>
            <a:pPr eaLnBrk="1" hangingPunct="1"/>
            <a:r>
              <a:rPr lang="en-US" altLang="en-US" dirty="0"/>
              <a:t>The extent to which one can count on another person or group…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4416463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Number Placeholder 5">
            <a:extLst>
              <a:ext uri="{FF2B5EF4-FFF2-40B4-BE49-F238E27FC236}">
                <a16:creationId xmlns="" xmlns:a16="http://schemas.microsoft.com/office/drawing/2014/main" id="{A4619E47-407E-410E-9F33-CAB07C5D0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250CF8-A06D-4D7C-A1BD-45D3929F1F2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115715" name="Rectangle 2">
            <a:extLst>
              <a:ext uri="{FF2B5EF4-FFF2-40B4-BE49-F238E27FC236}">
                <a16:creationId xmlns="" xmlns:a16="http://schemas.microsoft.com/office/drawing/2014/main" id="{CE003856-AE6A-4E39-BBAB-CE2679BB33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5925" y="1456765"/>
            <a:ext cx="8308975" cy="829235"/>
          </a:xfrm>
        </p:spPr>
        <p:txBody>
          <a:bodyPr/>
          <a:lstStyle/>
          <a:p>
            <a:pPr eaLnBrk="1" hangingPunct="1"/>
            <a:r>
              <a:rPr lang="en-US" altLang="en-US" dirty="0"/>
              <a:t>Competence</a:t>
            </a:r>
            <a:r>
              <a:rPr lang="en-US" altLang="en-US" sz="5400" dirty="0"/>
              <a:t> </a:t>
            </a:r>
            <a:r>
              <a:rPr lang="en-US" altLang="en-US" sz="3200" dirty="0"/>
              <a:t>(in core role responsibilities)</a:t>
            </a:r>
          </a:p>
        </p:txBody>
      </p:sp>
      <p:sp>
        <p:nvSpPr>
          <p:cNvPr id="115716" name="Rectangle 3" descr="Rectangle: Click to edit Master text styles&#10;Second level&#10;Third level&#10;Fourth level&#10;Fifth level">
            <a:extLst>
              <a:ext uri="{FF2B5EF4-FFF2-40B4-BE49-F238E27FC236}">
                <a16:creationId xmlns="" xmlns:a16="http://schemas.microsoft.com/office/drawing/2014/main" id="{AD9457DC-6C13-4774-8091-E9BE883FD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3291" y="2743200"/>
            <a:ext cx="7924800" cy="3733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The ability to perform a task as expected, according to appropriate standards.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Ability and skill (i.e. people skills </a:t>
            </a:r>
            <a:r>
              <a:rPr lang="en-US" altLang="en-US" sz="2400" dirty="0" smtClean="0"/>
              <a:t>- problem </a:t>
            </a:r>
            <a:r>
              <a:rPr lang="en-US" altLang="en-US" sz="2400" dirty="0"/>
              <a:t>solving, conflict resolution and technical skills - instruction and content knowledge etc.)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Results oriented – “getting the job done”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Being flexible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Do we believe in each other’s </a:t>
            </a:r>
            <a:r>
              <a:rPr lang="en-US" altLang="en-US" sz="2400" u="sng" dirty="0"/>
              <a:t>ability</a:t>
            </a:r>
            <a:r>
              <a:rPr lang="en-US" altLang="en-US" sz="2400" dirty="0"/>
              <a:t> and </a:t>
            </a:r>
            <a:r>
              <a:rPr lang="en-US" altLang="en-US" sz="2400" u="sng" dirty="0"/>
              <a:t>willingness</a:t>
            </a:r>
            <a:r>
              <a:rPr lang="en-US" altLang="en-US" sz="2400" dirty="0"/>
              <a:t> to fulfill our responsibilities effectively?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41412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entury Gothic" charset="0"/>
              </a:rPr>
              <a:t>Real change begins with the simple act of people talking about what they care about.”</a:t>
            </a:r>
            <a:br>
              <a:rPr lang="en-US" b="1" dirty="0">
                <a:latin typeface="Century Gothic" charset="0"/>
              </a:rPr>
            </a:br>
            <a:endParaRPr lang="en-US" dirty="0"/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4294967295"/>
          </p:nvPr>
        </p:nvSpPr>
        <p:spPr>
          <a:xfrm>
            <a:off x="457200" y="1600200"/>
            <a:ext cx="8229600" cy="3048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r>
              <a:rPr lang="en-US" sz="4400" b="1" dirty="0">
                <a:latin typeface="Century Gothic" charset="0"/>
              </a:rPr>
              <a:t>“Real change begins with the simple act of people talking about what they care about.”</a:t>
            </a:r>
          </a:p>
          <a:p>
            <a:pPr algn="ctr" eaLnBrk="1" hangingPunct="1">
              <a:buFont typeface="Wingdings" charset="0"/>
              <a:buNone/>
            </a:pPr>
            <a:endParaRPr lang="en-US" sz="4400" b="1" dirty="0">
              <a:latin typeface="Century Gothic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638800" y="4876800"/>
            <a:ext cx="2286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Margret J. Wheatley 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sz="1400" b="1" u="sng">
                <a:latin typeface="Arial" charset="0"/>
              </a:rPr>
              <a:t>Turning to One Another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sz="1400" b="1">
                <a:latin typeface="Arial" charset="0"/>
              </a:rPr>
              <a:t>2002, p.22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88DF7D-8642-488B-B768-A27DF826F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925" y="1752600"/>
            <a:ext cx="8308975" cy="609600"/>
          </a:xfrm>
        </p:spPr>
        <p:txBody>
          <a:bodyPr/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>So now what? </a:t>
            </a:r>
            <a:br>
              <a:rPr lang="en-US" dirty="0"/>
            </a:br>
            <a:r>
              <a:rPr lang="en-US" dirty="0"/>
              <a:t>Deconstructing the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74BE81-0F36-4385-86CA-23DEAE13E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Applying a Narrative Approach</a:t>
            </a:r>
          </a:p>
          <a:p>
            <a:pPr>
              <a:lnSpc>
                <a:spcPct val="80000"/>
              </a:lnSpc>
            </a:pPr>
            <a:r>
              <a:rPr lang="en-US" dirty="0"/>
              <a:t>Externalizing the Problem</a:t>
            </a:r>
          </a:p>
          <a:p>
            <a:pPr>
              <a:lnSpc>
                <a:spcPct val="80000"/>
              </a:lnSpc>
            </a:pPr>
            <a:r>
              <a:rPr lang="en-US" dirty="0"/>
              <a:t>Mapping the effect of the problem.  Make a </a:t>
            </a:r>
            <a:r>
              <a:rPr lang="en-US" dirty="0" smtClean="0"/>
              <a:t>choice.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Introducing resolution components</a:t>
            </a:r>
          </a:p>
          <a:p>
            <a:pPr>
              <a:lnSpc>
                <a:spcPct val="80000"/>
              </a:lnSpc>
            </a:pPr>
            <a:r>
              <a:rPr lang="en-US" dirty="0"/>
              <a:t>Moving toward a resolution story</a:t>
            </a:r>
          </a:p>
          <a:p>
            <a:pPr>
              <a:lnSpc>
                <a:spcPct val="80000"/>
              </a:lnSpc>
            </a:pPr>
            <a:r>
              <a:rPr lang="en-US" dirty="0"/>
              <a:t>Identify action, small steps.  Constructing a story characterized by trust and social </a:t>
            </a:r>
            <a:r>
              <a:rPr lang="en-US" dirty="0" smtClean="0"/>
              <a:t>capital.</a:t>
            </a:r>
            <a:endParaRPr lang="en-US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i="1" dirty="0"/>
              <a:t>Proceed Independent of Trust, but be Trustworthy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9C4BEA1-20F0-4683-B905-EF94314A8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2D6A-16A2-5043-9D1C-F2DB3FFDE67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55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1456765"/>
            <a:ext cx="8496300" cy="829235"/>
          </a:xfrm>
        </p:spPr>
        <p:txBody>
          <a:bodyPr/>
          <a:lstStyle/>
          <a:p>
            <a:pPr algn="ctr"/>
            <a:r>
              <a:rPr lang="en-US" dirty="0"/>
              <a:t>Questions for engaging the conversation 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As you consider the different types of trust, what type of trust is evident in this relationship?</a:t>
            </a:r>
          </a:p>
          <a:p>
            <a:r>
              <a:rPr lang="en-US" sz="2400" dirty="0"/>
              <a:t>As you consider the different types of trust, where are you experiencing a breakdown in trust?  How is this breakdown in trust manifesting itself?</a:t>
            </a:r>
          </a:p>
          <a:p>
            <a:r>
              <a:rPr lang="en-US" sz="2400" dirty="0"/>
              <a:t>What is the cost of the current situation?  What is not possible?</a:t>
            </a:r>
          </a:p>
          <a:p>
            <a:r>
              <a:rPr lang="en-US" sz="2400" dirty="0"/>
              <a:t>Describe a time when you experienced trust in this context? What changed?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2D6A-16A2-5043-9D1C-F2DB3FFDE67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873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1456765"/>
            <a:ext cx="8496300" cy="829235"/>
          </a:xfrm>
        </p:spPr>
        <p:txBody>
          <a:bodyPr/>
          <a:lstStyle/>
          <a:p>
            <a:pPr algn="ctr"/>
            <a:r>
              <a:rPr lang="en-US" dirty="0"/>
              <a:t>Questions for engaging the conversation 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When you envision a relationship in which trust is evident, what would you assume would be different?  How would trust be manifesting itself?</a:t>
            </a:r>
          </a:p>
          <a:p>
            <a:r>
              <a:rPr lang="en-US" sz="2400" dirty="0"/>
              <a:t>What attributes of trust might you develop so as to rebuild trust and social capital?</a:t>
            </a:r>
          </a:p>
          <a:p>
            <a:r>
              <a:rPr lang="en-US" sz="2400" dirty="0"/>
              <a:t>What commitments might you make to align individually and collectively with these attributes?  Be specific.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2D6A-16A2-5043-9D1C-F2DB3FFDE67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1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81534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>
                <a:latin typeface="Tahoma" charset="0"/>
              </a:rPr>
              <a:t>Being honest </a:t>
            </a:r>
            <a:r>
              <a:rPr lang="en-US" sz="2800" dirty="0" smtClean="0">
                <a:latin typeface="Tahoma" charset="0"/>
              </a:rPr>
              <a:t>and </a:t>
            </a:r>
            <a:r>
              <a:rPr lang="en-US" sz="2800" dirty="0">
                <a:latin typeface="Tahoma" charset="0"/>
              </a:rPr>
              <a:t>walking with integrity means that we confront the challenges before us...</a:t>
            </a:r>
          </a:p>
        </p:txBody>
      </p:sp>
      <p:sp>
        <p:nvSpPr>
          <p:cNvPr id="27652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143000" y="3124200"/>
            <a:ext cx="7315200" cy="3276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Tahoma" charset="0"/>
              </a:rPr>
              <a:t>Confrontation does not have to be adversarial. </a:t>
            </a:r>
            <a:r>
              <a:rPr lang="en-US" dirty="0" smtClean="0">
                <a:latin typeface="Tahoma" charset="0"/>
              </a:rPr>
              <a:t>It </a:t>
            </a:r>
            <a:r>
              <a:rPr lang="en-US" dirty="0">
                <a:latin typeface="Tahoma" charset="0"/>
              </a:rPr>
              <a:t>merely means that we are going to “face this issue together instead of putting our heads in the sand and ignoring it.”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dirty="0">
                <a:latin typeface="Tahoma" charset="0"/>
              </a:rPr>
              <a:t> It’s, “You and I versus the problem.”  						</a:t>
            </a:r>
            <a:r>
              <a:rPr lang="en-US" sz="1400" dirty="0">
                <a:latin typeface="Tahoma" charset="0"/>
              </a:rPr>
              <a:t>(Cloud, 2006 pp. 191 &amp; 193)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5EE211BA-5EB0-4143-9361-B139EBFE3117}" type="slidenum">
              <a:rPr lang="en-US" sz="1400"/>
              <a:pPr/>
              <a:t>28</a:t>
            </a:fld>
            <a:endParaRPr lang="en-US" sz="1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25" y="1456765"/>
            <a:ext cx="8308975" cy="981635"/>
          </a:xfrm>
        </p:spPr>
        <p:txBody>
          <a:bodyPr/>
          <a:lstStyle/>
          <a:p>
            <a:pPr algn="ctr"/>
            <a:r>
              <a:rPr lang="en-US" dirty="0"/>
              <a:t>Relationships Within the School House</a:t>
            </a:r>
            <a:br>
              <a:rPr lang="en-US" dirty="0"/>
            </a:br>
            <a:r>
              <a:rPr lang="en-US" sz="1800" dirty="0"/>
              <a:t>Roland S. Barth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895600"/>
            <a:ext cx="6858000" cy="3491753"/>
          </a:xfrm>
        </p:spPr>
        <p:txBody>
          <a:bodyPr/>
          <a:lstStyle/>
          <a:p>
            <a:pPr marL="0" indent="0" algn="ctr">
              <a:buNone/>
            </a:pPr>
            <a:r>
              <a:rPr lang="ja-JP" altLang="en-US" dirty="0"/>
              <a:t>“</a:t>
            </a:r>
            <a:r>
              <a:rPr lang="en-US" sz="2800" dirty="0"/>
              <a:t>One incontrovertible finding emerges from my career spent working in and around schools:  The nature of relationships among the adults within a school has a greater influence on the character and quality of that school </a:t>
            </a:r>
            <a:r>
              <a:rPr lang="en-US" sz="2800" b="1" dirty="0"/>
              <a:t>and on student accomplishments</a:t>
            </a:r>
            <a:r>
              <a:rPr lang="en-US" sz="2800" dirty="0"/>
              <a:t> than anything else.</a:t>
            </a:r>
            <a:r>
              <a:rPr lang="ja-JP" altLang="en-US" sz="2800" dirty="0"/>
              <a:t>”</a:t>
            </a: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2D6A-16A2-5043-9D1C-F2DB3FFDE67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48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8308975" cy="1143000"/>
          </a:xfrm>
        </p:spPr>
        <p:txBody>
          <a:bodyPr/>
          <a:lstStyle/>
          <a:p>
            <a:pPr algn="ctr"/>
            <a:r>
              <a:rPr lang="en-US" dirty="0">
                <a:latin typeface="Tahoma" charset="0"/>
              </a:rPr>
              <a:t>Objectives for the session…</a:t>
            </a:r>
          </a:p>
        </p:txBody>
      </p:sp>
      <p:sp>
        <p:nvSpPr>
          <p:cNvPr id="6147" name="Content Placeholder 2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2895600"/>
            <a:ext cx="8229600" cy="4343400"/>
          </a:xfrm>
        </p:spPr>
        <p:txBody>
          <a:bodyPr/>
          <a:lstStyle/>
          <a:p>
            <a:pPr>
              <a:buFont typeface="Wingdings" charset="0"/>
              <a:buChar char="v"/>
            </a:pPr>
            <a:r>
              <a:rPr lang="en-US" sz="2000" dirty="0">
                <a:latin typeface="Tahoma" charset="0"/>
              </a:rPr>
              <a:t>Initiate an awareness of the four major types of trust and how they relate to conflict engagement</a:t>
            </a:r>
          </a:p>
          <a:p>
            <a:pPr>
              <a:buFont typeface="Wingdings" charset="0"/>
              <a:buChar char="v"/>
            </a:pPr>
            <a:r>
              <a:rPr lang="en-US" dirty="0">
                <a:latin typeface="Tahoma" charset="0"/>
              </a:rPr>
              <a:t>Initiate an awareness of six attributes that operationalize the four types of trust</a:t>
            </a:r>
          </a:p>
          <a:p>
            <a:pPr>
              <a:buFont typeface="Wingdings" charset="0"/>
              <a:buChar char="v"/>
            </a:pPr>
            <a:r>
              <a:rPr lang="en-US" dirty="0">
                <a:latin typeface="Tahoma" charset="0"/>
              </a:rPr>
              <a:t>When at the effect of broken trust, r</a:t>
            </a:r>
            <a:r>
              <a:rPr lang="en-US" sz="2000" dirty="0">
                <a:latin typeface="Tahoma" charset="0"/>
              </a:rPr>
              <a:t>ecognize potential entry points for a mediator </a:t>
            </a:r>
            <a:r>
              <a:rPr lang="en-US" sz="2000">
                <a:latin typeface="Tahoma" charset="0"/>
              </a:rPr>
              <a:t>to </a:t>
            </a:r>
            <a:r>
              <a:rPr lang="en-US">
                <a:latin typeface="Tahoma" charset="0"/>
              </a:rPr>
              <a:t>explore</a:t>
            </a:r>
            <a:r>
              <a:rPr lang="en-US" sz="2000">
                <a:latin typeface="Tahoma" charset="0"/>
              </a:rPr>
              <a:t> </a:t>
            </a:r>
            <a:r>
              <a:rPr lang="en-US" sz="2000" dirty="0">
                <a:latin typeface="Tahoma" charset="0"/>
              </a:rPr>
              <a:t>a new narrative </a:t>
            </a:r>
            <a:r>
              <a:rPr lang="en-US" dirty="0">
                <a:latin typeface="Tahoma" charset="0"/>
              </a:rPr>
              <a:t>in service of </a:t>
            </a:r>
            <a:r>
              <a:rPr lang="en-US" sz="2000" dirty="0">
                <a:latin typeface="Tahoma" charset="0"/>
              </a:rPr>
              <a:t>rebuilding trust</a:t>
            </a:r>
            <a:endParaRPr lang="en-US" sz="2000" i="1" dirty="0">
              <a:latin typeface="Tahoma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EFFC63FF-B4FA-8F44-95B8-DF1F3FF50F0A}" type="slidenum">
              <a:rPr lang="en-US" sz="1400"/>
              <a:pPr/>
              <a:t>3</a:t>
            </a:fld>
            <a:endParaRPr lang="en-US"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="" xmlns:a16="http://schemas.microsoft.com/office/drawing/2014/main" id="{5C56634A-F5CD-45F8-8F29-F83848E8F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Laurence Gonzales quote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59E4ABF-11CC-4BD5-9BC7-5209C8E2B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925" y="2743201"/>
            <a:ext cx="8308975" cy="32446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Not being lost is not a matter of getting back </a:t>
            </a:r>
          </a:p>
          <a:p>
            <a:pPr marL="0" indent="0" algn="ctr">
              <a:buNone/>
            </a:pPr>
            <a:r>
              <a:rPr lang="en-US" dirty="0"/>
              <a:t>to where you started from;</a:t>
            </a:r>
          </a:p>
          <a:p>
            <a:pPr marL="0" indent="0" algn="ctr">
              <a:buNone/>
            </a:pPr>
            <a:r>
              <a:rPr lang="en-US" dirty="0"/>
              <a:t>It is a decision not to be lost wherever you happen to find yourself.</a:t>
            </a:r>
          </a:p>
          <a:p>
            <a:pPr marL="0" indent="0" algn="ctr">
              <a:buNone/>
            </a:pPr>
            <a:r>
              <a:rPr lang="en-US" dirty="0"/>
              <a:t>It’s simply saying, “I’m not lost, I’m right here.”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                                 -Laurence Gonzales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1E625D5-2BFC-49D2-AE3D-AB98B5152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2D6A-16A2-5043-9D1C-F2DB3FFDE67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98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2209799"/>
          </a:xfrm>
        </p:spPr>
        <p:txBody>
          <a:bodyPr>
            <a:normAutofit fontScale="90000"/>
          </a:bodyPr>
          <a:lstStyle/>
          <a:p>
            <a:pPr defTabSz="171450"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900" b="1" dirty="0" smtClean="0">
                <a:latin typeface="Cambria" panose="02040503050406030204" pitchFamily="18" charset="0"/>
              </a:rPr>
              <a:t>Thank you for joining us!</a:t>
            </a:r>
            <a:br>
              <a:rPr lang="en-US" sz="4900" b="1" dirty="0" smtClean="0">
                <a:latin typeface="Cambria" panose="02040503050406030204" pitchFamily="18" charset="0"/>
              </a:rPr>
            </a:br>
            <a:r>
              <a:rPr lang="en-US" sz="3600" i="1" dirty="0" smtClean="0">
                <a:latin typeface="Cambria" panose="02040503050406030204" pitchFamily="18" charset="0"/>
              </a:rPr>
              <a:t>Please take a few minutes to respond to this brief survey about </a:t>
            </a:r>
            <a:r>
              <a:rPr lang="en-US" sz="3600" i="1" dirty="0">
                <a:latin typeface="Cambria" panose="02040503050406030204" pitchFamily="18" charset="0"/>
              </a:rPr>
              <a:t>your experience:</a:t>
            </a:r>
            <a:br>
              <a:rPr lang="en-US" sz="3600" i="1" dirty="0">
                <a:latin typeface="Cambria" panose="02040503050406030204" pitchFamily="18" charset="0"/>
              </a:rPr>
            </a:br>
            <a:r>
              <a:rPr lang="en-US" sz="3600" i="1" dirty="0" smtClean="0">
                <a:latin typeface="Cambria" panose="02040503050406030204" pitchFamily="18" charset="0"/>
                <a:hlinkClick r:id="rId3" tooltip="Survey Monkey - Webinar Evaluation"/>
              </a:rPr>
              <a:t>Webinar Survey  https://www.surveymonkey.com/r/BrokenTrust</a:t>
            </a:r>
            <a:r>
              <a:rPr lang="en-US" sz="3600" i="1" dirty="0" smtClean="0">
                <a:latin typeface="Cambria" panose="02040503050406030204" pitchFamily="18" charset="0"/>
              </a:rPr>
              <a:t/>
            </a:r>
            <a:br>
              <a:rPr lang="en-US" sz="3600" i="1" dirty="0" smtClean="0">
                <a:latin typeface="Cambria" panose="02040503050406030204" pitchFamily="18" charset="0"/>
              </a:rPr>
            </a:br>
            <a:endParaRPr lang="en-US" sz="32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F0F22-E1CD-4BC2-84C1-296EDEA50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Survey Image" title="Survey Imag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962400"/>
            <a:ext cx="3124200" cy="279615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818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074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charset="0"/>
              </a:rPr>
              <a:t>“To the man who only has a hammer in the tool kit, every problem looks like a nail.”</a:t>
            </a:r>
            <a:br>
              <a:rPr lang="en-US" dirty="0">
                <a:latin typeface="Tahoma" charset="0"/>
              </a:rPr>
            </a:br>
            <a:r>
              <a:rPr lang="en-US" sz="1100" dirty="0">
                <a:latin typeface="Tahoma" charset="0"/>
              </a:rPr>
              <a:t>-Abraham Maslow</a:t>
            </a:r>
            <a:br>
              <a:rPr lang="en-US" sz="1100" dirty="0">
                <a:latin typeface="Tahoma" charset="0"/>
              </a:rPr>
            </a:br>
            <a:endParaRPr lang="en-US" dirty="0">
              <a:latin typeface="Tahoma" charset="0"/>
            </a:endParaRPr>
          </a:p>
        </p:txBody>
      </p:sp>
      <p:sp>
        <p:nvSpPr>
          <p:cNvPr id="7172" name="Rectangle 3075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514600"/>
            <a:ext cx="3810000" cy="411480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charset="0"/>
              <a:buNone/>
            </a:pPr>
            <a:r>
              <a:rPr lang="en-US" sz="2800" dirty="0">
                <a:latin typeface="Tahoma" charset="0"/>
              </a:rPr>
              <a:t>“To the man who only has a hammer in the tool kit, every problem looks like a nail.”</a:t>
            </a:r>
          </a:p>
          <a:p>
            <a:pPr marL="0" indent="0" algn="r" eaLnBrk="1" hangingPunct="1">
              <a:buFont typeface="Wingdings" charset="0"/>
              <a:buNone/>
            </a:pPr>
            <a:r>
              <a:rPr lang="en-US" sz="1000" dirty="0">
                <a:latin typeface="Tahoma" charset="0"/>
              </a:rPr>
              <a:t>-Abraham Maslow</a:t>
            </a:r>
          </a:p>
        </p:txBody>
      </p:sp>
      <p:pic>
        <p:nvPicPr>
          <p:cNvPr id="7173" name="Picture 3076" descr="j030282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1905000"/>
            <a:ext cx="2609850" cy="3657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399A26D1-9730-CD49-AECA-72D440E9B15F}" type="slidenum">
              <a:rPr lang="en-US" sz="1400"/>
              <a:pPr/>
              <a:t>4</a:t>
            </a:fld>
            <a:endParaRPr 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295401"/>
            <a:ext cx="8308975" cy="1066800"/>
          </a:xfrm>
        </p:spPr>
        <p:txBody>
          <a:bodyPr/>
          <a:lstStyle/>
          <a:p>
            <a:pPr algn="ctr" eaLnBrk="1" hangingPunct="1"/>
            <a:r>
              <a:rPr lang="en-US" dirty="0">
                <a:latin typeface="Tahoma" charset="0"/>
              </a:rPr>
              <a:t>Social Capital:  What is it?</a:t>
            </a:r>
          </a:p>
        </p:txBody>
      </p:sp>
      <p:sp>
        <p:nvSpPr>
          <p:cNvPr id="81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1" y="2667000"/>
            <a:ext cx="7847012" cy="37338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2700" dirty="0">
              <a:latin typeface="Tahoma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n-US" sz="3600" dirty="0">
                <a:latin typeface="Tahoma" charset="0"/>
              </a:rPr>
              <a:t>And the </a:t>
            </a:r>
            <a:r>
              <a:rPr lang="en-US" sz="3600" b="1" dirty="0">
                <a:latin typeface="Tahoma" charset="0"/>
              </a:rPr>
              <a:t>inclinations</a:t>
            </a:r>
            <a:r>
              <a:rPr lang="en-US" sz="3600" dirty="0">
                <a:latin typeface="Tahoma" charset="0"/>
              </a:rPr>
              <a:t> (from these networks) </a:t>
            </a:r>
            <a:r>
              <a:rPr lang="en-US" sz="3600" b="1" dirty="0">
                <a:latin typeface="Tahoma" charset="0"/>
              </a:rPr>
              <a:t>to do things for each other</a:t>
            </a:r>
            <a:r>
              <a:rPr lang="en-US" sz="3600" dirty="0">
                <a:latin typeface="Tahoma" charset="0"/>
              </a:rPr>
              <a:t> (“norms of reciprocity”).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b="1" dirty="0">
                <a:latin typeface="Tahoma" charset="0"/>
              </a:rPr>
              <a:t>Social networks</a:t>
            </a:r>
            <a:r>
              <a:rPr lang="en-US" sz="3600" dirty="0">
                <a:latin typeface="Tahoma" charset="0"/>
              </a:rPr>
              <a:t> (who people know). </a:t>
            </a:r>
          </a:p>
          <a:p>
            <a:pPr eaLnBrk="1" hangingPunct="1">
              <a:lnSpc>
                <a:spcPct val="120000"/>
              </a:lnSpc>
              <a:buFont typeface="Wingdings" charset="0"/>
              <a:buNone/>
            </a:pPr>
            <a:r>
              <a:rPr lang="en-US" sz="3600" dirty="0">
                <a:latin typeface="Tahoma" charset="0"/>
              </a:rPr>
              <a:t>	…</a:t>
            </a:r>
            <a:r>
              <a:rPr lang="en-US" sz="3600" b="1" dirty="0">
                <a:latin typeface="Tahoma" charset="0"/>
              </a:rPr>
              <a:t>networks</a:t>
            </a:r>
            <a:r>
              <a:rPr lang="en-US" sz="3600" dirty="0">
                <a:latin typeface="Tahoma" charset="0"/>
              </a:rPr>
              <a:t>, </a:t>
            </a:r>
            <a:r>
              <a:rPr lang="en-US" sz="3600" b="1" dirty="0">
                <a:latin typeface="Tahoma" charset="0"/>
              </a:rPr>
              <a:t>norms</a:t>
            </a:r>
            <a:r>
              <a:rPr lang="en-US" sz="3600" dirty="0">
                <a:latin typeface="Tahoma" charset="0"/>
              </a:rPr>
              <a:t> and </a:t>
            </a:r>
            <a:r>
              <a:rPr lang="en-US" sz="3600" b="1" dirty="0">
                <a:latin typeface="Tahoma" charset="0"/>
              </a:rPr>
              <a:t>social trust</a:t>
            </a:r>
            <a:r>
              <a:rPr lang="en-US" sz="3600" dirty="0">
                <a:latin typeface="Tahoma" charset="0"/>
              </a:rPr>
              <a:t> that facilitate coordination and cooperation for mutual benefit.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en-US" sz="1200" dirty="0">
              <a:latin typeface="Tahoma" charset="0"/>
            </a:endParaRPr>
          </a:p>
          <a:p>
            <a:pPr algn="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400" dirty="0">
                <a:latin typeface="Tahoma" charset="0"/>
              </a:rPr>
              <a:t>-Robert Putnam Bowling Alone:  </a:t>
            </a:r>
          </a:p>
          <a:p>
            <a:pPr algn="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400" dirty="0">
                <a:latin typeface="Tahoma" charset="0"/>
              </a:rPr>
              <a:t>Declining  Social Capital Journal of Democracy 6:1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6F8A5F91-525C-5C4C-A6EE-960804C9EFB3}" type="slidenum">
              <a:rPr lang="en-US" sz="1400"/>
              <a:pPr/>
              <a:t>5</a:t>
            </a:fld>
            <a:endParaRPr 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990601"/>
            <a:ext cx="8308975" cy="1219200"/>
          </a:xfrm>
        </p:spPr>
        <p:txBody>
          <a:bodyPr/>
          <a:lstStyle/>
          <a:p>
            <a:pPr algn="ctr" eaLnBrk="1" hangingPunct="1"/>
            <a:r>
              <a:rPr lang="en-US" dirty="0">
                <a:latin typeface="Tahoma" charset="0"/>
              </a:rPr>
              <a:t>Putnam (1993) suggests that,</a:t>
            </a:r>
          </a:p>
        </p:txBody>
      </p:sp>
      <p:sp>
        <p:nvSpPr>
          <p:cNvPr id="1024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71500" y="2743200"/>
            <a:ext cx="8153400" cy="3430588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40000"/>
              </a:lnSpc>
              <a:buFont typeface="Wingdings" charset="0"/>
              <a:buNone/>
            </a:pPr>
            <a:r>
              <a:rPr lang="en-US" sz="3100" dirty="0">
                <a:latin typeface="Tahoma" charset="0"/>
              </a:rPr>
              <a:t> </a:t>
            </a:r>
            <a:r>
              <a:rPr lang="en-US" sz="2800" dirty="0">
                <a:latin typeface="Tahoma" charset="0"/>
              </a:rPr>
              <a:t>“Social trust [social capital] in complex modern settings can arise from two related sources – </a:t>
            </a:r>
            <a:r>
              <a:rPr lang="en-US" sz="2800" b="1" dirty="0">
                <a:latin typeface="Tahoma" charset="0"/>
              </a:rPr>
              <a:t>norms of reciprocity</a:t>
            </a:r>
            <a:r>
              <a:rPr lang="en-US" sz="2800" dirty="0">
                <a:latin typeface="Tahoma" charset="0"/>
              </a:rPr>
              <a:t> and </a:t>
            </a:r>
            <a:r>
              <a:rPr lang="en-US" sz="2800" b="1" dirty="0">
                <a:latin typeface="Tahoma" charset="0"/>
              </a:rPr>
              <a:t>networks of civic engagement.</a:t>
            </a:r>
            <a:r>
              <a:rPr lang="en-US" sz="2800" dirty="0">
                <a:latin typeface="Tahoma" charset="0"/>
              </a:rPr>
              <a:t>” (p. 171)</a:t>
            </a:r>
          </a:p>
          <a:p>
            <a:pPr algn="r" eaLnBrk="1" hangingPunct="1">
              <a:lnSpc>
                <a:spcPct val="120000"/>
              </a:lnSpc>
              <a:buFont typeface="Wingdings" charset="0"/>
              <a:buNone/>
            </a:pPr>
            <a:r>
              <a:rPr lang="en-US" sz="1200" i="1" dirty="0">
                <a:latin typeface="Tahoma" charset="0"/>
              </a:rPr>
              <a:t>Making Democracy Work </a:t>
            </a:r>
          </a:p>
          <a:p>
            <a:pPr eaLnBrk="1" hangingPunct="1">
              <a:lnSpc>
                <a:spcPct val="120000"/>
              </a:lnSpc>
              <a:buFont typeface="Wingdings" charset="0"/>
              <a:buNone/>
            </a:pPr>
            <a:r>
              <a:rPr lang="en-US" sz="2800" dirty="0">
                <a:latin typeface="Tahoma" charset="0"/>
              </a:rPr>
              <a:t>“… a situation of interdependent action for mutual benefit.”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8A124E0C-49DD-E44F-8ECA-5C2A3566171B}" type="slidenum">
              <a:rPr lang="en-US" sz="1400"/>
              <a:pPr/>
              <a:t>6</a:t>
            </a:fld>
            <a:endParaRPr 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15925" y="1456765"/>
            <a:ext cx="8308975" cy="829235"/>
          </a:xfrm>
        </p:spPr>
        <p:txBody>
          <a:bodyPr/>
          <a:lstStyle/>
          <a:p>
            <a:pPr algn="ctr" eaLnBrk="1" hangingPunct="1"/>
            <a:r>
              <a:rPr lang="en-US" dirty="0">
                <a:latin typeface="Tahoma" charset="0"/>
              </a:rPr>
              <a:t>Putnam </a:t>
            </a:r>
            <a:r>
              <a:rPr lang="en-US" dirty="0" smtClean="0">
                <a:latin typeface="Tahoma" charset="0"/>
              </a:rPr>
              <a:t>has </a:t>
            </a:r>
            <a:r>
              <a:rPr lang="en-US" dirty="0">
                <a:latin typeface="Tahoma" charset="0"/>
              </a:rPr>
              <a:t>s</a:t>
            </a:r>
            <a:r>
              <a:rPr lang="en-US" dirty="0" smtClean="0">
                <a:latin typeface="Tahoma" charset="0"/>
              </a:rPr>
              <a:t>hown</a:t>
            </a:r>
            <a:r>
              <a:rPr lang="en-US" dirty="0">
                <a:latin typeface="Tahoma" charset="0"/>
              </a:rPr>
              <a:t>…</a:t>
            </a:r>
          </a:p>
        </p:txBody>
      </p:sp>
      <p:sp>
        <p:nvSpPr>
          <p:cNvPr id="1126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2819400"/>
            <a:ext cx="7847013" cy="3429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Font typeface="Wingdings" charset="0"/>
              <a:buNone/>
            </a:pPr>
            <a:r>
              <a:rPr lang="en-US" dirty="0">
                <a:latin typeface="Tahoma" charset="0"/>
              </a:rPr>
              <a:t>	</a:t>
            </a:r>
            <a:r>
              <a:rPr lang="en-US" sz="2400" dirty="0">
                <a:latin typeface="Tahoma" charset="0"/>
              </a:rPr>
              <a:t>that when citizens trust each other less and become less engaged in society, a country loses an asset – </a:t>
            </a:r>
            <a:r>
              <a:rPr lang="en-US" sz="2400" b="1" dirty="0">
                <a:latin typeface="Tahoma" charset="0"/>
              </a:rPr>
              <a:t>social capital</a:t>
            </a:r>
            <a:r>
              <a:rPr lang="en-US" sz="2400" dirty="0">
                <a:latin typeface="Tahoma" charset="0"/>
              </a:rPr>
              <a:t>- that is </a:t>
            </a:r>
            <a:r>
              <a:rPr lang="en-US" sz="2400" b="1" dirty="0">
                <a:latin typeface="Tahoma" charset="0"/>
              </a:rPr>
              <a:t>essential  to collective  problem-solving</a:t>
            </a:r>
            <a:r>
              <a:rPr lang="en-US" sz="2400" dirty="0">
                <a:latin typeface="Tahoma" charset="0"/>
              </a:rPr>
              <a:t>.</a:t>
            </a:r>
          </a:p>
          <a:p>
            <a:pPr algn="r" eaLnBrk="1" hangingPunct="1">
              <a:lnSpc>
                <a:spcPct val="90000"/>
              </a:lnSpc>
              <a:buFont typeface="Wingdings" charset="0"/>
              <a:buNone/>
            </a:pPr>
            <a:endParaRPr lang="en-US" sz="1400" dirty="0">
              <a:latin typeface="Tahoma" charset="0"/>
            </a:endParaRPr>
          </a:p>
          <a:p>
            <a:pPr algn="r" eaLnBrk="1" hangingPunct="1">
              <a:buFont typeface="Wingdings" charset="0"/>
              <a:buNone/>
            </a:pPr>
            <a:r>
              <a:rPr lang="en-US" sz="1050" dirty="0">
                <a:latin typeface="Tahoma" charset="0"/>
              </a:rPr>
              <a:t>-Robert Putnam (1993)</a:t>
            </a:r>
          </a:p>
          <a:p>
            <a:pPr algn="r" eaLnBrk="1" hangingPunct="1">
              <a:buFont typeface="Wingdings" charset="0"/>
              <a:buNone/>
            </a:pPr>
            <a:r>
              <a:rPr lang="en-US" sz="1050" u="sng" dirty="0">
                <a:latin typeface="Tahoma" charset="0"/>
              </a:rPr>
              <a:t>Making Democracy Work:  Civic Traditions in Modern Italy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98EB2857-F299-7F47-BBAF-204BD2EF9C44}" type="slidenum">
              <a:rPr lang="en-US" sz="1400"/>
              <a:pPr/>
              <a:t>7</a:t>
            </a:fld>
            <a:endParaRPr 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850" name="Rectangle 4098"/>
          <p:cNvSpPr>
            <a:spLocks noGrp="1" noChangeArrowheads="1"/>
          </p:cNvSpPr>
          <p:nvPr>
            <p:ph type="title"/>
          </p:nvPr>
        </p:nvSpPr>
        <p:spPr>
          <a:xfrm>
            <a:off x="415925" y="1456765"/>
            <a:ext cx="8308975" cy="829235"/>
          </a:xfrm>
        </p:spPr>
        <p:txBody>
          <a:bodyPr/>
          <a:lstStyle/>
          <a:p>
            <a:pPr algn="ctr" eaLnBrk="1" hangingPunct="1"/>
            <a:r>
              <a:rPr lang="en-US" dirty="0">
                <a:latin typeface="Tahoma" charset="0"/>
              </a:rPr>
              <a:t>What we know…</a:t>
            </a:r>
          </a:p>
        </p:txBody>
      </p:sp>
      <p:sp>
        <p:nvSpPr>
          <p:cNvPr id="1358851" name="Rectangle 4099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3276600"/>
            <a:ext cx="7772400" cy="3048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buFont typeface="Wingdings" charset="0"/>
              <a:buNone/>
            </a:pPr>
            <a:r>
              <a:rPr lang="en-US" sz="2400" dirty="0">
                <a:latin typeface="Tahoma" charset="0"/>
              </a:rPr>
              <a:t>There is a correlation between the quality of the</a:t>
            </a:r>
          </a:p>
          <a:p>
            <a:pPr eaLnBrk="1" hangingPunct="1">
              <a:lnSpc>
                <a:spcPct val="110000"/>
              </a:lnSpc>
              <a:buFont typeface="Wingdings" charset="0"/>
              <a:buNone/>
            </a:pPr>
            <a:r>
              <a:rPr lang="en-US" sz="2400" dirty="0">
                <a:latin typeface="Tahoma" charset="0"/>
              </a:rPr>
              <a:t>relationships between the adults in the system and</a:t>
            </a:r>
          </a:p>
          <a:p>
            <a:pPr eaLnBrk="1" hangingPunct="1">
              <a:lnSpc>
                <a:spcPct val="110000"/>
              </a:lnSpc>
              <a:buFont typeface="Wingdings" charset="0"/>
              <a:buNone/>
            </a:pPr>
            <a:r>
              <a:rPr lang="en-US" sz="2400" dirty="0">
                <a:latin typeface="Tahoma" charset="0"/>
              </a:rPr>
              <a:t>outcomes of that system… </a:t>
            </a:r>
          </a:p>
          <a:p>
            <a:pPr eaLnBrk="1" hangingPunct="1">
              <a:buFont typeface="Wingdings" charset="0"/>
              <a:buNone/>
            </a:pPr>
            <a:endParaRPr lang="en-US" sz="2400" dirty="0">
              <a:latin typeface="Tahoma" charset="0"/>
            </a:endParaRPr>
          </a:p>
          <a:p>
            <a:pPr algn="r" eaLnBrk="1" hangingPunct="1">
              <a:buFont typeface="Wingdings" charset="0"/>
              <a:buNone/>
            </a:pPr>
            <a:r>
              <a:rPr lang="en-US" sz="1800" dirty="0">
                <a:latin typeface="Tahoma" charset="0"/>
              </a:rPr>
              <a:t>	</a:t>
            </a:r>
            <a:r>
              <a:rPr lang="en-US" sz="1000" dirty="0">
                <a:latin typeface="Tahoma" charset="0"/>
              </a:rPr>
              <a:t>(Cohen &amp; </a:t>
            </a:r>
            <a:r>
              <a:rPr lang="en-US" sz="1000" dirty="0" err="1">
                <a:latin typeface="Tahoma" charset="0"/>
              </a:rPr>
              <a:t>Prusak</a:t>
            </a:r>
            <a:r>
              <a:rPr lang="en-US" sz="1000" dirty="0">
                <a:latin typeface="Tahoma" charset="0"/>
              </a:rPr>
              <a:t>, 2001; Fukuyama, 1992; Kramer, 1996; Putnam,1993)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E0B1EEAD-DE05-CB4A-ACE0-AE0590E6679F}" type="slidenum">
              <a:rPr lang="en-US" sz="1400"/>
              <a:pPr/>
              <a:t>8</a:t>
            </a:fld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5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5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5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8850" grpId="0" autoUpdateAnimBg="0"/>
      <p:bldP spid="135885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379412" y="90055"/>
            <a:ext cx="8308975" cy="1143000"/>
          </a:xfrm>
        </p:spPr>
        <p:txBody>
          <a:bodyPr/>
          <a:lstStyle/>
          <a:p>
            <a:pPr algn="ctr"/>
            <a:r>
              <a:rPr lang="en-US" sz="2800" b="1" u="sng" dirty="0">
                <a:solidFill>
                  <a:schemeClr val="tx1"/>
                </a:solidFill>
                <a:latin typeface="Arial" charset="0"/>
              </a:rPr>
              <a:t>Interdisciplinary Trust Typology </a:t>
            </a:r>
            <a:br>
              <a:rPr lang="en-US" sz="2800" b="1" u="sng" dirty="0">
                <a:solidFill>
                  <a:schemeClr val="tx1"/>
                </a:solidFill>
                <a:latin typeface="Arial" charset="0"/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33F123C7-15A6-4C4D-89B1-93BE038005A4}" type="slidenum">
              <a:rPr lang="en-US" sz="1400"/>
              <a:pPr/>
              <a:t>9</a:t>
            </a:fld>
            <a:endParaRPr lang="en-US" sz="1400"/>
          </a:p>
        </p:txBody>
      </p:sp>
      <p:grpSp>
        <p:nvGrpSpPr>
          <p:cNvPr id="6" name="Group 5" descr="generalized/social&#10;partiuclarized&#10;institutional sytem&#10;fiduciary altruistic dispositional" title="Interdisciplinary Trust Typology"/>
          <p:cNvGrpSpPr/>
          <p:nvPr/>
        </p:nvGrpSpPr>
        <p:grpSpPr>
          <a:xfrm>
            <a:off x="914400" y="1219200"/>
            <a:ext cx="7467600" cy="5181600"/>
            <a:chOff x="914400" y="1219200"/>
            <a:chExt cx="7467600" cy="5181600"/>
          </a:xfrm>
        </p:grpSpPr>
        <p:grpSp>
          <p:nvGrpSpPr>
            <p:cNvPr id="2" name="Group 1" descr="Generalized/Social&#10;Particularized&#10;Fiduciary, Alrtruistic, Dispositional&#10;Institutional/System" title="Ven Diagram"/>
            <p:cNvGrpSpPr/>
            <p:nvPr/>
          </p:nvGrpSpPr>
          <p:grpSpPr>
            <a:xfrm>
              <a:off x="1524000" y="1219200"/>
              <a:ext cx="6248400" cy="5181600"/>
              <a:chOff x="1524000" y="1219200"/>
              <a:chExt cx="6248400" cy="5181600"/>
            </a:xfrm>
          </p:grpSpPr>
          <p:sp>
            <p:nvSpPr>
              <p:cNvPr id="13321" name="Oval 8"/>
              <p:cNvSpPr>
                <a:spLocks noChangeArrowheads="1"/>
              </p:cNvSpPr>
              <p:nvPr/>
            </p:nvSpPr>
            <p:spPr bwMode="auto">
              <a:xfrm>
                <a:off x="1524000" y="2133600"/>
                <a:ext cx="3505200" cy="34290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3322" name="Oval 9"/>
              <p:cNvSpPr>
                <a:spLocks noChangeArrowheads="1"/>
              </p:cNvSpPr>
              <p:nvPr/>
            </p:nvSpPr>
            <p:spPr bwMode="auto">
              <a:xfrm>
                <a:off x="2895600" y="1219200"/>
                <a:ext cx="3581400" cy="3505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3323" name="Oval 10"/>
              <p:cNvSpPr>
                <a:spLocks noChangeArrowheads="1"/>
              </p:cNvSpPr>
              <p:nvPr/>
            </p:nvSpPr>
            <p:spPr bwMode="auto">
              <a:xfrm>
                <a:off x="4114800" y="2133600"/>
                <a:ext cx="3657600" cy="3505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folHlink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3324" name="Oval 11"/>
              <p:cNvSpPr>
                <a:spLocks noChangeArrowheads="1"/>
              </p:cNvSpPr>
              <p:nvPr/>
            </p:nvSpPr>
            <p:spPr bwMode="auto">
              <a:xfrm>
                <a:off x="2895600" y="2895600"/>
                <a:ext cx="3733800" cy="35052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A175F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13325" name="Text Box 12"/>
            <p:cNvSpPr txBox="1">
              <a:spLocks noChangeArrowheads="1"/>
            </p:cNvSpPr>
            <p:nvPr/>
          </p:nvSpPr>
          <p:spPr bwMode="auto">
            <a:xfrm>
              <a:off x="914400" y="3581400"/>
              <a:ext cx="20574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PARTICULARIZED</a:t>
              </a:r>
            </a:p>
          </p:txBody>
        </p:sp>
        <p:sp>
          <p:nvSpPr>
            <p:cNvPr id="13326" name="Text Box 13"/>
            <p:cNvSpPr txBox="1">
              <a:spLocks noChangeArrowheads="1"/>
            </p:cNvSpPr>
            <p:nvPr/>
          </p:nvSpPr>
          <p:spPr bwMode="auto">
            <a:xfrm>
              <a:off x="3505200" y="5334000"/>
              <a:ext cx="2057400" cy="8843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FIDUCIARY</a:t>
              </a:r>
              <a:br>
                <a:rPr lang="en-US" sz="1600" b="1" dirty="0">
                  <a:latin typeface="Arial" charset="0"/>
                </a:rPr>
              </a:br>
              <a:r>
                <a:rPr lang="en-US" sz="1600" b="1" dirty="0">
                  <a:latin typeface="Arial" charset="0"/>
                </a:rPr>
                <a:t>ALTRUISTIC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DISPOSITIONAL</a:t>
              </a:r>
            </a:p>
          </p:txBody>
        </p:sp>
        <p:sp>
          <p:nvSpPr>
            <p:cNvPr id="13327" name="Text Box 14"/>
            <p:cNvSpPr txBox="1">
              <a:spLocks noChangeArrowheads="1"/>
            </p:cNvSpPr>
            <p:nvPr/>
          </p:nvSpPr>
          <p:spPr bwMode="auto">
            <a:xfrm>
              <a:off x="3733800" y="1524000"/>
              <a:ext cx="2057400" cy="703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GENERALIZED/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SOCIAL</a:t>
              </a:r>
            </a:p>
          </p:txBody>
        </p:sp>
        <p:sp>
          <p:nvSpPr>
            <p:cNvPr id="13328" name="Text Box 15"/>
            <p:cNvSpPr txBox="1">
              <a:spLocks noChangeArrowheads="1"/>
            </p:cNvSpPr>
            <p:nvPr/>
          </p:nvSpPr>
          <p:spPr bwMode="auto">
            <a:xfrm>
              <a:off x="6553200" y="3429000"/>
              <a:ext cx="1828800" cy="703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eaLnBrk="0" hangingPunct="0">
                <a:buFont typeface="Wingdings" charset="0"/>
                <a:defRPr sz="20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INSTITUTIONAL/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sz="1600" b="1" dirty="0">
                  <a:latin typeface="Arial" charset="0"/>
                </a:rPr>
                <a:t>SYSTEM</a:t>
              </a:r>
            </a:p>
          </p:txBody>
        </p:sp>
      </p:grp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0" y="6248400"/>
            <a:ext cx="3505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>
                <a:latin typeface="Arial" charset="0"/>
              </a:rPr>
              <a:t>Work in progress. </a:t>
            </a:r>
          </a:p>
          <a:p>
            <a:pPr algn="ctr"/>
            <a:r>
              <a:rPr lang="en-US" sz="900">
                <a:latin typeface="Arial" charset="0"/>
              </a:rPr>
              <a:t>Please do not disseminate without permission of the author.</a:t>
            </a:r>
          </a:p>
          <a:p>
            <a:pPr algn="ctr">
              <a:buFontTx/>
              <a:buChar char="©"/>
            </a:pPr>
            <a:r>
              <a:rPr lang="en-US" sz="900">
                <a:latin typeface="Arial" charset="0"/>
              </a:rPr>
              <a:t> cfromme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po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Expo">
      <a:maj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p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3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93000"/>
                <a:satMod val="130000"/>
              </a:schemeClr>
            </a:gs>
            <a:gs pos="60000">
              <a:schemeClr val="phClr">
                <a:tint val="80000"/>
                <a:shade val="93000"/>
                <a:satMod val="130000"/>
              </a:schemeClr>
            </a:gs>
            <a:gs pos="100000">
              <a:schemeClr val="phClr">
                <a:tint val="50000"/>
                <a:shade val="94000"/>
                <a:alpha val="100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4925" cap="flat" cmpd="sng" algn="ctr"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8600000" scaled="0"/>
          </a:gra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C0C0C0">
                <a:alpha val="75000"/>
              </a:srgbClr>
            </a:innerShdw>
            <a:outerShdw blurRad="63500" dist="38100" dir="5400000" sx="105000" sy="105000" algn="br" rotWithShape="0">
              <a:srgbClr val="000000">
                <a:alpha val="30000"/>
              </a:srgbClr>
            </a:outerShdw>
          </a:effectLst>
        </a:effectStyle>
        <a:effectStyle>
          <a:effectLst>
            <a:innerShdw blurRad="50800" dist="25400" dir="16200000">
              <a:srgbClr val="C0C0C0">
                <a:alpha val="75000"/>
              </a:srgbClr>
            </a:innerShdw>
            <a:reflection blurRad="63500" stA="40000" endPos="50000" dist="127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WheelBackground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ADRETranspar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24370</TotalTime>
  <Words>1290</Words>
  <Application>Microsoft Office PowerPoint</Application>
  <PresentationFormat>On-screen Show (4:3)</PresentationFormat>
  <Paragraphs>233</Paragraphs>
  <Slides>31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Expo</vt:lpstr>
      <vt:lpstr>WheelBackgroundLogo</vt:lpstr>
      <vt:lpstr>CADRETransparent</vt:lpstr>
      <vt:lpstr>  Mediating in the Context of Broken Trust Cathy Fromme, Trustworks Greg Abell, Sound Options Mediation Group September 12, 2017 2:30 pm – 3:45 pm ET (11:30-12:45 PT) Note: The presentation is currently available on the CADRE website http://www.cadreworks.org/events/mediating-context-broken-trust   </vt:lpstr>
      <vt:lpstr>Mediating in the Context of Broken Trust   CADRE September 12, 2017</vt:lpstr>
      <vt:lpstr>Objectives for the session…</vt:lpstr>
      <vt:lpstr>“To the man who only has a hammer in the tool kit, every problem looks like a nail.” -Abraham Maslow </vt:lpstr>
      <vt:lpstr>Social Capital:  What is it?</vt:lpstr>
      <vt:lpstr>Putnam (1993) suggests that,</vt:lpstr>
      <vt:lpstr>Putnam has shown…</vt:lpstr>
      <vt:lpstr>What we know…</vt:lpstr>
      <vt:lpstr>Interdisciplinary Trust Typology  </vt:lpstr>
      <vt:lpstr>Interdisciplinary Trust Typology </vt:lpstr>
      <vt:lpstr>Interdisciplinary Trust Typology </vt:lpstr>
      <vt:lpstr>Interdisciplinary Trust Typology </vt:lpstr>
      <vt:lpstr>Interdisciplinary Trust Typology </vt:lpstr>
      <vt:lpstr>What About Trust?</vt:lpstr>
      <vt:lpstr>What About Trust?</vt:lpstr>
      <vt:lpstr>The conversation is the relationship. </vt:lpstr>
      <vt:lpstr>Attributes in support of Trust and Social Capital . . . </vt:lpstr>
      <vt:lpstr>Benevolence/Caring</vt:lpstr>
      <vt:lpstr>Honesty/Integrity</vt:lpstr>
      <vt:lpstr>Openness</vt:lpstr>
      <vt:lpstr>Mindfulness</vt:lpstr>
      <vt:lpstr>Reliability</vt:lpstr>
      <vt:lpstr>Competence (in core role responsibilities)</vt:lpstr>
      <vt:lpstr>Real change begins with the simple act of people talking about what they care about.” </vt:lpstr>
      <vt:lpstr> So now what?  Deconstructing the Story</vt:lpstr>
      <vt:lpstr>Questions for engaging the conversation . . .</vt:lpstr>
      <vt:lpstr>Questions for engaging the conversation . . .</vt:lpstr>
      <vt:lpstr>Being honest and walking with integrity means that we confront the challenges before us...</vt:lpstr>
      <vt:lpstr>Relationships Within the School House Roland S. Barth</vt:lpstr>
      <vt:lpstr>Laurence Gonzales quote</vt:lpstr>
      <vt:lpstr>  Thank you for joining us! Please take a few minutes to respond to this brief survey about your experience: Webinar Survey  https://www.surveymonkey.com/r/BrokenTrust </vt:lpstr>
    </vt:vector>
  </TitlesOfParts>
  <Company>OSPI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Mediating in the Context of Broken Trust</dc:title>
  <dc:creator>EWinter;Cathy Fromme and Greg Abell</dc:creator>
  <cp:lastModifiedBy>Noella Bernal</cp:lastModifiedBy>
  <cp:revision>912</cp:revision>
  <cp:lastPrinted>2017-09-05T23:31:02Z</cp:lastPrinted>
  <dcterms:created xsi:type="dcterms:W3CDTF">2003-02-07T23:41:33Z</dcterms:created>
  <dcterms:modified xsi:type="dcterms:W3CDTF">2017-09-11T22:00:16Z</dcterms:modified>
</cp:coreProperties>
</file>