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sldIdLst>
    <p:sldId id="352" r:id="rId5"/>
    <p:sldId id="267" r:id="rId6"/>
    <p:sldId id="257" r:id="rId7"/>
    <p:sldId id="258" r:id="rId8"/>
    <p:sldId id="280" r:id="rId9"/>
    <p:sldId id="279" r:id="rId10"/>
    <p:sldId id="297" r:id="rId11"/>
    <p:sldId id="283" r:id="rId12"/>
    <p:sldId id="300" r:id="rId13"/>
    <p:sldId id="284" r:id="rId14"/>
    <p:sldId id="299" r:id="rId15"/>
    <p:sldId id="282" r:id="rId16"/>
    <p:sldId id="262" r:id="rId17"/>
    <p:sldId id="286" r:id="rId18"/>
    <p:sldId id="263" r:id="rId19"/>
    <p:sldId id="264" r:id="rId20"/>
    <p:sldId id="268" r:id="rId21"/>
    <p:sldId id="270" r:id="rId22"/>
    <p:sldId id="287" r:id="rId23"/>
    <p:sldId id="265" r:id="rId24"/>
    <p:sldId id="272" r:id="rId25"/>
    <p:sldId id="273" r:id="rId26"/>
    <p:sldId id="274" r:id="rId27"/>
    <p:sldId id="277" r:id="rId28"/>
    <p:sldId id="278" r:id="rId29"/>
    <p:sldId id="294" r:id="rId30"/>
    <p:sldId id="288" r:id="rId31"/>
    <p:sldId id="293" r:id="rId32"/>
    <p:sldId id="291" r:id="rId33"/>
    <p:sldId id="290" r:id="rId34"/>
    <p:sldId id="289" r:id="rId35"/>
    <p:sldId id="295" r:id="rId36"/>
    <p:sldId id="296" r:id="rId37"/>
    <p:sldId id="259" r:id="rId38"/>
    <p:sldId id="353" r:id="rId39"/>
    <p:sldId id="354" r:id="rId40"/>
    <p:sldId id="26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wara Denise Goode" initials="TDG" lastIdx="3" clrIdx="0">
    <p:extLst>
      <p:ext uri="{19B8F6BF-5375-455C-9EA6-DF929625EA0E}">
        <p15:presenceInfo xmlns:p15="http://schemas.microsoft.com/office/powerpoint/2012/main" userId="Tawara Denise Good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20" autoAdjust="0"/>
  </p:normalViewPr>
  <p:slideViewPr>
    <p:cSldViewPr snapToGrid="0">
      <p:cViewPr varScale="1">
        <p:scale>
          <a:sx n="108" d="100"/>
          <a:sy n="108" d="100"/>
        </p:scale>
        <p:origin x="714" y="12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13697A-1EE6-429D-ACEF-51D5E8E2F66D}" type="doc">
      <dgm:prSet loTypeId="urn:microsoft.com/office/officeart/2005/8/layout/arrow1" loCatId="relationship" qsTypeId="urn:microsoft.com/office/officeart/2005/8/quickstyle/simple1" qsCatId="simple" csTypeId="urn:microsoft.com/office/officeart/2005/8/colors/colorful1" csCatId="colorful" phldr="1"/>
      <dgm:spPr/>
      <dgm:t>
        <a:bodyPr/>
        <a:lstStyle/>
        <a:p>
          <a:endParaRPr lang="en-US"/>
        </a:p>
      </dgm:t>
    </dgm:pt>
    <dgm:pt modelId="{EC64DE24-261B-4A97-B2A0-CD161E0C9A56}">
      <dgm:prSet phldrT="[Text]"/>
      <dgm:spPr/>
      <dgm:t>
        <a:bodyPr/>
        <a:lstStyle/>
        <a:p>
          <a:r>
            <a:rPr lang="en-US" dirty="0">
              <a:solidFill>
                <a:schemeClr val="tx1"/>
              </a:solidFill>
            </a:rPr>
            <a:t>Community Outreach</a:t>
          </a:r>
        </a:p>
      </dgm:t>
    </dgm:pt>
    <dgm:pt modelId="{F252ED1D-099E-4B6F-A1E9-EFF1A0E11D83}" type="parTrans" cxnId="{D53E072A-DB75-40BC-9202-A1A8DCD15D82}">
      <dgm:prSet/>
      <dgm:spPr/>
      <dgm:t>
        <a:bodyPr/>
        <a:lstStyle/>
        <a:p>
          <a:endParaRPr lang="en-US"/>
        </a:p>
      </dgm:t>
    </dgm:pt>
    <dgm:pt modelId="{41B4397A-5A88-46A3-859D-F236A4BCACC4}" type="sibTrans" cxnId="{D53E072A-DB75-40BC-9202-A1A8DCD15D82}">
      <dgm:prSet/>
      <dgm:spPr/>
      <dgm:t>
        <a:bodyPr/>
        <a:lstStyle/>
        <a:p>
          <a:endParaRPr lang="en-US"/>
        </a:p>
      </dgm:t>
    </dgm:pt>
    <dgm:pt modelId="{C60E841E-1A8B-4265-A67B-4C97808B4590}">
      <dgm:prSet phldrT="[Text]"/>
      <dgm:spPr/>
      <dgm:t>
        <a:bodyPr/>
        <a:lstStyle/>
        <a:p>
          <a:r>
            <a:rPr lang="en-US" dirty="0">
              <a:solidFill>
                <a:schemeClr val="tx1"/>
              </a:solidFill>
            </a:rPr>
            <a:t>Community Engagement </a:t>
          </a:r>
        </a:p>
      </dgm:t>
    </dgm:pt>
    <dgm:pt modelId="{4B337068-D38F-4912-A60B-0AB5957BE6B1}" type="parTrans" cxnId="{9E5B58D7-BC9F-4893-AD9E-87EB7837BD96}">
      <dgm:prSet/>
      <dgm:spPr/>
      <dgm:t>
        <a:bodyPr/>
        <a:lstStyle/>
        <a:p>
          <a:endParaRPr lang="en-US"/>
        </a:p>
      </dgm:t>
    </dgm:pt>
    <dgm:pt modelId="{98713343-D7C1-40E3-BECB-A926219C7827}" type="sibTrans" cxnId="{9E5B58D7-BC9F-4893-AD9E-87EB7837BD96}">
      <dgm:prSet/>
      <dgm:spPr/>
      <dgm:t>
        <a:bodyPr/>
        <a:lstStyle/>
        <a:p>
          <a:endParaRPr lang="en-US"/>
        </a:p>
      </dgm:t>
    </dgm:pt>
    <dgm:pt modelId="{F840D14F-F969-485A-ADF5-D95C9A514DB7}" type="pres">
      <dgm:prSet presAssocID="{D713697A-1EE6-429D-ACEF-51D5E8E2F66D}" presName="cycle" presStyleCnt="0">
        <dgm:presLayoutVars>
          <dgm:dir/>
          <dgm:resizeHandles val="exact"/>
        </dgm:presLayoutVars>
      </dgm:prSet>
      <dgm:spPr/>
    </dgm:pt>
    <dgm:pt modelId="{2E13B10A-E0A3-44D0-809E-8357DF9041BE}" type="pres">
      <dgm:prSet presAssocID="{EC64DE24-261B-4A97-B2A0-CD161E0C9A56}" presName="arrow" presStyleLbl="node1" presStyleIdx="0" presStyleCnt="2">
        <dgm:presLayoutVars>
          <dgm:bulletEnabled val="1"/>
        </dgm:presLayoutVars>
      </dgm:prSet>
      <dgm:spPr/>
    </dgm:pt>
    <dgm:pt modelId="{C089CC9E-365E-41F3-BBA1-B64AB8A5AD09}" type="pres">
      <dgm:prSet presAssocID="{C60E841E-1A8B-4265-A67B-4C97808B4590}" presName="arrow" presStyleLbl="node1" presStyleIdx="1" presStyleCnt="2">
        <dgm:presLayoutVars>
          <dgm:bulletEnabled val="1"/>
        </dgm:presLayoutVars>
      </dgm:prSet>
      <dgm:spPr/>
    </dgm:pt>
  </dgm:ptLst>
  <dgm:cxnLst>
    <dgm:cxn modelId="{D53E072A-DB75-40BC-9202-A1A8DCD15D82}" srcId="{D713697A-1EE6-429D-ACEF-51D5E8E2F66D}" destId="{EC64DE24-261B-4A97-B2A0-CD161E0C9A56}" srcOrd="0" destOrd="0" parTransId="{F252ED1D-099E-4B6F-A1E9-EFF1A0E11D83}" sibTransId="{41B4397A-5A88-46A3-859D-F236A4BCACC4}"/>
    <dgm:cxn modelId="{853E047F-814E-41EA-9FF7-4BE76A01373C}" type="presOf" srcId="{D713697A-1EE6-429D-ACEF-51D5E8E2F66D}" destId="{F840D14F-F969-485A-ADF5-D95C9A514DB7}" srcOrd="0" destOrd="0" presId="urn:microsoft.com/office/officeart/2005/8/layout/arrow1"/>
    <dgm:cxn modelId="{551930D7-AEFF-45D7-889A-E2160931D7F9}" type="presOf" srcId="{C60E841E-1A8B-4265-A67B-4C97808B4590}" destId="{C089CC9E-365E-41F3-BBA1-B64AB8A5AD09}" srcOrd="0" destOrd="0" presId="urn:microsoft.com/office/officeart/2005/8/layout/arrow1"/>
    <dgm:cxn modelId="{9E5B58D7-BC9F-4893-AD9E-87EB7837BD96}" srcId="{D713697A-1EE6-429D-ACEF-51D5E8E2F66D}" destId="{C60E841E-1A8B-4265-A67B-4C97808B4590}" srcOrd="1" destOrd="0" parTransId="{4B337068-D38F-4912-A60B-0AB5957BE6B1}" sibTransId="{98713343-D7C1-40E3-BECB-A926219C7827}"/>
    <dgm:cxn modelId="{D3801CE2-676C-4567-AABB-53B0EAD36A17}" type="presOf" srcId="{EC64DE24-261B-4A97-B2A0-CD161E0C9A56}" destId="{2E13B10A-E0A3-44D0-809E-8357DF9041BE}" srcOrd="0" destOrd="0" presId="urn:microsoft.com/office/officeart/2005/8/layout/arrow1"/>
    <dgm:cxn modelId="{E1D6FFAC-09F5-4F7D-9F6C-304D3811B95F}" type="presParOf" srcId="{F840D14F-F969-485A-ADF5-D95C9A514DB7}" destId="{2E13B10A-E0A3-44D0-809E-8357DF9041BE}" srcOrd="0" destOrd="0" presId="urn:microsoft.com/office/officeart/2005/8/layout/arrow1"/>
    <dgm:cxn modelId="{3D164675-D86E-4A6F-BC0D-E7AE6B46E595}" type="presParOf" srcId="{F840D14F-F969-485A-ADF5-D95C9A514DB7}" destId="{C089CC9E-365E-41F3-BBA1-B64AB8A5AD09}"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1263E5-94E4-4EE7-98A6-41A37CABA5FE}"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US"/>
        </a:p>
      </dgm:t>
    </dgm:pt>
    <dgm:pt modelId="{CF55E4DE-1AE1-43A9-BB6F-32936E1B0AB6}">
      <dgm:prSet phldrT="[Text]"/>
      <dgm:spPr/>
      <dgm:t>
        <a:bodyPr/>
        <a:lstStyle/>
        <a:p>
          <a:r>
            <a:rPr lang="en-US" dirty="0">
              <a:solidFill>
                <a:schemeClr val="tx1"/>
              </a:solidFill>
            </a:rPr>
            <a:t>Give lip service to community engagement </a:t>
          </a:r>
        </a:p>
      </dgm:t>
      <dgm:extLst>
        <a:ext uri="{E40237B7-FDA0-4F09-8148-C483321AD2D9}">
          <dgm14:cNvPr xmlns:dgm14="http://schemas.microsoft.com/office/drawing/2010/diagram" id="0" name="" descr="Give lip service to community engagement &#10;Fail to recognize and appreciate the knowledge and resilience of diverse communities  &#10;Want member of diverse communities to believe, think, and act “like us”  &#10;Have minimum capacity to learn from and partner with diverse communities  &#10;Have few staff who are members of the diverse communities they serve  &#10;"/>
        </a:ext>
      </dgm:extLst>
    </dgm:pt>
    <dgm:pt modelId="{CF3943AC-D804-4D23-9790-B536653453FF}" type="parTrans" cxnId="{DCA10EC7-962D-423E-9830-A55CB629B682}">
      <dgm:prSet/>
      <dgm:spPr/>
      <dgm:t>
        <a:bodyPr/>
        <a:lstStyle/>
        <a:p>
          <a:endParaRPr lang="en-US"/>
        </a:p>
      </dgm:t>
    </dgm:pt>
    <dgm:pt modelId="{20800B31-3A54-4CFB-AEEF-AE576ED650B0}" type="sibTrans" cxnId="{DCA10EC7-962D-423E-9830-A55CB629B682}">
      <dgm:prSet/>
      <dgm:spPr/>
      <dgm:t>
        <a:bodyPr/>
        <a:lstStyle/>
        <a:p>
          <a:endParaRPr lang="en-US"/>
        </a:p>
      </dgm:t>
    </dgm:pt>
    <dgm:pt modelId="{1078DD81-8109-4AA0-A1D6-3AE45AB1ED33}">
      <dgm:prSet phldrT="[Text]"/>
      <dgm:spPr/>
      <dgm:t>
        <a:bodyPr/>
        <a:lstStyle/>
        <a:p>
          <a:r>
            <a:rPr lang="en-US" dirty="0">
              <a:solidFill>
                <a:schemeClr val="tx1"/>
              </a:solidFill>
            </a:rPr>
            <a:t>Fail to recognize and appreciate the knowledge and resilience of diverse communities  </a:t>
          </a:r>
        </a:p>
      </dgm:t>
      <dgm:extLst>
        <a:ext uri="{E40237B7-FDA0-4F09-8148-C483321AD2D9}">
          <dgm14:cNvPr xmlns:dgm14="http://schemas.microsoft.com/office/drawing/2010/diagram" id="0" name="" descr="Give lip service to community engagement &#10;Fail to recognize and appreciate the knowledge and resilience of diverse communities  &#10;Want member of diverse communities to believe, think, and act “like us”  &#10;Have minimum capacity to learn from and partner with diverse communities  &#10;Have few staff who are members of the diverse communities they serve  &#10;"/>
        </a:ext>
      </dgm:extLst>
    </dgm:pt>
    <dgm:pt modelId="{CB2D09B5-E135-4D38-934F-9F8257F9BE42}" type="parTrans" cxnId="{CBE4D1DA-7C5C-4847-91C9-3E03A1268F37}">
      <dgm:prSet/>
      <dgm:spPr/>
      <dgm:t>
        <a:bodyPr/>
        <a:lstStyle/>
        <a:p>
          <a:endParaRPr lang="en-US"/>
        </a:p>
      </dgm:t>
    </dgm:pt>
    <dgm:pt modelId="{BB46F7FE-C915-4579-82A9-EE272519BB26}" type="sibTrans" cxnId="{CBE4D1DA-7C5C-4847-91C9-3E03A1268F37}">
      <dgm:prSet/>
      <dgm:spPr/>
      <dgm:t>
        <a:bodyPr/>
        <a:lstStyle/>
        <a:p>
          <a:endParaRPr lang="en-US"/>
        </a:p>
      </dgm:t>
    </dgm:pt>
    <dgm:pt modelId="{F29AD909-97A3-413A-AC73-CB7F405183C9}">
      <dgm:prSet phldrT="[Text]"/>
      <dgm:spPr/>
      <dgm:t>
        <a:bodyPr/>
        <a:lstStyle/>
        <a:p>
          <a:r>
            <a:rPr lang="en-US" dirty="0">
              <a:solidFill>
                <a:schemeClr val="tx1"/>
              </a:solidFill>
            </a:rPr>
            <a:t>Want members of diverse communities to believe, think, and act “like us”  </a:t>
          </a:r>
        </a:p>
      </dgm:t>
      <dgm:extLst>
        <a:ext uri="{E40237B7-FDA0-4F09-8148-C483321AD2D9}">
          <dgm14:cNvPr xmlns:dgm14="http://schemas.microsoft.com/office/drawing/2010/diagram" id="0" name="" descr="Give lip service to community engagement &#10;Fail to recognize and appreciate the knowledge and resilience of diverse communities  &#10;Want member of diverse communities to believe, think, and act “like us”  &#10;Have minimum capacity to learn from and partner with diverse communities  &#10;Have few staff who are members of the diverse communities they serve  &#10;&#10;"/>
        </a:ext>
      </dgm:extLst>
    </dgm:pt>
    <dgm:pt modelId="{F548EA54-0C31-4B6E-8910-31632279C5E5}" type="parTrans" cxnId="{BC793DD9-2CCF-4361-95E2-7381F8A793A4}">
      <dgm:prSet/>
      <dgm:spPr/>
      <dgm:t>
        <a:bodyPr/>
        <a:lstStyle/>
        <a:p>
          <a:endParaRPr lang="en-US"/>
        </a:p>
      </dgm:t>
    </dgm:pt>
    <dgm:pt modelId="{68983CD9-234D-4862-A95F-C3F4C247A636}" type="sibTrans" cxnId="{BC793DD9-2CCF-4361-95E2-7381F8A793A4}">
      <dgm:prSet/>
      <dgm:spPr/>
      <dgm:t>
        <a:bodyPr/>
        <a:lstStyle/>
        <a:p>
          <a:endParaRPr lang="en-US"/>
        </a:p>
      </dgm:t>
    </dgm:pt>
    <dgm:pt modelId="{C433A03D-22B2-4881-8BD0-28063B85DC6E}">
      <dgm:prSet phldrT="[Text]"/>
      <dgm:spPr/>
      <dgm:t>
        <a:bodyPr/>
        <a:lstStyle/>
        <a:p>
          <a:r>
            <a:rPr lang="en-US" dirty="0">
              <a:solidFill>
                <a:schemeClr val="tx1"/>
              </a:solidFill>
            </a:rPr>
            <a:t>Have minimum capacity to learn from and partner with diverse communities  </a:t>
          </a:r>
        </a:p>
      </dgm:t>
      <dgm:extLst>
        <a:ext uri="{E40237B7-FDA0-4F09-8148-C483321AD2D9}">
          <dgm14:cNvPr xmlns:dgm14="http://schemas.microsoft.com/office/drawing/2010/diagram" id="0" name="" descr="Give lip service to community engagement &#10;Fail to recognize and appreciate the knowledge and resilience of diverse communities  &#10;Want member of diverse communities to believe, think, and act “like us”  &#10;Have minimum capacity to learn from and partner with diverse communities  &#10;Have few staff who are members of the diverse communities they serve  &#10;"/>
        </a:ext>
      </dgm:extLst>
    </dgm:pt>
    <dgm:pt modelId="{DB11C54B-BC4E-46B6-91D5-AECBBC97682A}" type="parTrans" cxnId="{258BB001-0F12-4221-870D-A0B6DD0ECF3A}">
      <dgm:prSet/>
      <dgm:spPr/>
      <dgm:t>
        <a:bodyPr/>
        <a:lstStyle/>
        <a:p>
          <a:endParaRPr lang="en-US"/>
        </a:p>
      </dgm:t>
    </dgm:pt>
    <dgm:pt modelId="{06353721-1ED1-4874-B182-F8D8BDF01A06}" type="sibTrans" cxnId="{258BB001-0F12-4221-870D-A0B6DD0ECF3A}">
      <dgm:prSet/>
      <dgm:spPr/>
      <dgm:t>
        <a:bodyPr/>
        <a:lstStyle/>
        <a:p>
          <a:endParaRPr lang="en-US"/>
        </a:p>
      </dgm:t>
    </dgm:pt>
    <dgm:pt modelId="{43048334-883F-48E5-886C-E2D5D6940283}">
      <dgm:prSet phldrT="[Text]"/>
      <dgm:spPr/>
      <dgm:t>
        <a:bodyPr/>
        <a:lstStyle/>
        <a:p>
          <a:r>
            <a:rPr lang="en-US" dirty="0">
              <a:solidFill>
                <a:schemeClr val="tx1"/>
              </a:solidFill>
            </a:rPr>
            <a:t>Have few staff who are members of the diverse communities they serve  </a:t>
          </a:r>
        </a:p>
      </dgm:t>
      <dgm:extLst>
        <a:ext uri="{E40237B7-FDA0-4F09-8148-C483321AD2D9}">
          <dgm14:cNvPr xmlns:dgm14="http://schemas.microsoft.com/office/drawing/2010/diagram" id="0" name="" descr="Give lip service to community engagement &#10;Fail to recognize and appreciate the knowledge and resilience of diverse communities  &#10;Want member of diverse communities to believe, think, and act “like us”  &#10;Have minimum capacity to learn from and partner with diverse communities  &#10;Have few staff who are members of the diverse communities they serve  &#10;"/>
        </a:ext>
      </dgm:extLst>
    </dgm:pt>
    <dgm:pt modelId="{73D9CCC4-72D7-477F-A22D-CBC3F33D3AEA}" type="parTrans" cxnId="{AE8D0067-D2CA-4623-88C6-6A5554FE1CA6}">
      <dgm:prSet/>
      <dgm:spPr/>
      <dgm:t>
        <a:bodyPr/>
        <a:lstStyle/>
        <a:p>
          <a:endParaRPr lang="en-US"/>
        </a:p>
      </dgm:t>
    </dgm:pt>
    <dgm:pt modelId="{FA6CE8EF-ACD5-400D-BED3-E262EB035DFF}" type="sibTrans" cxnId="{AE8D0067-D2CA-4623-88C6-6A5554FE1CA6}">
      <dgm:prSet/>
      <dgm:spPr/>
      <dgm:t>
        <a:bodyPr/>
        <a:lstStyle/>
        <a:p>
          <a:endParaRPr lang="en-US"/>
        </a:p>
      </dgm:t>
    </dgm:pt>
    <dgm:pt modelId="{C15B873C-BDF2-4D53-B83C-AF1E90EE01ED}" type="pres">
      <dgm:prSet presAssocID="{E31263E5-94E4-4EE7-98A6-41A37CABA5FE}" presName="Name0" presStyleCnt="0">
        <dgm:presLayoutVars>
          <dgm:chMax val="7"/>
          <dgm:chPref val="7"/>
          <dgm:dir/>
        </dgm:presLayoutVars>
      </dgm:prSet>
      <dgm:spPr/>
    </dgm:pt>
    <dgm:pt modelId="{96EBFAE8-F049-41CD-AD91-DCFA92D0FA7D}" type="pres">
      <dgm:prSet presAssocID="{E31263E5-94E4-4EE7-98A6-41A37CABA5FE}" presName="Name1" presStyleCnt="0"/>
      <dgm:spPr/>
    </dgm:pt>
    <dgm:pt modelId="{8A496D96-2407-4AB6-8221-0DF1D74D4AC5}" type="pres">
      <dgm:prSet presAssocID="{E31263E5-94E4-4EE7-98A6-41A37CABA5FE}" presName="cycle" presStyleCnt="0"/>
      <dgm:spPr/>
    </dgm:pt>
    <dgm:pt modelId="{F0CC7F34-E7FF-492B-9717-CE7B3FA5FEAB}" type="pres">
      <dgm:prSet presAssocID="{E31263E5-94E4-4EE7-98A6-41A37CABA5FE}" presName="srcNode" presStyleLbl="node1" presStyleIdx="0" presStyleCnt="5"/>
      <dgm:spPr/>
    </dgm:pt>
    <dgm:pt modelId="{90DE90AC-64BE-4998-BC2D-71360D89BB30}" type="pres">
      <dgm:prSet presAssocID="{E31263E5-94E4-4EE7-98A6-41A37CABA5FE}" presName="conn" presStyleLbl="parChTrans1D2" presStyleIdx="0" presStyleCnt="1"/>
      <dgm:spPr/>
    </dgm:pt>
    <dgm:pt modelId="{0DC94833-8C02-4572-99F3-2183A331EAAB}" type="pres">
      <dgm:prSet presAssocID="{E31263E5-94E4-4EE7-98A6-41A37CABA5FE}" presName="extraNode" presStyleLbl="node1" presStyleIdx="0" presStyleCnt="5"/>
      <dgm:spPr/>
    </dgm:pt>
    <dgm:pt modelId="{413C2FDF-BA58-46E9-9518-6BE5AC223803}" type="pres">
      <dgm:prSet presAssocID="{E31263E5-94E4-4EE7-98A6-41A37CABA5FE}" presName="dstNode" presStyleLbl="node1" presStyleIdx="0" presStyleCnt="5"/>
      <dgm:spPr/>
    </dgm:pt>
    <dgm:pt modelId="{6D4117D1-7695-4C8B-B2B6-2668E6D3E8AE}" type="pres">
      <dgm:prSet presAssocID="{CF55E4DE-1AE1-43A9-BB6F-32936E1B0AB6}" presName="text_1" presStyleLbl="node1" presStyleIdx="0" presStyleCnt="5">
        <dgm:presLayoutVars>
          <dgm:bulletEnabled val="1"/>
        </dgm:presLayoutVars>
      </dgm:prSet>
      <dgm:spPr/>
    </dgm:pt>
    <dgm:pt modelId="{FFDB6DA4-C6A1-4782-B93D-A15B8E69838A}" type="pres">
      <dgm:prSet presAssocID="{CF55E4DE-1AE1-43A9-BB6F-32936E1B0AB6}" presName="accent_1" presStyleCnt="0"/>
      <dgm:spPr/>
    </dgm:pt>
    <dgm:pt modelId="{5B5D2D83-DAB6-446D-8E80-CD0916C1AC25}" type="pres">
      <dgm:prSet presAssocID="{CF55E4DE-1AE1-43A9-BB6F-32936E1B0AB6}" presName="accentRepeatNode" presStyleLbl="solidFgAcc1" presStyleIdx="0" presStyleCnt="5"/>
      <dgm:spPr/>
    </dgm:pt>
    <dgm:pt modelId="{D60A753F-34EB-4EBF-81EF-5583BD382537}" type="pres">
      <dgm:prSet presAssocID="{1078DD81-8109-4AA0-A1D6-3AE45AB1ED33}" presName="text_2" presStyleLbl="node1" presStyleIdx="1" presStyleCnt="5">
        <dgm:presLayoutVars>
          <dgm:bulletEnabled val="1"/>
        </dgm:presLayoutVars>
      </dgm:prSet>
      <dgm:spPr/>
    </dgm:pt>
    <dgm:pt modelId="{DB9219E5-D47D-4627-BE1B-325084A6F0B0}" type="pres">
      <dgm:prSet presAssocID="{1078DD81-8109-4AA0-A1D6-3AE45AB1ED33}" presName="accent_2" presStyleCnt="0"/>
      <dgm:spPr/>
    </dgm:pt>
    <dgm:pt modelId="{D0C1D690-988F-4B00-8079-CD9D96BEA83A}" type="pres">
      <dgm:prSet presAssocID="{1078DD81-8109-4AA0-A1D6-3AE45AB1ED33}" presName="accentRepeatNode" presStyleLbl="solidFgAcc1" presStyleIdx="1" presStyleCnt="5"/>
      <dgm:spPr/>
    </dgm:pt>
    <dgm:pt modelId="{31226B1A-DA06-40B5-AED9-368D47F02DE9}" type="pres">
      <dgm:prSet presAssocID="{F29AD909-97A3-413A-AC73-CB7F405183C9}" presName="text_3" presStyleLbl="node1" presStyleIdx="2" presStyleCnt="5">
        <dgm:presLayoutVars>
          <dgm:bulletEnabled val="1"/>
        </dgm:presLayoutVars>
      </dgm:prSet>
      <dgm:spPr/>
    </dgm:pt>
    <dgm:pt modelId="{D88CE32B-4F5D-4769-AA4B-172BBD40362D}" type="pres">
      <dgm:prSet presAssocID="{F29AD909-97A3-413A-AC73-CB7F405183C9}" presName="accent_3" presStyleCnt="0"/>
      <dgm:spPr/>
    </dgm:pt>
    <dgm:pt modelId="{FC2B57AD-7C33-4710-9DF3-012573F548BA}" type="pres">
      <dgm:prSet presAssocID="{F29AD909-97A3-413A-AC73-CB7F405183C9}" presName="accentRepeatNode" presStyleLbl="solidFgAcc1" presStyleIdx="2" presStyleCnt="5"/>
      <dgm:spPr/>
    </dgm:pt>
    <dgm:pt modelId="{922ADE49-7490-4A0B-A1D6-19A562E9C835}" type="pres">
      <dgm:prSet presAssocID="{C433A03D-22B2-4881-8BD0-28063B85DC6E}" presName="text_4" presStyleLbl="node1" presStyleIdx="3" presStyleCnt="5">
        <dgm:presLayoutVars>
          <dgm:bulletEnabled val="1"/>
        </dgm:presLayoutVars>
      </dgm:prSet>
      <dgm:spPr/>
    </dgm:pt>
    <dgm:pt modelId="{B87FB29A-1BAB-4244-90ED-3C8AACAC3A54}" type="pres">
      <dgm:prSet presAssocID="{C433A03D-22B2-4881-8BD0-28063B85DC6E}" presName="accent_4" presStyleCnt="0"/>
      <dgm:spPr/>
    </dgm:pt>
    <dgm:pt modelId="{4E7C6A95-D888-4E47-B93F-57248D6040CC}" type="pres">
      <dgm:prSet presAssocID="{C433A03D-22B2-4881-8BD0-28063B85DC6E}" presName="accentRepeatNode" presStyleLbl="solidFgAcc1" presStyleIdx="3" presStyleCnt="5"/>
      <dgm:spPr/>
    </dgm:pt>
    <dgm:pt modelId="{87D5347B-F021-4B98-97FD-134FE8B2AA0D}" type="pres">
      <dgm:prSet presAssocID="{43048334-883F-48E5-886C-E2D5D6940283}" presName="text_5" presStyleLbl="node1" presStyleIdx="4" presStyleCnt="5">
        <dgm:presLayoutVars>
          <dgm:bulletEnabled val="1"/>
        </dgm:presLayoutVars>
      </dgm:prSet>
      <dgm:spPr/>
    </dgm:pt>
    <dgm:pt modelId="{04C49F0D-C432-4AAC-A45F-CD5F0AE642E7}" type="pres">
      <dgm:prSet presAssocID="{43048334-883F-48E5-886C-E2D5D6940283}" presName="accent_5" presStyleCnt="0"/>
      <dgm:spPr/>
    </dgm:pt>
    <dgm:pt modelId="{37CA9FA3-EDDC-44AF-91B5-C966FC3F5AA0}" type="pres">
      <dgm:prSet presAssocID="{43048334-883F-48E5-886C-E2D5D6940283}" presName="accentRepeatNode" presStyleLbl="solidFgAcc1" presStyleIdx="4" presStyleCnt="5"/>
      <dgm:spPr/>
    </dgm:pt>
  </dgm:ptLst>
  <dgm:cxnLst>
    <dgm:cxn modelId="{258BB001-0F12-4221-870D-A0B6DD0ECF3A}" srcId="{E31263E5-94E4-4EE7-98A6-41A37CABA5FE}" destId="{C433A03D-22B2-4881-8BD0-28063B85DC6E}" srcOrd="3" destOrd="0" parTransId="{DB11C54B-BC4E-46B6-91D5-AECBBC97682A}" sibTransId="{06353721-1ED1-4874-B182-F8D8BDF01A06}"/>
    <dgm:cxn modelId="{819F9343-C9FF-4E53-98F1-9A68D77E5770}" type="presOf" srcId="{20800B31-3A54-4CFB-AEEF-AE576ED650B0}" destId="{90DE90AC-64BE-4998-BC2D-71360D89BB30}" srcOrd="0" destOrd="0" presId="urn:microsoft.com/office/officeart/2008/layout/VerticalCurvedList"/>
    <dgm:cxn modelId="{AE8D0067-D2CA-4623-88C6-6A5554FE1CA6}" srcId="{E31263E5-94E4-4EE7-98A6-41A37CABA5FE}" destId="{43048334-883F-48E5-886C-E2D5D6940283}" srcOrd="4" destOrd="0" parTransId="{73D9CCC4-72D7-477F-A22D-CBC3F33D3AEA}" sibTransId="{FA6CE8EF-ACD5-400D-BED3-E262EB035DFF}"/>
    <dgm:cxn modelId="{EEC12079-2D1A-4A70-AF64-FA3585C6C6FA}" type="presOf" srcId="{43048334-883F-48E5-886C-E2D5D6940283}" destId="{87D5347B-F021-4B98-97FD-134FE8B2AA0D}" srcOrd="0" destOrd="0" presId="urn:microsoft.com/office/officeart/2008/layout/VerticalCurvedList"/>
    <dgm:cxn modelId="{62D5637F-2C42-42B5-A2AD-2C5A59B1E921}" type="presOf" srcId="{CF55E4DE-1AE1-43A9-BB6F-32936E1B0AB6}" destId="{6D4117D1-7695-4C8B-B2B6-2668E6D3E8AE}" srcOrd="0" destOrd="0" presId="urn:microsoft.com/office/officeart/2008/layout/VerticalCurvedList"/>
    <dgm:cxn modelId="{77A01B96-4F86-4007-BF50-083AE6EC7165}" type="presOf" srcId="{1078DD81-8109-4AA0-A1D6-3AE45AB1ED33}" destId="{D60A753F-34EB-4EBF-81EF-5583BD382537}" srcOrd="0" destOrd="0" presId="urn:microsoft.com/office/officeart/2008/layout/VerticalCurvedList"/>
    <dgm:cxn modelId="{5E7728A3-7FFE-4F8C-B722-C3AA15BB2009}" type="presOf" srcId="{E31263E5-94E4-4EE7-98A6-41A37CABA5FE}" destId="{C15B873C-BDF2-4D53-B83C-AF1E90EE01ED}" srcOrd="0" destOrd="0" presId="urn:microsoft.com/office/officeart/2008/layout/VerticalCurvedList"/>
    <dgm:cxn modelId="{E95539A3-584E-4AD3-AB84-445BD9784912}" type="presOf" srcId="{F29AD909-97A3-413A-AC73-CB7F405183C9}" destId="{31226B1A-DA06-40B5-AED9-368D47F02DE9}" srcOrd="0" destOrd="0" presId="urn:microsoft.com/office/officeart/2008/layout/VerticalCurvedList"/>
    <dgm:cxn modelId="{B172EFB2-B606-4E1C-AF21-B506B3260ACE}" type="presOf" srcId="{C433A03D-22B2-4881-8BD0-28063B85DC6E}" destId="{922ADE49-7490-4A0B-A1D6-19A562E9C835}" srcOrd="0" destOrd="0" presId="urn:microsoft.com/office/officeart/2008/layout/VerticalCurvedList"/>
    <dgm:cxn modelId="{DCA10EC7-962D-423E-9830-A55CB629B682}" srcId="{E31263E5-94E4-4EE7-98A6-41A37CABA5FE}" destId="{CF55E4DE-1AE1-43A9-BB6F-32936E1B0AB6}" srcOrd="0" destOrd="0" parTransId="{CF3943AC-D804-4D23-9790-B536653453FF}" sibTransId="{20800B31-3A54-4CFB-AEEF-AE576ED650B0}"/>
    <dgm:cxn modelId="{BC793DD9-2CCF-4361-95E2-7381F8A793A4}" srcId="{E31263E5-94E4-4EE7-98A6-41A37CABA5FE}" destId="{F29AD909-97A3-413A-AC73-CB7F405183C9}" srcOrd="2" destOrd="0" parTransId="{F548EA54-0C31-4B6E-8910-31632279C5E5}" sibTransId="{68983CD9-234D-4862-A95F-C3F4C247A636}"/>
    <dgm:cxn modelId="{CBE4D1DA-7C5C-4847-91C9-3E03A1268F37}" srcId="{E31263E5-94E4-4EE7-98A6-41A37CABA5FE}" destId="{1078DD81-8109-4AA0-A1D6-3AE45AB1ED33}" srcOrd="1" destOrd="0" parTransId="{CB2D09B5-E135-4D38-934F-9F8257F9BE42}" sibTransId="{BB46F7FE-C915-4579-82A9-EE272519BB26}"/>
    <dgm:cxn modelId="{17C2DAEB-0AAD-4773-BFB5-486B8B8B1269}" type="presParOf" srcId="{C15B873C-BDF2-4D53-B83C-AF1E90EE01ED}" destId="{96EBFAE8-F049-41CD-AD91-DCFA92D0FA7D}" srcOrd="0" destOrd="0" presId="urn:microsoft.com/office/officeart/2008/layout/VerticalCurvedList"/>
    <dgm:cxn modelId="{2B480CA4-13B6-45CB-9DA3-850F52A52F7D}" type="presParOf" srcId="{96EBFAE8-F049-41CD-AD91-DCFA92D0FA7D}" destId="{8A496D96-2407-4AB6-8221-0DF1D74D4AC5}" srcOrd="0" destOrd="0" presId="urn:microsoft.com/office/officeart/2008/layout/VerticalCurvedList"/>
    <dgm:cxn modelId="{8EB548F0-8077-4D0C-83B8-C674E3191B20}" type="presParOf" srcId="{8A496D96-2407-4AB6-8221-0DF1D74D4AC5}" destId="{F0CC7F34-E7FF-492B-9717-CE7B3FA5FEAB}" srcOrd="0" destOrd="0" presId="urn:microsoft.com/office/officeart/2008/layout/VerticalCurvedList"/>
    <dgm:cxn modelId="{B4ADCF93-5F21-4C37-88EF-C96AE4A6823A}" type="presParOf" srcId="{8A496D96-2407-4AB6-8221-0DF1D74D4AC5}" destId="{90DE90AC-64BE-4998-BC2D-71360D89BB30}" srcOrd="1" destOrd="0" presId="urn:microsoft.com/office/officeart/2008/layout/VerticalCurvedList"/>
    <dgm:cxn modelId="{3FE7EC8C-A421-46ED-852D-F1A17423B65A}" type="presParOf" srcId="{8A496D96-2407-4AB6-8221-0DF1D74D4AC5}" destId="{0DC94833-8C02-4572-99F3-2183A331EAAB}" srcOrd="2" destOrd="0" presId="urn:microsoft.com/office/officeart/2008/layout/VerticalCurvedList"/>
    <dgm:cxn modelId="{EFF284E0-0556-4937-A915-B66BC35A4D6A}" type="presParOf" srcId="{8A496D96-2407-4AB6-8221-0DF1D74D4AC5}" destId="{413C2FDF-BA58-46E9-9518-6BE5AC223803}" srcOrd="3" destOrd="0" presId="urn:microsoft.com/office/officeart/2008/layout/VerticalCurvedList"/>
    <dgm:cxn modelId="{644F811F-F6E5-4E77-8C3E-8C95C37A8B5E}" type="presParOf" srcId="{96EBFAE8-F049-41CD-AD91-DCFA92D0FA7D}" destId="{6D4117D1-7695-4C8B-B2B6-2668E6D3E8AE}" srcOrd="1" destOrd="0" presId="urn:microsoft.com/office/officeart/2008/layout/VerticalCurvedList"/>
    <dgm:cxn modelId="{34299473-E8C4-4746-8A2F-F60E87EE1B28}" type="presParOf" srcId="{96EBFAE8-F049-41CD-AD91-DCFA92D0FA7D}" destId="{FFDB6DA4-C6A1-4782-B93D-A15B8E69838A}" srcOrd="2" destOrd="0" presId="urn:microsoft.com/office/officeart/2008/layout/VerticalCurvedList"/>
    <dgm:cxn modelId="{4B46384B-5EA1-473C-8FC5-66C792AEC70B}" type="presParOf" srcId="{FFDB6DA4-C6A1-4782-B93D-A15B8E69838A}" destId="{5B5D2D83-DAB6-446D-8E80-CD0916C1AC25}" srcOrd="0" destOrd="0" presId="urn:microsoft.com/office/officeart/2008/layout/VerticalCurvedList"/>
    <dgm:cxn modelId="{3A12E78E-3DC1-4B42-B759-92E382F1AE1B}" type="presParOf" srcId="{96EBFAE8-F049-41CD-AD91-DCFA92D0FA7D}" destId="{D60A753F-34EB-4EBF-81EF-5583BD382537}" srcOrd="3" destOrd="0" presId="urn:microsoft.com/office/officeart/2008/layout/VerticalCurvedList"/>
    <dgm:cxn modelId="{4930C72A-10B2-4D1A-BC95-4E35A0C336E5}" type="presParOf" srcId="{96EBFAE8-F049-41CD-AD91-DCFA92D0FA7D}" destId="{DB9219E5-D47D-4627-BE1B-325084A6F0B0}" srcOrd="4" destOrd="0" presId="urn:microsoft.com/office/officeart/2008/layout/VerticalCurvedList"/>
    <dgm:cxn modelId="{98359A40-A33E-4D74-A449-92714792B313}" type="presParOf" srcId="{DB9219E5-D47D-4627-BE1B-325084A6F0B0}" destId="{D0C1D690-988F-4B00-8079-CD9D96BEA83A}" srcOrd="0" destOrd="0" presId="urn:microsoft.com/office/officeart/2008/layout/VerticalCurvedList"/>
    <dgm:cxn modelId="{A6D7800A-B624-4785-8B51-06911F9BD350}" type="presParOf" srcId="{96EBFAE8-F049-41CD-AD91-DCFA92D0FA7D}" destId="{31226B1A-DA06-40B5-AED9-368D47F02DE9}" srcOrd="5" destOrd="0" presId="urn:microsoft.com/office/officeart/2008/layout/VerticalCurvedList"/>
    <dgm:cxn modelId="{D6C84F49-69E1-448D-A1D5-93C75D51C702}" type="presParOf" srcId="{96EBFAE8-F049-41CD-AD91-DCFA92D0FA7D}" destId="{D88CE32B-4F5D-4769-AA4B-172BBD40362D}" srcOrd="6" destOrd="0" presId="urn:microsoft.com/office/officeart/2008/layout/VerticalCurvedList"/>
    <dgm:cxn modelId="{4FFB3E7D-81B9-41DA-8694-1D81F29C8FFD}" type="presParOf" srcId="{D88CE32B-4F5D-4769-AA4B-172BBD40362D}" destId="{FC2B57AD-7C33-4710-9DF3-012573F548BA}" srcOrd="0" destOrd="0" presId="urn:microsoft.com/office/officeart/2008/layout/VerticalCurvedList"/>
    <dgm:cxn modelId="{7F5D964C-AAB1-4CFC-884C-5813E3CA748F}" type="presParOf" srcId="{96EBFAE8-F049-41CD-AD91-DCFA92D0FA7D}" destId="{922ADE49-7490-4A0B-A1D6-19A562E9C835}" srcOrd="7" destOrd="0" presId="urn:microsoft.com/office/officeart/2008/layout/VerticalCurvedList"/>
    <dgm:cxn modelId="{5EC829E4-1D78-4333-9DB2-8168C3837DAC}" type="presParOf" srcId="{96EBFAE8-F049-41CD-AD91-DCFA92D0FA7D}" destId="{B87FB29A-1BAB-4244-90ED-3C8AACAC3A54}" srcOrd="8" destOrd="0" presId="urn:microsoft.com/office/officeart/2008/layout/VerticalCurvedList"/>
    <dgm:cxn modelId="{59C46C81-91F0-4A2E-B61D-5C06971828B7}" type="presParOf" srcId="{B87FB29A-1BAB-4244-90ED-3C8AACAC3A54}" destId="{4E7C6A95-D888-4E47-B93F-57248D6040CC}" srcOrd="0" destOrd="0" presId="urn:microsoft.com/office/officeart/2008/layout/VerticalCurvedList"/>
    <dgm:cxn modelId="{FCE779FC-C179-47BE-B686-54C2DAE56B6D}" type="presParOf" srcId="{96EBFAE8-F049-41CD-AD91-DCFA92D0FA7D}" destId="{87D5347B-F021-4B98-97FD-134FE8B2AA0D}" srcOrd="9" destOrd="0" presId="urn:microsoft.com/office/officeart/2008/layout/VerticalCurvedList"/>
    <dgm:cxn modelId="{D0D91A0C-92DF-4146-A613-532AEF0A5047}" type="presParOf" srcId="{96EBFAE8-F049-41CD-AD91-DCFA92D0FA7D}" destId="{04C49F0D-C432-4AAC-A45F-CD5F0AE642E7}" srcOrd="10" destOrd="0" presId="urn:microsoft.com/office/officeart/2008/layout/VerticalCurvedList"/>
    <dgm:cxn modelId="{A68C1147-7EEA-43C2-B233-F263C8C2D516}" type="presParOf" srcId="{04C49F0D-C432-4AAC-A45F-CD5F0AE642E7}" destId="{37CA9FA3-EDDC-44AF-91B5-C966FC3F5AA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D1DDDC-92D3-4291-A769-4EB02CAEB2A6}"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216ED139-13C6-4DAE-9A00-8F84F6C96734}">
      <dgm:prSet phldrT="[Text]" custT="1"/>
      <dgm:spPr/>
      <dgm:t>
        <a:bodyPr/>
        <a:lstStyle/>
        <a:p>
          <a:r>
            <a:rPr lang="en-US" sz="2200" dirty="0">
              <a:solidFill>
                <a:schemeClr val="tx1"/>
              </a:solidFill>
            </a:rPr>
            <a:t>Current and projected demographic trends among children ages birth-21 years</a:t>
          </a:r>
        </a:p>
      </dgm:t>
    </dgm:pt>
    <dgm:pt modelId="{0DC3991E-B3A5-4452-87BB-036EE388368D}" type="parTrans" cxnId="{7F1F9EA9-66D1-4A87-A6AE-87D4AB1D1CE4}">
      <dgm:prSet/>
      <dgm:spPr/>
      <dgm:t>
        <a:bodyPr/>
        <a:lstStyle/>
        <a:p>
          <a:endParaRPr lang="en-US"/>
        </a:p>
      </dgm:t>
    </dgm:pt>
    <dgm:pt modelId="{87A502CB-515A-4B3F-9004-FEAAF92F6302}" type="sibTrans" cxnId="{7F1F9EA9-66D1-4A87-A6AE-87D4AB1D1CE4}">
      <dgm:prSet/>
      <dgm:spPr/>
      <dgm:t>
        <a:bodyPr/>
        <a:lstStyle/>
        <a:p>
          <a:endParaRPr lang="en-US"/>
        </a:p>
      </dgm:t>
    </dgm:pt>
    <dgm:pt modelId="{453DF031-09AE-4A54-9BDC-89A4F32E4831}">
      <dgm:prSet phldrT="[Text]" custT="1"/>
      <dgm:spPr/>
      <dgm:t>
        <a:bodyPr/>
        <a:lstStyle/>
        <a:p>
          <a:r>
            <a:rPr lang="en-US" sz="2200" dirty="0">
              <a:solidFill>
                <a:schemeClr val="tx1"/>
              </a:solidFill>
            </a:rPr>
            <a:t>Experiences of marginalization and discrimination in education and human services </a:t>
          </a:r>
        </a:p>
      </dgm:t>
    </dgm:pt>
    <dgm:pt modelId="{F6AAF392-C7AB-449B-B5CB-83AA6BBCC57B}" type="parTrans" cxnId="{0089CA25-B202-46B8-86A1-A180D504D02F}">
      <dgm:prSet/>
      <dgm:spPr/>
      <dgm:t>
        <a:bodyPr/>
        <a:lstStyle/>
        <a:p>
          <a:endParaRPr lang="en-US"/>
        </a:p>
      </dgm:t>
    </dgm:pt>
    <dgm:pt modelId="{BBAEB4EF-4695-49D2-94C4-24AE72DA433B}" type="sibTrans" cxnId="{0089CA25-B202-46B8-86A1-A180D504D02F}">
      <dgm:prSet/>
      <dgm:spPr/>
      <dgm:t>
        <a:bodyPr/>
        <a:lstStyle/>
        <a:p>
          <a:endParaRPr lang="en-US"/>
        </a:p>
      </dgm:t>
    </dgm:pt>
    <dgm:pt modelId="{B973F173-BFD6-46EC-BBA3-FFD0DD0ABB9A}">
      <dgm:prSet phldrT="[Text]" custT="1"/>
      <dgm:spPr/>
      <dgm:t>
        <a:bodyPr/>
        <a:lstStyle/>
        <a:p>
          <a:r>
            <a:rPr lang="en-US" sz="2200" dirty="0">
              <a:solidFill>
                <a:schemeClr val="tx1"/>
              </a:solidFill>
            </a:rPr>
            <a:t>Cultural beliefs and practices about conflict resolution </a:t>
          </a:r>
        </a:p>
      </dgm:t>
    </dgm:pt>
    <dgm:pt modelId="{BDFB5535-B900-4498-9312-55935BB2E0C0}" type="parTrans" cxnId="{7A9A07D0-F716-4FA5-9D89-7F676F97E07F}">
      <dgm:prSet/>
      <dgm:spPr/>
      <dgm:t>
        <a:bodyPr/>
        <a:lstStyle/>
        <a:p>
          <a:endParaRPr lang="en-US"/>
        </a:p>
      </dgm:t>
    </dgm:pt>
    <dgm:pt modelId="{70024D3D-94E0-49CF-99CE-A1916D29C0ED}" type="sibTrans" cxnId="{7A9A07D0-F716-4FA5-9D89-7F676F97E07F}">
      <dgm:prSet/>
      <dgm:spPr/>
      <dgm:t>
        <a:bodyPr/>
        <a:lstStyle/>
        <a:p>
          <a:endParaRPr lang="en-US"/>
        </a:p>
      </dgm:t>
    </dgm:pt>
    <dgm:pt modelId="{0CCF99F9-0E63-4379-B92A-E45C41812CE5}">
      <dgm:prSet phldrT="[Text]" custT="1"/>
      <dgm:spPr/>
      <dgm:t>
        <a:bodyPr/>
        <a:lstStyle/>
        <a:p>
          <a:r>
            <a:rPr lang="en-US" sz="2200" dirty="0">
              <a:solidFill>
                <a:schemeClr val="tx1"/>
              </a:solidFill>
            </a:rPr>
            <a:t>Growing evidence base </a:t>
          </a:r>
        </a:p>
      </dgm:t>
    </dgm:pt>
    <dgm:pt modelId="{607CE238-9C63-4704-8BA4-32BF09BC5969}" type="parTrans" cxnId="{546D6D1F-569A-4BBC-B7A5-C227662253B6}">
      <dgm:prSet/>
      <dgm:spPr/>
      <dgm:t>
        <a:bodyPr/>
        <a:lstStyle/>
        <a:p>
          <a:endParaRPr lang="en-US"/>
        </a:p>
      </dgm:t>
    </dgm:pt>
    <dgm:pt modelId="{49C0C766-F08D-4CF7-9834-5F76079175A8}" type="sibTrans" cxnId="{546D6D1F-569A-4BBC-B7A5-C227662253B6}">
      <dgm:prSet/>
      <dgm:spPr/>
      <dgm:t>
        <a:bodyPr/>
        <a:lstStyle/>
        <a:p>
          <a:endParaRPr lang="en-US"/>
        </a:p>
      </dgm:t>
    </dgm:pt>
    <dgm:pt modelId="{453CCADA-55BC-41F0-A214-C6FEFD4502D5}" type="pres">
      <dgm:prSet presAssocID="{1FD1DDDC-92D3-4291-A769-4EB02CAEB2A6}" presName="linear" presStyleCnt="0">
        <dgm:presLayoutVars>
          <dgm:dir/>
          <dgm:animLvl val="lvl"/>
          <dgm:resizeHandles val="exact"/>
        </dgm:presLayoutVars>
      </dgm:prSet>
      <dgm:spPr/>
    </dgm:pt>
    <dgm:pt modelId="{F8807476-0F4C-47F3-8CA3-3240A5A88484}" type="pres">
      <dgm:prSet presAssocID="{216ED139-13C6-4DAE-9A00-8F84F6C96734}" presName="parentLin" presStyleCnt="0"/>
      <dgm:spPr/>
    </dgm:pt>
    <dgm:pt modelId="{2D4B82E8-751B-4D41-B014-362213401FCE}" type="pres">
      <dgm:prSet presAssocID="{216ED139-13C6-4DAE-9A00-8F84F6C96734}" presName="parentLeftMargin" presStyleLbl="node1" presStyleIdx="0" presStyleCnt="4"/>
      <dgm:spPr/>
    </dgm:pt>
    <dgm:pt modelId="{E22C09CA-3277-4D4B-99FE-C5FC6C040D20}" type="pres">
      <dgm:prSet presAssocID="{216ED139-13C6-4DAE-9A00-8F84F6C96734}" presName="parentText" presStyleLbl="node1" presStyleIdx="0" presStyleCnt="4" custScaleX="125653">
        <dgm:presLayoutVars>
          <dgm:chMax val="0"/>
          <dgm:bulletEnabled val="1"/>
        </dgm:presLayoutVars>
      </dgm:prSet>
      <dgm:spPr/>
    </dgm:pt>
    <dgm:pt modelId="{9AD52537-8A0E-4A04-960E-ED2603F685BB}" type="pres">
      <dgm:prSet presAssocID="{216ED139-13C6-4DAE-9A00-8F84F6C96734}" presName="negativeSpace" presStyleCnt="0"/>
      <dgm:spPr/>
    </dgm:pt>
    <dgm:pt modelId="{DBD45A2D-D410-45D4-B9B6-760CB7DC9D9A}" type="pres">
      <dgm:prSet presAssocID="{216ED139-13C6-4DAE-9A00-8F84F6C96734}" presName="childText" presStyleLbl="conFgAcc1" presStyleIdx="0" presStyleCnt="4">
        <dgm:presLayoutVars>
          <dgm:bulletEnabled val="1"/>
        </dgm:presLayoutVars>
      </dgm:prSet>
      <dgm:spPr/>
    </dgm:pt>
    <dgm:pt modelId="{94100B65-9F8A-4314-8CDC-55BF6E351C73}" type="pres">
      <dgm:prSet presAssocID="{87A502CB-515A-4B3F-9004-FEAAF92F6302}" presName="spaceBetweenRectangles" presStyleCnt="0"/>
      <dgm:spPr/>
    </dgm:pt>
    <dgm:pt modelId="{10C0BF21-AEB6-4532-A991-A4977463A7F8}" type="pres">
      <dgm:prSet presAssocID="{B973F173-BFD6-46EC-BBA3-FFD0DD0ABB9A}" presName="parentLin" presStyleCnt="0"/>
      <dgm:spPr/>
    </dgm:pt>
    <dgm:pt modelId="{250F2ECD-8DD6-4700-98C0-FBE361FE2A5C}" type="pres">
      <dgm:prSet presAssocID="{B973F173-BFD6-46EC-BBA3-FFD0DD0ABB9A}" presName="parentLeftMargin" presStyleLbl="node1" presStyleIdx="0" presStyleCnt="4"/>
      <dgm:spPr/>
    </dgm:pt>
    <dgm:pt modelId="{76D14734-83E9-4D71-8FF2-F49E0AB2B67D}" type="pres">
      <dgm:prSet presAssocID="{B973F173-BFD6-46EC-BBA3-FFD0DD0ABB9A}" presName="parentText" presStyleLbl="node1" presStyleIdx="1" presStyleCnt="4" custScaleX="125135">
        <dgm:presLayoutVars>
          <dgm:chMax val="0"/>
          <dgm:bulletEnabled val="1"/>
        </dgm:presLayoutVars>
      </dgm:prSet>
      <dgm:spPr/>
    </dgm:pt>
    <dgm:pt modelId="{62360B94-6C26-4AEE-B01E-27B629EC0A76}" type="pres">
      <dgm:prSet presAssocID="{B973F173-BFD6-46EC-BBA3-FFD0DD0ABB9A}" presName="negativeSpace" presStyleCnt="0"/>
      <dgm:spPr/>
    </dgm:pt>
    <dgm:pt modelId="{6AAC4834-ABBA-47C8-AE29-8617340D03D3}" type="pres">
      <dgm:prSet presAssocID="{B973F173-BFD6-46EC-BBA3-FFD0DD0ABB9A}" presName="childText" presStyleLbl="conFgAcc1" presStyleIdx="1" presStyleCnt="4">
        <dgm:presLayoutVars>
          <dgm:bulletEnabled val="1"/>
        </dgm:presLayoutVars>
      </dgm:prSet>
      <dgm:spPr/>
    </dgm:pt>
    <dgm:pt modelId="{8B0593C5-4C78-450A-82D8-193350487E51}" type="pres">
      <dgm:prSet presAssocID="{70024D3D-94E0-49CF-99CE-A1916D29C0ED}" presName="spaceBetweenRectangles" presStyleCnt="0"/>
      <dgm:spPr/>
    </dgm:pt>
    <dgm:pt modelId="{23C0B36F-5181-4F4E-83AB-C28F1995202E}" type="pres">
      <dgm:prSet presAssocID="{453DF031-09AE-4A54-9BDC-89A4F32E4831}" presName="parentLin" presStyleCnt="0"/>
      <dgm:spPr/>
    </dgm:pt>
    <dgm:pt modelId="{4BA33AD2-18F7-4BAF-A627-85A1BF51D7EE}" type="pres">
      <dgm:prSet presAssocID="{453DF031-09AE-4A54-9BDC-89A4F32E4831}" presName="parentLeftMargin" presStyleLbl="node1" presStyleIdx="1" presStyleCnt="4"/>
      <dgm:spPr/>
    </dgm:pt>
    <dgm:pt modelId="{0E4935A4-0314-4A76-825C-9C7C5FCEF867}" type="pres">
      <dgm:prSet presAssocID="{453DF031-09AE-4A54-9BDC-89A4F32E4831}" presName="parentText" presStyleLbl="node1" presStyleIdx="2" presStyleCnt="4" custScaleX="128795">
        <dgm:presLayoutVars>
          <dgm:chMax val="0"/>
          <dgm:bulletEnabled val="1"/>
        </dgm:presLayoutVars>
      </dgm:prSet>
      <dgm:spPr/>
    </dgm:pt>
    <dgm:pt modelId="{A7509477-479C-48E9-A8C2-4631201A3717}" type="pres">
      <dgm:prSet presAssocID="{453DF031-09AE-4A54-9BDC-89A4F32E4831}" presName="negativeSpace" presStyleCnt="0"/>
      <dgm:spPr/>
    </dgm:pt>
    <dgm:pt modelId="{A4E50753-56D4-47F1-B8FD-21CE9810CA19}" type="pres">
      <dgm:prSet presAssocID="{453DF031-09AE-4A54-9BDC-89A4F32E4831}" presName="childText" presStyleLbl="conFgAcc1" presStyleIdx="2" presStyleCnt="4">
        <dgm:presLayoutVars>
          <dgm:bulletEnabled val="1"/>
        </dgm:presLayoutVars>
      </dgm:prSet>
      <dgm:spPr/>
    </dgm:pt>
    <dgm:pt modelId="{F5EADA43-5404-4504-88B3-2E52D075D889}" type="pres">
      <dgm:prSet presAssocID="{BBAEB4EF-4695-49D2-94C4-24AE72DA433B}" presName="spaceBetweenRectangles" presStyleCnt="0"/>
      <dgm:spPr/>
    </dgm:pt>
    <dgm:pt modelId="{C2D95F27-3A7A-4923-8202-80FD639EECE3}" type="pres">
      <dgm:prSet presAssocID="{0CCF99F9-0E63-4379-B92A-E45C41812CE5}" presName="parentLin" presStyleCnt="0"/>
      <dgm:spPr/>
    </dgm:pt>
    <dgm:pt modelId="{BD2A2F95-36F9-4875-B479-46FCA75B7E46}" type="pres">
      <dgm:prSet presAssocID="{0CCF99F9-0E63-4379-B92A-E45C41812CE5}" presName="parentLeftMargin" presStyleLbl="node1" presStyleIdx="2" presStyleCnt="4"/>
      <dgm:spPr/>
    </dgm:pt>
    <dgm:pt modelId="{B616BB4B-FC74-49C0-862E-71DC3787F59E}" type="pres">
      <dgm:prSet presAssocID="{0CCF99F9-0E63-4379-B92A-E45C41812CE5}" presName="parentText" presStyleLbl="node1" presStyleIdx="3" presStyleCnt="4" custScaleX="124366">
        <dgm:presLayoutVars>
          <dgm:chMax val="0"/>
          <dgm:bulletEnabled val="1"/>
        </dgm:presLayoutVars>
      </dgm:prSet>
      <dgm:spPr/>
    </dgm:pt>
    <dgm:pt modelId="{6469B3E4-403E-4D7E-BD56-8631E6A230C7}" type="pres">
      <dgm:prSet presAssocID="{0CCF99F9-0E63-4379-B92A-E45C41812CE5}" presName="negativeSpace" presStyleCnt="0"/>
      <dgm:spPr/>
    </dgm:pt>
    <dgm:pt modelId="{18A2FE11-0636-49D7-9B93-D0D32CE80F9E}" type="pres">
      <dgm:prSet presAssocID="{0CCF99F9-0E63-4379-B92A-E45C41812CE5}" presName="childText" presStyleLbl="conFgAcc1" presStyleIdx="3" presStyleCnt="4">
        <dgm:presLayoutVars>
          <dgm:bulletEnabled val="1"/>
        </dgm:presLayoutVars>
      </dgm:prSet>
      <dgm:spPr/>
    </dgm:pt>
  </dgm:ptLst>
  <dgm:cxnLst>
    <dgm:cxn modelId="{1A7E2708-5B62-4B90-9E43-6026BB700167}" type="presOf" srcId="{1FD1DDDC-92D3-4291-A769-4EB02CAEB2A6}" destId="{453CCADA-55BC-41F0-A214-C6FEFD4502D5}" srcOrd="0" destOrd="0" presId="urn:microsoft.com/office/officeart/2005/8/layout/list1"/>
    <dgm:cxn modelId="{BE78B10D-216D-4F6D-8099-BE0CDA696B5C}" type="presOf" srcId="{216ED139-13C6-4DAE-9A00-8F84F6C96734}" destId="{E22C09CA-3277-4D4B-99FE-C5FC6C040D20}" srcOrd="1" destOrd="0" presId="urn:microsoft.com/office/officeart/2005/8/layout/list1"/>
    <dgm:cxn modelId="{546D6D1F-569A-4BBC-B7A5-C227662253B6}" srcId="{1FD1DDDC-92D3-4291-A769-4EB02CAEB2A6}" destId="{0CCF99F9-0E63-4379-B92A-E45C41812CE5}" srcOrd="3" destOrd="0" parTransId="{607CE238-9C63-4704-8BA4-32BF09BC5969}" sibTransId="{49C0C766-F08D-4CF7-9834-5F76079175A8}"/>
    <dgm:cxn modelId="{0089CA25-B202-46B8-86A1-A180D504D02F}" srcId="{1FD1DDDC-92D3-4291-A769-4EB02CAEB2A6}" destId="{453DF031-09AE-4A54-9BDC-89A4F32E4831}" srcOrd="2" destOrd="0" parTransId="{F6AAF392-C7AB-449B-B5CB-83AA6BBCC57B}" sibTransId="{BBAEB4EF-4695-49D2-94C4-24AE72DA433B}"/>
    <dgm:cxn modelId="{B9A7BB29-0E64-4E28-81D3-FAC4C310DC08}" type="presOf" srcId="{0CCF99F9-0E63-4379-B92A-E45C41812CE5}" destId="{BD2A2F95-36F9-4875-B479-46FCA75B7E46}" srcOrd="0" destOrd="0" presId="urn:microsoft.com/office/officeart/2005/8/layout/list1"/>
    <dgm:cxn modelId="{9E87005C-461F-45C1-B229-978512D8CD09}" type="presOf" srcId="{453DF031-09AE-4A54-9BDC-89A4F32E4831}" destId="{4BA33AD2-18F7-4BAF-A627-85A1BF51D7EE}" srcOrd="0" destOrd="0" presId="urn:microsoft.com/office/officeart/2005/8/layout/list1"/>
    <dgm:cxn modelId="{06F13147-DB20-4077-81D6-00C98B2CA248}" type="presOf" srcId="{0CCF99F9-0E63-4379-B92A-E45C41812CE5}" destId="{B616BB4B-FC74-49C0-862E-71DC3787F59E}" srcOrd="1" destOrd="0" presId="urn:microsoft.com/office/officeart/2005/8/layout/list1"/>
    <dgm:cxn modelId="{49D3008F-20CE-4262-9048-B0EA6807361D}" type="presOf" srcId="{B973F173-BFD6-46EC-BBA3-FFD0DD0ABB9A}" destId="{250F2ECD-8DD6-4700-98C0-FBE361FE2A5C}" srcOrd="0" destOrd="0" presId="urn:microsoft.com/office/officeart/2005/8/layout/list1"/>
    <dgm:cxn modelId="{3AB1A09B-71E5-488C-9DF5-78014FC94C8F}" type="presOf" srcId="{B973F173-BFD6-46EC-BBA3-FFD0DD0ABB9A}" destId="{76D14734-83E9-4D71-8FF2-F49E0AB2B67D}" srcOrd="1" destOrd="0" presId="urn:microsoft.com/office/officeart/2005/8/layout/list1"/>
    <dgm:cxn modelId="{7F1F9EA9-66D1-4A87-A6AE-87D4AB1D1CE4}" srcId="{1FD1DDDC-92D3-4291-A769-4EB02CAEB2A6}" destId="{216ED139-13C6-4DAE-9A00-8F84F6C96734}" srcOrd="0" destOrd="0" parTransId="{0DC3991E-B3A5-4452-87BB-036EE388368D}" sibTransId="{87A502CB-515A-4B3F-9004-FEAAF92F6302}"/>
    <dgm:cxn modelId="{2D883DCE-67D4-4FC2-AF55-0B341AFBBFCC}" type="presOf" srcId="{453DF031-09AE-4A54-9BDC-89A4F32E4831}" destId="{0E4935A4-0314-4A76-825C-9C7C5FCEF867}" srcOrd="1" destOrd="0" presId="urn:microsoft.com/office/officeart/2005/8/layout/list1"/>
    <dgm:cxn modelId="{7A9A07D0-F716-4FA5-9D89-7F676F97E07F}" srcId="{1FD1DDDC-92D3-4291-A769-4EB02CAEB2A6}" destId="{B973F173-BFD6-46EC-BBA3-FFD0DD0ABB9A}" srcOrd="1" destOrd="0" parTransId="{BDFB5535-B900-4498-9312-55935BB2E0C0}" sibTransId="{70024D3D-94E0-49CF-99CE-A1916D29C0ED}"/>
    <dgm:cxn modelId="{6C9EB8FB-1652-42CA-9ABD-FC47DFF94CA5}" type="presOf" srcId="{216ED139-13C6-4DAE-9A00-8F84F6C96734}" destId="{2D4B82E8-751B-4D41-B014-362213401FCE}" srcOrd="0" destOrd="0" presId="urn:microsoft.com/office/officeart/2005/8/layout/list1"/>
    <dgm:cxn modelId="{B4630BE6-AD59-416E-AD95-AAEFA3BB1FDC}" type="presParOf" srcId="{453CCADA-55BC-41F0-A214-C6FEFD4502D5}" destId="{F8807476-0F4C-47F3-8CA3-3240A5A88484}" srcOrd="0" destOrd="0" presId="urn:microsoft.com/office/officeart/2005/8/layout/list1"/>
    <dgm:cxn modelId="{16C0C642-145C-46E5-8E48-B90AF41E220C}" type="presParOf" srcId="{F8807476-0F4C-47F3-8CA3-3240A5A88484}" destId="{2D4B82E8-751B-4D41-B014-362213401FCE}" srcOrd="0" destOrd="0" presId="urn:microsoft.com/office/officeart/2005/8/layout/list1"/>
    <dgm:cxn modelId="{27E3E4AE-0A4B-4ACD-BA18-A26CB1CDAA63}" type="presParOf" srcId="{F8807476-0F4C-47F3-8CA3-3240A5A88484}" destId="{E22C09CA-3277-4D4B-99FE-C5FC6C040D20}" srcOrd="1" destOrd="0" presId="urn:microsoft.com/office/officeart/2005/8/layout/list1"/>
    <dgm:cxn modelId="{89941404-48A8-487B-8CF0-AE6D7C7B5041}" type="presParOf" srcId="{453CCADA-55BC-41F0-A214-C6FEFD4502D5}" destId="{9AD52537-8A0E-4A04-960E-ED2603F685BB}" srcOrd="1" destOrd="0" presId="urn:microsoft.com/office/officeart/2005/8/layout/list1"/>
    <dgm:cxn modelId="{9DAF4746-FFC6-4CB9-A3EE-1E939A0D0D4F}" type="presParOf" srcId="{453CCADA-55BC-41F0-A214-C6FEFD4502D5}" destId="{DBD45A2D-D410-45D4-B9B6-760CB7DC9D9A}" srcOrd="2" destOrd="0" presId="urn:microsoft.com/office/officeart/2005/8/layout/list1"/>
    <dgm:cxn modelId="{3CA11436-CFE3-469B-918E-26224AAEC474}" type="presParOf" srcId="{453CCADA-55BC-41F0-A214-C6FEFD4502D5}" destId="{94100B65-9F8A-4314-8CDC-55BF6E351C73}" srcOrd="3" destOrd="0" presId="urn:microsoft.com/office/officeart/2005/8/layout/list1"/>
    <dgm:cxn modelId="{E43183F0-D25A-4710-9514-39C490C6D303}" type="presParOf" srcId="{453CCADA-55BC-41F0-A214-C6FEFD4502D5}" destId="{10C0BF21-AEB6-4532-A991-A4977463A7F8}" srcOrd="4" destOrd="0" presId="urn:microsoft.com/office/officeart/2005/8/layout/list1"/>
    <dgm:cxn modelId="{1AA0AC63-452F-4511-A569-EA6348143C62}" type="presParOf" srcId="{10C0BF21-AEB6-4532-A991-A4977463A7F8}" destId="{250F2ECD-8DD6-4700-98C0-FBE361FE2A5C}" srcOrd="0" destOrd="0" presId="urn:microsoft.com/office/officeart/2005/8/layout/list1"/>
    <dgm:cxn modelId="{835CDCC0-A372-4A67-9C52-9869151E2FAC}" type="presParOf" srcId="{10C0BF21-AEB6-4532-A991-A4977463A7F8}" destId="{76D14734-83E9-4D71-8FF2-F49E0AB2B67D}" srcOrd="1" destOrd="0" presId="urn:microsoft.com/office/officeart/2005/8/layout/list1"/>
    <dgm:cxn modelId="{90175999-6402-4026-96BF-59FF1CDB0B3F}" type="presParOf" srcId="{453CCADA-55BC-41F0-A214-C6FEFD4502D5}" destId="{62360B94-6C26-4AEE-B01E-27B629EC0A76}" srcOrd="5" destOrd="0" presId="urn:microsoft.com/office/officeart/2005/8/layout/list1"/>
    <dgm:cxn modelId="{BD5EE8B4-5115-4635-A01D-3EC72DC9DE97}" type="presParOf" srcId="{453CCADA-55BC-41F0-A214-C6FEFD4502D5}" destId="{6AAC4834-ABBA-47C8-AE29-8617340D03D3}" srcOrd="6" destOrd="0" presId="urn:microsoft.com/office/officeart/2005/8/layout/list1"/>
    <dgm:cxn modelId="{723F3A3A-6084-4026-ABC0-7ADCE8DEDCD5}" type="presParOf" srcId="{453CCADA-55BC-41F0-A214-C6FEFD4502D5}" destId="{8B0593C5-4C78-450A-82D8-193350487E51}" srcOrd="7" destOrd="0" presId="urn:microsoft.com/office/officeart/2005/8/layout/list1"/>
    <dgm:cxn modelId="{877D3990-03E3-4E7A-A430-84AFC1027242}" type="presParOf" srcId="{453CCADA-55BC-41F0-A214-C6FEFD4502D5}" destId="{23C0B36F-5181-4F4E-83AB-C28F1995202E}" srcOrd="8" destOrd="0" presId="urn:microsoft.com/office/officeart/2005/8/layout/list1"/>
    <dgm:cxn modelId="{03C6ADB8-B9E1-4625-9E9F-16551216CAA9}" type="presParOf" srcId="{23C0B36F-5181-4F4E-83AB-C28F1995202E}" destId="{4BA33AD2-18F7-4BAF-A627-85A1BF51D7EE}" srcOrd="0" destOrd="0" presId="urn:microsoft.com/office/officeart/2005/8/layout/list1"/>
    <dgm:cxn modelId="{F3BDB1AE-1554-4991-908B-AF2E71E433E6}" type="presParOf" srcId="{23C0B36F-5181-4F4E-83AB-C28F1995202E}" destId="{0E4935A4-0314-4A76-825C-9C7C5FCEF867}" srcOrd="1" destOrd="0" presId="urn:microsoft.com/office/officeart/2005/8/layout/list1"/>
    <dgm:cxn modelId="{D696AA27-DE6C-41B3-949C-38046F605DC1}" type="presParOf" srcId="{453CCADA-55BC-41F0-A214-C6FEFD4502D5}" destId="{A7509477-479C-48E9-A8C2-4631201A3717}" srcOrd="9" destOrd="0" presId="urn:microsoft.com/office/officeart/2005/8/layout/list1"/>
    <dgm:cxn modelId="{1BE39C81-A83B-4CF5-9FCC-E6FD645EE1BC}" type="presParOf" srcId="{453CCADA-55BC-41F0-A214-C6FEFD4502D5}" destId="{A4E50753-56D4-47F1-B8FD-21CE9810CA19}" srcOrd="10" destOrd="0" presId="urn:microsoft.com/office/officeart/2005/8/layout/list1"/>
    <dgm:cxn modelId="{8B641736-E85B-4E69-AA09-17670851FEE3}" type="presParOf" srcId="{453CCADA-55BC-41F0-A214-C6FEFD4502D5}" destId="{F5EADA43-5404-4504-88B3-2E52D075D889}" srcOrd="11" destOrd="0" presId="urn:microsoft.com/office/officeart/2005/8/layout/list1"/>
    <dgm:cxn modelId="{73972F6D-70BA-4559-A154-7C6E84527A98}" type="presParOf" srcId="{453CCADA-55BC-41F0-A214-C6FEFD4502D5}" destId="{C2D95F27-3A7A-4923-8202-80FD639EECE3}" srcOrd="12" destOrd="0" presId="urn:microsoft.com/office/officeart/2005/8/layout/list1"/>
    <dgm:cxn modelId="{9534E18E-5C83-4E00-8245-4981BC674507}" type="presParOf" srcId="{C2D95F27-3A7A-4923-8202-80FD639EECE3}" destId="{BD2A2F95-36F9-4875-B479-46FCA75B7E46}" srcOrd="0" destOrd="0" presId="urn:microsoft.com/office/officeart/2005/8/layout/list1"/>
    <dgm:cxn modelId="{B309DEAA-196B-43F1-A33F-FCB9FC541E7A}" type="presParOf" srcId="{C2D95F27-3A7A-4923-8202-80FD639EECE3}" destId="{B616BB4B-FC74-49C0-862E-71DC3787F59E}" srcOrd="1" destOrd="0" presId="urn:microsoft.com/office/officeart/2005/8/layout/list1"/>
    <dgm:cxn modelId="{EC64A54D-5243-4AC1-BA7C-D9340C73A48F}" type="presParOf" srcId="{453CCADA-55BC-41F0-A214-C6FEFD4502D5}" destId="{6469B3E4-403E-4D7E-BD56-8631E6A230C7}" srcOrd="13" destOrd="0" presId="urn:microsoft.com/office/officeart/2005/8/layout/list1"/>
    <dgm:cxn modelId="{025A0714-1621-41F4-A2F8-57821847C514}" type="presParOf" srcId="{453CCADA-55BC-41F0-A214-C6FEFD4502D5}" destId="{18A2FE11-0636-49D7-9B93-D0D32CE80F9E}"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1263E5-94E4-4EE7-98A6-41A37CABA5FE}"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US"/>
        </a:p>
      </dgm:t>
    </dgm:pt>
    <dgm:pt modelId="{CF55E4DE-1AE1-43A9-BB6F-32936E1B0AB6}">
      <dgm:prSet phldrT="[Text]"/>
      <dgm:spPr/>
      <dgm:t>
        <a:bodyPr/>
        <a:lstStyle/>
        <a:p>
          <a:r>
            <a:rPr lang="en-US" dirty="0">
              <a:solidFill>
                <a:schemeClr val="tx1"/>
              </a:solidFill>
            </a:rPr>
            <a:t>Their own organizational culture and the cultures of their personnel  </a:t>
          </a:r>
        </a:p>
      </dgm:t>
      <dgm:extLst>
        <a:ext uri="{E40237B7-FDA0-4F09-8148-C483321AD2D9}">
          <dgm14:cNvPr xmlns:dgm14="http://schemas.microsoft.com/office/drawing/2010/diagram" id="0" name="" descr="Their own organizational culture and the cultures of their personnel  &#10;The diverse cultures represented within the communities they serve or seek to serve &#10;The social and political climates that affect communities historically and in real time&#10;The inherent strength within communities to recognize their own problems and intervene appropriately on their own behalf.   &#10;"/>
        </a:ext>
      </dgm:extLst>
    </dgm:pt>
    <dgm:pt modelId="{CF3943AC-D804-4D23-9790-B536653453FF}" type="parTrans" cxnId="{DCA10EC7-962D-423E-9830-A55CB629B682}">
      <dgm:prSet/>
      <dgm:spPr/>
      <dgm:t>
        <a:bodyPr/>
        <a:lstStyle/>
        <a:p>
          <a:endParaRPr lang="en-US"/>
        </a:p>
      </dgm:t>
    </dgm:pt>
    <dgm:pt modelId="{20800B31-3A54-4CFB-AEEF-AE576ED650B0}" type="sibTrans" cxnId="{DCA10EC7-962D-423E-9830-A55CB629B682}">
      <dgm:prSet/>
      <dgm:spPr/>
      <dgm:t>
        <a:bodyPr/>
        <a:lstStyle/>
        <a:p>
          <a:endParaRPr lang="en-US"/>
        </a:p>
      </dgm:t>
    </dgm:pt>
    <dgm:pt modelId="{1078DD81-8109-4AA0-A1D6-3AE45AB1ED33}">
      <dgm:prSet phldrT="[Text]"/>
      <dgm:spPr/>
      <dgm:t>
        <a:bodyPr/>
        <a:lstStyle/>
        <a:p>
          <a:r>
            <a:rPr lang="en-US" dirty="0">
              <a:solidFill>
                <a:schemeClr val="tx1"/>
              </a:solidFill>
            </a:rPr>
            <a:t>The diverse cultures represented within the communities they serve or seek to serve </a:t>
          </a:r>
        </a:p>
      </dgm:t>
      <dgm:extLst>
        <a:ext uri="{E40237B7-FDA0-4F09-8148-C483321AD2D9}">
          <dgm14:cNvPr xmlns:dgm14="http://schemas.microsoft.com/office/drawing/2010/diagram" id="0" name="" descr="Their own organizational culture and the cultures of their personnel  &#10;The diverse cultures represented within the communities they serve or seek to serve &#10;The social and political climates that affect communities historically and in real time&#10;The inherent strength within communities to recognize their own problems and intervene appropriately on their own behalf.   &#10;"/>
        </a:ext>
      </dgm:extLst>
    </dgm:pt>
    <dgm:pt modelId="{CB2D09B5-E135-4D38-934F-9F8257F9BE42}" type="parTrans" cxnId="{CBE4D1DA-7C5C-4847-91C9-3E03A1268F37}">
      <dgm:prSet/>
      <dgm:spPr/>
      <dgm:t>
        <a:bodyPr/>
        <a:lstStyle/>
        <a:p>
          <a:endParaRPr lang="en-US"/>
        </a:p>
      </dgm:t>
    </dgm:pt>
    <dgm:pt modelId="{BB46F7FE-C915-4579-82A9-EE272519BB26}" type="sibTrans" cxnId="{CBE4D1DA-7C5C-4847-91C9-3E03A1268F37}">
      <dgm:prSet/>
      <dgm:spPr/>
      <dgm:t>
        <a:bodyPr/>
        <a:lstStyle/>
        <a:p>
          <a:endParaRPr lang="en-US"/>
        </a:p>
      </dgm:t>
    </dgm:pt>
    <dgm:pt modelId="{F29AD909-97A3-413A-AC73-CB7F405183C9}">
      <dgm:prSet phldrT="[Text]"/>
      <dgm:spPr/>
      <dgm:t>
        <a:bodyPr/>
        <a:lstStyle/>
        <a:p>
          <a:r>
            <a:rPr lang="en-US" dirty="0">
              <a:solidFill>
                <a:schemeClr val="tx1"/>
              </a:solidFill>
            </a:rPr>
            <a:t>The social and political climates that affect communities historically and in real time</a:t>
          </a:r>
        </a:p>
      </dgm:t>
      <dgm:extLst>
        <a:ext uri="{E40237B7-FDA0-4F09-8148-C483321AD2D9}">
          <dgm14:cNvPr xmlns:dgm14="http://schemas.microsoft.com/office/drawing/2010/diagram" id="0" name="" descr="Their own organizational culture and the cultures of their personnel  &#10;The diverse cultures represented within the communities they serve or seek to serve &#10;The social and political climates that affect communities historically and in real time&#10;The inherent strength within communities to recognize their own problems and intervene appropriately on their own behalf.   &#10;"/>
        </a:ext>
      </dgm:extLst>
    </dgm:pt>
    <dgm:pt modelId="{F548EA54-0C31-4B6E-8910-31632279C5E5}" type="parTrans" cxnId="{BC793DD9-2CCF-4361-95E2-7381F8A793A4}">
      <dgm:prSet/>
      <dgm:spPr/>
      <dgm:t>
        <a:bodyPr/>
        <a:lstStyle/>
        <a:p>
          <a:endParaRPr lang="en-US"/>
        </a:p>
      </dgm:t>
    </dgm:pt>
    <dgm:pt modelId="{68983CD9-234D-4862-A95F-C3F4C247A636}" type="sibTrans" cxnId="{BC793DD9-2CCF-4361-95E2-7381F8A793A4}">
      <dgm:prSet/>
      <dgm:spPr/>
      <dgm:t>
        <a:bodyPr/>
        <a:lstStyle/>
        <a:p>
          <a:endParaRPr lang="en-US"/>
        </a:p>
      </dgm:t>
    </dgm:pt>
    <dgm:pt modelId="{C433A03D-22B2-4881-8BD0-28063B85DC6E}">
      <dgm:prSet phldrT="[Text]"/>
      <dgm:spPr/>
      <dgm:t>
        <a:bodyPr/>
        <a:lstStyle/>
        <a:p>
          <a:r>
            <a:rPr lang="en-US" dirty="0">
              <a:solidFill>
                <a:schemeClr val="tx1"/>
              </a:solidFill>
            </a:rPr>
            <a:t>The inherent strength within communities to recognize their own problems and intervene appropriately on their own behalf  </a:t>
          </a:r>
        </a:p>
      </dgm:t>
      <dgm:extLst>
        <a:ext uri="{E40237B7-FDA0-4F09-8148-C483321AD2D9}">
          <dgm14:cNvPr xmlns:dgm14="http://schemas.microsoft.com/office/drawing/2010/diagram" id="0" name="" descr="Their own organizational culture and the cultures of their personnel  &#10;The diverse cultures represented within the communities they serve or seek to serve &#10;The social and political climates that affect communities historically and in real time&#10;The inherent strength within communities to recognize their own problems and intervene appropriately on their own behalf.   &#10;"/>
        </a:ext>
      </dgm:extLst>
    </dgm:pt>
    <dgm:pt modelId="{DB11C54B-BC4E-46B6-91D5-AECBBC97682A}" type="parTrans" cxnId="{258BB001-0F12-4221-870D-A0B6DD0ECF3A}">
      <dgm:prSet/>
      <dgm:spPr/>
      <dgm:t>
        <a:bodyPr/>
        <a:lstStyle/>
        <a:p>
          <a:endParaRPr lang="en-US"/>
        </a:p>
      </dgm:t>
    </dgm:pt>
    <dgm:pt modelId="{06353721-1ED1-4874-B182-F8D8BDF01A06}" type="sibTrans" cxnId="{258BB001-0F12-4221-870D-A0B6DD0ECF3A}">
      <dgm:prSet/>
      <dgm:spPr/>
      <dgm:t>
        <a:bodyPr/>
        <a:lstStyle/>
        <a:p>
          <a:endParaRPr lang="en-US"/>
        </a:p>
      </dgm:t>
    </dgm:pt>
    <dgm:pt modelId="{C15B873C-BDF2-4D53-B83C-AF1E90EE01ED}" type="pres">
      <dgm:prSet presAssocID="{E31263E5-94E4-4EE7-98A6-41A37CABA5FE}" presName="Name0" presStyleCnt="0">
        <dgm:presLayoutVars>
          <dgm:chMax val="7"/>
          <dgm:chPref val="7"/>
          <dgm:dir/>
        </dgm:presLayoutVars>
      </dgm:prSet>
      <dgm:spPr/>
    </dgm:pt>
    <dgm:pt modelId="{96EBFAE8-F049-41CD-AD91-DCFA92D0FA7D}" type="pres">
      <dgm:prSet presAssocID="{E31263E5-94E4-4EE7-98A6-41A37CABA5FE}" presName="Name1" presStyleCnt="0"/>
      <dgm:spPr/>
    </dgm:pt>
    <dgm:pt modelId="{8A496D96-2407-4AB6-8221-0DF1D74D4AC5}" type="pres">
      <dgm:prSet presAssocID="{E31263E5-94E4-4EE7-98A6-41A37CABA5FE}" presName="cycle" presStyleCnt="0"/>
      <dgm:spPr/>
    </dgm:pt>
    <dgm:pt modelId="{F0CC7F34-E7FF-492B-9717-CE7B3FA5FEAB}" type="pres">
      <dgm:prSet presAssocID="{E31263E5-94E4-4EE7-98A6-41A37CABA5FE}" presName="srcNode" presStyleLbl="node1" presStyleIdx="0" presStyleCnt="4"/>
      <dgm:spPr/>
    </dgm:pt>
    <dgm:pt modelId="{90DE90AC-64BE-4998-BC2D-71360D89BB30}" type="pres">
      <dgm:prSet presAssocID="{E31263E5-94E4-4EE7-98A6-41A37CABA5FE}" presName="conn" presStyleLbl="parChTrans1D2" presStyleIdx="0" presStyleCnt="1"/>
      <dgm:spPr/>
    </dgm:pt>
    <dgm:pt modelId="{0DC94833-8C02-4572-99F3-2183A331EAAB}" type="pres">
      <dgm:prSet presAssocID="{E31263E5-94E4-4EE7-98A6-41A37CABA5FE}" presName="extraNode" presStyleLbl="node1" presStyleIdx="0" presStyleCnt="4"/>
      <dgm:spPr/>
    </dgm:pt>
    <dgm:pt modelId="{413C2FDF-BA58-46E9-9518-6BE5AC223803}" type="pres">
      <dgm:prSet presAssocID="{E31263E5-94E4-4EE7-98A6-41A37CABA5FE}" presName="dstNode" presStyleLbl="node1" presStyleIdx="0" presStyleCnt="4"/>
      <dgm:spPr/>
    </dgm:pt>
    <dgm:pt modelId="{6D4117D1-7695-4C8B-B2B6-2668E6D3E8AE}" type="pres">
      <dgm:prSet presAssocID="{CF55E4DE-1AE1-43A9-BB6F-32936E1B0AB6}" presName="text_1" presStyleLbl="node1" presStyleIdx="0" presStyleCnt="4">
        <dgm:presLayoutVars>
          <dgm:bulletEnabled val="1"/>
        </dgm:presLayoutVars>
      </dgm:prSet>
      <dgm:spPr/>
    </dgm:pt>
    <dgm:pt modelId="{FFDB6DA4-C6A1-4782-B93D-A15B8E69838A}" type="pres">
      <dgm:prSet presAssocID="{CF55E4DE-1AE1-43A9-BB6F-32936E1B0AB6}" presName="accent_1" presStyleCnt="0"/>
      <dgm:spPr/>
    </dgm:pt>
    <dgm:pt modelId="{5B5D2D83-DAB6-446D-8E80-CD0916C1AC25}" type="pres">
      <dgm:prSet presAssocID="{CF55E4DE-1AE1-43A9-BB6F-32936E1B0AB6}" presName="accentRepeatNode" presStyleLbl="solidFgAcc1" presStyleIdx="0" presStyleCnt="4"/>
      <dgm:spPr/>
    </dgm:pt>
    <dgm:pt modelId="{D60A753F-34EB-4EBF-81EF-5583BD382537}" type="pres">
      <dgm:prSet presAssocID="{1078DD81-8109-4AA0-A1D6-3AE45AB1ED33}" presName="text_2" presStyleLbl="node1" presStyleIdx="1" presStyleCnt="4">
        <dgm:presLayoutVars>
          <dgm:bulletEnabled val="1"/>
        </dgm:presLayoutVars>
      </dgm:prSet>
      <dgm:spPr/>
    </dgm:pt>
    <dgm:pt modelId="{DB9219E5-D47D-4627-BE1B-325084A6F0B0}" type="pres">
      <dgm:prSet presAssocID="{1078DD81-8109-4AA0-A1D6-3AE45AB1ED33}" presName="accent_2" presStyleCnt="0"/>
      <dgm:spPr/>
    </dgm:pt>
    <dgm:pt modelId="{D0C1D690-988F-4B00-8079-CD9D96BEA83A}" type="pres">
      <dgm:prSet presAssocID="{1078DD81-8109-4AA0-A1D6-3AE45AB1ED33}" presName="accentRepeatNode" presStyleLbl="solidFgAcc1" presStyleIdx="1" presStyleCnt="4"/>
      <dgm:spPr/>
    </dgm:pt>
    <dgm:pt modelId="{31226B1A-DA06-40B5-AED9-368D47F02DE9}" type="pres">
      <dgm:prSet presAssocID="{F29AD909-97A3-413A-AC73-CB7F405183C9}" presName="text_3" presStyleLbl="node1" presStyleIdx="2" presStyleCnt="4">
        <dgm:presLayoutVars>
          <dgm:bulletEnabled val="1"/>
        </dgm:presLayoutVars>
      </dgm:prSet>
      <dgm:spPr/>
    </dgm:pt>
    <dgm:pt modelId="{D88CE32B-4F5D-4769-AA4B-172BBD40362D}" type="pres">
      <dgm:prSet presAssocID="{F29AD909-97A3-413A-AC73-CB7F405183C9}" presName="accent_3" presStyleCnt="0"/>
      <dgm:spPr/>
    </dgm:pt>
    <dgm:pt modelId="{FC2B57AD-7C33-4710-9DF3-012573F548BA}" type="pres">
      <dgm:prSet presAssocID="{F29AD909-97A3-413A-AC73-CB7F405183C9}" presName="accentRepeatNode" presStyleLbl="solidFgAcc1" presStyleIdx="2" presStyleCnt="4"/>
      <dgm:spPr/>
    </dgm:pt>
    <dgm:pt modelId="{922ADE49-7490-4A0B-A1D6-19A562E9C835}" type="pres">
      <dgm:prSet presAssocID="{C433A03D-22B2-4881-8BD0-28063B85DC6E}" presName="text_4" presStyleLbl="node1" presStyleIdx="3" presStyleCnt="4">
        <dgm:presLayoutVars>
          <dgm:bulletEnabled val="1"/>
        </dgm:presLayoutVars>
      </dgm:prSet>
      <dgm:spPr/>
    </dgm:pt>
    <dgm:pt modelId="{B87FB29A-1BAB-4244-90ED-3C8AACAC3A54}" type="pres">
      <dgm:prSet presAssocID="{C433A03D-22B2-4881-8BD0-28063B85DC6E}" presName="accent_4" presStyleCnt="0"/>
      <dgm:spPr/>
    </dgm:pt>
    <dgm:pt modelId="{4E7C6A95-D888-4E47-B93F-57248D6040CC}" type="pres">
      <dgm:prSet presAssocID="{C433A03D-22B2-4881-8BD0-28063B85DC6E}" presName="accentRepeatNode" presStyleLbl="solidFgAcc1" presStyleIdx="3" presStyleCnt="4"/>
      <dgm:spPr/>
    </dgm:pt>
  </dgm:ptLst>
  <dgm:cxnLst>
    <dgm:cxn modelId="{258BB001-0F12-4221-870D-A0B6DD0ECF3A}" srcId="{E31263E5-94E4-4EE7-98A6-41A37CABA5FE}" destId="{C433A03D-22B2-4881-8BD0-28063B85DC6E}" srcOrd="3" destOrd="0" parTransId="{DB11C54B-BC4E-46B6-91D5-AECBBC97682A}" sibTransId="{06353721-1ED1-4874-B182-F8D8BDF01A06}"/>
    <dgm:cxn modelId="{819F9343-C9FF-4E53-98F1-9A68D77E5770}" type="presOf" srcId="{20800B31-3A54-4CFB-AEEF-AE576ED650B0}" destId="{90DE90AC-64BE-4998-BC2D-71360D89BB30}" srcOrd="0" destOrd="0" presId="urn:microsoft.com/office/officeart/2008/layout/VerticalCurvedList"/>
    <dgm:cxn modelId="{62D5637F-2C42-42B5-A2AD-2C5A59B1E921}" type="presOf" srcId="{CF55E4DE-1AE1-43A9-BB6F-32936E1B0AB6}" destId="{6D4117D1-7695-4C8B-B2B6-2668E6D3E8AE}" srcOrd="0" destOrd="0" presId="urn:microsoft.com/office/officeart/2008/layout/VerticalCurvedList"/>
    <dgm:cxn modelId="{77A01B96-4F86-4007-BF50-083AE6EC7165}" type="presOf" srcId="{1078DD81-8109-4AA0-A1D6-3AE45AB1ED33}" destId="{D60A753F-34EB-4EBF-81EF-5583BD382537}" srcOrd="0" destOrd="0" presId="urn:microsoft.com/office/officeart/2008/layout/VerticalCurvedList"/>
    <dgm:cxn modelId="{5E7728A3-7FFE-4F8C-B722-C3AA15BB2009}" type="presOf" srcId="{E31263E5-94E4-4EE7-98A6-41A37CABA5FE}" destId="{C15B873C-BDF2-4D53-B83C-AF1E90EE01ED}" srcOrd="0" destOrd="0" presId="urn:microsoft.com/office/officeart/2008/layout/VerticalCurvedList"/>
    <dgm:cxn modelId="{E95539A3-584E-4AD3-AB84-445BD9784912}" type="presOf" srcId="{F29AD909-97A3-413A-AC73-CB7F405183C9}" destId="{31226B1A-DA06-40B5-AED9-368D47F02DE9}" srcOrd="0" destOrd="0" presId="urn:microsoft.com/office/officeart/2008/layout/VerticalCurvedList"/>
    <dgm:cxn modelId="{B172EFB2-B606-4E1C-AF21-B506B3260ACE}" type="presOf" srcId="{C433A03D-22B2-4881-8BD0-28063B85DC6E}" destId="{922ADE49-7490-4A0B-A1D6-19A562E9C835}" srcOrd="0" destOrd="0" presId="urn:microsoft.com/office/officeart/2008/layout/VerticalCurvedList"/>
    <dgm:cxn modelId="{DCA10EC7-962D-423E-9830-A55CB629B682}" srcId="{E31263E5-94E4-4EE7-98A6-41A37CABA5FE}" destId="{CF55E4DE-1AE1-43A9-BB6F-32936E1B0AB6}" srcOrd="0" destOrd="0" parTransId="{CF3943AC-D804-4D23-9790-B536653453FF}" sibTransId="{20800B31-3A54-4CFB-AEEF-AE576ED650B0}"/>
    <dgm:cxn modelId="{BC793DD9-2CCF-4361-95E2-7381F8A793A4}" srcId="{E31263E5-94E4-4EE7-98A6-41A37CABA5FE}" destId="{F29AD909-97A3-413A-AC73-CB7F405183C9}" srcOrd="2" destOrd="0" parTransId="{F548EA54-0C31-4B6E-8910-31632279C5E5}" sibTransId="{68983CD9-234D-4862-A95F-C3F4C247A636}"/>
    <dgm:cxn modelId="{CBE4D1DA-7C5C-4847-91C9-3E03A1268F37}" srcId="{E31263E5-94E4-4EE7-98A6-41A37CABA5FE}" destId="{1078DD81-8109-4AA0-A1D6-3AE45AB1ED33}" srcOrd="1" destOrd="0" parTransId="{CB2D09B5-E135-4D38-934F-9F8257F9BE42}" sibTransId="{BB46F7FE-C915-4579-82A9-EE272519BB26}"/>
    <dgm:cxn modelId="{17C2DAEB-0AAD-4773-BFB5-486B8B8B1269}" type="presParOf" srcId="{C15B873C-BDF2-4D53-B83C-AF1E90EE01ED}" destId="{96EBFAE8-F049-41CD-AD91-DCFA92D0FA7D}" srcOrd="0" destOrd="0" presId="urn:microsoft.com/office/officeart/2008/layout/VerticalCurvedList"/>
    <dgm:cxn modelId="{2B480CA4-13B6-45CB-9DA3-850F52A52F7D}" type="presParOf" srcId="{96EBFAE8-F049-41CD-AD91-DCFA92D0FA7D}" destId="{8A496D96-2407-4AB6-8221-0DF1D74D4AC5}" srcOrd="0" destOrd="0" presId="urn:microsoft.com/office/officeart/2008/layout/VerticalCurvedList"/>
    <dgm:cxn modelId="{8EB548F0-8077-4D0C-83B8-C674E3191B20}" type="presParOf" srcId="{8A496D96-2407-4AB6-8221-0DF1D74D4AC5}" destId="{F0CC7F34-E7FF-492B-9717-CE7B3FA5FEAB}" srcOrd="0" destOrd="0" presId="urn:microsoft.com/office/officeart/2008/layout/VerticalCurvedList"/>
    <dgm:cxn modelId="{B4ADCF93-5F21-4C37-88EF-C96AE4A6823A}" type="presParOf" srcId="{8A496D96-2407-4AB6-8221-0DF1D74D4AC5}" destId="{90DE90AC-64BE-4998-BC2D-71360D89BB30}" srcOrd="1" destOrd="0" presId="urn:microsoft.com/office/officeart/2008/layout/VerticalCurvedList"/>
    <dgm:cxn modelId="{3FE7EC8C-A421-46ED-852D-F1A17423B65A}" type="presParOf" srcId="{8A496D96-2407-4AB6-8221-0DF1D74D4AC5}" destId="{0DC94833-8C02-4572-99F3-2183A331EAAB}" srcOrd="2" destOrd="0" presId="urn:microsoft.com/office/officeart/2008/layout/VerticalCurvedList"/>
    <dgm:cxn modelId="{EFF284E0-0556-4937-A915-B66BC35A4D6A}" type="presParOf" srcId="{8A496D96-2407-4AB6-8221-0DF1D74D4AC5}" destId="{413C2FDF-BA58-46E9-9518-6BE5AC223803}" srcOrd="3" destOrd="0" presId="urn:microsoft.com/office/officeart/2008/layout/VerticalCurvedList"/>
    <dgm:cxn modelId="{644F811F-F6E5-4E77-8C3E-8C95C37A8B5E}" type="presParOf" srcId="{96EBFAE8-F049-41CD-AD91-DCFA92D0FA7D}" destId="{6D4117D1-7695-4C8B-B2B6-2668E6D3E8AE}" srcOrd="1" destOrd="0" presId="urn:microsoft.com/office/officeart/2008/layout/VerticalCurvedList"/>
    <dgm:cxn modelId="{34299473-E8C4-4746-8A2F-F60E87EE1B28}" type="presParOf" srcId="{96EBFAE8-F049-41CD-AD91-DCFA92D0FA7D}" destId="{FFDB6DA4-C6A1-4782-B93D-A15B8E69838A}" srcOrd="2" destOrd="0" presId="urn:microsoft.com/office/officeart/2008/layout/VerticalCurvedList"/>
    <dgm:cxn modelId="{4B46384B-5EA1-473C-8FC5-66C792AEC70B}" type="presParOf" srcId="{FFDB6DA4-C6A1-4782-B93D-A15B8E69838A}" destId="{5B5D2D83-DAB6-446D-8E80-CD0916C1AC25}" srcOrd="0" destOrd="0" presId="urn:microsoft.com/office/officeart/2008/layout/VerticalCurvedList"/>
    <dgm:cxn modelId="{3A12E78E-3DC1-4B42-B759-92E382F1AE1B}" type="presParOf" srcId="{96EBFAE8-F049-41CD-AD91-DCFA92D0FA7D}" destId="{D60A753F-34EB-4EBF-81EF-5583BD382537}" srcOrd="3" destOrd="0" presId="urn:microsoft.com/office/officeart/2008/layout/VerticalCurvedList"/>
    <dgm:cxn modelId="{4930C72A-10B2-4D1A-BC95-4E35A0C336E5}" type="presParOf" srcId="{96EBFAE8-F049-41CD-AD91-DCFA92D0FA7D}" destId="{DB9219E5-D47D-4627-BE1B-325084A6F0B0}" srcOrd="4" destOrd="0" presId="urn:microsoft.com/office/officeart/2008/layout/VerticalCurvedList"/>
    <dgm:cxn modelId="{98359A40-A33E-4D74-A449-92714792B313}" type="presParOf" srcId="{DB9219E5-D47D-4627-BE1B-325084A6F0B0}" destId="{D0C1D690-988F-4B00-8079-CD9D96BEA83A}" srcOrd="0" destOrd="0" presId="urn:microsoft.com/office/officeart/2008/layout/VerticalCurvedList"/>
    <dgm:cxn modelId="{A6D7800A-B624-4785-8B51-06911F9BD350}" type="presParOf" srcId="{96EBFAE8-F049-41CD-AD91-DCFA92D0FA7D}" destId="{31226B1A-DA06-40B5-AED9-368D47F02DE9}" srcOrd="5" destOrd="0" presId="urn:microsoft.com/office/officeart/2008/layout/VerticalCurvedList"/>
    <dgm:cxn modelId="{D6C84F49-69E1-448D-A1D5-93C75D51C702}" type="presParOf" srcId="{96EBFAE8-F049-41CD-AD91-DCFA92D0FA7D}" destId="{D88CE32B-4F5D-4769-AA4B-172BBD40362D}" srcOrd="6" destOrd="0" presId="urn:microsoft.com/office/officeart/2008/layout/VerticalCurvedList"/>
    <dgm:cxn modelId="{4FFB3E7D-81B9-41DA-8694-1D81F29C8FFD}" type="presParOf" srcId="{D88CE32B-4F5D-4769-AA4B-172BBD40362D}" destId="{FC2B57AD-7C33-4710-9DF3-012573F548BA}" srcOrd="0" destOrd="0" presId="urn:microsoft.com/office/officeart/2008/layout/VerticalCurvedList"/>
    <dgm:cxn modelId="{7F5D964C-AAB1-4CFC-884C-5813E3CA748F}" type="presParOf" srcId="{96EBFAE8-F049-41CD-AD91-DCFA92D0FA7D}" destId="{922ADE49-7490-4A0B-A1D6-19A562E9C835}" srcOrd="7" destOrd="0" presId="urn:microsoft.com/office/officeart/2008/layout/VerticalCurvedList"/>
    <dgm:cxn modelId="{5EC829E4-1D78-4333-9DB2-8168C3837DAC}" type="presParOf" srcId="{96EBFAE8-F049-41CD-AD91-DCFA92D0FA7D}" destId="{B87FB29A-1BAB-4244-90ED-3C8AACAC3A54}" srcOrd="8" destOrd="0" presId="urn:microsoft.com/office/officeart/2008/layout/VerticalCurvedList"/>
    <dgm:cxn modelId="{59C46C81-91F0-4A2E-B61D-5C06971828B7}" type="presParOf" srcId="{B87FB29A-1BAB-4244-90ED-3C8AACAC3A54}" destId="{4E7C6A95-D888-4E47-B93F-57248D6040C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3B10A-E0A3-44D0-809E-8357DF9041BE}">
      <dsp:nvSpPr>
        <dsp:cNvPr id="0" name=""/>
        <dsp:cNvSpPr/>
      </dsp:nvSpPr>
      <dsp:spPr>
        <a:xfrm rot="16200000">
          <a:off x="278" y="496151"/>
          <a:ext cx="3189243" cy="3189243"/>
        </a:xfrm>
        <a:prstGeom prst="upArrow">
          <a:avLst>
            <a:gd name="adj1" fmla="val 50000"/>
            <a:gd name="adj2" fmla="val 35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chemeClr val="tx1"/>
              </a:solidFill>
            </a:rPr>
            <a:t>Community Outreach</a:t>
          </a:r>
        </a:p>
      </dsp:txBody>
      <dsp:txXfrm rot="5400000">
        <a:off x="558396" y="1293462"/>
        <a:ext cx="2631125" cy="1594621"/>
      </dsp:txXfrm>
    </dsp:sp>
    <dsp:sp modelId="{C089CC9E-365E-41F3-BBA1-B64AB8A5AD09}">
      <dsp:nvSpPr>
        <dsp:cNvPr id="0" name=""/>
        <dsp:cNvSpPr/>
      </dsp:nvSpPr>
      <dsp:spPr>
        <a:xfrm rot="5400000">
          <a:off x="3509525" y="496151"/>
          <a:ext cx="3189243" cy="3189243"/>
        </a:xfrm>
        <a:prstGeom prst="upArrow">
          <a:avLst>
            <a:gd name="adj1" fmla="val 50000"/>
            <a:gd name="adj2" fmla="val 35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chemeClr val="tx1"/>
              </a:solidFill>
            </a:rPr>
            <a:t>Community Engagement </a:t>
          </a:r>
        </a:p>
      </dsp:txBody>
      <dsp:txXfrm rot="-5400000">
        <a:off x="3509525" y="1293462"/>
        <a:ext cx="2631125" cy="15946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DE90AC-64BE-4998-BC2D-71360D89BB30}">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4117D1-7695-4C8B-B2B6-2668E6D3E8AE}">
      <dsp:nvSpPr>
        <dsp:cNvPr id="0" name=""/>
        <dsp:cNvSpPr/>
      </dsp:nvSpPr>
      <dsp:spPr>
        <a:xfrm>
          <a:off x="509717" y="338558"/>
          <a:ext cx="9191581" cy="67755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Give lip service to community engagement </a:t>
          </a:r>
        </a:p>
      </dsp:txBody>
      <dsp:txXfrm>
        <a:off x="509717" y="338558"/>
        <a:ext cx="9191581" cy="677550"/>
      </dsp:txXfrm>
    </dsp:sp>
    <dsp:sp modelId="{5B5D2D83-DAB6-446D-8E80-CD0916C1AC25}">
      <dsp:nvSpPr>
        <dsp:cNvPr id="0" name=""/>
        <dsp:cNvSpPr/>
      </dsp:nvSpPr>
      <dsp:spPr>
        <a:xfrm>
          <a:off x="86248" y="253864"/>
          <a:ext cx="846937" cy="846937"/>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0A753F-34EB-4EBF-81EF-5583BD382537}">
      <dsp:nvSpPr>
        <dsp:cNvPr id="0" name=""/>
        <dsp:cNvSpPr/>
      </dsp:nvSpPr>
      <dsp:spPr>
        <a:xfrm>
          <a:off x="995230" y="1354558"/>
          <a:ext cx="8706068" cy="677550"/>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Fail to recognize and appreciate the knowledge and resilience of diverse communities  </a:t>
          </a:r>
        </a:p>
      </dsp:txBody>
      <dsp:txXfrm>
        <a:off x="995230" y="1354558"/>
        <a:ext cx="8706068" cy="677550"/>
      </dsp:txXfrm>
    </dsp:sp>
    <dsp:sp modelId="{D0C1D690-988F-4B00-8079-CD9D96BEA83A}">
      <dsp:nvSpPr>
        <dsp:cNvPr id="0" name=""/>
        <dsp:cNvSpPr/>
      </dsp:nvSpPr>
      <dsp:spPr>
        <a:xfrm>
          <a:off x="571761" y="1269864"/>
          <a:ext cx="846937" cy="846937"/>
        </a:xfrm>
        <a:prstGeom prst="ellipse">
          <a:avLst/>
        </a:prstGeom>
        <a:solidFill>
          <a:schemeClr val="lt1">
            <a:hueOff val="0"/>
            <a:satOff val="0"/>
            <a:lumOff val="0"/>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226B1A-DA06-40B5-AED9-368D47F02DE9}">
      <dsp:nvSpPr>
        <dsp:cNvPr id="0" name=""/>
        <dsp:cNvSpPr/>
      </dsp:nvSpPr>
      <dsp:spPr>
        <a:xfrm>
          <a:off x="1144243" y="2370558"/>
          <a:ext cx="8557055" cy="677550"/>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Want members of diverse communities to believe, think, and act “like us”  </a:t>
          </a:r>
        </a:p>
      </dsp:txBody>
      <dsp:txXfrm>
        <a:off x="1144243" y="2370558"/>
        <a:ext cx="8557055" cy="677550"/>
      </dsp:txXfrm>
    </dsp:sp>
    <dsp:sp modelId="{FC2B57AD-7C33-4710-9DF3-012573F548BA}">
      <dsp:nvSpPr>
        <dsp:cNvPr id="0" name=""/>
        <dsp:cNvSpPr/>
      </dsp:nvSpPr>
      <dsp:spPr>
        <a:xfrm>
          <a:off x="720774" y="2285864"/>
          <a:ext cx="846937" cy="846937"/>
        </a:xfrm>
        <a:prstGeom prst="ellipse">
          <a:avLst/>
        </a:prstGeom>
        <a:solidFill>
          <a:schemeClr val="lt1">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2ADE49-7490-4A0B-A1D6-19A562E9C835}">
      <dsp:nvSpPr>
        <dsp:cNvPr id="0" name=""/>
        <dsp:cNvSpPr/>
      </dsp:nvSpPr>
      <dsp:spPr>
        <a:xfrm>
          <a:off x="995230" y="3386558"/>
          <a:ext cx="8706068" cy="677550"/>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Have minimum capacity to learn from and partner with diverse communities  </a:t>
          </a:r>
        </a:p>
      </dsp:txBody>
      <dsp:txXfrm>
        <a:off x="995230" y="3386558"/>
        <a:ext cx="8706068" cy="677550"/>
      </dsp:txXfrm>
    </dsp:sp>
    <dsp:sp modelId="{4E7C6A95-D888-4E47-B93F-57248D6040CC}">
      <dsp:nvSpPr>
        <dsp:cNvPr id="0" name=""/>
        <dsp:cNvSpPr/>
      </dsp:nvSpPr>
      <dsp:spPr>
        <a:xfrm>
          <a:off x="571761" y="3301864"/>
          <a:ext cx="846937" cy="846937"/>
        </a:xfrm>
        <a:prstGeom prst="ellipse">
          <a:avLst/>
        </a:prstGeom>
        <a:solidFill>
          <a:schemeClr val="lt1">
            <a:hueOff val="0"/>
            <a:satOff val="0"/>
            <a:lumOff val="0"/>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D5347B-F021-4B98-97FD-134FE8B2AA0D}">
      <dsp:nvSpPr>
        <dsp:cNvPr id="0" name=""/>
        <dsp:cNvSpPr/>
      </dsp:nvSpPr>
      <dsp:spPr>
        <a:xfrm>
          <a:off x="509717" y="4402558"/>
          <a:ext cx="9191581" cy="677550"/>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Have few staff who are members of the diverse communities they serve  </a:t>
          </a:r>
        </a:p>
      </dsp:txBody>
      <dsp:txXfrm>
        <a:off x="509717" y="4402558"/>
        <a:ext cx="9191581" cy="677550"/>
      </dsp:txXfrm>
    </dsp:sp>
    <dsp:sp modelId="{37CA9FA3-EDDC-44AF-91B5-C966FC3F5AA0}">
      <dsp:nvSpPr>
        <dsp:cNvPr id="0" name=""/>
        <dsp:cNvSpPr/>
      </dsp:nvSpPr>
      <dsp:spPr>
        <a:xfrm>
          <a:off x="86248" y="4317864"/>
          <a:ext cx="846937" cy="846937"/>
        </a:xfrm>
        <a:prstGeom prst="ellipse">
          <a:avLst/>
        </a:prstGeom>
        <a:solidFill>
          <a:schemeClr val="lt1">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45A2D-D410-45D4-B9B6-760CB7DC9D9A}">
      <dsp:nvSpPr>
        <dsp:cNvPr id="0" name=""/>
        <dsp:cNvSpPr/>
      </dsp:nvSpPr>
      <dsp:spPr>
        <a:xfrm>
          <a:off x="0" y="511533"/>
          <a:ext cx="11399380" cy="756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2C09CA-3277-4D4B-99FE-C5FC6C040D20}">
      <dsp:nvSpPr>
        <dsp:cNvPr id="0" name=""/>
        <dsp:cNvSpPr/>
      </dsp:nvSpPr>
      <dsp:spPr>
        <a:xfrm>
          <a:off x="569969" y="68733"/>
          <a:ext cx="10026564" cy="8856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1609" tIns="0" rIns="301609" bIns="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Current and projected demographic trends among children ages birth-21 years</a:t>
          </a:r>
        </a:p>
      </dsp:txBody>
      <dsp:txXfrm>
        <a:off x="613200" y="111964"/>
        <a:ext cx="9940102" cy="799138"/>
      </dsp:txXfrm>
    </dsp:sp>
    <dsp:sp modelId="{6AAC4834-ABBA-47C8-AE29-8617340D03D3}">
      <dsp:nvSpPr>
        <dsp:cNvPr id="0" name=""/>
        <dsp:cNvSpPr/>
      </dsp:nvSpPr>
      <dsp:spPr>
        <a:xfrm>
          <a:off x="0" y="1872333"/>
          <a:ext cx="11399380" cy="756000"/>
        </a:xfrm>
        <a:prstGeom prst="rect">
          <a:avLst/>
        </a:prstGeom>
        <a:solidFill>
          <a:schemeClr val="lt1">
            <a:alpha val="90000"/>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D14734-83E9-4D71-8FF2-F49E0AB2B67D}">
      <dsp:nvSpPr>
        <dsp:cNvPr id="0" name=""/>
        <dsp:cNvSpPr/>
      </dsp:nvSpPr>
      <dsp:spPr>
        <a:xfrm>
          <a:off x="569969" y="1429533"/>
          <a:ext cx="9985229" cy="88560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1609" tIns="0" rIns="301609" bIns="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Cultural beliefs and practices about conflict resolution </a:t>
          </a:r>
        </a:p>
      </dsp:txBody>
      <dsp:txXfrm>
        <a:off x="613200" y="1472764"/>
        <a:ext cx="9898767" cy="799138"/>
      </dsp:txXfrm>
    </dsp:sp>
    <dsp:sp modelId="{A4E50753-56D4-47F1-B8FD-21CE9810CA19}">
      <dsp:nvSpPr>
        <dsp:cNvPr id="0" name=""/>
        <dsp:cNvSpPr/>
      </dsp:nvSpPr>
      <dsp:spPr>
        <a:xfrm>
          <a:off x="0" y="3233133"/>
          <a:ext cx="11399380" cy="756000"/>
        </a:xfrm>
        <a:prstGeom prst="rect">
          <a:avLst/>
        </a:prstGeom>
        <a:solidFill>
          <a:schemeClr val="lt1">
            <a:alpha val="90000"/>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4935A4-0314-4A76-825C-9C7C5FCEF867}">
      <dsp:nvSpPr>
        <dsp:cNvPr id="0" name=""/>
        <dsp:cNvSpPr/>
      </dsp:nvSpPr>
      <dsp:spPr>
        <a:xfrm>
          <a:off x="569969" y="2790333"/>
          <a:ext cx="10277282" cy="88560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1609" tIns="0" rIns="301609" bIns="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Experiences of marginalization and discrimination in education and human services </a:t>
          </a:r>
        </a:p>
      </dsp:txBody>
      <dsp:txXfrm>
        <a:off x="613200" y="2833564"/>
        <a:ext cx="10190820" cy="799138"/>
      </dsp:txXfrm>
    </dsp:sp>
    <dsp:sp modelId="{18A2FE11-0636-49D7-9B93-D0D32CE80F9E}">
      <dsp:nvSpPr>
        <dsp:cNvPr id="0" name=""/>
        <dsp:cNvSpPr/>
      </dsp:nvSpPr>
      <dsp:spPr>
        <a:xfrm>
          <a:off x="0" y="4593933"/>
          <a:ext cx="11399380" cy="7560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16BB4B-FC74-49C0-862E-71DC3787F59E}">
      <dsp:nvSpPr>
        <dsp:cNvPr id="0" name=""/>
        <dsp:cNvSpPr/>
      </dsp:nvSpPr>
      <dsp:spPr>
        <a:xfrm>
          <a:off x="569969" y="4151133"/>
          <a:ext cx="9923867" cy="8856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1609" tIns="0" rIns="301609" bIns="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Growing evidence base </a:t>
          </a:r>
        </a:p>
      </dsp:txBody>
      <dsp:txXfrm>
        <a:off x="613200" y="4194364"/>
        <a:ext cx="9837405" cy="7991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DE90AC-64BE-4998-BC2D-71360D89BB30}">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4117D1-7695-4C8B-B2B6-2668E6D3E8AE}">
      <dsp:nvSpPr>
        <dsp:cNvPr id="0" name=""/>
        <dsp:cNvSpPr/>
      </dsp:nvSpPr>
      <dsp:spPr>
        <a:xfrm>
          <a:off x="610504" y="416587"/>
          <a:ext cx="9483190" cy="83360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tx1"/>
              </a:solidFill>
            </a:rPr>
            <a:t>Their own organizational culture and the cultures of their personnel  </a:t>
          </a:r>
        </a:p>
      </dsp:txBody>
      <dsp:txXfrm>
        <a:off x="610504" y="416587"/>
        <a:ext cx="9483190" cy="833607"/>
      </dsp:txXfrm>
    </dsp:sp>
    <dsp:sp modelId="{5B5D2D83-DAB6-446D-8E80-CD0916C1AC25}">
      <dsp:nvSpPr>
        <dsp:cNvPr id="0" name=""/>
        <dsp:cNvSpPr/>
      </dsp:nvSpPr>
      <dsp:spPr>
        <a:xfrm>
          <a:off x="89500" y="312386"/>
          <a:ext cx="1042009" cy="1042009"/>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0A753F-34EB-4EBF-81EF-5583BD382537}">
      <dsp:nvSpPr>
        <dsp:cNvPr id="0" name=""/>
        <dsp:cNvSpPr/>
      </dsp:nvSpPr>
      <dsp:spPr>
        <a:xfrm>
          <a:off x="1088431" y="1667215"/>
          <a:ext cx="9005263" cy="833607"/>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tx1"/>
              </a:solidFill>
            </a:rPr>
            <a:t>The diverse cultures represented within the communities they serve or seek to serve </a:t>
          </a:r>
        </a:p>
      </dsp:txBody>
      <dsp:txXfrm>
        <a:off x="1088431" y="1667215"/>
        <a:ext cx="9005263" cy="833607"/>
      </dsp:txXfrm>
    </dsp:sp>
    <dsp:sp modelId="{D0C1D690-988F-4B00-8079-CD9D96BEA83A}">
      <dsp:nvSpPr>
        <dsp:cNvPr id="0" name=""/>
        <dsp:cNvSpPr/>
      </dsp:nvSpPr>
      <dsp:spPr>
        <a:xfrm>
          <a:off x="567426" y="1563014"/>
          <a:ext cx="1042009" cy="1042009"/>
        </a:xfrm>
        <a:prstGeom prst="ellipse">
          <a:avLst/>
        </a:prstGeom>
        <a:solidFill>
          <a:schemeClr val="lt1">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226B1A-DA06-40B5-AED9-368D47F02DE9}">
      <dsp:nvSpPr>
        <dsp:cNvPr id="0" name=""/>
        <dsp:cNvSpPr/>
      </dsp:nvSpPr>
      <dsp:spPr>
        <a:xfrm>
          <a:off x="1088431" y="2917843"/>
          <a:ext cx="9005263" cy="833607"/>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tx1"/>
              </a:solidFill>
            </a:rPr>
            <a:t>The social and political climates that affect communities historically and in real time</a:t>
          </a:r>
        </a:p>
      </dsp:txBody>
      <dsp:txXfrm>
        <a:off x="1088431" y="2917843"/>
        <a:ext cx="9005263" cy="833607"/>
      </dsp:txXfrm>
    </dsp:sp>
    <dsp:sp modelId="{FC2B57AD-7C33-4710-9DF3-012573F548BA}">
      <dsp:nvSpPr>
        <dsp:cNvPr id="0" name=""/>
        <dsp:cNvSpPr/>
      </dsp:nvSpPr>
      <dsp:spPr>
        <a:xfrm>
          <a:off x="567426" y="2813642"/>
          <a:ext cx="1042009" cy="1042009"/>
        </a:xfrm>
        <a:prstGeom prst="ellipse">
          <a:avLst/>
        </a:prstGeom>
        <a:solidFill>
          <a:schemeClr val="lt1">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2ADE49-7490-4A0B-A1D6-19A562E9C835}">
      <dsp:nvSpPr>
        <dsp:cNvPr id="0" name=""/>
        <dsp:cNvSpPr/>
      </dsp:nvSpPr>
      <dsp:spPr>
        <a:xfrm>
          <a:off x="610504" y="4168472"/>
          <a:ext cx="9483190" cy="833607"/>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tx1"/>
              </a:solidFill>
            </a:rPr>
            <a:t>The inherent strength within communities to recognize their own problems and intervene appropriately on their own behalf  </a:t>
          </a:r>
        </a:p>
      </dsp:txBody>
      <dsp:txXfrm>
        <a:off x="610504" y="4168472"/>
        <a:ext cx="9483190" cy="833607"/>
      </dsp:txXfrm>
    </dsp:sp>
    <dsp:sp modelId="{4E7C6A95-D888-4E47-B93F-57248D6040CC}">
      <dsp:nvSpPr>
        <dsp:cNvPr id="0" name=""/>
        <dsp:cNvSpPr/>
      </dsp:nvSpPr>
      <dsp:spPr>
        <a:xfrm>
          <a:off x="89500" y="4064271"/>
          <a:ext cx="1042009" cy="1042009"/>
        </a:xfrm>
        <a:prstGeom prst="ellipse">
          <a:avLst/>
        </a:prstGeom>
        <a:solidFill>
          <a:schemeClr val="lt1">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3410C5-F787-493A-89A0-DCDDCACF225A}" type="datetimeFigureOut">
              <a:rPr lang="en-US" smtClean="0"/>
              <a:t>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5E4E8F-C812-466E-A2A3-5C7E7BEA4DF7}" type="slidenum">
              <a:rPr lang="en-US" smtClean="0"/>
              <a:t>‹#›</a:t>
            </a:fld>
            <a:endParaRPr lang="en-US"/>
          </a:p>
        </p:txBody>
      </p:sp>
    </p:spTree>
    <p:extLst>
      <p:ext uri="{BB962C8B-B14F-4D97-AF65-F5344CB8AC3E}">
        <p14:creationId xmlns:p14="http://schemas.microsoft.com/office/powerpoint/2010/main" val="590841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pPr defTabSz="911401"/>
            <a:fld id="{77257016-B402-4DA6-8E0E-9C7499D815C6}" type="slidenum">
              <a:rPr lang="en-US" smtClean="0">
                <a:latin typeface="Arial" pitchFamily="34" charset="0"/>
              </a:rPr>
              <a:pPr defTabSz="911401"/>
              <a:t>3</a:t>
            </a:fld>
            <a:endParaRPr lang="en-US" dirty="0">
              <a:latin typeface="Arial"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spcBef>
                <a:spcPct val="0"/>
              </a:spcBef>
            </a:pPr>
            <a:endParaRPr lang="en-US" dirty="0">
              <a:latin typeface="Arial" pitchFamily="34" charset="0"/>
            </a:endParaRPr>
          </a:p>
        </p:txBody>
      </p:sp>
    </p:spTree>
    <p:extLst>
      <p:ext uri="{BB962C8B-B14F-4D97-AF65-F5344CB8AC3E}">
        <p14:creationId xmlns:p14="http://schemas.microsoft.com/office/powerpoint/2010/main" val="1202174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pPr defTabSz="1016866"/>
            <a:fld id="{5498717C-9FEC-46B7-B138-4AB4851A8281}" type="slidenum">
              <a:rPr lang="en-US" smtClean="0">
                <a:latin typeface="Arial" pitchFamily="34" charset="0"/>
              </a:rPr>
              <a:pPr defTabSz="1016866"/>
              <a:t>16</a:t>
            </a:fld>
            <a:endParaRPr lang="en-US" dirty="0">
              <a:latin typeface="Arial"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xfrm>
            <a:off x="1039708" y="4787267"/>
            <a:ext cx="5723467" cy="4538901"/>
          </a:xfrm>
          <a:noFill/>
          <a:ln/>
        </p:spPr>
        <p:txBody>
          <a:bodyPr/>
          <a:lstStyle/>
          <a:p>
            <a:pPr eaLnBrk="1" hangingPunct="1">
              <a:spcBef>
                <a:spcPct val="0"/>
              </a:spcBef>
            </a:pPr>
            <a:endParaRPr lang="en-US" dirty="0">
              <a:latin typeface="Arial" pitchFamily="34" charset="0"/>
            </a:endParaRPr>
          </a:p>
        </p:txBody>
      </p:sp>
    </p:spTree>
    <p:extLst>
      <p:ext uri="{BB962C8B-B14F-4D97-AF65-F5344CB8AC3E}">
        <p14:creationId xmlns:p14="http://schemas.microsoft.com/office/powerpoint/2010/main" val="4169125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1019629"/>
            <a:fld id="{D19664D3-2DE9-420C-9C3E-71E72AA19BE3}" type="slidenum">
              <a:rPr lang="en-US" smtClean="0"/>
              <a:pPr defTabSz="1019629"/>
              <a:t>17</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1040384" y="4783352"/>
            <a:ext cx="5722112" cy="4543568"/>
          </a:xfrm>
          <a:noFill/>
          <a:ln/>
        </p:spPr>
        <p:txBody>
          <a:bodyPr/>
          <a:lstStyle/>
          <a:p>
            <a:pPr eaLnBrk="1" hangingPunct="1"/>
            <a:endParaRPr lang="en-US" dirty="0"/>
          </a:p>
        </p:txBody>
      </p:sp>
    </p:spTree>
    <p:extLst>
      <p:ext uri="{BB962C8B-B14F-4D97-AF65-F5344CB8AC3E}">
        <p14:creationId xmlns:p14="http://schemas.microsoft.com/office/powerpoint/2010/main" val="60763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64553"/>
            <a:fld id="{D19664D3-2DE9-420C-9C3E-71E72AA19BE3}" type="slidenum">
              <a:rPr lang="en-US" smtClean="0"/>
              <a:pPr defTabSz="964553"/>
              <a:t>18</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975360" y="4555573"/>
            <a:ext cx="5364480" cy="4327208"/>
          </a:xfrm>
          <a:noFill/>
          <a:ln/>
        </p:spPr>
        <p:txBody>
          <a:bodyPr/>
          <a:lstStyle/>
          <a:p>
            <a:pPr eaLnBrk="1" hangingPunct="1"/>
            <a:endParaRPr lang="en-US" dirty="0"/>
          </a:p>
        </p:txBody>
      </p:sp>
    </p:spTree>
    <p:extLst>
      <p:ext uri="{BB962C8B-B14F-4D97-AF65-F5344CB8AC3E}">
        <p14:creationId xmlns:p14="http://schemas.microsoft.com/office/powerpoint/2010/main" val="4246329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4:notes"/>
          <p:cNvSpPr txBox="1">
            <a:spLocks noGrp="1"/>
          </p:cNvSpPr>
          <p:nvPr>
            <p:ph type="body" idx="1"/>
          </p:nvPr>
        </p:nvSpPr>
        <p:spPr>
          <a:xfrm>
            <a:off x="698500" y="4461669"/>
            <a:ext cx="5588000" cy="3650456"/>
          </a:xfrm>
          <a:prstGeom prst="rect">
            <a:avLst/>
          </a:prstGeom>
        </p:spPr>
        <p:txBody>
          <a:bodyPr spcFirstLastPara="1" wrap="square" lIns="92875" tIns="46425" rIns="92875" bIns="46425" anchor="t" anchorCtr="0">
            <a:noAutofit/>
          </a:bodyPr>
          <a:lstStyle/>
          <a:p>
            <a:pPr marL="0" lvl="0" indent="0" algn="l" rtl="0">
              <a:spcBef>
                <a:spcPts val="0"/>
              </a:spcBef>
              <a:spcAft>
                <a:spcPts val="0"/>
              </a:spcAft>
              <a:buNone/>
            </a:pPr>
            <a:endParaRPr/>
          </a:p>
        </p:txBody>
      </p:sp>
      <p:sp>
        <p:nvSpPr>
          <p:cNvPr id="305" name="Google Shape;305;p14:notes"/>
          <p:cNvSpPr>
            <a:spLocks noGrp="1" noRot="1" noChangeAspect="1"/>
          </p:cNvSpPr>
          <p:nvPr>
            <p:ph type="sldImg" idx="2"/>
          </p:nvPr>
        </p:nvSpPr>
        <p:spPr>
          <a:xfrm>
            <a:off x="711200" y="1158875"/>
            <a:ext cx="5562600" cy="31289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0769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18258">
              <a:defRPr>
                <a:solidFill>
                  <a:schemeClr val="tx1"/>
                </a:solidFill>
                <a:latin typeface="Calibri" pitchFamily="34" charset="0"/>
              </a:defRPr>
            </a:lvl1pPr>
            <a:lvl2pPr marL="830217" indent="-319314" defTabSz="1018258">
              <a:defRPr>
                <a:solidFill>
                  <a:schemeClr val="tx1"/>
                </a:solidFill>
                <a:latin typeface="Calibri" pitchFamily="34" charset="0"/>
              </a:defRPr>
            </a:lvl2pPr>
            <a:lvl3pPr marL="1277257" indent="-255451" defTabSz="1018258">
              <a:defRPr>
                <a:solidFill>
                  <a:schemeClr val="tx1"/>
                </a:solidFill>
                <a:latin typeface="Calibri" pitchFamily="34" charset="0"/>
              </a:defRPr>
            </a:lvl3pPr>
            <a:lvl4pPr marL="1788160" indent="-255451" defTabSz="1018258">
              <a:defRPr>
                <a:solidFill>
                  <a:schemeClr val="tx1"/>
                </a:solidFill>
                <a:latin typeface="Calibri" pitchFamily="34" charset="0"/>
              </a:defRPr>
            </a:lvl4pPr>
            <a:lvl5pPr marL="2299064" indent="-255451" defTabSz="1018258">
              <a:defRPr>
                <a:solidFill>
                  <a:schemeClr val="tx1"/>
                </a:solidFill>
                <a:latin typeface="Calibri" pitchFamily="34" charset="0"/>
              </a:defRPr>
            </a:lvl5pPr>
            <a:lvl6pPr marL="2809966" indent="-255451" defTabSz="1018258" fontAlgn="base">
              <a:spcBef>
                <a:spcPct val="0"/>
              </a:spcBef>
              <a:spcAft>
                <a:spcPct val="0"/>
              </a:spcAft>
              <a:defRPr>
                <a:solidFill>
                  <a:schemeClr val="tx1"/>
                </a:solidFill>
                <a:latin typeface="Calibri" pitchFamily="34" charset="0"/>
              </a:defRPr>
            </a:lvl6pPr>
            <a:lvl7pPr marL="3320869" indent="-255451" defTabSz="1018258" fontAlgn="base">
              <a:spcBef>
                <a:spcPct val="0"/>
              </a:spcBef>
              <a:spcAft>
                <a:spcPct val="0"/>
              </a:spcAft>
              <a:defRPr>
                <a:solidFill>
                  <a:schemeClr val="tx1"/>
                </a:solidFill>
                <a:latin typeface="Calibri" pitchFamily="34" charset="0"/>
              </a:defRPr>
            </a:lvl7pPr>
            <a:lvl8pPr marL="3831772" indent="-255451" defTabSz="1018258" fontAlgn="base">
              <a:spcBef>
                <a:spcPct val="0"/>
              </a:spcBef>
              <a:spcAft>
                <a:spcPct val="0"/>
              </a:spcAft>
              <a:defRPr>
                <a:solidFill>
                  <a:schemeClr val="tx1"/>
                </a:solidFill>
                <a:latin typeface="Calibri" pitchFamily="34" charset="0"/>
              </a:defRPr>
            </a:lvl8pPr>
            <a:lvl9pPr marL="4342675" indent="-255451" defTabSz="101825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DBD5622-6B8E-496C-8DFB-DBAF07814364}" type="slidenum">
              <a:rPr lang="en-US" altLang="en-US">
                <a:solidFill>
                  <a:srgbClr val="000000"/>
                </a:solidFill>
              </a:rPr>
              <a:pPr fontAlgn="base">
                <a:spcBef>
                  <a:spcPct val="0"/>
                </a:spcBef>
                <a:spcAft>
                  <a:spcPct val="0"/>
                </a:spcAft>
              </a:pPr>
              <a:t>20</a:t>
            </a:fld>
            <a:endParaRPr lang="en-US" altLang="en-US" dirty="0">
              <a:solidFill>
                <a:srgbClr val="000000"/>
              </a:solidFill>
            </a:endParaRPr>
          </a:p>
        </p:txBody>
      </p:sp>
      <p:sp>
        <p:nvSpPr>
          <p:cNvPr id="1310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6" name="Rectangle 3"/>
          <p:cNvSpPr>
            <a:spLocks noGrp="1" noChangeArrowheads="1"/>
          </p:cNvSpPr>
          <p:nvPr>
            <p:ph type="body" idx="1"/>
          </p:nvPr>
        </p:nvSpPr>
        <p:spPr bwMode="auto">
          <a:xfrm>
            <a:off x="1040384" y="4872207"/>
            <a:ext cx="5722112" cy="46279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732025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64935"/>
            <a:fld id="{B7C3F287-A9C7-49FC-A0AF-4DF89AF15465}" type="slidenum">
              <a:rPr lang="en-US" smtClean="0">
                <a:solidFill>
                  <a:prstClr val="black"/>
                </a:solidFill>
                <a:latin typeface="Arial" pitchFamily="34" charset="0"/>
              </a:rPr>
              <a:pPr defTabSz="964935"/>
              <a:t>21</a:t>
            </a:fld>
            <a:endParaRPr lang="en-US" dirty="0">
              <a:solidFill>
                <a:prstClr val="black"/>
              </a:solidFill>
              <a:latin typeface="Arial" pitchFamily="34" charset="0"/>
            </a:endParaRPr>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6" name="Rectangle 3"/>
          <p:cNvSpPr>
            <a:spLocks noGrp="1" noChangeArrowheads="1"/>
          </p:cNvSpPr>
          <p:nvPr>
            <p:ph type="body" idx="1"/>
          </p:nvPr>
        </p:nvSpPr>
        <p:spPr bwMode="auto">
          <a:xfrm>
            <a:off x="975360" y="4558904"/>
            <a:ext cx="5364480" cy="4323874"/>
          </a:xfrm>
          <a:noFill/>
        </p:spPr>
        <p:txBody>
          <a:bodyPr wrap="square" numCol="1" anchor="t" anchorCtr="0" compatLnSpc="1">
            <a:prstTxWarp prst="textNoShape">
              <a:avLst/>
            </a:prstTxWarp>
          </a:bodyPr>
          <a:lstStyle/>
          <a:p>
            <a:pPr eaLnBrk="1" hangingPunct="1"/>
            <a:endParaRPr lang="en-US" dirty="0">
              <a:latin typeface="Arial" pitchFamily="34" charset="0"/>
            </a:endParaRPr>
          </a:p>
        </p:txBody>
      </p:sp>
    </p:spTree>
    <p:extLst>
      <p:ext uri="{BB962C8B-B14F-4D97-AF65-F5344CB8AC3E}">
        <p14:creationId xmlns:p14="http://schemas.microsoft.com/office/powerpoint/2010/main" val="3613212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64935"/>
            <a:fld id="{B7C3F287-A9C7-49FC-A0AF-4DF89AF15465}" type="slidenum">
              <a:rPr lang="en-US" smtClean="0">
                <a:solidFill>
                  <a:prstClr val="black"/>
                </a:solidFill>
                <a:latin typeface="Arial" pitchFamily="34" charset="0"/>
              </a:rPr>
              <a:pPr defTabSz="964935"/>
              <a:t>22</a:t>
            </a:fld>
            <a:endParaRPr lang="en-US" dirty="0">
              <a:solidFill>
                <a:prstClr val="black"/>
              </a:solidFill>
              <a:latin typeface="Arial" pitchFamily="34" charset="0"/>
            </a:endParaRPr>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6" name="Rectangle 3"/>
          <p:cNvSpPr>
            <a:spLocks noGrp="1" noChangeArrowheads="1"/>
          </p:cNvSpPr>
          <p:nvPr>
            <p:ph type="body" idx="1"/>
          </p:nvPr>
        </p:nvSpPr>
        <p:spPr bwMode="auto">
          <a:xfrm>
            <a:off x="975360" y="4558904"/>
            <a:ext cx="5364480" cy="4323874"/>
          </a:xfrm>
          <a:noFill/>
        </p:spPr>
        <p:txBody>
          <a:bodyPr wrap="square" numCol="1" anchor="t" anchorCtr="0" compatLnSpc="1">
            <a:prstTxWarp prst="textNoShape">
              <a:avLst/>
            </a:prstTxWarp>
          </a:bodyPr>
          <a:lstStyle/>
          <a:p>
            <a:pPr eaLnBrk="1" hangingPunct="1"/>
            <a:endParaRPr lang="en-US" dirty="0">
              <a:latin typeface="Arial" pitchFamily="34" charset="0"/>
            </a:endParaRPr>
          </a:p>
        </p:txBody>
      </p:sp>
    </p:spTree>
    <p:extLst>
      <p:ext uri="{BB962C8B-B14F-4D97-AF65-F5344CB8AC3E}">
        <p14:creationId xmlns:p14="http://schemas.microsoft.com/office/powerpoint/2010/main" val="2840533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64935"/>
            <a:fld id="{B7C3F287-A9C7-49FC-A0AF-4DF89AF15465}" type="slidenum">
              <a:rPr lang="en-US" smtClean="0">
                <a:solidFill>
                  <a:prstClr val="black"/>
                </a:solidFill>
                <a:latin typeface="Arial" pitchFamily="34" charset="0"/>
              </a:rPr>
              <a:pPr defTabSz="964935"/>
              <a:t>23</a:t>
            </a:fld>
            <a:endParaRPr lang="en-US" dirty="0">
              <a:solidFill>
                <a:prstClr val="black"/>
              </a:solidFill>
              <a:latin typeface="Arial" pitchFamily="34" charset="0"/>
            </a:endParaRPr>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6" name="Rectangle 3"/>
          <p:cNvSpPr>
            <a:spLocks noGrp="1" noChangeArrowheads="1"/>
          </p:cNvSpPr>
          <p:nvPr>
            <p:ph type="body" idx="1"/>
          </p:nvPr>
        </p:nvSpPr>
        <p:spPr bwMode="auto">
          <a:xfrm>
            <a:off x="975360" y="4558904"/>
            <a:ext cx="5364480" cy="4323874"/>
          </a:xfrm>
          <a:noFill/>
        </p:spPr>
        <p:txBody>
          <a:bodyPr wrap="square" numCol="1" anchor="t" anchorCtr="0" compatLnSpc="1">
            <a:prstTxWarp prst="textNoShape">
              <a:avLst/>
            </a:prstTxWarp>
          </a:bodyPr>
          <a:lstStyle/>
          <a:p>
            <a:pPr eaLnBrk="1" hangingPunct="1"/>
            <a:endParaRPr lang="en-US" dirty="0">
              <a:latin typeface="Arial" pitchFamily="34" charset="0"/>
            </a:endParaRPr>
          </a:p>
        </p:txBody>
      </p:sp>
    </p:spTree>
    <p:extLst>
      <p:ext uri="{BB962C8B-B14F-4D97-AF65-F5344CB8AC3E}">
        <p14:creationId xmlns:p14="http://schemas.microsoft.com/office/powerpoint/2010/main" val="1419712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64935"/>
            <a:fld id="{B7C3F287-A9C7-49FC-A0AF-4DF89AF15465}" type="slidenum">
              <a:rPr lang="en-US" smtClean="0">
                <a:solidFill>
                  <a:prstClr val="black"/>
                </a:solidFill>
                <a:latin typeface="Arial" pitchFamily="34" charset="0"/>
              </a:rPr>
              <a:pPr defTabSz="964935"/>
              <a:t>24</a:t>
            </a:fld>
            <a:endParaRPr lang="en-US" dirty="0">
              <a:solidFill>
                <a:prstClr val="black"/>
              </a:solidFill>
              <a:latin typeface="Arial" pitchFamily="34" charset="0"/>
            </a:endParaRPr>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6" name="Rectangle 3"/>
          <p:cNvSpPr>
            <a:spLocks noGrp="1" noChangeArrowheads="1"/>
          </p:cNvSpPr>
          <p:nvPr>
            <p:ph type="body" idx="1"/>
          </p:nvPr>
        </p:nvSpPr>
        <p:spPr bwMode="auto">
          <a:xfrm>
            <a:off x="975360" y="4558904"/>
            <a:ext cx="5364480" cy="4323874"/>
          </a:xfrm>
          <a:noFill/>
        </p:spPr>
        <p:txBody>
          <a:bodyPr wrap="square" numCol="1" anchor="t" anchorCtr="0" compatLnSpc="1">
            <a:prstTxWarp prst="textNoShape">
              <a:avLst/>
            </a:prstTxWarp>
          </a:bodyPr>
          <a:lstStyle/>
          <a:p>
            <a:pPr eaLnBrk="1" hangingPunct="1"/>
            <a:endParaRPr lang="en-US" dirty="0">
              <a:latin typeface="Arial" pitchFamily="34" charset="0"/>
            </a:endParaRPr>
          </a:p>
        </p:txBody>
      </p:sp>
    </p:spTree>
    <p:extLst>
      <p:ext uri="{BB962C8B-B14F-4D97-AF65-F5344CB8AC3E}">
        <p14:creationId xmlns:p14="http://schemas.microsoft.com/office/powerpoint/2010/main" val="2440809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64935"/>
            <a:fld id="{B7C3F287-A9C7-49FC-A0AF-4DF89AF15465}" type="slidenum">
              <a:rPr lang="en-US" smtClean="0">
                <a:solidFill>
                  <a:prstClr val="black"/>
                </a:solidFill>
                <a:latin typeface="Arial" pitchFamily="34" charset="0"/>
              </a:rPr>
              <a:pPr defTabSz="964935"/>
              <a:t>25</a:t>
            </a:fld>
            <a:endParaRPr lang="en-US" dirty="0">
              <a:solidFill>
                <a:prstClr val="black"/>
              </a:solidFill>
              <a:latin typeface="Arial" pitchFamily="34" charset="0"/>
            </a:endParaRPr>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6" name="Rectangle 3"/>
          <p:cNvSpPr>
            <a:spLocks noGrp="1" noChangeArrowheads="1"/>
          </p:cNvSpPr>
          <p:nvPr>
            <p:ph type="body" idx="1"/>
          </p:nvPr>
        </p:nvSpPr>
        <p:spPr bwMode="auto">
          <a:xfrm>
            <a:off x="975360" y="4558904"/>
            <a:ext cx="5364480" cy="4323874"/>
          </a:xfrm>
          <a:noFill/>
        </p:spPr>
        <p:txBody>
          <a:bodyPr wrap="square" numCol="1" anchor="t" anchorCtr="0" compatLnSpc="1">
            <a:prstTxWarp prst="textNoShape">
              <a:avLst/>
            </a:prstTxWarp>
          </a:bodyPr>
          <a:lstStyle/>
          <a:p>
            <a:pPr eaLnBrk="1" hangingPunct="1"/>
            <a:endParaRPr lang="en-US" dirty="0">
              <a:latin typeface="Arial" pitchFamily="34" charset="0"/>
            </a:endParaRPr>
          </a:p>
        </p:txBody>
      </p:sp>
    </p:spTree>
    <p:extLst>
      <p:ext uri="{BB962C8B-B14F-4D97-AF65-F5344CB8AC3E}">
        <p14:creationId xmlns:p14="http://schemas.microsoft.com/office/powerpoint/2010/main" val="1238618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1225">
              <a:defRPr>
                <a:solidFill>
                  <a:schemeClr val="tx1"/>
                </a:solidFill>
                <a:latin typeface="Calibri" pitchFamily="34" charset="0"/>
              </a:defRPr>
            </a:lvl1pPr>
            <a:lvl2pPr marL="742950" indent="-285750" defTabSz="911225">
              <a:defRPr>
                <a:solidFill>
                  <a:schemeClr val="tx1"/>
                </a:solidFill>
                <a:latin typeface="Calibri" pitchFamily="34" charset="0"/>
              </a:defRPr>
            </a:lvl2pPr>
            <a:lvl3pPr marL="1143000" indent="-228600" defTabSz="911225">
              <a:defRPr>
                <a:solidFill>
                  <a:schemeClr val="tx1"/>
                </a:solidFill>
                <a:latin typeface="Calibri" pitchFamily="34" charset="0"/>
              </a:defRPr>
            </a:lvl3pPr>
            <a:lvl4pPr marL="1600200" indent="-228600" defTabSz="911225">
              <a:defRPr>
                <a:solidFill>
                  <a:schemeClr val="tx1"/>
                </a:solidFill>
                <a:latin typeface="Calibri" pitchFamily="34" charset="0"/>
              </a:defRPr>
            </a:lvl4pPr>
            <a:lvl5pPr marL="2057400" indent="-228600" defTabSz="911225">
              <a:defRPr>
                <a:solidFill>
                  <a:schemeClr val="tx1"/>
                </a:solidFill>
                <a:latin typeface="Calibri" pitchFamily="34" charset="0"/>
              </a:defRPr>
            </a:lvl5pPr>
            <a:lvl6pPr marL="2514600" indent="-228600" defTabSz="911225" fontAlgn="base">
              <a:spcBef>
                <a:spcPct val="0"/>
              </a:spcBef>
              <a:spcAft>
                <a:spcPct val="0"/>
              </a:spcAft>
              <a:defRPr>
                <a:solidFill>
                  <a:schemeClr val="tx1"/>
                </a:solidFill>
                <a:latin typeface="Calibri" pitchFamily="34" charset="0"/>
              </a:defRPr>
            </a:lvl6pPr>
            <a:lvl7pPr marL="2971800" indent="-228600" defTabSz="911225" fontAlgn="base">
              <a:spcBef>
                <a:spcPct val="0"/>
              </a:spcBef>
              <a:spcAft>
                <a:spcPct val="0"/>
              </a:spcAft>
              <a:defRPr>
                <a:solidFill>
                  <a:schemeClr val="tx1"/>
                </a:solidFill>
                <a:latin typeface="Calibri" pitchFamily="34" charset="0"/>
              </a:defRPr>
            </a:lvl7pPr>
            <a:lvl8pPr marL="3429000" indent="-228600" defTabSz="911225" fontAlgn="base">
              <a:spcBef>
                <a:spcPct val="0"/>
              </a:spcBef>
              <a:spcAft>
                <a:spcPct val="0"/>
              </a:spcAft>
              <a:defRPr>
                <a:solidFill>
                  <a:schemeClr val="tx1"/>
                </a:solidFill>
                <a:latin typeface="Calibri" pitchFamily="34" charset="0"/>
              </a:defRPr>
            </a:lvl8pPr>
            <a:lvl9pPr marL="3886200" indent="-228600" defTabSz="91122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DBD5622-6B8E-496C-8DFB-DBAF07814364}" type="slidenum">
              <a:rPr lang="en-US" altLang="en-US">
                <a:solidFill>
                  <a:srgbClr val="000000"/>
                </a:solidFill>
              </a:rPr>
              <a:pPr fontAlgn="base">
                <a:spcBef>
                  <a:spcPct val="0"/>
                </a:spcBef>
                <a:spcAft>
                  <a:spcPct val="0"/>
                </a:spcAft>
              </a:pPr>
              <a:t>4</a:t>
            </a:fld>
            <a:endParaRPr lang="en-US" altLang="en-US" dirty="0">
              <a:solidFill>
                <a:srgbClr val="000000"/>
              </a:solidFill>
            </a:endParaRPr>
          </a:p>
        </p:txBody>
      </p:sp>
      <p:sp>
        <p:nvSpPr>
          <p:cNvPr id="1310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6" name="Rectangle 3"/>
          <p:cNvSpPr>
            <a:spLocks noGrp="1" noChangeArrowheads="1"/>
          </p:cNvSpPr>
          <p:nvPr>
            <p:ph type="body" idx="1"/>
          </p:nvPr>
        </p:nvSpPr>
        <p:spPr bwMode="auto">
          <a:xfrm>
            <a:off x="914400" y="4419235"/>
            <a:ext cx="5029200" cy="41977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208939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Calibri"/>
                <a:ea typeface="Calibri"/>
                <a:cs typeface="Calibri"/>
                <a:sym typeface="Calibri"/>
              </a:rPr>
              <a:t>26</a:t>
            </a:fld>
            <a:endParaRPr sz="1200">
              <a:solidFill>
                <a:srgbClr val="000000"/>
              </a:solidFill>
              <a:latin typeface="Calibri"/>
              <a:ea typeface="Calibri"/>
              <a:cs typeface="Calibri"/>
              <a:sym typeface="Calibri"/>
            </a:endParaRPr>
          </a:p>
        </p:txBody>
      </p:sp>
      <p:sp>
        <p:nvSpPr>
          <p:cNvPr id="791" name="Google Shape;791;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92" name="Google Shape;792;p45:notes"/>
          <p:cNvSpPr txBox="1">
            <a:spLocks noGrp="1"/>
          </p:cNvSpPr>
          <p:nvPr>
            <p:ph type="body" idx="1"/>
          </p:nvPr>
        </p:nvSpPr>
        <p:spPr>
          <a:xfrm>
            <a:off x="975360" y="4640197"/>
            <a:ext cx="5364480" cy="440759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7387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pPr defTabSz="961939"/>
            <a:fld id="{5498717C-9FEC-46B7-B138-4AB4851A8281}" type="slidenum">
              <a:rPr lang="en-US" smtClean="0">
                <a:latin typeface="Arial" pitchFamily="34" charset="0"/>
              </a:rPr>
              <a:pPr defTabSz="961939"/>
              <a:t>27</a:t>
            </a:fld>
            <a:endParaRPr lang="en-US" dirty="0">
              <a:latin typeface="Arial"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xfrm>
            <a:off x="974726" y="4559301"/>
            <a:ext cx="5365750" cy="4322763"/>
          </a:xfrm>
          <a:noFill/>
          <a:ln/>
        </p:spPr>
        <p:txBody>
          <a:bodyPr/>
          <a:lstStyle/>
          <a:p>
            <a:pPr eaLnBrk="1" hangingPunct="1">
              <a:spcBef>
                <a:spcPct val="0"/>
              </a:spcBef>
            </a:pPr>
            <a:endParaRPr lang="en-US" dirty="0">
              <a:latin typeface="Arial" pitchFamily="34" charset="0"/>
            </a:endParaRPr>
          </a:p>
        </p:txBody>
      </p:sp>
    </p:spTree>
    <p:extLst>
      <p:ext uri="{BB962C8B-B14F-4D97-AF65-F5344CB8AC3E}">
        <p14:creationId xmlns:p14="http://schemas.microsoft.com/office/powerpoint/2010/main" val="34309966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4:notes"/>
          <p:cNvSpPr txBox="1">
            <a:spLocks noGrp="1"/>
          </p:cNvSpPr>
          <p:nvPr>
            <p:ph type="body" idx="1"/>
          </p:nvPr>
        </p:nvSpPr>
        <p:spPr>
          <a:xfrm>
            <a:off x="698500" y="4461669"/>
            <a:ext cx="5588000" cy="3650456"/>
          </a:xfrm>
          <a:prstGeom prst="rect">
            <a:avLst/>
          </a:prstGeom>
        </p:spPr>
        <p:txBody>
          <a:bodyPr spcFirstLastPara="1" wrap="square" lIns="92875" tIns="46425" rIns="92875" bIns="46425" anchor="t" anchorCtr="0">
            <a:noAutofit/>
          </a:bodyPr>
          <a:lstStyle/>
          <a:p>
            <a:pPr marL="0" lvl="0" indent="0" algn="l" rtl="0">
              <a:spcBef>
                <a:spcPts val="0"/>
              </a:spcBef>
              <a:spcAft>
                <a:spcPts val="0"/>
              </a:spcAft>
              <a:buNone/>
            </a:pPr>
            <a:endParaRPr/>
          </a:p>
        </p:txBody>
      </p:sp>
      <p:sp>
        <p:nvSpPr>
          <p:cNvPr id="305" name="Google Shape;305;p14:notes"/>
          <p:cNvSpPr>
            <a:spLocks noGrp="1" noRot="1" noChangeAspect="1"/>
          </p:cNvSpPr>
          <p:nvPr>
            <p:ph type="sldImg" idx="2"/>
          </p:nvPr>
        </p:nvSpPr>
        <p:spPr>
          <a:xfrm>
            <a:off x="711200" y="1158875"/>
            <a:ext cx="5562600" cy="31289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7353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18258">
              <a:defRPr>
                <a:solidFill>
                  <a:schemeClr val="tx1"/>
                </a:solidFill>
                <a:latin typeface="Calibri" pitchFamily="34" charset="0"/>
              </a:defRPr>
            </a:lvl1pPr>
            <a:lvl2pPr marL="830217" indent="-319314" defTabSz="1018258">
              <a:defRPr>
                <a:solidFill>
                  <a:schemeClr val="tx1"/>
                </a:solidFill>
                <a:latin typeface="Calibri" pitchFamily="34" charset="0"/>
              </a:defRPr>
            </a:lvl2pPr>
            <a:lvl3pPr marL="1277257" indent="-255451" defTabSz="1018258">
              <a:defRPr>
                <a:solidFill>
                  <a:schemeClr val="tx1"/>
                </a:solidFill>
                <a:latin typeface="Calibri" pitchFamily="34" charset="0"/>
              </a:defRPr>
            </a:lvl3pPr>
            <a:lvl4pPr marL="1788160" indent="-255451" defTabSz="1018258">
              <a:defRPr>
                <a:solidFill>
                  <a:schemeClr val="tx1"/>
                </a:solidFill>
                <a:latin typeface="Calibri" pitchFamily="34" charset="0"/>
              </a:defRPr>
            </a:lvl4pPr>
            <a:lvl5pPr marL="2299064" indent="-255451" defTabSz="1018258">
              <a:defRPr>
                <a:solidFill>
                  <a:schemeClr val="tx1"/>
                </a:solidFill>
                <a:latin typeface="Calibri" pitchFamily="34" charset="0"/>
              </a:defRPr>
            </a:lvl5pPr>
            <a:lvl6pPr marL="2809966" indent="-255451" defTabSz="1018258" fontAlgn="base">
              <a:spcBef>
                <a:spcPct val="0"/>
              </a:spcBef>
              <a:spcAft>
                <a:spcPct val="0"/>
              </a:spcAft>
              <a:defRPr>
                <a:solidFill>
                  <a:schemeClr val="tx1"/>
                </a:solidFill>
                <a:latin typeface="Calibri" pitchFamily="34" charset="0"/>
              </a:defRPr>
            </a:lvl6pPr>
            <a:lvl7pPr marL="3320869" indent="-255451" defTabSz="1018258" fontAlgn="base">
              <a:spcBef>
                <a:spcPct val="0"/>
              </a:spcBef>
              <a:spcAft>
                <a:spcPct val="0"/>
              </a:spcAft>
              <a:defRPr>
                <a:solidFill>
                  <a:schemeClr val="tx1"/>
                </a:solidFill>
                <a:latin typeface="Calibri" pitchFamily="34" charset="0"/>
              </a:defRPr>
            </a:lvl7pPr>
            <a:lvl8pPr marL="3831772" indent="-255451" defTabSz="1018258" fontAlgn="base">
              <a:spcBef>
                <a:spcPct val="0"/>
              </a:spcBef>
              <a:spcAft>
                <a:spcPct val="0"/>
              </a:spcAft>
              <a:defRPr>
                <a:solidFill>
                  <a:schemeClr val="tx1"/>
                </a:solidFill>
                <a:latin typeface="Calibri" pitchFamily="34" charset="0"/>
              </a:defRPr>
            </a:lvl8pPr>
            <a:lvl9pPr marL="4342675" indent="-255451" defTabSz="101825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DBD5622-6B8E-496C-8DFB-DBAF07814364}" type="slidenum">
              <a:rPr lang="en-US" altLang="en-US">
                <a:solidFill>
                  <a:srgbClr val="000000"/>
                </a:solidFill>
              </a:rPr>
              <a:pPr fontAlgn="base">
                <a:spcBef>
                  <a:spcPct val="0"/>
                </a:spcBef>
                <a:spcAft>
                  <a:spcPct val="0"/>
                </a:spcAft>
              </a:pPr>
              <a:t>29</a:t>
            </a:fld>
            <a:endParaRPr lang="en-US" altLang="en-US" dirty="0">
              <a:solidFill>
                <a:srgbClr val="000000"/>
              </a:solidFill>
            </a:endParaRPr>
          </a:p>
        </p:txBody>
      </p:sp>
      <p:sp>
        <p:nvSpPr>
          <p:cNvPr id="1310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6" name="Rectangle 3"/>
          <p:cNvSpPr>
            <a:spLocks noGrp="1" noChangeArrowheads="1"/>
          </p:cNvSpPr>
          <p:nvPr>
            <p:ph type="body" idx="1"/>
          </p:nvPr>
        </p:nvSpPr>
        <p:spPr bwMode="auto">
          <a:xfrm>
            <a:off x="1040384" y="4872207"/>
            <a:ext cx="5722112" cy="46279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460963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64935"/>
            <a:fld id="{B7C3F287-A9C7-49FC-A0AF-4DF89AF15465}" type="slidenum">
              <a:rPr lang="en-US" smtClean="0">
                <a:solidFill>
                  <a:prstClr val="black"/>
                </a:solidFill>
                <a:latin typeface="Arial" pitchFamily="34" charset="0"/>
              </a:rPr>
              <a:pPr defTabSz="964935"/>
              <a:t>31</a:t>
            </a:fld>
            <a:endParaRPr lang="en-US" dirty="0">
              <a:solidFill>
                <a:prstClr val="black"/>
              </a:solidFill>
              <a:latin typeface="Arial" pitchFamily="34" charset="0"/>
            </a:endParaRPr>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6" name="Rectangle 3"/>
          <p:cNvSpPr>
            <a:spLocks noGrp="1" noChangeArrowheads="1"/>
          </p:cNvSpPr>
          <p:nvPr>
            <p:ph type="body" idx="1"/>
          </p:nvPr>
        </p:nvSpPr>
        <p:spPr bwMode="auto">
          <a:xfrm>
            <a:off x="975360" y="4558904"/>
            <a:ext cx="5364480" cy="4323874"/>
          </a:xfrm>
          <a:noFill/>
        </p:spPr>
        <p:txBody>
          <a:bodyPr wrap="square" numCol="1" anchor="t" anchorCtr="0" compatLnSpc="1">
            <a:prstTxWarp prst="textNoShape">
              <a:avLst/>
            </a:prstTxWarp>
          </a:bodyPr>
          <a:lstStyle/>
          <a:p>
            <a:pPr eaLnBrk="1" hangingPunct="1"/>
            <a:endParaRPr lang="en-US" dirty="0">
              <a:latin typeface="Arial" pitchFamily="34" charset="0"/>
            </a:endParaRPr>
          </a:p>
        </p:txBody>
      </p:sp>
    </p:spTree>
    <p:extLst>
      <p:ext uri="{BB962C8B-B14F-4D97-AF65-F5344CB8AC3E}">
        <p14:creationId xmlns:p14="http://schemas.microsoft.com/office/powerpoint/2010/main" val="37007375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64553"/>
            <a:fld id="{D19664D3-2DE9-420C-9C3E-71E72AA19BE3}" type="slidenum">
              <a:rPr lang="en-US" smtClean="0"/>
              <a:pPr defTabSz="964553"/>
              <a:t>32</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975360" y="4555573"/>
            <a:ext cx="5364480" cy="4327208"/>
          </a:xfrm>
          <a:noFill/>
          <a:ln/>
        </p:spPr>
        <p:txBody>
          <a:bodyPr/>
          <a:lstStyle/>
          <a:p>
            <a:pPr eaLnBrk="1" hangingPunct="1"/>
            <a:endParaRPr lang="en-US" dirty="0"/>
          </a:p>
        </p:txBody>
      </p:sp>
    </p:spTree>
    <p:extLst>
      <p:ext uri="{BB962C8B-B14F-4D97-AF65-F5344CB8AC3E}">
        <p14:creationId xmlns:p14="http://schemas.microsoft.com/office/powerpoint/2010/main" val="11440489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18258">
              <a:defRPr>
                <a:solidFill>
                  <a:schemeClr val="tx1"/>
                </a:solidFill>
                <a:latin typeface="Calibri" pitchFamily="34" charset="0"/>
              </a:defRPr>
            </a:lvl1pPr>
            <a:lvl2pPr marL="830217" indent="-319314" defTabSz="1018258">
              <a:defRPr>
                <a:solidFill>
                  <a:schemeClr val="tx1"/>
                </a:solidFill>
                <a:latin typeface="Calibri" pitchFamily="34" charset="0"/>
              </a:defRPr>
            </a:lvl2pPr>
            <a:lvl3pPr marL="1277257" indent="-255451" defTabSz="1018258">
              <a:defRPr>
                <a:solidFill>
                  <a:schemeClr val="tx1"/>
                </a:solidFill>
                <a:latin typeface="Calibri" pitchFamily="34" charset="0"/>
              </a:defRPr>
            </a:lvl3pPr>
            <a:lvl4pPr marL="1788160" indent="-255451" defTabSz="1018258">
              <a:defRPr>
                <a:solidFill>
                  <a:schemeClr val="tx1"/>
                </a:solidFill>
                <a:latin typeface="Calibri" pitchFamily="34" charset="0"/>
              </a:defRPr>
            </a:lvl4pPr>
            <a:lvl5pPr marL="2299064" indent="-255451" defTabSz="1018258">
              <a:defRPr>
                <a:solidFill>
                  <a:schemeClr val="tx1"/>
                </a:solidFill>
                <a:latin typeface="Calibri" pitchFamily="34" charset="0"/>
              </a:defRPr>
            </a:lvl5pPr>
            <a:lvl6pPr marL="2809966" indent="-255451" defTabSz="1018258" fontAlgn="base">
              <a:spcBef>
                <a:spcPct val="0"/>
              </a:spcBef>
              <a:spcAft>
                <a:spcPct val="0"/>
              </a:spcAft>
              <a:defRPr>
                <a:solidFill>
                  <a:schemeClr val="tx1"/>
                </a:solidFill>
                <a:latin typeface="Calibri" pitchFamily="34" charset="0"/>
              </a:defRPr>
            </a:lvl6pPr>
            <a:lvl7pPr marL="3320869" indent="-255451" defTabSz="1018258" fontAlgn="base">
              <a:spcBef>
                <a:spcPct val="0"/>
              </a:spcBef>
              <a:spcAft>
                <a:spcPct val="0"/>
              </a:spcAft>
              <a:defRPr>
                <a:solidFill>
                  <a:schemeClr val="tx1"/>
                </a:solidFill>
                <a:latin typeface="Calibri" pitchFamily="34" charset="0"/>
              </a:defRPr>
            </a:lvl7pPr>
            <a:lvl8pPr marL="3831772" indent="-255451" defTabSz="1018258" fontAlgn="base">
              <a:spcBef>
                <a:spcPct val="0"/>
              </a:spcBef>
              <a:spcAft>
                <a:spcPct val="0"/>
              </a:spcAft>
              <a:defRPr>
                <a:solidFill>
                  <a:schemeClr val="tx1"/>
                </a:solidFill>
                <a:latin typeface="Calibri" pitchFamily="34" charset="0"/>
              </a:defRPr>
            </a:lvl8pPr>
            <a:lvl9pPr marL="4342675" indent="-255451" defTabSz="101825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DBD5622-6B8E-496C-8DFB-DBAF07814364}" type="slidenum">
              <a:rPr lang="en-US" altLang="en-US">
                <a:solidFill>
                  <a:srgbClr val="000000"/>
                </a:solidFill>
              </a:rPr>
              <a:pPr fontAlgn="base">
                <a:spcBef>
                  <a:spcPct val="0"/>
                </a:spcBef>
                <a:spcAft>
                  <a:spcPct val="0"/>
                </a:spcAft>
              </a:pPr>
              <a:t>33</a:t>
            </a:fld>
            <a:endParaRPr lang="en-US" altLang="en-US" dirty="0">
              <a:solidFill>
                <a:srgbClr val="000000"/>
              </a:solidFill>
            </a:endParaRPr>
          </a:p>
        </p:txBody>
      </p:sp>
      <p:sp>
        <p:nvSpPr>
          <p:cNvPr id="1310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6" name="Rectangle 3"/>
          <p:cNvSpPr>
            <a:spLocks noGrp="1" noChangeArrowheads="1"/>
          </p:cNvSpPr>
          <p:nvPr>
            <p:ph type="body" idx="1"/>
          </p:nvPr>
        </p:nvSpPr>
        <p:spPr bwMode="auto">
          <a:xfrm>
            <a:off x="1040384" y="4872207"/>
            <a:ext cx="5722112" cy="46279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42471265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2338">
              <a:defRPr>
                <a:solidFill>
                  <a:schemeClr val="tx1"/>
                </a:solidFill>
                <a:latin typeface="Calibri" pitchFamily="34" charset="0"/>
              </a:defRPr>
            </a:lvl1pPr>
            <a:lvl2pPr marL="742950" indent="-285750" defTabSz="922338">
              <a:defRPr>
                <a:solidFill>
                  <a:schemeClr val="tx1"/>
                </a:solidFill>
                <a:latin typeface="Calibri" pitchFamily="34" charset="0"/>
              </a:defRPr>
            </a:lvl2pPr>
            <a:lvl3pPr marL="1143000" indent="-228600" defTabSz="922338">
              <a:defRPr>
                <a:solidFill>
                  <a:schemeClr val="tx1"/>
                </a:solidFill>
                <a:latin typeface="Calibri" pitchFamily="34" charset="0"/>
              </a:defRPr>
            </a:lvl3pPr>
            <a:lvl4pPr marL="1600200" indent="-228600" defTabSz="922338">
              <a:defRPr>
                <a:solidFill>
                  <a:schemeClr val="tx1"/>
                </a:solidFill>
                <a:latin typeface="Calibri" pitchFamily="34" charset="0"/>
              </a:defRPr>
            </a:lvl4pPr>
            <a:lvl5pPr marL="2057400" indent="-228600" defTabSz="922338">
              <a:defRPr>
                <a:solidFill>
                  <a:schemeClr val="tx1"/>
                </a:solidFill>
                <a:latin typeface="Calibri" pitchFamily="34" charset="0"/>
              </a:defRPr>
            </a:lvl5pPr>
            <a:lvl6pPr marL="2514600" indent="-228600" defTabSz="922338" fontAlgn="base">
              <a:spcBef>
                <a:spcPct val="0"/>
              </a:spcBef>
              <a:spcAft>
                <a:spcPct val="0"/>
              </a:spcAft>
              <a:defRPr>
                <a:solidFill>
                  <a:schemeClr val="tx1"/>
                </a:solidFill>
                <a:latin typeface="Calibri" pitchFamily="34" charset="0"/>
              </a:defRPr>
            </a:lvl6pPr>
            <a:lvl7pPr marL="2971800" indent="-228600" defTabSz="922338" fontAlgn="base">
              <a:spcBef>
                <a:spcPct val="0"/>
              </a:spcBef>
              <a:spcAft>
                <a:spcPct val="0"/>
              </a:spcAft>
              <a:defRPr>
                <a:solidFill>
                  <a:schemeClr val="tx1"/>
                </a:solidFill>
                <a:latin typeface="Calibri" pitchFamily="34" charset="0"/>
              </a:defRPr>
            </a:lvl7pPr>
            <a:lvl8pPr marL="3429000" indent="-228600" defTabSz="922338" fontAlgn="base">
              <a:spcBef>
                <a:spcPct val="0"/>
              </a:spcBef>
              <a:spcAft>
                <a:spcPct val="0"/>
              </a:spcAft>
              <a:defRPr>
                <a:solidFill>
                  <a:schemeClr val="tx1"/>
                </a:solidFill>
                <a:latin typeface="Calibri" pitchFamily="34" charset="0"/>
              </a:defRPr>
            </a:lvl8pPr>
            <a:lvl9pPr marL="3886200" indent="-228600" defTabSz="92233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AC099AC-EC8B-4135-818F-D9F9327D989C}" type="slidenum">
              <a:rPr lang="en-US" altLang="en-US">
                <a:solidFill>
                  <a:srgbClr val="000000"/>
                </a:solidFill>
              </a:rPr>
              <a:pPr fontAlgn="base">
                <a:spcBef>
                  <a:spcPct val="0"/>
                </a:spcBef>
                <a:spcAft>
                  <a:spcPct val="0"/>
                </a:spcAft>
              </a:pPr>
              <a:t>34</a:t>
            </a:fld>
            <a:endParaRPr lang="en-US" altLang="en-US" dirty="0">
              <a:solidFill>
                <a:srgbClr val="000000"/>
              </a:solidFill>
            </a:endParaRPr>
          </a:p>
        </p:txBody>
      </p:sp>
      <p:sp>
        <p:nvSpPr>
          <p:cNvPr id="183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300" name="Rectangle 3"/>
          <p:cNvSpPr>
            <a:spLocks noGrp="1" noChangeArrowheads="1"/>
          </p:cNvSpPr>
          <p:nvPr>
            <p:ph type="body" idx="1"/>
          </p:nvPr>
        </p:nvSpPr>
        <p:spPr bwMode="auto">
          <a:xfrm>
            <a:off x="914400" y="4419235"/>
            <a:ext cx="5029200" cy="41977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1484011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18258">
              <a:defRPr>
                <a:solidFill>
                  <a:schemeClr val="tx1"/>
                </a:solidFill>
                <a:latin typeface="Calibri" pitchFamily="34" charset="0"/>
              </a:defRPr>
            </a:lvl1pPr>
            <a:lvl2pPr marL="830217" indent="-319314" defTabSz="1018258">
              <a:defRPr>
                <a:solidFill>
                  <a:schemeClr val="tx1"/>
                </a:solidFill>
                <a:latin typeface="Calibri" pitchFamily="34" charset="0"/>
              </a:defRPr>
            </a:lvl2pPr>
            <a:lvl3pPr marL="1277257" indent="-255451" defTabSz="1018258">
              <a:defRPr>
                <a:solidFill>
                  <a:schemeClr val="tx1"/>
                </a:solidFill>
                <a:latin typeface="Calibri" pitchFamily="34" charset="0"/>
              </a:defRPr>
            </a:lvl3pPr>
            <a:lvl4pPr marL="1788160" indent="-255451" defTabSz="1018258">
              <a:defRPr>
                <a:solidFill>
                  <a:schemeClr val="tx1"/>
                </a:solidFill>
                <a:latin typeface="Calibri" pitchFamily="34" charset="0"/>
              </a:defRPr>
            </a:lvl4pPr>
            <a:lvl5pPr marL="2299064" indent="-255451" defTabSz="1018258">
              <a:defRPr>
                <a:solidFill>
                  <a:schemeClr val="tx1"/>
                </a:solidFill>
                <a:latin typeface="Calibri" pitchFamily="34" charset="0"/>
              </a:defRPr>
            </a:lvl5pPr>
            <a:lvl6pPr marL="2809966" indent="-255451" defTabSz="1018258" fontAlgn="base">
              <a:spcBef>
                <a:spcPct val="0"/>
              </a:spcBef>
              <a:spcAft>
                <a:spcPct val="0"/>
              </a:spcAft>
              <a:defRPr>
                <a:solidFill>
                  <a:schemeClr val="tx1"/>
                </a:solidFill>
                <a:latin typeface="Calibri" pitchFamily="34" charset="0"/>
              </a:defRPr>
            </a:lvl6pPr>
            <a:lvl7pPr marL="3320869" indent="-255451" defTabSz="1018258" fontAlgn="base">
              <a:spcBef>
                <a:spcPct val="0"/>
              </a:spcBef>
              <a:spcAft>
                <a:spcPct val="0"/>
              </a:spcAft>
              <a:defRPr>
                <a:solidFill>
                  <a:schemeClr val="tx1"/>
                </a:solidFill>
                <a:latin typeface="Calibri" pitchFamily="34" charset="0"/>
              </a:defRPr>
            </a:lvl7pPr>
            <a:lvl8pPr marL="3831772" indent="-255451" defTabSz="1018258" fontAlgn="base">
              <a:spcBef>
                <a:spcPct val="0"/>
              </a:spcBef>
              <a:spcAft>
                <a:spcPct val="0"/>
              </a:spcAft>
              <a:defRPr>
                <a:solidFill>
                  <a:schemeClr val="tx1"/>
                </a:solidFill>
                <a:latin typeface="Calibri" pitchFamily="34" charset="0"/>
              </a:defRPr>
            </a:lvl8pPr>
            <a:lvl9pPr marL="4342675" indent="-255451" defTabSz="101825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DBD5622-6B8E-496C-8DFB-DBAF07814364}" type="slidenum">
              <a:rPr lang="en-US" altLang="en-US">
                <a:solidFill>
                  <a:srgbClr val="000000"/>
                </a:solidFill>
              </a:rPr>
              <a:pPr fontAlgn="base">
                <a:spcBef>
                  <a:spcPct val="0"/>
                </a:spcBef>
                <a:spcAft>
                  <a:spcPct val="0"/>
                </a:spcAft>
              </a:pPr>
              <a:t>6</a:t>
            </a:fld>
            <a:endParaRPr lang="en-US" altLang="en-US" dirty="0">
              <a:solidFill>
                <a:srgbClr val="000000"/>
              </a:solidFill>
            </a:endParaRPr>
          </a:p>
        </p:txBody>
      </p:sp>
      <p:sp>
        <p:nvSpPr>
          <p:cNvPr id="1310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6" name="Rectangle 3"/>
          <p:cNvSpPr>
            <a:spLocks noGrp="1" noChangeArrowheads="1"/>
          </p:cNvSpPr>
          <p:nvPr>
            <p:ph type="body" idx="1"/>
          </p:nvPr>
        </p:nvSpPr>
        <p:spPr bwMode="auto">
          <a:xfrm>
            <a:off x="1040384" y="4872207"/>
            <a:ext cx="5722112" cy="46279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1581500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18258">
              <a:defRPr>
                <a:solidFill>
                  <a:schemeClr val="tx1"/>
                </a:solidFill>
                <a:latin typeface="Calibri" pitchFamily="34" charset="0"/>
              </a:defRPr>
            </a:lvl1pPr>
            <a:lvl2pPr marL="830217" indent="-319314" defTabSz="1018258">
              <a:defRPr>
                <a:solidFill>
                  <a:schemeClr val="tx1"/>
                </a:solidFill>
                <a:latin typeface="Calibri" pitchFamily="34" charset="0"/>
              </a:defRPr>
            </a:lvl2pPr>
            <a:lvl3pPr marL="1277257" indent="-255451" defTabSz="1018258">
              <a:defRPr>
                <a:solidFill>
                  <a:schemeClr val="tx1"/>
                </a:solidFill>
                <a:latin typeface="Calibri" pitchFamily="34" charset="0"/>
              </a:defRPr>
            </a:lvl3pPr>
            <a:lvl4pPr marL="1788160" indent="-255451" defTabSz="1018258">
              <a:defRPr>
                <a:solidFill>
                  <a:schemeClr val="tx1"/>
                </a:solidFill>
                <a:latin typeface="Calibri" pitchFamily="34" charset="0"/>
              </a:defRPr>
            </a:lvl4pPr>
            <a:lvl5pPr marL="2299064" indent="-255451" defTabSz="1018258">
              <a:defRPr>
                <a:solidFill>
                  <a:schemeClr val="tx1"/>
                </a:solidFill>
                <a:latin typeface="Calibri" pitchFamily="34" charset="0"/>
              </a:defRPr>
            </a:lvl5pPr>
            <a:lvl6pPr marL="2809966" indent="-255451" defTabSz="1018258" fontAlgn="base">
              <a:spcBef>
                <a:spcPct val="0"/>
              </a:spcBef>
              <a:spcAft>
                <a:spcPct val="0"/>
              </a:spcAft>
              <a:defRPr>
                <a:solidFill>
                  <a:schemeClr val="tx1"/>
                </a:solidFill>
                <a:latin typeface="Calibri" pitchFamily="34" charset="0"/>
              </a:defRPr>
            </a:lvl6pPr>
            <a:lvl7pPr marL="3320869" indent="-255451" defTabSz="1018258" fontAlgn="base">
              <a:spcBef>
                <a:spcPct val="0"/>
              </a:spcBef>
              <a:spcAft>
                <a:spcPct val="0"/>
              </a:spcAft>
              <a:defRPr>
                <a:solidFill>
                  <a:schemeClr val="tx1"/>
                </a:solidFill>
                <a:latin typeface="Calibri" pitchFamily="34" charset="0"/>
              </a:defRPr>
            </a:lvl7pPr>
            <a:lvl8pPr marL="3831772" indent="-255451" defTabSz="1018258" fontAlgn="base">
              <a:spcBef>
                <a:spcPct val="0"/>
              </a:spcBef>
              <a:spcAft>
                <a:spcPct val="0"/>
              </a:spcAft>
              <a:defRPr>
                <a:solidFill>
                  <a:schemeClr val="tx1"/>
                </a:solidFill>
                <a:latin typeface="Calibri" pitchFamily="34" charset="0"/>
              </a:defRPr>
            </a:lvl8pPr>
            <a:lvl9pPr marL="4342675" indent="-255451" defTabSz="101825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DBD5622-6B8E-496C-8DFB-DBAF07814364}" type="slidenum">
              <a:rPr lang="en-US" altLang="en-US">
                <a:solidFill>
                  <a:srgbClr val="000000"/>
                </a:solidFill>
              </a:rPr>
              <a:pPr fontAlgn="base">
                <a:spcBef>
                  <a:spcPct val="0"/>
                </a:spcBef>
                <a:spcAft>
                  <a:spcPct val="0"/>
                </a:spcAft>
              </a:pPr>
              <a:t>9</a:t>
            </a:fld>
            <a:endParaRPr lang="en-US" altLang="en-US" dirty="0">
              <a:solidFill>
                <a:srgbClr val="000000"/>
              </a:solidFill>
            </a:endParaRPr>
          </a:p>
        </p:txBody>
      </p:sp>
      <p:sp>
        <p:nvSpPr>
          <p:cNvPr id="1310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6" name="Rectangle 3"/>
          <p:cNvSpPr>
            <a:spLocks noGrp="1" noChangeArrowheads="1"/>
          </p:cNvSpPr>
          <p:nvPr>
            <p:ph type="body" idx="1"/>
          </p:nvPr>
        </p:nvSpPr>
        <p:spPr bwMode="auto">
          <a:xfrm>
            <a:off x="1040384" y="4872207"/>
            <a:ext cx="5722112" cy="46279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1514551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1019629"/>
            <a:fld id="{D19664D3-2DE9-420C-9C3E-71E72AA19BE3}" type="slidenum">
              <a:rPr lang="en-US" smtClean="0"/>
              <a:pPr defTabSz="1019629"/>
              <a:t>11</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1040384" y="4783352"/>
            <a:ext cx="5722112" cy="4543568"/>
          </a:xfrm>
          <a:noFill/>
          <a:ln/>
        </p:spPr>
        <p:txBody>
          <a:bodyPr/>
          <a:lstStyle/>
          <a:p>
            <a:pPr eaLnBrk="1" hangingPunct="1"/>
            <a:endParaRPr lang="en-US" dirty="0"/>
          </a:p>
        </p:txBody>
      </p:sp>
    </p:spTree>
    <p:extLst>
      <p:ext uri="{BB962C8B-B14F-4D97-AF65-F5344CB8AC3E}">
        <p14:creationId xmlns:p14="http://schemas.microsoft.com/office/powerpoint/2010/main" val="1944271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4:notes"/>
          <p:cNvSpPr txBox="1">
            <a:spLocks noGrp="1"/>
          </p:cNvSpPr>
          <p:nvPr>
            <p:ph type="body" idx="1"/>
          </p:nvPr>
        </p:nvSpPr>
        <p:spPr>
          <a:xfrm>
            <a:off x="698500" y="4461669"/>
            <a:ext cx="5588000" cy="3650456"/>
          </a:xfrm>
          <a:prstGeom prst="rect">
            <a:avLst/>
          </a:prstGeom>
        </p:spPr>
        <p:txBody>
          <a:bodyPr spcFirstLastPara="1" wrap="square" lIns="92875" tIns="46425" rIns="92875" bIns="46425" anchor="t" anchorCtr="0">
            <a:noAutofit/>
          </a:bodyPr>
          <a:lstStyle/>
          <a:p>
            <a:pPr marL="0" lvl="0" indent="0" algn="l" rtl="0">
              <a:spcBef>
                <a:spcPts val="0"/>
              </a:spcBef>
              <a:spcAft>
                <a:spcPts val="0"/>
              </a:spcAft>
              <a:buNone/>
            </a:pPr>
            <a:endParaRPr/>
          </a:p>
        </p:txBody>
      </p:sp>
      <p:sp>
        <p:nvSpPr>
          <p:cNvPr id="305" name="Google Shape;305;p14:notes"/>
          <p:cNvSpPr>
            <a:spLocks noGrp="1" noRot="1" noChangeAspect="1"/>
          </p:cNvSpPr>
          <p:nvPr>
            <p:ph type="sldImg" idx="2"/>
          </p:nvPr>
        </p:nvSpPr>
        <p:spPr>
          <a:xfrm>
            <a:off x="711200" y="1158875"/>
            <a:ext cx="5562600" cy="31289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2343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1019629"/>
            <a:fld id="{D19664D3-2DE9-420C-9C3E-71E72AA19BE3}" type="slidenum">
              <a:rPr lang="en-US" smtClean="0"/>
              <a:pPr defTabSz="1019629"/>
              <a:t>13</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1040384" y="4783352"/>
            <a:ext cx="5722112" cy="4543568"/>
          </a:xfrm>
          <a:noFill/>
          <a:ln/>
        </p:spPr>
        <p:txBody>
          <a:bodyPr/>
          <a:lstStyle/>
          <a:p>
            <a:pPr eaLnBrk="1" hangingPunct="1"/>
            <a:endParaRPr lang="en-US" dirty="0"/>
          </a:p>
        </p:txBody>
      </p:sp>
    </p:spTree>
    <p:extLst>
      <p:ext uri="{BB962C8B-B14F-4D97-AF65-F5344CB8AC3E}">
        <p14:creationId xmlns:p14="http://schemas.microsoft.com/office/powerpoint/2010/main" val="3097621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4EFA54-E3FF-4110-8F80-196281E091C9}" type="slidenum">
              <a:rPr lang="en-US" smtClean="0"/>
              <a:t>14</a:t>
            </a:fld>
            <a:endParaRPr lang="en-US"/>
          </a:p>
        </p:txBody>
      </p:sp>
    </p:spTree>
    <p:extLst>
      <p:ext uri="{BB962C8B-B14F-4D97-AF65-F5344CB8AC3E}">
        <p14:creationId xmlns:p14="http://schemas.microsoft.com/office/powerpoint/2010/main" val="812556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pPr defTabSz="1016866"/>
            <a:fld id="{5498717C-9FEC-46B7-B138-4AB4851A8281}" type="slidenum">
              <a:rPr lang="en-US" smtClean="0">
                <a:latin typeface="Arial" pitchFamily="34" charset="0"/>
              </a:rPr>
              <a:pPr defTabSz="1016866"/>
              <a:t>15</a:t>
            </a:fld>
            <a:endParaRPr lang="en-US" dirty="0">
              <a:latin typeface="Arial"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xfrm>
            <a:off x="1039708" y="4787267"/>
            <a:ext cx="5723467" cy="4538901"/>
          </a:xfrm>
          <a:noFill/>
          <a:ln/>
        </p:spPr>
        <p:txBody>
          <a:bodyPr/>
          <a:lstStyle/>
          <a:p>
            <a:pPr eaLnBrk="1" hangingPunct="1">
              <a:spcBef>
                <a:spcPct val="0"/>
              </a:spcBef>
            </a:pPr>
            <a:endParaRPr lang="en-US" dirty="0">
              <a:latin typeface="Arial" pitchFamily="34" charset="0"/>
            </a:endParaRPr>
          </a:p>
        </p:txBody>
      </p:sp>
    </p:spTree>
    <p:extLst>
      <p:ext uri="{BB962C8B-B14F-4D97-AF65-F5344CB8AC3E}">
        <p14:creationId xmlns:p14="http://schemas.microsoft.com/office/powerpoint/2010/main" val="1041241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8320420-D0CE-444F-AB67-021C1FC96AEB}"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A7DD2-00F5-4771-BCF2-CD6EA5D84C6C}" type="slidenum">
              <a:rPr lang="en-US" smtClean="0"/>
              <a:t>‹#›</a:t>
            </a:fld>
            <a:endParaRPr lang="en-US"/>
          </a:p>
        </p:txBody>
      </p:sp>
    </p:spTree>
    <p:extLst>
      <p:ext uri="{BB962C8B-B14F-4D97-AF65-F5344CB8AC3E}">
        <p14:creationId xmlns:p14="http://schemas.microsoft.com/office/powerpoint/2010/main" val="2854508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320420-D0CE-444F-AB67-021C1FC96AEB}"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A7DD2-00F5-4771-BCF2-CD6EA5D84C6C}" type="slidenum">
              <a:rPr lang="en-US" smtClean="0"/>
              <a:t>‹#›</a:t>
            </a:fld>
            <a:endParaRPr lang="en-US"/>
          </a:p>
        </p:txBody>
      </p:sp>
    </p:spTree>
    <p:extLst>
      <p:ext uri="{BB962C8B-B14F-4D97-AF65-F5344CB8AC3E}">
        <p14:creationId xmlns:p14="http://schemas.microsoft.com/office/powerpoint/2010/main" val="340298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320420-D0CE-444F-AB67-021C1FC96AEB}"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A7DD2-00F5-4771-BCF2-CD6EA5D84C6C}" type="slidenum">
              <a:rPr lang="en-US" smtClean="0"/>
              <a:t>‹#›</a:t>
            </a:fld>
            <a:endParaRPr lang="en-US"/>
          </a:p>
        </p:txBody>
      </p:sp>
    </p:spTree>
    <p:extLst>
      <p:ext uri="{BB962C8B-B14F-4D97-AF65-F5344CB8AC3E}">
        <p14:creationId xmlns:p14="http://schemas.microsoft.com/office/powerpoint/2010/main" val="1347308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4677508" y="-29308"/>
            <a:ext cx="7518400" cy="6887308"/>
          </a:xfrm>
          <a:prstGeom prst="rect">
            <a:avLst/>
          </a:prstGeom>
          <a:gradFill flip="none" rotWithShape="1">
            <a:gsLst>
              <a:gs pos="0">
                <a:schemeClr val="tx2">
                  <a:lumMod val="75000"/>
                  <a:shade val="30000"/>
                  <a:satMod val="115000"/>
                </a:schemeClr>
              </a:gs>
              <a:gs pos="99000">
                <a:schemeClr val="tx2">
                  <a:shade val="67500"/>
                  <a:satMod val="115000"/>
                  <a:alpha val="71000"/>
                  <a:lumMod val="94000"/>
                </a:schemeClr>
              </a:gs>
              <a:gs pos="100000">
                <a:schemeClr val="tx2">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2" name="TextBox 11"/>
          <p:cNvSpPr txBox="1"/>
          <p:nvPr userDrawn="1"/>
        </p:nvSpPr>
        <p:spPr>
          <a:xfrm>
            <a:off x="4828931" y="4550154"/>
            <a:ext cx="7518400" cy="830997"/>
          </a:xfrm>
          <a:prstGeom prst="rect">
            <a:avLst/>
          </a:prstGeom>
          <a:noFill/>
        </p:spPr>
        <p:txBody>
          <a:bodyPr wrap="square" rtlCol="0">
            <a:spAutoFit/>
          </a:bodyPr>
          <a:lstStyle/>
          <a:p>
            <a:pPr algn="ctr"/>
            <a:r>
              <a:rPr lang="en-US" sz="2700" dirty="0">
                <a:solidFill>
                  <a:schemeClr val="bg1"/>
                </a:solidFill>
                <a:latin typeface="Candara" panose="020E0502030303020204" pitchFamily="34" charset="0"/>
              </a:rPr>
              <a:t> </a:t>
            </a:r>
            <a:endParaRPr lang="en-US" sz="2700" baseline="0" dirty="0">
              <a:solidFill>
                <a:schemeClr val="bg1"/>
              </a:solidFill>
              <a:latin typeface="Candara" panose="020E0502030303020204" pitchFamily="34" charset="0"/>
            </a:endParaRPr>
          </a:p>
          <a:p>
            <a:pPr algn="ctr"/>
            <a:r>
              <a:rPr lang="en-US" sz="2100" baseline="0" dirty="0">
                <a:solidFill>
                  <a:schemeClr val="bg1"/>
                </a:solidFill>
                <a:latin typeface="Candara" panose="020E0502030303020204" pitchFamily="34" charset="0"/>
              </a:rPr>
              <a:t> </a:t>
            </a:r>
          </a:p>
        </p:txBody>
      </p:sp>
      <p:pic>
        <p:nvPicPr>
          <p:cNvPr id="13" name="Picture 4" descr="Z:\CADRE\CADRE 5\Web Development 2018-23\CADRE Logo 2019\CADRE Logo Files\JPG\RGB\High Res\CADRE Logo-03 cropped.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202" y="1880632"/>
            <a:ext cx="4371951" cy="231036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988B86E-E0FC-408F-95B9-81A1E2EF973E}"/>
              </a:ext>
            </a:extLst>
          </p:cNvPr>
          <p:cNvSpPr>
            <a:spLocks noGrp="1"/>
          </p:cNvSpPr>
          <p:nvPr>
            <p:ph type="sldNum" sz="quarter" idx="12"/>
          </p:nvPr>
        </p:nvSpPr>
        <p:spPr/>
        <p:txBody>
          <a:bodyPr/>
          <a:lstStyle>
            <a:lvl1pPr>
              <a:defRPr/>
            </a:lvl1pPr>
          </a:lstStyle>
          <a:p>
            <a:r>
              <a:rPr lang="en-US" dirty="0"/>
              <a:t>1</a:t>
            </a:r>
          </a:p>
        </p:txBody>
      </p:sp>
    </p:spTree>
    <p:extLst>
      <p:ext uri="{BB962C8B-B14F-4D97-AF65-F5344CB8AC3E}">
        <p14:creationId xmlns:p14="http://schemas.microsoft.com/office/powerpoint/2010/main" val="2268320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320420-D0CE-444F-AB67-021C1FC96AEB}"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A7DD2-00F5-4771-BCF2-CD6EA5D84C6C}" type="slidenum">
              <a:rPr lang="en-US" smtClean="0"/>
              <a:t>‹#›</a:t>
            </a:fld>
            <a:endParaRPr lang="en-US"/>
          </a:p>
        </p:txBody>
      </p:sp>
    </p:spTree>
    <p:extLst>
      <p:ext uri="{BB962C8B-B14F-4D97-AF65-F5344CB8AC3E}">
        <p14:creationId xmlns:p14="http://schemas.microsoft.com/office/powerpoint/2010/main" val="3320202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320420-D0CE-444F-AB67-021C1FC96AEB}"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A7DD2-00F5-4771-BCF2-CD6EA5D84C6C}" type="slidenum">
              <a:rPr lang="en-US" smtClean="0"/>
              <a:t>‹#›</a:t>
            </a:fld>
            <a:endParaRPr lang="en-US"/>
          </a:p>
        </p:txBody>
      </p:sp>
    </p:spTree>
    <p:extLst>
      <p:ext uri="{BB962C8B-B14F-4D97-AF65-F5344CB8AC3E}">
        <p14:creationId xmlns:p14="http://schemas.microsoft.com/office/powerpoint/2010/main" val="4145970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320420-D0CE-444F-AB67-021C1FC96AEB}" type="datetimeFigureOut">
              <a:rPr lang="en-US" smtClean="0"/>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1A7DD2-00F5-4771-BCF2-CD6EA5D84C6C}" type="slidenum">
              <a:rPr lang="en-US" smtClean="0"/>
              <a:t>‹#›</a:t>
            </a:fld>
            <a:endParaRPr lang="en-US"/>
          </a:p>
        </p:txBody>
      </p:sp>
    </p:spTree>
    <p:extLst>
      <p:ext uri="{BB962C8B-B14F-4D97-AF65-F5344CB8AC3E}">
        <p14:creationId xmlns:p14="http://schemas.microsoft.com/office/powerpoint/2010/main" val="2823146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320420-D0CE-444F-AB67-021C1FC96AEB}" type="datetimeFigureOut">
              <a:rPr lang="en-US" smtClean="0"/>
              <a:t>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1A7DD2-00F5-4771-BCF2-CD6EA5D84C6C}" type="slidenum">
              <a:rPr lang="en-US" smtClean="0"/>
              <a:t>‹#›</a:t>
            </a:fld>
            <a:endParaRPr lang="en-US"/>
          </a:p>
        </p:txBody>
      </p:sp>
    </p:spTree>
    <p:extLst>
      <p:ext uri="{BB962C8B-B14F-4D97-AF65-F5344CB8AC3E}">
        <p14:creationId xmlns:p14="http://schemas.microsoft.com/office/powerpoint/2010/main" val="3373679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320420-D0CE-444F-AB67-021C1FC96AEB}" type="datetimeFigureOut">
              <a:rPr lang="en-US" smtClean="0"/>
              <a:t>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1A7DD2-00F5-4771-BCF2-CD6EA5D84C6C}" type="slidenum">
              <a:rPr lang="en-US" smtClean="0"/>
              <a:t>‹#›</a:t>
            </a:fld>
            <a:endParaRPr lang="en-US"/>
          </a:p>
        </p:txBody>
      </p:sp>
    </p:spTree>
    <p:extLst>
      <p:ext uri="{BB962C8B-B14F-4D97-AF65-F5344CB8AC3E}">
        <p14:creationId xmlns:p14="http://schemas.microsoft.com/office/powerpoint/2010/main" val="2561204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320420-D0CE-444F-AB67-021C1FC96AEB}" type="datetimeFigureOut">
              <a:rPr lang="en-US" smtClean="0"/>
              <a:t>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1A7DD2-00F5-4771-BCF2-CD6EA5D84C6C}" type="slidenum">
              <a:rPr lang="en-US" smtClean="0"/>
              <a:t>‹#›</a:t>
            </a:fld>
            <a:endParaRPr lang="en-US"/>
          </a:p>
        </p:txBody>
      </p:sp>
    </p:spTree>
    <p:extLst>
      <p:ext uri="{BB962C8B-B14F-4D97-AF65-F5344CB8AC3E}">
        <p14:creationId xmlns:p14="http://schemas.microsoft.com/office/powerpoint/2010/main" val="3090799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320420-D0CE-444F-AB67-021C1FC96AEB}" type="datetimeFigureOut">
              <a:rPr lang="en-US" smtClean="0"/>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1A7DD2-00F5-4771-BCF2-CD6EA5D84C6C}" type="slidenum">
              <a:rPr lang="en-US" smtClean="0"/>
              <a:t>‹#›</a:t>
            </a:fld>
            <a:endParaRPr lang="en-US"/>
          </a:p>
        </p:txBody>
      </p:sp>
    </p:spTree>
    <p:extLst>
      <p:ext uri="{BB962C8B-B14F-4D97-AF65-F5344CB8AC3E}">
        <p14:creationId xmlns:p14="http://schemas.microsoft.com/office/powerpoint/2010/main" val="2880960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320420-D0CE-444F-AB67-021C1FC96AEB}" type="datetimeFigureOut">
              <a:rPr lang="en-US" smtClean="0"/>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1A7DD2-00F5-4771-BCF2-CD6EA5D84C6C}" type="slidenum">
              <a:rPr lang="en-US" smtClean="0"/>
              <a:t>‹#›</a:t>
            </a:fld>
            <a:endParaRPr lang="en-US"/>
          </a:p>
        </p:txBody>
      </p:sp>
    </p:spTree>
    <p:extLst>
      <p:ext uri="{BB962C8B-B14F-4D97-AF65-F5344CB8AC3E}">
        <p14:creationId xmlns:p14="http://schemas.microsoft.com/office/powerpoint/2010/main" val="1716735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320420-D0CE-444F-AB67-021C1FC96AEB}" type="datetimeFigureOut">
              <a:rPr lang="en-US" smtClean="0"/>
              <a:t>3/1/2022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1A7DD2-00F5-4771-BCF2-CD6EA5D84C6C}" type="slidenum">
              <a:rPr lang="en-US" smtClean="0"/>
              <a:t>‹#›</a:t>
            </a:fld>
            <a:endParaRPr lang="en-US"/>
          </a:p>
        </p:txBody>
      </p:sp>
    </p:spTree>
    <p:extLst>
      <p:ext uri="{BB962C8B-B14F-4D97-AF65-F5344CB8AC3E}">
        <p14:creationId xmlns:p14="http://schemas.microsoft.com/office/powerpoint/2010/main" val="804859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en.wikipedia.org/wiki/File:US_states_and_territories_1970x1340.png"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s://www.childstats.gov/americaschildren/family5.asp#f1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2.jpg"/><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hyperlink" Target="https://www.atsdr.cdc.gov/communityengagement/pdf/PCE_Report_508_FINAL.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hyperlink" Target="https://childcareta.acf.hhs.gov/sites/default/files/public/pfce-framework_for_ec_systems_final_508.pdf" TargetMode="External"/><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g"/><Relationship Id="rId9" Type="http://schemas.openxmlformats.org/officeDocument/2006/relationships/image" Target="../media/image23.jpeg"/><Relationship Id="rId1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hyperlink" Target="https://www.cadreworks.org/" TargetMode="External"/><Relationship Id="rId2" Type="http://schemas.openxmlformats.org/officeDocument/2006/relationships/hyperlink" Target="https://www.surveymonkey.com/r/TawaraGoode-CulturalBroker"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12"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0" Type="http://schemas.openxmlformats.org/officeDocument/2006/relationships/image" Target="../media/image36.jpg"/><Relationship Id="rId4" Type="http://schemas.openxmlformats.org/officeDocument/2006/relationships/image" Target="../media/image30.jpeg"/><Relationship Id="rId9"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4.jpeg"/><Relationship Id="rId4" Type="http://schemas.openxmlformats.org/officeDocument/2006/relationships/image" Target="../media/image43.jpeg"/></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www.georgetown.edu/home/copyright.html" TargetMode="External"/><Relationship Id="rId5" Type="http://schemas.openxmlformats.org/officeDocument/2006/relationships/hyperlink" Target="mailto:cultural@georgetown.edu" TargetMode="External"/><Relationship Id="rId4" Type="http://schemas.openxmlformats.org/officeDocument/2006/relationships/hyperlink" Target="http://nccc.georgetown.edu/research/gucchd/nccc/"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cadre@directionservice.org" TargetMode="External"/><Relationship Id="rId2" Type="http://schemas.openxmlformats.org/officeDocument/2006/relationships/hyperlink" Target="http://www.cadreworks.org/" TargetMode="External"/><Relationship Id="rId1" Type="http://schemas.openxmlformats.org/officeDocument/2006/relationships/slideLayout" Target="../slideLayouts/slideLayout6.xml"/><Relationship Id="rId4" Type="http://schemas.openxmlformats.org/officeDocument/2006/relationships/hyperlink" Target="https://www.cadreworks.org/subscribe-cadre-e-newsletter"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surveymonkey.com/r/TawaraGoode-CulturalBroke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en.wikipedia.org/wiki/File:US_states_and_territories_1970x1340.png"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en.wikipedia.org/wiki/File:US_states_and_territories_1970x1340.png"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25150" y="262158"/>
            <a:ext cx="6783565" cy="2862322"/>
          </a:xfrm>
          <a:prstGeom prst="rect">
            <a:avLst/>
          </a:prstGeom>
          <a:noFill/>
        </p:spPr>
        <p:txBody>
          <a:bodyPr wrap="square" rtlCol="0">
            <a:spAutoFit/>
          </a:bodyPr>
          <a:lstStyle/>
          <a:p>
            <a:pPr algn="ctr"/>
            <a:r>
              <a:rPr lang="en-US" sz="3600" b="1" i="1" dirty="0">
                <a:solidFill>
                  <a:prstClr val="white"/>
                </a:solidFill>
                <a:effectLst>
                  <a:outerShdw blurRad="38100" dist="38100" dir="2700000" algn="tl">
                    <a:srgbClr val="000000">
                      <a:alpha val="43137"/>
                    </a:srgbClr>
                  </a:outerShdw>
                </a:effectLst>
                <a:latin typeface="Candara" panose="020E0502030303020204" pitchFamily="34" charset="0"/>
                <a:cs typeface="Arial" panose="020B0604020202020204" pitchFamily="34" charset="0"/>
              </a:rPr>
              <a:t>Engaging Diverse Communities and Stakeholders in Special Education and Early Intervention Dispute Resolutions: The Essential Role of Cultural Brokering</a:t>
            </a:r>
            <a:endParaRPr lang="en-US" sz="3600" b="1" dirty="0">
              <a:solidFill>
                <a:prstClr val="white"/>
              </a:solidFill>
              <a:effectLst>
                <a:outerShdw blurRad="38100" dist="38100" dir="2700000" algn="tl">
                  <a:srgbClr val="000000">
                    <a:alpha val="43137"/>
                  </a:srgbClr>
                </a:outerShdw>
              </a:effectLst>
              <a:latin typeface="Candara" panose="020E0502030303020204" pitchFamily="34" charset="0"/>
              <a:cs typeface="Arial" panose="020B0604020202020204" pitchFamily="34" charset="0"/>
            </a:endParaRPr>
          </a:p>
        </p:txBody>
      </p:sp>
      <p:sp>
        <p:nvSpPr>
          <p:cNvPr id="3" name="TextBox 2"/>
          <p:cNvSpPr txBox="1"/>
          <p:nvPr/>
        </p:nvSpPr>
        <p:spPr>
          <a:xfrm>
            <a:off x="5259896" y="3429000"/>
            <a:ext cx="6392411" cy="2123658"/>
          </a:xfrm>
          <a:prstGeom prst="rect">
            <a:avLst/>
          </a:prstGeom>
          <a:noFill/>
        </p:spPr>
        <p:txBody>
          <a:bodyPr wrap="square" rtlCol="0">
            <a:spAutoFit/>
          </a:bodyPr>
          <a:lstStyle/>
          <a:p>
            <a:pPr algn="ctr"/>
            <a:r>
              <a:rPr lang="en-US" sz="3600" b="1" i="1" dirty="0">
                <a:solidFill>
                  <a:prstClr val="white"/>
                </a:solidFill>
                <a:latin typeface="Candara" panose="020E0502030303020204" pitchFamily="34" charset="0"/>
              </a:rPr>
              <a:t>Tawara D. Goode</a:t>
            </a:r>
          </a:p>
          <a:p>
            <a:pPr algn="ctr"/>
            <a:r>
              <a:rPr lang="en-US" sz="2400" b="1" i="1" dirty="0">
                <a:solidFill>
                  <a:prstClr val="white"/>
                </a:solidFill>
                <a:latin typeface="Candara" panose="020E0502030303020204" pitchFamily="34" charset="0"/>
              </a:rPr>
              <a:t>Associate Professor</a:t>
            </a:r>
          </a:p>
          <a:p>
            <a:pPr algn="ctr"/>
            <a:r>
              <a:rPr lang="en-US" dirty="0">
                <a:solidFill>
                  <a:schemeClr val="bg1"/>
                </a:solidFill>
                <a:latin typeface="Candara" panose="020E0502030303020204" pitchFamily="34" charset="0"/>
                <a:cs typeface="Arial" pitchFamily="34" charset="0"/>
              </a:rPr>
              <a:t>Georgetown University National Center for Cultural Competence</a:t>
            </a:r>
          </a:p>
          <a:p>
            <a:pPr algn="ctr"/>
            <a:r>
              <a:rPr lang="en-US" dirty="0">
                <a:solidFill>
                  <a:schemeClr val="bg1"/>
                </a:solidFill>
                <a:latin typeface="Candara" panose="020E0502030303020204" pitchFamily="34" charset="0"/>
                <a:cs typeface="Arial" pitchFamily="34" charset="0"/>
              </a:rPr>
              <a:t>University Center for Excellence in Developmental Disabilities </a:t>
            </a:r>
          </a:p>
          <a:p>
            <a:pPr algn="ctr"/>
            <a:r>
              <a:rPr lang="en-US" dirty="0">
                <a:solidFill>
                  <a:schemeClr val="bg1"/>
                </a:solidFill>
                <a:latin typeface="Candara" panose="020E0502030303020204" pitchFamily="34" charset="0"/>
                <a:cs typeface="Arial" pitchFamily="34" charset="0"/>
              </a:rPr>
              <a:t>Center for Child and Human Development </a:t>
            </a:r>
          </a:p>
          <a:p>
            <a:pPr algn="ctr"/>
            <a:r>
              <a:rPr lang="en-US" dirty="0">
                <a:solidFill>
                  <a:schemeClr val="bg1"/>
                </a:solidFill>
                <a:latin typeface="Candara" panose="020E0502030303020204" pitchFamily="34" charset="0"/>
                <a:cs typeface="Arial" pitchFamily="34" charset="0"/>
              </a:rPr>
              <a:t>Georgetown University Medical Center    </a:t>
            </a:r>
          </a:p>
        </p:txBody>
      </p:sp>
      <p:sp>
        <p:nvSpPr>
          <p:cNvPr id="4" name="TextBox 3"/>
          <p:cNvSpPr txBox="1"/>
          <p:nvPr/>
        </p:nvSpPr>
        <p:spPr>
          <a:xfrm>
            <a:off x="6736489" y="5695482"/>
            <a:ext cx="3560885" cy="523220"/>
          </a:xfrm>
          <a:prstGeom prst="rect">
            <a:avLst/>
          </a:prstGeom>
          <a:noFill/>
        </p:spPr>
        <p:txBody>
          <a:bodyPr wrap="square" rtlCol="0">
            <a:spAutoFit/>
          </a:bodyPr>
          <a:lstStyle/>
          <a:p>
            <a:pPr algn="ctr"/>
            <a:r>
              <a:rPr lang="en-US" sz="2800" b="1" dirty="0">
                <a:solidFill>
                  <a:prstClr val="white"/>
                </a:solidFill>
                <a:latin typeface="Candara" panose="020E0502030303020204" pitchFamily="34" charset="0"/>
                <a:cs typeface="Arial" panose="020B0604020202020204" pitchFamily="34" charset="0"/>
              </a:rPr>
              <a:t> March 1, 2022</a:t>
            </a:r>
          </a:p>
        </p:txBody>
      </p:sp>
    </p:spTree>
    <p:extLst>
      <p:ext uri="{BB962C8B-B14F-4D97-AF65-F5344CB8AC3E}">
        <p14:creationId xmlns:p14="http://schemas.microsoft.com/office/powerpoint/2010/main" val="412339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a:extLst>
              <a:ext uri="{C183D7F6-B498-43B3-948B-1728B52AA6E4}">
                <adec:decorative xmlns:adec="http://schemas.microsoft.com/office/drawing/2017/decorative" val="1"/>
              </a:ext>
            </a:extLst>
          </p:cNvPr>
          <p:cNvSpPr txBox="1">
            <a:spLocks noChangeArrowheads="1"/>
          </p:cNvSpPr>
          <p:nvPr/>
        </p:nvSpPr>
        <p:spPr bwMode="auto">
          <a:xfrm>
            <a:off x="0" y="0"/>
            <a:ext cx="12192000" cy="685800"/>
          </a:xfrm>
          <a:prstGeom prst="rect">
            <a:avLst/>
          </a:prstGeom>
          <a:solidFill>
            <a:schemeClr val="bg1">
              <a:lumMod val="5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Arial" pitchFamily="34" charset="0"/>
            </a:endParaRPr>
          </a:p>
        </p:txBody>
      </p:sp>
      <p:sp>
        <p:nvSpPr>
          <p:cNvPr id="2" name="Title 1">
            <a:extLst>
              <a:ext uri="{FF2B5EF4-FFF2-40B4-BE49-F238E27FC236}">
                <a16:creationId xmlns:a16="http://schemas.microsoft.com/office/drawing/2014/main" id="{33E0D2B5-4958-4F52-AC8D-59D6FD1AED4B}"/>
              </a:ext>
            </a:extLst>
          </p:cNvPr>
          <p:cNvSpPr>
            <a:spLocks noGrp="1"/>
          </p:cNvSpPr>
          <p:nvPr>
            <p:ph type="title"/>
          </p:nvPr>
        </p:nvSpPr>
        <p:spPr>
          <a:xfrm>
            <a:off x="1517210" y="30074"/>
            <a:ext cx="10515600" cy="1325563"/>
          </a:xfrm>
        </p:spPr>
        <p:txBody>
          <a:bodyPr/>
          <a:lstStyle/>
          <a:p>
            <a:r>
              <a:rPr lang="en-US" b="1" dirty="0">
                <a:solidFill>
                  <a:prstClr val="white"/>
                </a:solidFill>
                <a:latin typeface="Calibri" panose="020F0502020204030204"/>
                <a:cs typeface="Arial" pitchFamily="34" charset="0"/>
              </a:rPr>
              <a:t>Limited English Speaking Households</a:t>
            </a:r>
            <a:br>
              <a:rPr lang="en-US" b="1" dirty="0">
                <a:solidFill>
                  <a:prstClr val="white"/>
                </a:solidFill>
                <a:latin typeface="Calibri" panose="020F0502020204030204"/>
                <a:cs typeface="Arial" pitchFamily="34" charset="0"/>
              </a:rPr>
            </a:br>
            <a:endParaRPr lang="en-US" dirty="0"/>
          </a:p>
        </p:txBody>
      </p:sp>
      <p:sp>
        <p:nvSpPr>
          <p:cNvPr id="2050" name="Text Box 5"/>
          <p:cNvSpPr txBox="1">
            <a:spLocks noChangeArrowheads="1"/>
          </p:cNvSpPr>
          <p:nvPr/>
        </p:nvSpPr>
        <p:spPr bwMode="auto">
          <a:xfrm>
            <a:off x="463639" y="762001"/>
            <a:ext cx="11075831" cy="12003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Limited English Speaking Households formerly (linguistic isolation) refers to households in which no member 14 years old and over: (1) speaks only English or (2) speaks a non-English language and speaks English “very well.”</a:t>
            </a:r>
          </a:p>
        </p:txBody>
      </p:sp>
      <p:sp>
        <p:nvSpPr>
          <p:cNvPr id="16" name="TextBox 15"/>
          <p:cNvSpPr txBox="1"/>
          <p:nvPr/>
        </p:nvSpPr>
        <p:spPr>
          <a:xfrm>
            <a:off x="0" y="2069470"/>
            <a:ext cx="12192000" cy="430887"/>
          </a:xfrm>
          <a:prstGeom prst="rect">
            <a:avLst/>
          </a:prstGeom>
          <a:solidFill>
            <a:schemeClr val="bg1">
              <a:lumMod val="85000"/>
            </a:schemeClr>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Limited English Speaking Households in the Unites States in 2019</a:t>
            </a:r>
          </a:p>
        </p:txBody>
      </p:sp>
      <p:sp>
        <p:nvSpPr>
          <p:cNvPr id="13" name="TextBox 12"/>
          <p:cNvSpPr txBox="1"/>
          <p:nvPr/>
        </p:nvSpPr>
        <p:spPr>
          <a:xfrm>
            <a:off x="1849214" y="2604225"/>
            <a:ext cx="8809149" cy="353943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All households					 4.3%</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Households speaking-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  Spanish					         	20.5%</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  Other Indo-European languages		14.7%</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  Asian and Pacific Island languages     	23.5%</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  Other languages 			         	15.0%</a:t>
            </a: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p:txBody>
      </p:sp>
      <p:pic>
        <p:nvPicPr>
          <p:cNvPr id="12" name="Picture 11" descr="Image of United States and Territories">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848688" y="2812473"/>
            <a:ext cx="2020694" cy="1561467"/>
          </a:xfrm>
          <a:prstGeom prst="rect">
            <a:avLst/>
          </a:prstGeom>
          <a:noFill/>
          <a:ln>
            <a:noFill/>
          </a:ln>
        </p:spPr>
      </p:pic>
      <p:sp>
        <p:nvSpPr>
          <p:cNvPr id="1030" name="Text Box 4">
            <a:extLst>
              <a:ext uri="{C183D7F6-B498-43B3-948B-1728B52AA6E4}">
                <adec:decorative xmlns:adec="http://schemas.microsoft.com/office/drawing/2017/decorative" val="1"/>
              </a:ext>
            </a:extLst>
          </p:cNvPr>
          <p:cNvSpPr txBox="1">
            <a:spLocks noChangeArrowheads="1"/>
          </p:cNvSpPr>
          <p:nvPr/>
        </p:nvSpPr>
        <p:spPr bwMode="auto">
          <a:xfrm>
            <a:off x="0" y="6248400"/>
            <a:ext cx="12192000" cy="609600"/>
          </a:xfrm>
          <a:prstGeom prst="rect">
            <a:avLst/>
          </a:prstGeom>
          <a:solidFill>
            <a:schemeClr val="bg1">
              <a:lumMod val="5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5" name="Text Box 12"/>
          <p:cNvSpPr txBox="1">
            <a:spLocks noChangeArrowheads="1"/>
          </p:cNvSpPr>
          <p:nvPr/>
        </p:nvSpPr>
        <p:spPr bwMode="auto">
          <a:xfrm>
            <a:off x="299434" y="6353145"/>
            <a:ext cx="4343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1000" b="0" i="0" u="none" strike="noStrike" kern="1200" cap="none" spc="0" normalizeH="0" baseline="0" noProof="0" dirty="0">
                <a:ln>
                  <a:noFill/>
                </a:ln>
                <a:effectLst/>
                <a:uLnTx/>
                <a:uFillTx/>
                <a:latin typeface="Calibri"/>
                <a:ea typeface="+mn-ea"/>
                <a:cs typeface="Arial" pitchFamily="34" charset="0"/>
              </a:rPr>
              <a:t>Data Source: U.S. Census Bureau, American FactFinder, </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1000" b="0" i="0" u="none" strike="noStrike" kern="1200" cap="none" spc="0" normalizeH="0" baseline="0" noProof="0" dirty="0">
                <a:ln>
                  <a:noFill/>
                </a:ln>
                <a:effectLst/>
                <a:uLnTx/>
                <a:uFillTx/>
                <a:latin typeface="Calibri"/>
                <a:ea typeface="+mn-ea"/>
                <a:cs typeface="Arial" pitchFamily="34" charset="0"/>
              </a:rPr>
              <a:t>2019 American Community Survey- 1 Year Estimates, Table S1602</a:t>
            </a:r>
          </a:p>
        </p:txBody>
      </p:sp>
      <p:sp>
        <p:nvSpPr>
          <p:cNvPr id="18" name="Text Box 8"/>
          <p:cNvSpPr txBox="1">
            <a:spLocks noChangeArrowheads="1"/>
          </p:cNvSpPr>
          <p:nvPr/>
        </p:nvSpPr>
        <p:spPr bwMode="auto">
          <a:xfrm>
            <a:off x="8023538" y="6353145"/>
            <a:ext cx="29782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effectLst/>
                <a:uLnTx/>
                <a:uFillTx/>
                <a:latin typeface="Calibri"/>
                <a:ea typeface="+mn-ea"/>
                <a:cs typeface="Arial" charset="0"/>
              </a:rPr>
              <a:t>Slide Source:© 2022 -  Georgetown University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effectLst/>
                <a:uLnTx/>
                <a:uFillTx/>
                <a:latin typeface="Calibri"/>
                <a:ea typeface="+mn-ea"/>
                <a:cs typeface="Arial" charset="0"/>
              </a:rPr>
              <a:t> National Center for Cultural Competence</a:t>
            </a:r>
          </a:p>
        </p:txBody>
      </p:sp>
      <p:pic>
        <p:nvPicPr>
          <p:cNvPr id="14" name="Picture 4" descr="NCCC Logo&#10;&#10;The NCCC logo is a cluster of three  red figures with the name Georgetown University National Center for Cultural Competence in black ty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47361" y="6326073"/>
            <a:ext cx="595745" cy="3971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8897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0E0A-679E-4374-9E61-FE50A0F125D6}"/>
              </a:ext>
            </a:extLst>
          </p:cNvPr>
          <p:cNvSpPr>
            <a:spLocks noGrp="1"/>
          </p:cNvSpPr>
          <p:nvPr>
            <p:ph type="title"/>
          </p:nvPr>
        </p:nvSpPr>
        <p:spPr>
          <a:xfrm>
            <a:off x="838200" y="245246"/>
            <a:ext cx="10515600" cy="1325563"/>
          </a:xfrm>
        </p:spPr>
        <p:txBody>
          <a:bodyPr>
            <a:normAutofit fontScale="90000"/>
          </a:bodyPr>
          <a:lstStyle/>
          <a:p>
            <a:pPr algn="ctr"/>
            <a:r>
              <a:rPr lang="en-US" b="1" dirty="0"/>
              <a:t>Quick Facts about U.S. School-Age Children who </a:t>
            </a:r>
            <a:br>
              <a:rPr lang="en-US" b="1" dirty="0"/>
            </a:br>
            <a:r>
              <a:rPr lang="en-US" b="1" dirty="0"/>
              <a:t>Speak Languages other than English  </a:t>
            </a:r>
            <a:br>
              <a:rPr lang="en-US" dirty="0"/>
            </a:b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48147673"/>
              </p:ext>
            </p:extLst>
          </p:nvPr>
        </p:nvGraphicFramePr>
        <p:xfrm>
          <a:off x="336327" y="1137703"/>
          <a:ext cx="11548845" cy="4754880"/>
        </p:xfrm>
        <a:graphic>
          <a:graphicData uri="http://schemas.openxmlformats.org/drawingml/2006/table">
            <a:tbl>
              <a:tblPr firstRow="1" bandRow="1">
                <a:tableStyleId>{5C22544A-7EE6-4342-B048-85BDC9FD1C3A}</a:tableStyleId>
              </a:tblPr>
              <a:tblGrid>
                <a:gridCol w="11548845">
                  <a:extLst>
                    <a:ext uri="{9D8B030D-6E8A-4147-A177-3AD203B41FA5}">
                      <a16:colId xmlns:a16="http://schemas.microsoft.com/office/drawing/2014/main" val="1477648723"/>
                    </a:ext>
                  </a:extLst>
                </a:gridCol>
              </a:tblGrid>
              <a:tr h="362449">
                <a:tc>
                  <a:txBody>
                    <a:bodyPr/>
                    <a:lstStyle/>
                    <a:p>
                      <a:endParaRPr 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2645265873"/>
                  </a:ext>
                </a:extLst>
              </a:tr>
              <a:tr h="625597">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800" dirty="0">
                          <a:ea typeface="Times New Roman" panose="02020603050405020304" pitchFamily="18" charset="0"/>
                          <a:cs typeface="Calibri" panose="020F0502020204030204" pitchFamily="34" charset="0"/>
                        </a:rPr>
                        <a:t>In 2019, about 23% of school-age children spoke a language other than English at home, and 4% of school-age children both spoke a language other than English at home and had difficulty speaking English.</a:t>
                      </a:r>
                    </a:p>
                  </a:txBody>
                  <a:tcPr/>
                </a:tc>
                <a:extLst>
                  <a:ext uri="{0D108BD9-81ED-4DB2-BD59-A6C34878D82A}">
                    <a16:rowId xmlns:a16="http://schemas.microsoft.com/office/drawing/2014/main" val="3402487428"/>
                  </a:ext>
                </a:extLst>
              </a:tr>
              <a:tr h="625597">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800" dirty="0"/>
                        <a:t>In 2019, about 5% of school-age children spoke a language other than English at home and lived in limited-English-speaking households. </a:t>
                      </a:r>
                    </a:p>
                  </a:txBody>
                  <a:tcPr/>
                </a:tc>
                <a:extLst>
                  <a:ext uri="{0D108BD9-81ED-4DB2-BD59-A6C34878D82A}">
                    <a16:rowId xmlns:a16="http://schemas.microsoft.com/office/drawing/2014/main" val="3210013335"/>
                  </a:ext>
                </a:extLst>
              </a:tr>
              <a:tr h="625597">
                <a:tc>
                  <a:txBody>
                    <a:bodyPr/>
                    <a:lstStyle/>
                    <a:p>
                      <a:pPr marL="285750" indent="-285750">
                        <a:buFont typeface="Wingdings" panose="05000000000000000000" pitchFamily="2" charset="2"/>
                        <a:buChar char="Ø"/>
                      </a:pPr>
                      <a:r>
                        <a:rPr lang="en-US" sz="1800" dirty="0"/>
                        <a:t>The percentage of school-age children who spoke a language other than English at home varied by region of the country in 2019, from a low of 13% in the Midwest to a high of 32% in the West.</a:t>
                      </a:r>
                      <a:endParaRPr lang="en-US" dirty="0"/>
                    </a:p>
                  </a:txBody>
                  <a:tcPr/>
                </a:tc>
                <a:extLst>
                  <a:ext uri="{0D108BD9-81ED-4DB2-BD59-A6C34878D82A}">
                    <a16:rowId xmlns:a16="http://schemas.microsoft.com/office/drawing/2014/main" val="2240287536"/>
                  </a:ext>
                </a:extLst>
              </a:tr>
              <a:tr h="625597">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800" dirty="0"/>
                        <a:t>In 2019, the percentage of school-age children who had difficulty speaking English also varied by region, from a low of 3% in the Midwest to a high of 5% in the West.</a:t>
                      </a:r>
                    </a:p>
                  </a:txBody>
                  <a:tcPr/>
                </a:tc>
                <a:extLst>
                  <a:ext uri="{0D108BD9-81ED-4DB2-BD59-A6C34878D82A}">
                    <a16:rowId xmlns:a16="http://schemas.microsoft.com/office/drawing/2014/main" val="3010013718"/>
                  </a:ext>
                </a:extLst>
              </a:tr>
              <a:tr h="893710">
                <a:tc>
                  <a:txBody>
                    <a:bodyPr/>
                    <a:lstStyle/>
                    <a:p>
                      <a:pPr marL="285750" indent="-285750">
                        <a:buFont typeface="Wingdings" panose="05000000000000000000" pitchFamily="2" charset="2"/>
                        <a:buChar char="Ø"/>
                      </a:pPr>
                      <a:r>
                        <a:rPr lang="en-US" sz="1800" dirty="0"/>
                        <a:t>Approximately 55% of school-age Asian-alone children and 60% of school-age Hispanic children spoke a language other than English at home in 2019 compared with 6% of White-alone, non-Hispanic and 8% of Black-alone, non-Hispanic school-age children.</a:t>
                      </a:r>
                      <a:endParaRPr lang="en-US" dirty="0"/>
                    </a:p>
                  </a:txBody>
                  <a:tcPr/>
                </a:tc>
                <a:extLst>
                  <a:ext uri="{0D108BD9-81ED-4DB2-BD59-A6C34878D82A}">
                    <a16:rowId xmlns:a16="http://schemas.microsoft.com/office/drawing/2014/main" val="1868310967"/>
                  </a:ext>
                </a:extLst>
              </a:tr>
              <a:tr h="89371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800" dirty="0"/>
                        <a:t>In 2019, approximately 12% of school-age Asian-alone and 11% of school-age Hispanic children spoke another language at home and had difficulty speaking English compared with about 1% of White-alone, non-Hispanic and 1% of Black-alone, non-Hispanic school-age children.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904035419"/>
                  </a:ext>
                </a:extLst>
              </a:tr>
            </a:tbl>
          </a:graphicData>
        </a:graphic>
      </p:graphicFrame>
      <p:sp>
        <p:nvSpPr>
          <p:cNvPr id="5" name="TextBox 4"/>
          <p:cNvSpPr txBox="1"/>
          <p:nvPr/>
        </p:nvSpPr>
        <p:spPr>
          <a:xfrm>
            <a:off x="88491" y="6108401"/>
            <a:ext cx="5987843" cy="461665"/>
          </a:xfrm>
          <a:prstGeom prst="rect">
            <a:avLst/>
          </a:prstGeom>
          <a:noFill/>
        </p:spPr>
        <p:txBody>
          <a:bodyPr wrap="square" rtlCol="0">
            <a:spAutoFit/>
          </a:bodyPr>
          <a:lstStyle/>
          <a:p>
            <a:r>
              <a:rPr lang="en-US" sz="1200" dirty="0"/>
              <a:t>Data source: Federal Interagency Forum on Child and Family Statistics. </a:t>
            </a:r>
          </a:p>
          <a:p>
            <a:r>
              <a:rPr lang="en-US" sz="1200" dirty="0"/>
              <a:t>Retrieved on 2/22/22 from </a:t>
            </a:r>
            <a:r>
              <a:rPr lang="en-US" sz="1200" dirty="0">
                <a:hlinkClick r:id="rId3"/>
              </a:rPr>
              <a:t>https://www.childstats.gov/americaschildren/family5.asp#f18</a:t>
            </a:r>
            <a:endParaRPr lang="en-US" sz="1200" dirty="0"/>
          </a:p>
        </p:txBody>
      </p:sp>
      <p:sp>
        <p:nvSpPr>
          <p:cNvPr id="8" name="Text Box 8"/>
          <p:cNvSpPr txBox="1">
            <a:spLocks noChangeArrowheads="1"/>
          </p:cNvSpPr>
          <p:nvPr/>
        </p:nvSpPr>
        <p:spPr bwMode="auto">
          <a:xfrm>
            <a:off x="5980453" y="6308456"/>
            <a:ext cx="5334000" cy="261610"/>
          </a:xfrm>
          <a:prstGeom prst="rect">
            <a:avLst/>
          </a:prstGeom>
          <a:noFill/>
          <a:ln w="9525">
            <a:noFill/>
            <a:miter lim="800000"/>
            <a:headEnd/>
            <a:tailEnd/>
          </a:ln>
        </p:spPr>
        <p:txBody>
          <a:bodyPr wrap="square">
            <a:spAutoFit/>
          </a:bodyPr>
          <a:lstStyle/>
          <a:p>
            <a:pPr algn="r" fontAlgn="base">
              <a:spcBef>
                <a:spcPct val="0"/>
              </a:spcBef>
              <a:spcAft>
                <a:spcPct val="0"/>
              </a:spcAft>
            </a:pPr>
            <a:r>
              <a:rPr lang="en-US" sz="1100" dirty="0">
                <a:solidFill>
                  <a:prstClr val="black"/>
                </a:solidFill>
                <a:cs typeface="Arial" pitchFamily="34" charset="0"/>
              </a:rPr>
              <a:t>Slide Source:© 2022 -  Georgetown University National Center  for Cultural Competence</a:t>
            </a:r>
          </a:p>
        </p:txBody>
      </p:sp>
      <p:pic>
        <p:nvPicPr>
          <p:cNvPr id="12" name="Picture 4" descr="NCCC Logo&#10;&#10;The NCCC logo is a cluster of three  red figures with the name Georgetown University National Center for Cultural Competence in black ty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18571" y="6341775"/>
            <a:ext cx="595745" cy="3971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6553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12" name="Google Shape;312;p38" descr="Polling Question &#10;&#10;Title Slide:  Polling Question &#10;">
            <a:extLst>
              <a:ext uri="{FF2B5EF4-FFF2-40B4-BE49-F238E27FC236}">
                <a16:creationId xmlns:a16="http://schemas.microsoft.com/office/drawing/2014/main" id="{FF70975C-DD9A-4761-81BA-D858D2031B1C}"/>
              </a:ext>
            </a:extLst>
          </p:cNvPr>
          <p:cNvSpPr txBox="1">
            <a:spLocks noGrp="1"/>
          </p:cNvSpPr>
          <p:nvPr>
            <p:ph type="title"/>
          </p:nvPr>
        </p:nvSpPr>
        <p:spPr>
          <a:xfrm>
            <a:off x="1963623" y="365125"/>
            <a:ext cx="8264754" cy="1325563"/>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1" dirty="0">
                <a:solidFill>
                  <a:schemeClr val="dk1"/>
                </a:solidFill>
                <a:ea typeface="Calibri"/>
                <a:cs typeface="Calibri"/>
                <a:sym typeface="Calibri"/>
              </a:rPr>
              <a:t>Polling Questions 1-2 </a:t>
            </a:r>
            <a:endParaRPr b="1" dirty="0"/>
          </a:p>
        </p:txBody>
      </p:sp>
      <p:pic>
        <p:nvPicPr>
          <p:cNvPr id="308" name="Google Shape;308;p38" descr="Question Mark&#10;&#10;Image consists of a person with a blue question mark."/>
          <p:cNvPicPr preferRelativeResize="0"/>
          <p:nvPr/>
        </p:nvPicPr>
        <p:blipFill rotWithShape="1">
          <a:blip r:embed="rId3">
            <a:alphaModFix/>
          </a:blip>
          <a:srcRect/>
          <a:stretch/>
        </p:blipFill>
        <p:spPr>
          <a:xfrm>
            <a:off x="204477" y="182678"/>
            <a:ext cx="1662002" cy="2462981"/>
          </a:xfrm>
          <a:prstGeom prst="rect">
            <a:avLst/>
          </a:prstGeom>
          <a:noFill/>
          <a:ln>
            <a:noFill/>
          </a:ln>
        </p:spPr>
      </p:pic>
      <p:sp>
        <p:nvSpPr>
          <p:cNvPr id="2" name="TextBox 1">
            <a:extLst>
              <a:ext uri="{C183D7F6-B498-43B3-948B-1728B52AA6E4}">
                <adec:decorative xmlns:adec="http://schemas.microsoft.com/office/drawing/2017/decorative" val="1"/>
              </a:ext>
            </a:extLst>
          </p:cNvPr>
          <p:cNvSpPr txBox="1"/>
          <p:nvPr/>
        </p:nvSpPr>
        <p:spPr>
          <a:xfrm>
            <a:off x="1866479" y="3248851"/>
            <a:ext cx="9354460" cy="457200"/>
          </a:xfrm>
          <a:prstGeom prst="rect">
            <a:avLst/>
          </a:prstGeom>
          <a:solidFill>
            <a:schemeClr val="accent5">
              <a:lumMod val="40000"/>
              <a:lumOff val="60000"/>
            </a:schemeClr>
          </a:solidFill>
        </p:spPr>
        <p:txBody>
          <a:bodyPr wrap="square" rtlCol="0">
            <a:spAutoFit/>
          </a:bodyPr>
          <a:lstStyle/>
          <a:p>
            <a:endParaRPr lang="en-US" dirty="0"/>
          </a:p>
        </p:txBody>
      </p:sp>
      <p:sp>
        <p:nvSpPr>
          <p:cNvPr id="3" name="TextBox 2">
            <a:extLst>
              <a:ext uri="{C183D7F6-B498-43B3-948B-1728B52AA6E4}">
                <adec:decorative xmlns:adec="http://schemas.microsoft.com/office/drawing/2017/decorative" val="1"/>
              </a:ext>
            </a:extLst>
          </p:cNvPr>
          <p:cNvSpPr txBox="1"/>
          <p:nvPr/>
        </p:nvSpPr>
        <p:spPr>
          <a:xfrm>
            <a:off x="1866479" y="5338916"/>
            <a:ext cx="9354460" cy="383458"/>
          </a:xfrm>
          <a:prstGeom prst="rect">
            <a:avLst/>
          </a:prstGeom>
          <a:solidFill>
            <a:schemeClr val="accent5">
              <a:lumMod val="40000"/>
              <a:lumOff val="60000"/>
            </a:schemeClr>
          </a:solidFill>
        </p:spPr>
        <p:txBody>
          <a:bodyPr wrap="square" rtlCol="0">
            <a:spAutoFit/>
          </a:bodyPr>
          <a:lstStyle/>
          <a:p>
            <a:endParaRPr lang="en-US" dirty="0"/>
          </a:p>
        </p:txBody>
      </p:sp>
      <p:sp>
        <p:nvSpPr>
          <p:cNvPr id="307" name="Google Shape;307;p38"/>
          <p:cNvSpPr txBox="1"/>
          <p:nvPr/>
        </p:nvSpPr>
        <p:spPr>
          <a:xfrm>
            <a:off x="1963623" y="1241236"/>
            <a:ext cx="9160172" cy="49296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600" dirty="0">
                <a:solidFill>
                  <a:srgbClr val="000000"/>
                </a:solidFill>
                <a:latin typeface="Calibri"/>
                <a:ea typeface="Calibri"/>
                <a:cs typeface="Calibri"/>
                <a:sym typeface="Calibri"/>
              </a:rPr>
              <a:t>Does your state system routinely collect and analyze data to:</a:t>
            </a:r>
          </a:p>
          <a:p>
            <a:pPr marL="0" marR="0" lvl="0" indent="0" algn="l" rtl="0">
              <a:spcBef>
                <a:spcPts val="0"/>
              </a:spcBef>
              <a:spcAft>
                <a:spcPts val="0"/>
              </a:spcAft>
              <a:buNone/>
            </a:pPr>
            <a:endParaRPr lang="en-US" sz="2600" dirty="0">
              <a:solidFill>
                <a:srgbClr val="000000"/>
              </a:solidFill>
              <a:latin typeface="Calibri"/>
              <a:ea typeface="Calibri"/>
              <a:cs typeface="Calibri"/>
              <a:sym typeface="Calibri"/>
            </a:endParaRPr>
          </a:p>
          <a:p>
            <a:pPr marL="514350" marR="0" lvl="0" indent="-514350" algn="l" rtl="0">
              <a:spcBef>
                <a:spcPts val="0"/>
              </a:spcBef>
              <a:spcAft>
                <a:spcPts val="0"/>
              </a:spcAft>
              <a:buFont typeface="+mj-lt"/>
              <a:buAutoNum type="arabicPeriod"/>
            </a:pPr>
            <a:r>
              <a:rPr lang="en-US" sz="2600" dirty="0">
                <a:solidFill>
                  <a:srgbClr val="000000"/>
                </a:solidFill>
                <a:latin typeface="Calibri"/>
                <a:ea typeface="Calibri"/>
                <a:cs typeface="Calibri"/>
                <a:sym typeface="Calibri"/>
              </a:rPr>
              <a:t>Compare the racial and ethnic demographic makeup of children and families involved in dispute resolution to those receiving special education or early intervention services? </a:t>
            </a:r>
            <a:endParaRPr lang="en-US" dirty="0">
              <a:sym typeface="Calibri"/>
            </a:endParaRPr>
          </a:p>
          <a:p>
            <a:r>
              <a:rPr lang="en-US" sz="2600" dirty="0">
                <a:solidFill>
                  <a:srgbClr val="000000"/>
                </a:solidFill>
                <a:ea typeface="Calibri"/>
                <a:cs typeface="Calibri"/>
                <a:sym typeface="Calibri"/>
              </a:rPr>
              <a:t>       □ yes	     □ no	   □ “I think so”              □ in progress </a:t>
            </a:r>
            <a:endParaRPr lang="en-US" sz="2800" dirty="0"/>
          </a:p>
          <a:p>
            <a:pPr marR="0" lvl="0" algn="l" rtl="0">
              <a:spcBef>
                <a:spcPts val="0"/>
              </a:spcBef>
              <a:spcAft>
                <a:spcPts val="0"/>
              </a:spcAft>
            </a:pPr>
            <a:endParaRPr lang="en-US" sz="2600" dirty="0">
              <a:solidFill>
                <a:srgbClr val="000000"/>
              </a:solidFill>
              <a:latin typeface="Calibri"/>
              <a:ea typeface="Calibri"/>
              <a:cs typeface="Calibri"/>
              <a:sym typeface="Calibri"/>
            </a:endParaRPr>
          </a:p>
          <a:p>
            <a:pPr marL="514350" marR="0" lvl="0" indent="-514350" algn="l" rtl="0">
              <a:spcBef>
                <a:spcPts val="0"/>
              </a:spcBef>
              <a:spcAft>
                <a:spcPts val="0"/>
              </a:spcAft>
              <a:buFont typeface="+mj-lt"/>
              <a:buAutoNum type="arabicPeriod" startAt="2"/>
            </a:pPr>
            <a:r>
              <a:rPr lang="en-US" sz="2600" dirty="0">
                <a:solidFill>
                  <a:srgbClr val="000000"/>
                </a:solidFill>
                <a:latin typeface="Calibri"/>
                <a:ea typeface="Calibri"/>
                <a:cs typeface="Calibri"/>
                <a:sym typeface="Calibri"/>
              </a:rPr>
              <a:t>Determine the number of families who request and receive dispute resolution services in languages other than English?</a:t>
            </a:r>
          </a:p>
          <a:p>
            <a:pPr marR="0" lvl="0" algn="l" rtl="0">
              <a:spcBef>
                <a:spcPts val="0"/>
              </a:spcBef>
              <a:spcAft>
                <a:spcPts val="0"/>
              </a:spcAft>
            </a:pPr>
            <a:endParaRPr lang="en-US" sz="2600" dirty="0">
              <a:solidFill>
                <a:srgbClr val="000000"/>
              </a:solidFill>
              <a:latin typeface="Calibri"/>
              <a:ea typeface="Calibri"/>
              <a:cs typeface="Calibri"/>
              <a:sym typeface="Calibri"/>
            </a:endParaRPr>
          </a:p>
          <a:p>
            <a:r>
              <a:rPr lang="en-US" sz="2800" dirty="0">
                <a:solidFill>
                  <a:srgbClr val="000000"/>
                </a:solidFill>
                <a:ea typeface="Calibri"/>
                <a:cs typeface="Calibri"/>
                <a:sym typeface="Calibri"/>
              </a:rPr>
              <a:t>     </a:t>
            </a:r>
            <a:r>
              <a:rPr lang="en-US" sz="2600" dirty="0">
                <a:solidFill>
                  <a:srgbClr val="000000"/>
                </a:solidFill>
                <a:ea typeface="Calibri"/>
                <a:cs typeface="Calibri"/>
                <a:sym typeface="Calibri"/>
              </a:rPr>
              <a:t>□ yes	     □ no	   □ “I think so”              □ in progress </a:t>
            </a:r>
            <a:endParaRPr lang="en-US" sz="2600" dirty="0"/>
          </a:p>
          <a:p>
            <a:pPr marL="0" marR="0" lvl="0" indent="0" algn="l" rtl="0">
              <a:spcBef>
                <a:spcPts val="0"/>
              </a:spcBef>
              <a:spcAft>
                <a:spcPts val="0"/>
              </a:spcAft>
              <a:buNone/>
            </a:pPr>
            <a:endParaRPr sz="2800" dirty="0">
              <a:solidFill>
                <a:srgbClr val="000000"/>
              </a:solidFill>
              <a:latin typeface="Calibri"/>
              <a:ea typeface="Calibri"/>
              <a:cs typeface="Calibri"/>
              <a:sym typeface="Calibri"/>
            </a:endParaRPr>
          </a:p>
        </p:txBody>
      </p:sp>
      <p:sp>
        <p:nvSpPr>
          <p:cNvPr id="309" name="Google Shape;309;p38" descr="Gray Footer Box&#10;&#10;Footer box provides the attribution and copyright information for the slide set indicating 2020- Georgetown University National Center for Cultural Competence, and includes the NCCC logo."/>
          <p:cNvSpPr txBox="1"/>
          <p:nvPr/>
        </p:nvSpPr>
        <p:spPr>
          <a:xfrm>
            <a:off x="0" y="6248400"/>
            <a:ext cx="12192000" cy="609600"/>
          </a:xfrm>
          <a:prstGeom prst="rect">
            <a:avLst/>
          </a:prstGeom>
          <a:solidFill>
            <a:srgbClr val="A5A5A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 name="Google Shape;311;p38"/>
          <p:cNvSpPr txBox="1"/>
          <p:nvPr/>
        </p:nvSpPr>
        <p:spPr>
          <a:xfrm>
            <a:off x="5561195" y="6383628"/>
            <a:ext cx="5562600" cy="26161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100" dirty="0">
                <a:solidFill>
                  <a:srgbClr val="000000"/>
                </a:solidFill>
                <a:latin typeface="Calibri"/>
                <a:ea typeface="Calibri"/>
                <a:cs typeface="Calibri"/>
                <a:sym typeface="Calibri"/>
              </a:rPr>
              <a:t>Slide Source:© 2022-  Georgetown University National Center  for Cultural Competence</a:t>
            </a:r>
            <a:endParaRPr dirty="0"/>
          </a:p>
        </p:txBody>
      </p:sp>
      <p:pic>
        <p:nvPicPr>
          <p:cNvPr id="310" name="Google Shape;310;p38" descr="NCCC Logo&#10;&#10;The NCCC logo is a cluster of three  red figures with the name Georgetown University National Center for Cultural Competence in black type."/>
          <p:cNvPicPr preferRelativeResize="0"/>
          <p:nvPr/>
        </p:nvPicPr>
        <p:blipFill rotWithShape="1">
          <a:blip r:embed="rId4">
            <a:alphaModFix/>
          </a:blip>
          <a:srcRect/>
          <a:stretch/>
        </p:blipFill>
        <p:spPr>
          <a:xfrm>
            <a:off x="11360241" y="6353969"/>
            <a:ext cx="595313" cy="398462"/>
          </a:xfrm>
          <a:prstGeom prst="rect">
            <a:avLst/>
          </a:prstGeom>
          <a:solidFill>
            <a:schemeClr val="accent1"/>
          </a:solidFill>
          <a:ln>
            <a:noFill/>
          </a:ln>
        </p:spPr>
      </p:pic>
    </p:spTree>
    <p:extLst>
      <p:ext uri="{BB962C8B-B14F-4D97-AF65-F5344CB8AC3E}">
        <p14:creationId xmlns:p14="http://schemas.microsoft.com/office/powerpoint/2010/main" val="457928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0328F2-30DE-40B5-B27D-20EBF128DB32}"/>
              </a:ext>
            </a:extLst>
          </p:cNvPr>
          <p:cNvSpPr>
            <a:spLocks noGrp="1"/>
          </p:cNvSpPr>
          <p:nvPr>
            <p:ph type="title"/>
          </p:nvPr>
        </p:nvSpPr>
        <p:spPr/>
        <p:txBody>
          <a:bodyPr/>
          <a:lstStyle/>
          <a:p>
            <a:pPr algn="ctr"/>
            <a:r>
              <a:rPr lang="en-US" b="1" dirty="0"/>
              <a:t>Let’s Take a Closer Look at these Concepts</a:t>
            </a:r>
            <a:br>
              <a:rPr lang="en-US" dirty="0"/>
            </a:br>
            <a:endParaRPr lang="en-US" dirty="0"/>
          </a:p>
        </p:txBody>
      </p:sp>
      <p:graphicFrame>
        <p:nvGraphicFramePr>
          <p:cNvPr id="3" name="Diagram 2" descr="Diverging arrows with the concepts: Community Outreach and Community Engagement"/>
          <p:cNvGraphicFramePr/>
          <p:nvPr>
            <p:extLst>
              <p:ext uri="{D42A27DB-BD31-4B8C-83A1-F6EECF244321}">
                <p14:modId xmlns:p14="http://schemas.microsoft.com/office/powerpoint/2010/main" val="483982941"/>
              </p:ext>
            </p:extLst>
          </p:nvPr>
        </p:nvGraphicFramePr>
        <p:xfrm>
          <a:off x="2746475" y="1892859"/>
          <a:ext cx="6699047" cy="4181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314" name="Text Box 3">
            <a:extLst>
              <a:ext uri="{C183D7F6-B498-43B3-948B-1728B52AA6E4}">
                <adec:decorative xmlns:adec="http://schemas.microsoft.com/office/drawing/2017/decorative" val="1"/>
              </a:ext>
            </a:extLst>
          </p:cNvPr>
          <p:cNvSpPr txBox="1">
            <a:spLocks noChangeArrowheads="1"/>
          </p:cNvSpPr>
          <p:nvPr/>
        </p:nvSpPr>
        <p:spPr bwMode="auto">
          <a:xfrm>
            <a:off x="-1" y="6248400"/>
            <a:ext cx="12192001" cy="609600"/>
          </a:xfrm>
          <a:prstGeom prst="rect">
            <a:avLst/>
          </a:prstGeom>
          <a:solidFill>
            <a:schemeClr val="bg1">
              <a:lumMod val="65000"/>
            </a:schemeClr>
          </a:solidFill>
          <a:ln w="9525">
            <a:noFill/>
            <a:miter lim="800000"/>
            <a:headEnd/>
            <a:tailEnd/>
          </a:ln>
        </p:spPr>
        <p:txBody>
          <a:bodyPr/>
          <a:lstStyle/>
          <a:p>
            <a:pPr>
              <a:spcBef>
                <a:spcPct val="50000"/>
              </a:spcBef>
            </a:pPr>
            <a:endParaRPr lang="en-US" dirty="0"/>
          </a:p>
        </p:txBody>
      </p:sp>
      <p:sp>
        <p:nvSpPr>
          <p:cNvPr id="8" name="Text Box 8"/>
          <p:cNvSpPr txBox="1">
            <a:spLocks noChangeArrowheads="1"/>
          </p:cNvSpPr>
          <p:nvPr/>
        </p:nvSpPr>
        <p:spPr bwMode="auto">
          <a:xfrm>
            <a:off x="5741831" y="6422395"/>
            <a:ext cx="5334000" cy="261610"/>
          </a:xfrm>
          <a:prstGeom prst="rect">
            <a:avLst/>
          </a:prstGeom>
          <a:noFill/>
          <a:ln w="9525">
            <a:noFill/>
            <a:miter lim="800000"/>
            <a:headEnd/>
            <a:tailEnd/>
          </a:ln>
        </p:spPr>
        <p:txBody>
          <a:bodyPr wrap="square">
            <a:spAutoFit/>
          </a:bodyPr>
          <a:lstStyle/>
          <a:p>
            <a:pPr algn="r" fontAlgn="base">
              <a:spcBef>
                <a:spcPct val="0"/>
              </a:spcBef>
              <a:spcAft>
                <a:spcPct val="0"/>
              </a:spcAft>
            </a:pPr>
            <a:r>
              <a:rPr lang="en-US" sz="1100" dirty="0">
                <a:solidFill>
                  <a:prstClr val="black"/>
                </a:solidFill>
                <a:cs typeface="Arial" pitchFamily="34" charset="0"/>
              </a:rPr>
              <a:t>Slide Source:© 2022 -  Georgetown University National Center  for Cultural Competence</a:t>
            </a:r>
          </a:p>
        </p:txBody>
      </p:sp>
      <p:pic>
        <p:nvPicPr>
          <p:cNvPr id="12" name="Picture 4" descr="NCCC Logo&#10;&#10;The NCCC logo is a cluster of three  red figures with the name Georgetown University National Center for Cultural Competence in black typ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18571" y="6341775"/>
            <a:ext cx="595745" cy="3971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 y="191183"/>
            <a:ext cx="12192000" cy="735948"/>
          </a:xfrm>
          <a:solidFill>
            <a:schemeClr val="bg1"/>
          </a:solidFill>
        </p:spPr>
        <p:txBody>
          <a:bodyPr>
            <a:noAutofit/>
          </a:bodyPr>
          <a:lstStyle/>
          <a:p>
            <a:pPr algn="ctr"/>
            <a:r>
              <a:rPr lang="en-US" sz="4000" b="1" dirty="0"/>
              <a:t>Community Outreach vs. Community Engagement </a:t>
            </a:r>
          </a:p>
        </p:txBody>
      </p:sp>
      <p:sp>
        <p:nvSpPr>
          <p:cNvPr id="9" name="Rectangle 5"/>
          <p:cNvSpPr>
            <a:spLocks noGrp="1" noChangeArrowheads="1"/>
          </p:cNvSpPr>
          <p:nvPr>
            <p:ph idx="1"/>
          </p:nvPr>
        </p:nvSpPr>
        <p:spPr bwMode="auto">
          <a:xfrm>
            <a:off x="368712" y="1768623"/>
            <a:ext cx="6386050" cy="3741524"/>
          </a:xfrm>
          <a:prstGeom prst="rect">
            <a:avLst/>
          </a:prstGeom>
          <a:solidFill>
            <a:schemeClr val="bg1">
              <a:lumMod val="85000"/>
            </a:schemeClr>
          </a:solidFill>
          <a:ln w="57150">
            <a:noFill/>
            <a:miter lim="800000"/>
            <a:headEnd/>
            <a:tailEnd/>
          </a:ln>
        </p:spPr>
        <p:txBody>
          <a:bodyPr>
            <a:noAutofit/>
          </a:bodyPr>
          <a:lstStyle/>
          <a:p>
            <a:pPr marL="0" indent="0">
              <a:buNone/>
            </a:pPr>
            <a:r>
              <a:rPr lang="en-US" dirty="0">
                <a:latin typeface="+mn-lt"/>
              </a:rPr>
              <a:t>The NCCC asserts that there is a distinct philosophical difference between outreach and engagement, particularly as it relates to the values and principles of cultural and linguistic competence.  </a:t>
            </a:r>
          </a:p>
          <a:p>
            <a:pPr marL="0" indent="0">
              <a:buNone/>
            </a:pPr>
            <a:r>
              <a:rPr lang="en-US" dirty="0">
                <a:latin typeface="+mn-lt"/>
              </a:rPr>
              <a:t>Outreach implies a unilateral or one-way approach from the organization or agency to the community, whereas engagement implies the bilateral or two-way exchange. </a:t>
            </a:r>
            <a:endParaRPr lang="en-US" dirty="0">
              <a:latin typeface="+mn-lt"/>
              <a:cs typeface="Arial" pitchFamily="34" charset="0"/>
            </a:endParaRPr>
          </a:p>
        </p:txBody>
      </p:sp>
      <p:pic>
        <p:nvPicPr>
          <p:cNvPr id="10" name="Picture 9" descr="One way traffic sig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4237" y="1691158"/>
            <a:ext cx="3665852" cy="1165544"/>
          </a:xfrm>
          <a:prstGeom prst="rect">
            <a:avLst/>
          </a:prstGeom>
        </p:spPr>
      </p:pic>
      <p:pic>
        <p:nvPicPr>
          <p:cNvPr id="11" name="Picture 10" descr="Not equal symbo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8137" y="2977469"/>
            <a:ext cx="1078051" cy="1400919"/>
          </a:xfrm>
          <a:prstGeom prst="rect">
            <a:avLst/>
          </a:prstGeom>
        </p:spPr>
      </p:pic>
      <p:pic>
        <p:nvPicPr>
          <p:cNvPr id="12" name="Picture 11" descr="Two way traffic sig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0234" y="4318829"/>
            <a:ext cx="4153856" cy="1543050"/>
          </a:xfrm>
          <a:prstGeom prst="rect">
            <a:avLst/>
          </a:prstGeom>
        </p:spPr>
      </p:pic>
      <p:sp>
        <p:nvSpPr>
          <p:cNvPr id="13" name="Text Box 6">
            <a:extLst>
              <a:ext uri="{C183D7F6-B498-43B3-948B-1728B52AA6E4}">
                <adec:decorative xmlns:adec="http://schemas.microsoft.com/office/drawing/2017/decorative" val="1"/>
              </a:ext>
            </a:extLst>
          </p:cNvPr>
          <p:cNvSpPr txBox="1">
            <a:spLocks noChangeArrowheads="1"/>
          </p:cNvSpPr>
          <p:nvPr/>
        </p:nvSpPr>
        <p:spPr bwMode="auto">
          <a:xfrm>
            <a:off x="0" y="6248400"/>
            <a:ext cx="12192000" cy="609600"/>
          </a:xfrm>
          <a:prstGeom prst="rect">
            <a:avLst/>
          </a:prstGeom>
          <a:solidFill>
            <a:schemeClr val="bg1">
              <a:lumMod val="65000"/>
            </a:schemeClr>
          </a:solidFill>
          <a:ln w="9525">
            <a:noFill/>
            <a:miter lim="800000"/>
            <a:headEnd/>
            <a:tailEnd/>
          </a:ln>
        </p:spPr>
        <p:txBody>
          <a:bodyPr/>
          <a:lstStyle/>
          <a:p>
            <a:pPr>
              <a:spcBef>
                <a:spcPct val="50000"/>
              </a:spcBef>
            </a:pPr>
            <a:endParaRPr lang="en-US" dirty="0">
              <a:latin typeface="Calibri" pitchFamily="34" charset="0"/>
            </a:endParaRPr>
          </a:p>
        </p:txBody>
      </p:sp>
      <p:sp>
        <p:nvSpPr>
          <p:cNvPr id="8" name="Footer Placeholder 6"/>
          <p:cNvSpPr>
            <a:spLocks noGrp="1"/>
          </p:cNvSpPr>
          <p:nvPr>
            <p:ph type="ftr" sz="quarter" idx="11"/>
          </p:nvPr>
        </p:nvSpPr>
        <p:spPr>
          <a:xfrm>
            <a:off x="5611819" y="6426094"/>
            <a:ext cx="5582207" cy="272248"/>
          </a:xfrm>
        </p:spPr>
        <p:txBody>
          <a:bodyPr/>
          <a:lstStyle/>
          <a:p>
            <a:pPr algn="r"/>
            <a:r>
              <a:rPr lang="en-US" dirty="0">
                <a:solidFill>
                  <a:schemeClr val="tx1"/>
                </a:solidFill>
                <a:latin typeface="+mn-lt"/>
              </a:rPr>
              <a:t>Slide Source: ©2022 Georgetown University National Center for Cultural Competence</a:t>
            </a:r>
          </a:p>
        </p:txBody>
      </p:sp>
      <p:pic>
        <p:nvPicPr>
          <p:cNvPr id="14" name="Picture 4" descr="NCCC Logo&#10;&#10;The NCCC logo is a cluster of three  red figures with the name Georgetown University National Center for Cultural Competence in black typ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70089" y="6353969"/>
            <a:ext cx="595313" cy="3984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5676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9D64AF-F861-41EC-804F-4EDE14F0AFEC}"/>
              </a:ext>
            </a:extLst>
          </p:cNvPr>
          <p:cNvSpPr>
            <a:spLocks noGrp="1"/>
          </p:cNvSpPr>
          <p:nvPr>
            <p:ph type="title"/>
          </p:nvPr>
        </p:nvSpPr>
        <p:spPr>
          <a:xfrm>
            <a:off x="470780" y="139555"/>
            <a:ext cx="11506955" cy="1325563"/>
          </a:xfrm>
        </p:spPr>
        <p:txBody>
          <a:bodyPr>
            <a:normAutofit fontScale="90000"/>
          </a:bodyPr>
          <a:lstStyle/>
          <a:p>
            <a:r>
              <a:rPr lang="en-US" sz="3600" b="1" dirty="0"/>
              <a:t>Differentiating Community Outreach from Community Engagement </a:t>
            </a:r>
            <a:br>
              <a:rPr lang="en-US" dirty="0"/>
            </a:br>
            <a:endParaRPr lang="en-US" dirty="0"/>
          </a:p>
        </p:txBody>
      </p:sp>
      <p:sp>
        <p:nvSpPr>
          <p:cNvPr id="9221" name="Rectangle 5"/>
          <p:cNvSpPr>
            <a:spLocks noChangeArrowheads="1"/>
          </p:cNvSpPr>
          <p:nvPr/>
        </p:nvSpPr>
        <p:spPr bwMode="auto">
          <a:xfrm>
            <a:off x="656822" y="1131194"/>
            <a:ext cx="7199291" cy="4074987"/>
          </a:xfrm>
          <a:prstGeom prst="rect">
            <a:avLst/>
          </a:prstGeom>
          <a:solidFill>
            <a:schemeClr val="bg2">
              <a:lumMod val="90000"/>
            </a:schemeClr>
          </a:solidFill>
          <a:ln w="57150">
            <a:noFill/>
            <a:miter lim="800000"/>
            <a:headEnd/>
            <a:tailEnd/>
          </a:ln>
        </p:spPr>
        <p:txBody>
          <a:bodyPr/>
          <a:lstStyle/>
          <a:p>
            <a:endParaRPr lang="en-US" sz="2800" b="1" i="1" dirty="0"/>
          </a:p>
          <a:p>
            <a:r>
              <a:rPr lang="en-US" sz="3200" b="1" i="1" dirty="0"/>
              <a:t>Community outreach</a:t>
            </a:r>
            <a:r>
              <a:rPr lang="en-US" sz="3200" i="1" dirty="0"/>
              <a:t> </a:t>
            </a:r>
            <a:r>
              <a:rPr lang="en-US" sz="3200" dirty="0"/>
              <a:t>is defined as the act of reaching out by an organization, program, or other entity for extending assistance or services to the community, generally as acts of goodwill, information dissemination, or education. </a:t>
            </a:r>
            <a:endParaRPr lang="en-US" sz="1600" dirty="0"/>
          </a:p>
          <a:p>
            <a:endParaRPr lang="en-US" sz="1600" dirty="0"/>
          </a:p>
          <a:p>
            <a:r>
              <a:rPr lang="en-US" sz="1600" dirty="0">
                <a:cs typeface="Arial" pitchFamily="34" charset="0"/>
              </a:rPr>
              <a:t>. </a:t>
            </a:r>
          </a:p>
        </p:txBody>
      </p:sp>
      <p:grpSp>
        <p:nvGrpSpPr>
          <p:cNvPr id="5" name="Group 4" descr="Three photos of people reaching out their hands">
            <a:extLst>
              <a:ext uri="{FF2B5EF4-FFF2-40B4-BE49-F238E27FC236}">
                <a16:creationId xmlns:a16="http://schemas.microsoft.com/office/drawing/2014/main" id="{6CB462D3-BE50-474E-8131-8DB06DD1ABEF}"/>
              </a:ext>
            </a:extLst>
          </p:cNvPr>
          <p:cNvGrpSpPr/>
          <p:nvPr/>
        </p:nvGrpSpPr>
        <p:grpSpPr>
          <a:xfrm>
            <a:off x="9010871" y="818596"/>
            <a:ext cx="2154462" cy="4970564"/>
            <a:chOff x="9010871" y="818596"/>
            <a:chExt cx="2154462" cy="4970564"/>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070298" y="4399856"/>
              <a:ext cx="2089179" cy="1389304"/>
            </a:xfrm>
            <a:prstGeom prst="rect">
              <a:avLst/>
            </a:prstGeom>
            <a:ln w="6350">
              <a:solidFill>
                <a:schemeClr val="bg1">
                  <a:lumMod val="75000"/>
                </a:schemeClr>
              </a:solidFill>
            </a:ln>
          </p:spPr>
        </p:pic>
        <p:pic>
          <p:nvPicPr>
            <p:cNvPr id="3" name="Picture 2">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10871" y="2758132"/>
              <a:ext cx="2154462" cy="1467728"/>
            </a:xfrm>
            <a:prstGeom prst="rect">
              <a:avLst/>
            </a:prstGeom>
            <a:ln>
              <a:solidFill>
                <a:schemeClr val="bg1">
                  <a:lumMod val="65000"/>
                </a:schemeClr>
              </a:solidFill>
            </a:ln>
          </p:spPr>
        </p:pic>
        <p:pic>
          <p:nvPicPr>
            <p:cNvPr id="4" name="Picture 3">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10871" y="818596"/>
              <a:ext cx="2064960" cy="1765540"/>
            </a:xfrm>
            <a:prstGeom prst="rect">
              <a:avLst/>
            </a:prstGeom>
            <a:ln w="9525">
              <a:solidFill>
                <a:schemeClr val="bg1">
                  <a:lumMod val="75000"/>
                </a:schemeClr>
              </a:solidFill>
            </a:ln>
          </p:spPr>
        </p:pic>
      </p:grpSp>
      <p:sp>
        <p:nvSpPr>
          <p:cNvPr id="9218" name="Text Box 6" descr="Photo of people reaching out their hands"/>
          <p:cNvSpPr txBox="1">
            <a:spLocks noChangeArrowheads="1"/>
          </p:cNvSpPr>
          <p:nvPr/>
        </p:nvSpPr>
        <p:spPr bwMode="auto">
          <a:xfrm>
            <a:off x="12880" y="6248400"/>
            <a:ext cx="12192000" cy="609600"/>
          </a:xfrm>
          <a:prstGeom prst="rect">
            <a:avLst/>
          </a:prstGeom>
          <a:solidFill>
            <a:schemeClr val="bg1">
              <a:lumMod val="65000"/>
            </a:schemeClr>
          </a:solidFill>
          <a:ln w="9525">
            <a:noFill/>
            <a:miter lim="800000"/>
            <a:headEnd/>
            <a:tailEnd/>
          </a:ln>
        </p:spPr>
        <p:txBody>
          <a:bodyPr/>
          <a:lstStyle/>
          <a:p>
            <a:pPr>
              <a:spcBef>
                <a:spcPct val="50000"/>
              </a:spcBef>
            </a:pPr>
            <a:endParaRPr lang="en-US" dirty="0">
              <a:latin typeface="Calibri" pitchFamily="34" charset="0"/>
            </a:endParaRPr>
          </a:p>
        </p:txBody>
      </p:sp>
      <p:sp>
        <p:nvSpPr>
          <p:cNvPr id="8" name="Text Box 8"/>
          <p:cNvSpPr txBox="1">
            <a:spLocks noChangeArrowheads="1"/>
          </p:cNvSpPr>
          <p:nvPr/>
        </p:nvSpPr>
        <p:spPr bwMode="auto">
          <a:xfrm>
            <a:off x="5741831" y="6422395"/>
            <a:ext cx="5334000" cy="261610"/>
          </a:xfrm>
          <a:prstGeom prst="rect">
            <a:avLst/>
          </a:prstGeom>
          <a:noFill/>
          <a:ln w="9525">
            <a:noFill/>
            <a:miter lim="800000"/>
            <a:headEnd/>
            <a:tailEnd/>
          </a:ln>
        </p:spPr>
        <p:txBody>
          <a:bodyPr wrap="square">
            <a:spAutoFit/>
          </a:bodyPr>
          <a:lstStyle/>
          <a:p>
            <a:pPr algn="r" fontAlgn="base">
              <a:spcBef>
                <a:spcPct val="0"/>
              </a:spcBef>
              <a:spcAft>
                <a:spcPct val="0"/>
              </a:spcAft>
            </a:pPr>
            <a:r>
              <a:rPr lang="en-US" sz="1100" dirty="0">
                <a:cs typeface="Arial" pitchFamily="34" charset="0"/>
              </a:rPr>
              <a:t>Slide Source:© 2022-  Georgetown University National Center  for Cultural Competence</a:t>
            </a:r>
          </a:p>
        </p:txBody>
      </p:sp>
      <p:pic>
        <p:nvPicPr>
          <p:cNvPr id="9" name="Picture 4" descr="NCCC Logo&#10;&#10;The NCCC logo is a cluster of three  red figures with the name Georgetown University National Center for Cultural Competence in black typ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82967" y="6321282"/>
            <a:ext cx="595745" cy="3971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9899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7">
            <a:extLst>
              <a:ext uri="{FF2B5EF4-FFF2-40B4-BE49-F238E27FC236}">
                <a16:creationId xmlns:a16="http://schemas.microsoft.com/office/drawing/2014/main" id="{BE887CC4-B24C-4BBE-954F-19FD4B56E09E}"/>
              </a:ext>
            </a:extLst>
          </p:cNvPr>
          <p:cNvSpPr txBox="1">
            <a:spLocks noGrp="1" noChangeArrowheads="1"/>
          </p:cNvSpPr>
          <p:nvPr>
            <p:ph type="title"/>
          </p:nvPr>
        </p:nvSpPr>
        <p:spPr bwMode="auto">
          <a:xfrm>
            <a:off x="316871" y="73509"/>
            <a:ext cx="11626233" cy="865639"/>
          </a:xfrm>
          <a:prstGeom prst="rect">
            <a:avLst/>
          </a:prstGeom>
          <a:solidFill>
            <a:schemeClr val="bg1"/>
          </a:solidFill>
          <a:ln w="9525">
            <a:noFill/>
            <a:miter lim="800000"/>
            <a:headEnd/>
            <a:tailEnd/>
          </a:ln>
        </p:spPr>
        <p:txBody>
          <a:bodyPr/>
          <a:lstStyle/>
          <a:p>
            <a:pPr algn="ctr">
              <a:spcBef>
                <a:spcPct val="50000"/>
              </a:spcBef>
            </a:pPr>
            <a:r>
              <a:rPr lang="en-US" sz="3200" b="1" dirty="0"/>
              <a:t>Differentiating Community Outreach from Community Engagement </a:t>
            </a:r>
          </a:p>
        </p:txBody>
      </p:sp>
      <p:sp>
        <p:nvSpPr>
          <p:cNvPr id="9221" name="Rectangle 5"/>
          <p:cNvSpPr>
            <a:spLocks noChangeArrowheads="1"/>
          </p:cNvSpPr>
          <p:nvPr/>
        </p:nvSpPr>
        <p:spPr bwMode="auto">
          <a:xfrm>
            <a:off x="399246" y="939148"/>
            <a:ext cx="7637171" cy="4962529"/>
          </a:xfrm>
          <a:prstGeom prst="rect">
            <a:avLst/>
          </a:prstGeom>
          <a:solidFill>
            <a:schemeClr val="bg1">
              <a:lumMod val="95000"/>
            </a:schemeClr>
          </a:solidFill>
          <a:ln w="57150">
            <a:noFill/>
            <a:miter lim="800000"/>
            <a:headEnd/>
            <a:tailEnd/>
          </a:ln>
        </p:spPr>
        <p:txBody>
          <a:bodyPr/>
          <a:lstStyle/>
          <a:p>
            <a:endParaRPr lang="en-US" sz="2800" b="1" dirty="0"/>
          </a:p>
          <a:p>
            <a:r>
              <a:rPr lang="en-US" sz="3200" b="1" i="1" dirty="0"/>
              <a:t>Community Engagement </a:t>
            </a:r>
            <a:r>
              <a:rPr lang="en-US" sz="3200" dirty="0"/>
              <a:t>is “the process of working collaboratively with and through groups of people affiliated by geographic proximity, special interest, or similar situations to address issues affecting the well-being of those people.” </a:t>
            </a:r>
          </a:p>
          <a:p>
            <a:endParaRPr lang="en-US" sz="2800" dirty="0"/>
          </a:p>
          <a:p>
            <a:r>
              <a:rPr lang="en-US" sz="1600" dirty="0"/>
              <a:t>Principles of Community Engagement, Center for Disease Control and Prevention, Second Edition U.S. Department of Health and Human Services (2011). Retrieved on 2/21/22 from </a:t>
            </a:r>
            <a:r>
              <a:rPr lang="en-US" sz="1600" dirty="0">
                <a:hlinkClick r:id="rId3"/>
              </a:rPr>
              <a:t>https://www.atsdr.cdc.gov/communityengagement/pdf/PCE_Report_508_FINAL.pdf</a:t>
            </a:r>
            <a:endParaRPr lang="en-US" sz="1600" dirty="0"/>
          </a:p>
          <a:p>
            <a:endParaRPr lang="en-US" sz="1600" dirty="0"/>
          </a:p>
        </p:txBody>
      </p:sp>
      <p:pic>
        <p:nvPicPr>
          <p:cNvPr id="8" name="Picture 7" descr="Photo of people shaking hand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1420" y="1339402"/>
            <a:ext cx="2614411" cy="3409333"/>
          </a:xfrm>
          <a:prstGeom prst="rect">
            <a:avLst/>
          </a:prstGeom>
        </p:spPr>
      </p:pic>
      <p:sp>
        <p:nvSpPr>
          <p:cNvPr id="9218" name="Text Box 6">
            <a:extLst>
              <a:ext uri="{C183D7F6-B498-43B3-948B-1728B52AA6E4}">
                <adec:decorative xmlns:adec="http://schemas.microsoft.com/office/drawing/2017/decorative" val="1"/>
              </a:ext>
            </a:extLst>
          </p:cNvPr>
          <p:cNvSpPr txBox="1">
            <a:spLocks noChangeArrowheads="1"/>
          </p:cNvSpPr>
          <p:nvPr/>
        </p:nvSpPr>
        <p:spPr bwMode="auto">
          <a:xfrm>
            <a:off x="0" y="6307393"/>
            <a:ext cx="12192000" cy="609600"/>
          </a:xfrm>
          <a:prstGeom prst="rect">
            <a:avLst/>
          </a:prstGeom>
          <a:solidFill>
            <a:schemeClr val="bg1">
              <a:lumMod val="65000"/>
            </a:schemeClr>
          </a:solidFill>
          <a:ln w="9525">
            <a:noFill/>
            <a:miter lim="800000"/>
            <a:headEnd/>
            <a:tailEnd/>
          </a:ln>
        </p:spPr>
        <p:txBody>
          <a:bodyPr/>
          <a:lstStyle/>
          <a:p>
            <a:pPr>
              <a:spcBef>
                <a:spcPct val="50000"/>
              </a:spcBef>
            </a:pPr>
            <a:endParaRPr lang="en-US" dirty="0">
              <a:latin typeface="Calibri" pitchFamily="34" charset="0"/>
            </a:endParaRPr>
          </a:p>
        </p:txBody>
      </p:sp>
      <p:sp>
        <p:nvSpPr>
          <p:cNvPr id="10" name="Text Box 8"/>
          <p:cNvSpPr txBox="1">
            <a:spLocks noChangeArrowheads="1"/>
          </p:cNvSpPr>
          <p:nvPr/>
        </p:nvSpPr>
        <p:spPr bwMode="auto">
          <a:xfrm>
            <a:off x="5741831" y="6422395"/>
            <a:ext cx="5334000" cy="261610"/>
          </a:xfrm>
          <a:prstGeom prst="rect">
            <a:avLst/>
          </a:prstGeom>
          <a:noFill/>
          <a:ln w="9525">
            <a:noFill/>
            <a:miter lim="800000"/>
            <a:headEnd/>
            <a:tailEnd/>
          </a:ln>
        </p:spPr>
        <p:txBody>
          <a:bodyPr wrap="square">
            <a:spAutoFit/>
          </a:bodyPr>
          <a:lstStyle/>
          <a:p>
            <a:pPr algn="r" fontAlgn="base">
              <a:spcBef>
                <a:spcPct val="0"/>
              </a:spcBef>
              <a:spcAft>
                <a:spcPct val="0"/>
              </a:spcAft>
            </a:pPr>
            <a:r>
              <a:rPr lang="en-US" sz="1100" dirty="0">
                <a:cs typeface="Arial" pitchFamily="34" charset="0"/>
              </a:rPr>
              <a:t>Slide Source:© 2022 -  Georgetown University National Center  for Cultural Competence</a:t>
            </a:r>
          </a:p>
        </p:txBody>
      </p:sp>
      <p:pic>
        <p:nvPicPr>
          <p:cNvPr id="9" name="Picture 4" descr="NCCC Logo&#10;&#10;The NCCC logo is a cluster of three  red figures with the name Georgetown University National Center for Cultural Competence in black typ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47360" y="6354618"/>
            <a:ext cx="595745" cy="3971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2787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B7C6CF74-BB5A-4163-96BA-D383492CE7E9}"/>
              </a:ext>
            </a:extLst>
          </p:cNvPr>
          <p:cNvSpPr txBox="1">
            <a:spLocks noGrp="1"/>
          </p:cNvSpPr>
          <p:nvPr>
            <p:ph type="title"/>
          </p:nvPr>
        </p:nvSpPr>
        <p:spPr>
          <a:xfrm>
            <a:off x="838200" y="304714"/>
            <a:ext cx="10515600" cy="757130"/>
          </a:xfrm>
          <a:prstGeom prst="rect">
            <a:avLst/>
          </a:prstGeom>
          <a:noFill/>
        </p:spPr>
        <p:txBody>
          <a:bodyPr wrap="square" rtlCol="0">
            <a:spAutoFit/>
          </a:bodyPr>
          <a:lstStyle/>
          <a:p>
            <a:pPr algn="ctr"/>
            <a:r>
              <a:rPr lang="en-US" sz="4800" b="1" dirty="0"/>
              <a:t>A Word About Family Engagement </a:t>
            </a:r>
          </a:p>
        </p:txBody>
      </p:sp>
      <p:grpSp>
        <p:nvGrpSpPr>
          <p:cNvPr id="10" name="Group 9" descr="10 different photos of people smiling">
            <a:extLst>
              <a:ext uri="{FF2B5EF4-FFF2-40B4-BE49-F238E27FC236}">
                <a16:creationId xmlns:a16="http://schemas.microsoft.com/office/drawing/2014/main" id="{A957458C-F2D3-4AFC-91B8-4F521D336BA1}"/>
              </a:ext>
            </a:extLst>
          </p:cNvPr>
          <p:cNvGrpSpPr/>
          <p:nvPr/>
        </p:nvGrpSpPr>
        <p:grpSpPr>
          <a:xfrm>
            <a:off x="289436" y="1299849"/>
            <a:ext cx="11716780" cy="4011852"/>
            <a:chOff x="289436" y="1299849"/>
            <a:chExt cx="11716780" cy="4011852"/>
          </a:xfrm>
        </p:grpSpPr>
        <p:pic>
          <p:nvPicPr>
            <p:cNvPr id="8201" name="Picture 9">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713" y="1299849"/>
              <a:ext cx="1377886" cy="9185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3447" y="2866937"/>
              <a:ext cx="1420945" cy="1207803"/>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467" y="2346265"/>
              <a:ext cx="1190377" cy="1786682"/>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68860" y="1299849"/>
              <a:ext cx="1537356" cy="1024264"/>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83782" y="1378979"/>
              <a:ext cx="1605968" cy="101979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9436" y="4282033"/>
              <a:ext cx="1531105" cy="1029668"/>
            </a:xfrm>
            <a:prstGeom prst="rect">
              <a:avLst/>
            </a:prstGeom>
          </p:spPr>
        </p:pic>
        <p:pic>
          <p:nvPicPr>
            <p:cNvPr id="11" name="Picture 10">
              <a:extLs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76489" y="4132947"/>
              <a:ext cx="1636456" cy="1090971"/>
            </a:xfrm>
            <a:prstGeom prst="rect">
              <a:avLst/>
            </a:prstGeom>
          </p:spPr>
        </p:pic>
        <p:pic>
          <p:nvPicPr>
            <p:cNvPr id="16" name="Picture 15">
              <a:extLs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96625" y="1683766"/>
              <a:ext cx="1464733" cy="975878"/>
            </a:xfrm>
            <a:prstGeom prst="rect">
              <a:avLst/>
            </a:prstGeom>
          </p:spPr>
        </p:pic>
        <p:pic>
          <p:nvPicPr>
            <p:cNvPr id="17" name="Picture 16">
              <a:extLs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371495" y="2610748"/>
              <a:ext cx="2033639" cy="1357454"/>
            </a:xfrm>
            <a:prstGeom prst="rect">
              <a:avLst/>
            </a:prstGeom>
          </p:spPr>
        </p:pic>
        <p:pic>
          <p:nvPicPr>
            <p:cNvPr id="18" name="Picture 17">
              <a:extLst>
                <a:ext uri="{C183D7F6-B498-43B3-948B-1728B52AA6E4}">
                  <adec:decorative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388315" y="4132947"/>
              <a:ext cx="1516472" cy="1010349"/>
            </a:xfrm>
            <a:prstGeom prst="rect">
              <a:avLst/>
            </a:prstGeom>
          </p:spPr>
        </p:pic>
      </p:grpSp>
      <p:sp>
        <p:nvSpPr>
          <p:cNvPr id="3" name="TextBox 2"/>
          <p:cNvSpPr txBox="1"/>
          <p:nvPr/>
        </p:nvSpPr>
        <p:spPr>
          <a:xfrm>
            <a:off x="3677750" y="1516085"/>
            <a:ext cx="5210046" cy="3539430"/>
          </a:xfrm>
          <a:prstGeom prst="rect">
            <a:avLst/>
          </a:prstGeom>
          <a:noFill/>
        </p:spPr>
        <p:txBody>
          <a:bodyPr wrap="square" rtlCol="0">
            <a:spAutoFit/>
          </a:bodyPr>
          <a:lstStyle/>
          <a:p>
            <a:pPr fontAlgn="base"/>
            <a:r>
              <a:rPr lang="en-US" sz="2800" dirty="0"/>
              <a:t>“…Building and maintaining relationships is a shared responsibility of families and professionals that requires mutual respect for the roles and strengths each has to offer. </a:t>
            </a:r>
            <a:r>
              <a:rPr lang="en-US" sz="2800" i="1" dirty="0"/>
              <a:t>Family engagement means </a:t>
            </a:r>
            <a:r>
              <a:rPr lang="en-US" sz="2800" b="1" i="1" dirty="0"/>
              <a:t>doing with—not doing to or for—families</a:t>
            </a:r>
            <a:r>
              <a:rPr lang="en-US" sz="2800" dirty="0"/>
              <a:t>.”</a:t>
            </a:r>
          </a:p>
        </p:txBody>
      </p:sp>
      <p:sp>
        <p:nvSpPr>
          <p:cNvPr id="7" name="TextBox 6"/>
          <p:cNvSpPr txBox="1"/>
          <p:nvPr/>
        </p:nvSpPr>
        <p:spPr>
          <a:xfrm>
            <a:off x="804318" y="5761685"/>
            <a:ext cx="9408627" cy="646331"/>
          </a:xfrm>
          <a:prstGeom prst="rect">
            <a:avLst/>
          </a:prstGeom>
          <a:noFill/>
        </p:spPr>
        <p:txBody>
          <a:bodyPr wrap="square" rtlCol="0">
            <a:spAutoFit/>
          </a:bodyPr>
          <a:lstStyle/>
          <a:p>
            <a:r>
              <a:rPr lang="en-US" sz="1200" dirty="0"/>
              <a:t>Data Source: Parent, Family, &amp; Community Engagement Framework for Early Childhood Systems</a:t>
            </a:r>
          </a:p>
          <a:p>
            <a:r>
              <a:rPr lang="en-US" sz="1200" dirty="0">
                <a:hlinkClick r:id="rId13"/>
              </a:rPr>
              <a:t>https://childcareta.acf.hhs.gov/sites/default/files/public/pfce-framework_for_ec_systems_final_508.pdf</a:t>
            </a:r>
            <a:endParaRPr lang="en-US" sz="1200" dirty="0"/>
          </a:p>
          <a:p>
            <a:endParaRPr lang="en-US" sz="1200" dirty="0"/>
          </a:p>
        </p:txBody>
      </p:sp>
      <p:sp>
        <p:nvSpPr>
          <p:cNvPr id="13314" name="Text Box 3">
            <a:extLst>
              <a:ext uri="{C183D7F6-B498-43B3-948B-1728B52AA6E4}">
                <adec:decorative xmlns:adec="http://schemas.microsoft.com/office/drawing/2017/decorative" val="1"/>
              </a:ext>
            </a:extLst>
          </p:cNvPr>
          <p:cNvSpPr txBox="1">
            <a:spLocks noChangeArrowheads="1"/>
          </p:cNvSpPr>
          <p:nvPr/>
        </p:nvSpPr>
        <p:spPr bwMode="auto">
          <a:xfrm>
            <a:off x="0" y="6248400"/>
            <a:ext cx="12192000" cy="609600"/>
          </a:xfrm>
          <a:prstGeom prst="rect">
            <a:avLst/>
          </a:prstGeom>
          <a:solidFill>
            <a:schemeClr val="bg1">
              <a:lumMod val="65000"/>
            </a:schemeClr>
          </a:solidFill>
          <a:ln w="9525">
            <a:noFill/>
            <a:miter lim="800000"/>
            <a:headEnd/>
            <a:tailEnd/>
          </a:ln>
        </p:spPr>
        <p:txBody>
          <a:bodyPr/>
          <a:lstStyle/>
          <a:p>
            <a:pPr>
              <a:spcBef>
                <a:spcPct val="50000"/>
              </a:spcBef>
            </a:pPr>
            <a:endParaRPr lang="en-US" dirty="0"/>
          </a:p>
        </p:txBody>
      </p:sp>
      <p:sp>
        <p:nvSpPr>
          <p:cNvPr id="15" name="Text Box 8"/>
          <p:cNvSpPr txBox="1">
            <a:spLocks noChangeArrowheads="1"/>
          </p:cNvSpPr>
          <p:nvPr/>
        </p:nvSpPr>
        <p:spPr bwMode="auto">
          <a:xfrm>
            <a:off x="5741831" y="6422395"/>
            <a:ext cx="5334000" cy="261610"/>
          </a:xfrm>
          <a:prstGeom prst="rect">
            <a:avLst/>
          </a:prstGeom>
          <a:noFill/>
          <a:ln w="9525">
            <a:noFill/>
            <a:miter lim="800000"/>
            <a:headEnd/>
            <a:tailEnd/>
          </a:ln>
        </p:spPr>
        <p:txBody>
          <a:bodyPr wrap="square">
            <a:spAutoFit/>
          </a:bodyPr>
          <a:lstStyle/>
          <a:p>
            <a:pPr algn="r" fontAlgn="base">
              <a:spcBef>
                <a:spcPct val="0"/>
              </a:spcBef>
              <a:spcAft>
                <a:spcPct val="0"/>
              </a:spcAft>
            </a:pPr>
            <a:r>
              <a:rPr lang="en-US" sz="1100" dirty="0">
                <a:solidFill>
                  <a:prstClr val="black"/>
                </a:solidFill>
                <a:cs typeface="Arial" pitchFamily="34" charset="0"/>
              </a:rPr>
              <a:t>Slide Source:© 2022-  Georgetown University National Center  for Cultural Competence</a:t>
            </a:r>
          </a:p>
        </p:txBody>
      </p:sp>
      <p:pic>
        <p:nvPicPr>
          <p:cNvPr id="12" name="Picture 4" descr="NCCC Logo&#10;&#10;The NCCC logo is a cluster of three  red figures with the name Georgetown University National Center for Cultural Competence in black typ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321603" y="6354618"/>
            <a:ext cx="595745" cy="3971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931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2151022-0742-4B09-8178-0F45392A1693}"/>
              </a:ext>
            </a:extLst>
          </p:cNvPr>
          <p:cNvSpPr txBox="1">
            <a:spLocks noGrp="1"/>
          </p:cNvSpPr>
          <p:nvPr>
            <p:ph type="title"/>
          </p:nvPr>
        </p:nvSpPr>
        <p:spPr>
          <a:xfrm>
            <a:off x="838200" y="153864"/>
            <a:ext cx="10515600" cy="923330"/>
          </a:xfrm>
          <a:prstGeom prst="rect">
            <a:avLst/>
          </a:prstGeom>
          <a:noFill/>
        </p:spPr>
        <p:txBody>
          <a:bodyPr wrap="square" rtlCol="0">
            <a:spAutoFit/>
          </a:bodyPr>
          <a:lstStyle/>
          <a:p>
            <a:pPr algn="ctr"/>
            <a:r>
              <a:rPr lang="en-US" sz="3200" b="1" dirty="0"/>
              <a:t>THOUGHTS ABOUT COMMUNITY ENGAGEMENT</a:t>
            </a:r>
          </a:p>
          <a:p>
            <a:pPr algn="ctr"/>
            <a:r>
              <a:rPr lang="en-US" sz="2800" b="1" i="1" dirty="0"/>
              <a:t>If truth be told… some within our special education systems </a:t>
            </a:r>
          </a:p>
        </p:txBody>
      </p:sp>
      <p:graphicFrame>
        <p:nvGraphicFramePr>
          <p:cNvPr id="8" name="Diagram 7" descr="Give lip service to community engagement &#10;Fail to recognize and appreciate the knowledge and resilience of diverse communities  &#10;Want member of diverse communities to believe, think, and act “like us”  &#10;Have minimum capacity to learn from and partner with diverse communities  &#10;Have few staff who are members of the diverse communities they serve  &#10;"/>
          <p:cNvGraphicFramePr/>
          <p:nvPr>
            <p:extLst>
              <p:ext uri="{D42A27DB-BD31-4B8C-83A1-F6EECF244321}">
                <p14:modId xmlns:p14="http://schemas.microsoft.com/office/powerpoint/2010/main" val="1760186766"/>
              </p:ext>
            </p:extLst>
          </p:nvPr>
        </p:nvGraphicFramePr>
        <p:xfrm>
          <a:off x="1050786" y="1058642"/>
          <a:ext cx="977788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 Box 8"/>
          <p:cNvSpPr txBox="1">
            <a:spLocks noChangeArrowheads="1"/>
          </p:cNvSpPr>
          <p:nvPr/>
        </p:nvSpPr>
        <p:spPr bwMode="auto">
          <a:xfrm>
            <a:off x="5887063" y="6346504"/>
            <a:ext cx="5334000" cy="261610"/>
          </a:xfrm>
          <a:prstGeom prst="rect">
            <a:avLst/>
          </a:prstGeom>
          <a:noFill/>
          <a:ln w="9525">
            <a:noFill/>
            <a:miter lim="800000"/>
            <a:headEnd/>
            <a:tailEnd/>
          </a:ln>
        </p:spPr>
        <p:txBody>
          <a:bodyPr wrap="square">
            <a:spAutoFit/>
          </a:bodyPr>
          <a:lstStyle/>
          <a:p>
            <a:pPr algn="r" fontAlgn="base">
              <a:spcBef>
                <a:spcPct val="0"/>
              </a:spcBef>
              <a:spcAft>
                <a:spcPct val="0"/>
              </a:spcAft>
            </a:pPr>
            <a:r>
              <a:rPr lang="en-US" sz="1100" dirty="0">
                <a:solidFill>
                  <a:prstClr val="black"/>
                </a:solidFill>
                <a:cs typeface="Arial" pitchFamily="34" charset="0"/>
              </a:rPr>
              <a:t>Slide Source:© 2022-  Georgetown University National Center  for Cultural Competence</a:t>
            </a:r>
          </a:p>
        </p:txBody>
      </p:sp>
      <p:pic>
        <p:nvPicPr>
          <p:cNvPr id="12" name="Picture 4" descr="NCCC Logo&#10;&#10;The NCCC logo is a cluster of three  red figures with the name Georgetown University National Center for Cultural Competence in black typ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21063" y="6286842"/>
            <a:ext cx="595745" cy="3971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6838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14" name="Google Shape;312;p38" descr="Polling Question &#10;&#10;Title Slide:  Polling Question &#10;">
            <a:extLst>
              <a:ext uri="{FF2B5EF4-FFF2-40B4-BE49-F238E27FC236}">
                <a16:creationId xmlns:a16="http://schemas.microsoft.com/office/drawing/2014/main" id="{7782EF5F-5C6E-4066-8FCB-154A82D4A8B2}"/>
              </a:ext>
            </a:extLst>
          </p:cNvPr>
          <p:cNvSpPr txBox="1">
            <a:spLocks noGrp="1"/>
          </p:cNvSpPr>
          <p:nvPr>
            <p:ph type="title"/>
          </p:nvPr>
        </p:nvSpPr>
        <p:spPr>
          <a:xfrm>
            <a:off x="838200" y="365126"/>
            <a:ext cx="10515600" cy="902360"/>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dirty="0">
                <a:solidFill>
                  <a:schemeClr val="dk1"/>
                </a:solidFill>
                <a:ea typeface="Calibri"/>
                <a:cs typeface="Calibri"/>
                <a:sym typeface="Calibri"/>
              </a:rPr>
              <a:t>Polling Question3 </a:t>
            </a:r>
            <a:endParaRPr dirty="0"/>
          </a:p>
        </p:txBody>
      </p:sp>
      <p:sp>
        <p:nvSpPr>
          <p:cNvPr id="307" name="Google Shape;307;p38"/>
          <p:cNvSpPr txBox="1"/>
          <p:nvPr/>
        </p:nvSpPr>
        <p:spPr>
          <a:xfrm>
            <a:off x="647237" y="1152409"/>
            <a:ext cx="10989240" cy="278338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US" sz="2600" dirty="0">
              <a:solidFill>
                <a:srgbClr val="000000"/>
              </a:solidFill>
              <a:latin typeface="Calibri"/>
              <a:ea typeface="Calibri"/>
              <a:cs typeface="Calibri"/>
              <a:sym typeface="Calibri"/>
            </a:endParaRPr>
          </a:p>
          <a:p>
            <a:pPr algn="ctr"/>
            <a:r>
              <a:rPr lang="en-US" sz="2800" dirty="0">
                <a:solidFill>
                  <a:prstClr val="black"/>
                </a:solidFill>
              </a:rPr>
              <a:t>Does your Dispute Resolution System differentiate community outreach from community engagement for families and stakeholders in your state?</a:t>
            </a:r>
            <a:endParaRPr lang="en-US" sz="3200" dirty="0">
              <a:solidFill>
                <a:srgbClr val="000000"/>
              </a:solidFill>
              <a:ea typeface="Calibri"/>
              <a:cs typeface="Calibri"/>
              <a:sym typeface="Calibri"/>
            </a:endParaRPr>
          </a:p>
          <a:p>
            <a:pPr lvl="2"/>
            <a:r>
              <a:rPr lang="en-US" sz="3200" dirty="0">
                <a:solidFill>
                  <a:srgbClr val="000000"/>
                </a:solidFill>
                <a:ea typeface="Calibri"/>
                <a:cs typeface="Calibri"/>
                <a:sym typeface="Calibri"/>
              </a:rPr>
              <a:t>			□ yes	     		</a:t>
            </a:r>
          </a:p>
          <a:p>
            <a:pPr lvl="2"/>
            <a:r>
              <a:rPr lang="en-US" sz="3200" dirty="0">
                <a:solidFill>
                  <a:srgbClr val="000000"/>
                </a:solidFill>
                <a:ea typeface="Calibri"/>
                <a:cs typeface="Calibri"/>
                <a:sym typeface="Calibri"/>
              </a:rPr>
              <a:t>			□ no	   	</a:t>
            </a:r>
          </a:p>
          <a:p>
            <a:pPr lvl="1"/>
            <a:r>
              <a:rPr lang="en-US" sz="3200" dirty="0">
                <a:solidFill>
                  <a:srgbClr val="000000"/>
                </a:solidFill>
                <a:ea typeface="Calibri"/>
                <a:cs typeface="Calibri"/>
                <a:sym typeface="Calibri"/>
              </a:rPr>
              <a:t>				□ “not sure”</a:t>
            </a:r>
            <a:endParaRPr lang="en-US" sz="3200" dirty="0">
              <a:solidFill>
                <a:srgbClr val="000000"/>
              </a:solidFill>
              <a:latin typeface="Calibri"/>
              <a:ea typeface="Calibri"/>
              <a:cs typeface="Calibri"/>
              <a:sym typeface="Calibri"/>
            </a:endParaRPr>
          </a:p>
        </p:txBody>
      </p:sp>
      <p:grpSp>
        <p:nvGrpSpPr>
          <p:cNvPr id="2" name="Group 1" descr="Three photos of a keyboard with a Poll key highlighted">
            <a:extLst>
              <a:ext uri="{FF2B5EF4-FFF2-40B4-BE49-F238E27FC236}">
                <a16:creationId xmlns:a16="http://schemas.microsoft.com/office/drawing/2014/main" id="{98CA7979-3249-48FA-B87D-D86C0DF3F34A}"/>
              </a:ext>
            </a:extLst>
          </p:cNvPr>
          <p:cNvGrpSpPr/>
          <p:nvPr/>
        </p:nvGrpSpPr>
        <p:grpSpPr>
          <a:xfrm>
            <a:off x="647237" y="4509150"/>
            <a:ext cx="9827915" cy="1473753"/>
            <a:chOff x="647237" y="4509150"/>
            <a:chExt cx="9827915" cy="1473753"/>
          </a:xfrm>
        </p:grpSpPr>
        <p:pic>
          <p:nvPicPr>
            <p:cNvPr id="11" name="Picture 10">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2495" y="4525920"/>
              <a:ext cx="2132657" cy="1402222"/>
            </a:xfrm>
            <a:prstGeom prst="rect">
              <a:avLst/>
            </a:prstGeom>
          </p:spPr>
        </p:pic>
        <p:pic>
          <p:nvPicPr>
            <p:cNvPr id="12" name="Picture 11">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4866" y="4509150"/>
              <a:ext cx="2132657" cy="1402222"/>
            </a:xfrm>
            <a:prstGeom prst="rect">
              <a:avLst/>
            </a:prstGeom>
          </p:spPr>
        </p:pic>
        <p:pic>
          <p:nvPicPr>
            <p:cNvPr id="13" name="Picture 12">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237" y="4580681"/>
              <a:ext cx="2132657" cy="1402222"/>
            </a:xfrm>
            <a:prstGeom prst="rect">
              <a:avLst/>
            </a:prstGeom>
          </p:spPr>
        </p:pic>
      </p:grpSp>
      <p:sp>
        <p:nvSpPr>
          <p:cNvPr id="309" name="Google Shape;309;p38" descr="Gray Footer Box&#10;&#10;Footer box provides the attribution and copyright information for the slide set indicating 2020- Georgetown University National Center for Cultural Competence, and includes the NCCC logo."/>
          <p:cNvSpPr txBox="1"/>
          <p:nvPr/>
        </p:nvSpPr>
        <p:spPr>
          <a:xfrm>
            <a:off x="0" y="6248400"/>
            <a:ext cx="12192000" cy="609600"/>
          </a:xfrm>
          <a:prstGeom prst="rect">
            <a:avLst/>
          </a:prstGeom>
          <a:solidFill>
            <a:srgbClr val="A5A5A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 name="Google Shape;311;p38"/>
          <p:cNvSpPr txBox="1"/>
          <p:nvPr/>
        </p:nvSpPr>
        <p:spPr>
          <a:xfrm>
            <a:off x="5561195" y="6383628"/>
            <a:ext cx="5562600" cy="26161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100" dirty="0">
                <a:solidFill>
                  <a:srgbClr val="000000"/>
                </a:solidFill>
                <a:latin typeface="Calibri"/>
                <a:ea typeface="Calibri"/>
                <a:cs typeface="Calibri"/>
                <a:sym typeface="Calibri"/>
              </a:rPr>
              <a:t>Slide Source:© 2022-  Georgetown University National Center  for Cultural Competence</a:t>
            </a:r>
            <a:endParaRPr dirty="0"/>
          </a:p>
        </p:txBody>
      </p:sp>
      <p:pic>
        <p:nvPicPr>
          <p:cNvPr id="310" name="Google Shape;310;p38" descr="NCCC Logo&#10;&#10;The NCCC logo is a cluster of three  red figures with the name Georgetown University National Center for Cultural Competence in black type."/>
          <p:cNvPicPr preferRelativeResize="0"/>
          <p:nvPr/>
        </p:nvPicPr>
        <p:blipFill rotWithShape="1">
          <a:blip r:embed="rId4">
            <a:alphaModFix/>
          </a:blip>
          <a:srcRect/>
          <a:stretch/>
        </p:blipFill>
        <p:spPr>
          <a:xfrm>
            <a:off x="11360241" y="6353969"/>
            <a:ext cx="595313" cy="398462"/>
          </a:xfrm>
          <a:prstGeom prst="rect">
            <a:avLst/>
          </a:prstGeom>
          <a:solidFill>
            <a:schemeClr val="accent1"/>
          </a:solidFill>
          <a:ln>
            <a:noFill/>
          </a:ln>
        </p:spPr>
      </p:pic>
    </p:spTree>
    <p:extLst>
      <p:ext uri="{BB962C8B-B14F-4D97-AF65-F5344CB8AC3E}">
        <p14:creationId xmlns:p14="http://schemas.microsoft.com/office/powerpoint/2010/main" val="3228991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5F7051-DB45-4185-97C3-A8B5DE1FF580}"/>
              </a:ext>
            </a:extLst>
          </p:cNvPr>
          <p:cNvSpPr>
            <a:spLocks noGrp="1"/>
          </p:cNvSpPr>
          <p:nvPr>
            <p:ph idx="1"/>
          </p:nvPr>
        </p:nvSpPr>
        <p:spPr>
          <a:xfrm>
            <a:off x="1374809" y="1415267"/>
            <a:ext cx="9442381" cy="4141547"/>
          </a:xfrm>
        </p:spPr>
        <p:txBody>
          <a:bodyPr>
            <a:normAutofit/>
          </a:bodyPr>
          <a:lstStyle/>
          <a:p>
            <a:r>
              <a:rPr lang="en-US" sz="2600" dirty="0">
                <a:solidFill>
                  <a:prstClr val="black"/>
                </a:solidFill>
                <a:latin typeface="Cambria" panose="02040503050406030204" pitchFamily="18" charset="0"/>
                <a:ea typeface="ＭＳ Ｐゴシック" pitchFamily="34" charset="-128"/>
                <a:cs typeface="Arial" charset="0"/>
              </a:rPr>
              <a:t>Phone lines have been muted to minimize interruptions. </a:t>
            </a:r>
          </a:p>
          <a:p>
            <a:r>
              <a:rPr lang="en-US" sz="2600" dirty="0">
                <a:solidFill>
                  <a:prstClr val="black"/>
                </a:solidFill>
                <a:latin typeface="Cambria" panose="02040503050406030204" pitchFamily="18" charset="0"/>
                <a:ea typeface="ＭＳ Ｐゴシック" pitchFamily="34" charset="-128"/>
                <a:cs typeface="Arial" charset="0"/>
              </a:rPr>
              <a:t>At any point during the presentation, you can enter questions or comments into the Chat Box on your control panel. </a:t>
            </a:r>
          </a:p>
          <a:p>
            <a:r>
              <a:rPr lang="en-US" sz="2600" dirty="0">
                <a:solidFill>
                  <a:prstClr val="black"/>
                </a:solidFill>
                <a:latin typeface="Cambria" panose="02040503050406030204" pitchFamily="18" charset="0"/>
                <a:ea typeface="ＭＳ Ｐゴシック" pitchFamily="34" charset="-128"/>
                <a:cs typeface="Arial" charset="0"/>
              </a:rPr>
              <a:t>The presenter is reserving time at the end to take questions.</a:t>
            </a:r>
          </a:p>
          <a:p>
            <a:r>
              <a:rPr lang="en-US" sz="2600" dirty="0">
                <a:solidFill>
                  <a:prstClr val="black"/>
                </a:solidFill>
                <a:latin typeface="Cambria" panose="02040503050406030204" pitchFamily="18" charset="0"/>
                <a:ea typeface="ＭＳ Ｐゴシック" pitchFamily="34" charset="-128"/>
                <a:cs typeface="Arial" charset="0"/>
              </a:rPr>
              <a:t>Thank you in advance, for taking the time to respond to the </a:t>
            </a:r>
            <a:r>
              <a:rPr lang="en-US" sz="2600" dirty="0">
                <a:solidFill>
                  <a:prstClr val="black"/>
                </a:solidFill>
                <a:latin typeface="Cambria" panose="02040503050406030204" pitchFamily="18" charset="0"/>
                <a:ea typeface="ＭＳ Ｐゴシック" pitchFamily="34" charset="-128"/>
                <a:cs typeface="Arial" charset="0"/>
                <a:hlinkClick r:id="rId2"/>
              </a:rPr>
              <a:t>brief survey</a:t>
            </a:r>
            <a:r>
              <a:rPr lang="en-US" sz="2600" dirty="0">
                <a:solidFill>
                  <a:prstClr val="black"/>
                </a:solidFill>
                <a:latin typeface="Cambria" panose="02040503050406030204" pitchFamily="18" charset="0"/>
                <a:ea typeface="ＭＳ Ｐゴシック" pitchFamily="34" charset="-128"/>
                <a:cs typeface="Arial" charset="0"/>
              </a:rPr>
              <a:t> at the end of this forum.</a:t>
            </a:r>
          </a:p>
          <a:p>
            <a:r>
              <a:rPr lang="en-US" sz="2600" dirty="0">
                <a:solidFill>
                  <a:prstClr val="black"/>
                </a:solidFill>
                <a:latin typeface="Cambria" panose="02040503050406030204" pitchFamily="18" charset="0"/>
                <a:ea typeface="ＭＳ Ｐゴシック" pitchFamily="34" charset="-128"/>
                <a:cs typeface="Arial" charset="0"/>
              </a:rPr>
              <a:t>This webinar will be posted and made available to the general public on </a:t>
            </a:r>
            <a:r>
              <a:rPr lang="en-US" sz="2600" dirty="0">
                <a:solidFill>
                  <a:prstClr val="black"/>
                </a:solidFill>
                <a:latin typeface="Cambria" panose="02040503050406030204" pitchFamily="18" charset="0"/>
                <a:ea typeface="ＭＳ Ｐゴシック" pitchFamily="34" charset="-128"/>
                <a:cs typeface="Arial" charset="0"/>
                <a:hlinkClick r:id="rId3"/>
              </a:rPr>
              <a:t>CADRE’s website</a:t>
            </a:r>
            <a:r>
              <a:rPr lang="en-US" sz="2600" dirty="0">
                <a:solidFill>
                  <a:prstClr val="black"/>
                </a:solidFill>
                <a:latin typeface="Cambria" panose="02040503050406030204" pitchFamily="18" charset="0"/>
                <a:ea typeface="ＭＳ Ｐゴシック" pitchFamily="34" charset="-128"/>
                <a:cs typeface="Arial" charset="0"/>
              </a:rPr>
              <a:t>.</a:t>
            </a:r>
            <a:endParaRPr lang="en-US" sz="2600" b="1" dirty="0"/>
          </a:p>
        </p:txBody>
      </p:sp>
      <p:sp>
        <p:nvSpPr>
          <p:cNvPr id="2" name="Title 1">
            <a:extLst>
              <a:ext uri="{FF2B5EF4-FFF2-40B4-BE49-F238E27FC236}">
                <a16:creationId xmlns:a16="http://schemas.microsoft.com/office/drawing/2014/main" id="{4F330B5B-6D32-4F25-A430-95D52E4202BF}"/>
              </a:ext>
            </a:extLst>
          </p:cNvPr>
          <p:cNvSpPr>
            <a:spLocks noGrp="1"/>
          </p:cNvSpPr>
          <p:nvPr>
            <p:ph type="title"/>
          </p:nvPr>
        </p:nvSpPr>
        <p:spPr/>
        <p:txBody>
          <a:bodyPr>
            <a:normAutofit/>
          </a:bodyPr>
          <a:lstStyle/>
          <a:p>
            <a:r>
              <a:rPr lang="en-US" sz="4000" dirty="0"/>
              <a:t>Technical Notes</a:t>
            </a:r>
          </a:p>
        </p:txBody>
      </p:sp>
    </p:spTree>
    <p:extLst>
      <p:ext uri="{BB962C8B-B14F-4D97-AF65-F5344CB8AC3E}">
        <p14:creationId xmlns:p14="http://schemas.microsoft.com/office/powerpoint/2010/main" val="3785528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8481AFE-D641-4D18-A3DC-7EFAB987E547}"/>
              </a:ext>
            </a:extLst>
          </p:cNvPr>
          <p:cNvSpPr txBox="1">
            <a:spLocks noGrp="1"/>
          </p:cNvSpPr>
          <p:nvPr>
            <p:ph type="title"/>
          </p:nvPr>
        </p:nvSpPr>
        <p:spPr>
          <a:xfrm>
            <a:off x="756719" y="303268"/>
            <a:ext cx="10515600" cy="867930"/>
          </a:xfrm>
          <a:prstGeom prst="rect">
            <a:avLst/>
          </a:prstGeom>
          <a:noFill/>
        </p:spPr>
        <p:txBody>
          <a:bodyPr wrap="square" rtlCol="0">
            <a:spAutoFit/>
          </a:bodyPr>
          <a:lstStyle/>
          <a:p>
            <a:pPr algn="ctr"/>
            <a:r>
              <a:rPr lang="en-US" sz="2800" b="1" dirty="0"/>
              <a:t>Rationales for Cultural Brokering in Special Education </a:t>
            </a:r>
          </a:p>
          <a:p>
            <a:pPr algn="ctr"/>
            <a:r>
              <a:rPr lang="en-US" sz="2800" b="1" dirty="0"/>
              <a:t>and Early Intervention Dispute Resolution </a:t>
            </a:r>
          </a:p>
        </p:txBody>
      </p:sp>
      <p:graphicFrame>
        <p:nvGraphicFramePr>
          <p:cNvPr id="5" name="Diagram 4" descr="Current and projected demographic trends among children ages birth-21 years&#10;Cultural beliefs and practices about conflict resolution &#10;Experiences of marginalization and discrimination in education and human services &#10;Growing evidence base &#10;"/>
          <p:cNvGraphicFramePr/>
          <p:nvPr>
            <p:extLst>
              <p:ext uri="{D42A27DB-BD31-4B8C-83A1-F6EECF244321}">
                <p14:modId xmlns:p14="http://schemas.microsoft.com/office/powerpoint/2010/main" val="205114450"/>
              </p:ext>
            </p:extLst>
          </p:nvPr>
        </p:nvGraphicFramePr>
        <p:xfrm>
          <a:off x="384581" y="1136065"/>
          <a:ext cx="1139938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314" name="Text Box 3">
            <a:extLst>
              <a:ext uri="{C183D7F6-B498-43B3-948B-1728B52AA6E4}">
                <adec:decorative xmlns:adec="http://schemas.microsoft.com/office/drawing/2017/decorative" val="1"/>
              </a:ext>
            </a:extLst>
          </p:cNvPr>
          <p:cNvSpPr txBox="1">
            <a:spLocks noChangeArrowheads="1"/>
          </p:cNvSpPr>
          <p:nvPr/>
        </p:nvSpPr>
        <p:spPr bwMode="auto">
          <a:xfrm>
            <a:off x="0" y="6248400"/>
            <a:ext cx="12192000" cy="609600"/>
          </a:xfrm>
          <a:prstGeom prst="rect">
            <a:avLst/>
          </a:prstGeom>
          <a:solidFill>
            <a:schemeClr val="bg1"/>
          </a:solidFill>
          <a:ln w="9525">
            <a:noFill/>
            <a:miter lim="800000"/>
            <a:headEnd/>
            <a:tailEnd/>
          </a:ln>
        </p:spPr>
        <p:txBody>
          <a:bodyPr/>
          <a:lstStyle/>
          <a:p>
            <a:pPr>
              <a:spcBef>
                <a:spcPct val="50000"/>
              </a:spcBef>
              <a:defRPr/>
            </a:pPr>
            <a:endParaRPr lang="en-US" dirty="0">
              <a:solidFill>
                <a:prstClr val="black"/>
              </a:solidFill>
            </a:endParaRPr>
          </a:p>
        </p:txBody>
      </p:sp>
      <p:sp>
        <p:nvSpPr>
          <p:cNvPr id="7" name="Text Box 8"/>
          <p:cNvSpPr txBox="1">
            <a:spLocks noChangeArrowheads="1"/>
          </p:cNvSpPr>
          <p:nvPr/>
        </p:nvSpPr>
        <p:spPr bwMode="auto">
          <a:xfrm>
            <a:off x="6449961" y="6553200"/>
            <a:ext cx="5334000" cy="261610"/>
          </a:xfrm>
          <a:prstGeom prst="rect">
            <a:avLst/>
          </a:prstGeom>
          <a:noFill/>
          <a:ln w="9525">
            <a:noFill/>
            <a:miter lim="800000"/>
            <a:headEnd/>
            <a:tailEnd/>
          </a:ln>
        </p:spPr>
        <p:txBody>
          <a:bodyPr wrap="square">
            <a:spAutoFit/>
          </a:bodyPr>
          <a:lstStyle/>
          <a:p>
            <a:pPr algn="r" fontAlgn="base">
              <a:spcBef>
                <a:spcPct val="0"/>
              </a:spcBef>
              <a:spcAft>
                <a:spcPct val="0"/>
              </a:spcAft>
            </a:pPr>
            <a:r>
              <a:rPr lang="en-US" sz="1100" dirty="0">
                <a:solidFill>
                  <a:prstClr val="black"/>
                </a:solidFill>
                <a:cs typeface="Arial" pitchFamily="34" charset="0"/>
              </a:rPr>
              <a:t>Slide Source:© 2022 -  Georgetown University National Center  for Cultural Competence</a:t>
            </a:r>
          </a:p>
        </p:txBody>
      </p:sp>
    </p:spTree>
    <p:extLst>
      <p:ext uri="{BB962C8B-B14F-4D97-AF65-F5344CB8AC3E}">
        <p14:creationId xmlns:p14="http://schemas.microsoft.com/office/powerpoint/2010/main" val="1065594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0">
            <a:extLst>
              <a:ext uri="{FF2B5EF4-FFF2-40B4-BE49-F238E27FC236}">
                <a16:creationId xmlns:a16="http://schemas.microsoft.com/office/drawing/2014/main" id="{6D74655D-0682-43DC-8D18-370BEC7A7918}"/>
              </a:ext>
            </a:extLst>
          </p:cNvPr>
          <p:cNvSpPr>
            <a:spLocks noGrp="1" noChangeArrowheads="1"/>
          </p:cNvSpPr>
          <p:nvPr>
            <p:ph type="title"/>
          </p:nvPr>
        </p:nvSpPr>
        <p:spPr bwMode="auto">
          <a:xfrm>
            <a:off x="773283" y="1"/>
            <a:ext cx="10515600" cy="11430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a:r>
              <a:rPr lang="en-US" sz="4800" b="1" dirty="0">
                <a:solidFill>
                  <a:prstClr val="black"/>
                </a:solidFill>
              </a:rPr>
              <a:t>Concept of Cultural Brokering</a:t>
            </a:r>
            <a:endParaRPr lang="en-US" sz="7200" b="1" dirty="0">
              <a:solidFill>
                <a:prstClr val="black"/>
              </a:solidFill>
            </a:endParaRPr>
          </a:p>
        </p:txBody>
      </p:sp>
      <p:sp>
        <p:nvSpPr>
          <p:cNvPr id="10" name="Line 4">
            <a:extLst>
              <a:ext uri="{C183D7F6-B498-43B3-948B-1728B52AA6E4}">
                <adec:decorative xmlns:adec="http://schemas.microsoft.com/office/drawing/2017/decorative" val="1"/>
              </a:ext>
            </a:extLst>
          </p:cNvPr>
          <p:cNvSpPr>
            <a:spLocks noChangeShapeType="1"/>
          </p:cNvSpPr>
          <p:nvPr/>
        </p:nvSpPr>
        <p:spPr bwMode="auto">
          <a:xfrm>
            <a:off x="1943100" y="1143000"/>
            <a:ext cx="8077200" cy="0"/>
          </a:xfrm>
          <a:prstGeom prst="line">
            <a:avLst/>
          </a:prstGeom>
          <a:noFill/>
          <a:ln w="38100">
            <a:solidFill>
              <a:schemeClr val="accent5">
                <a:lumMod val="75000"/>
              </a:schemeClr>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9" name="Rectangle 4"/>
          <p:cNvSpPr>
            <a:spLocks noChangeArrowheads="1"/>
          </p:cNvSpPr>
          <p:nvPr/>
        </p:nvSpPr>
        <p:spPr bwMode="auto">
          <a:xfrm>
            <a:off x="870155" y="1838162"/>
            <a:ext cx="763966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600" dirty="0">
                <a:solidFill>
                  <a:prstClr val="black"/>
                </a:solidFill>
              </a:rPr>
              <a:t>The act of bridging, linking or mediating between groups or persons of different cultural backgrounds for the purpose of reducing conflict or producing change </a:t>
            </a:r>
            <a:r>
              <a:rPr lang="en-US" sz="2400" dirty="0">
                <a:solidFill>
                  <a:prstClr val="black"/>
                </a:solidFill>
              </a:rPr>
              <a:t>(Jezewski, 1990).</a:t>
            </a:r>
          </a:p>
        </p:txBody>
      </p:sp>
      <p:pic>
        <p:nvPicPr>
          <p:cNvPr id="11" name="Picture 4" descr="Cultural Broker 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8042" y="1838162"/>
            <a:ext cx="2310841" cy="31029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3">
            <a:extLst>
              <a:ext uri="{C183D7F6-B498-43B3-948B-1728B52AA6E4}">
                <adec:decorative xmlns:adec="http://schemas.microsoft.com/office/drawing/2017/decorative" val="1"/>
              </a:ext>
            </a:extLst>
          </p:cNvPr>
          <p:cNvSpPr txBox="1">
            <a:spLocks noChangeArrowheads="1"/>
          </p:cNvSpPr>
          <p:nvPr/>
        </p:nvSpPr>
        <p:spPr bwMode="auto">
          <a:xfrm>
            <a:off x="0" y="6248400"/>
            <a:ext cx="12192000" cy="609600"/>
          </a:xfrm>
          <a:prstGeom prst="rect">
            <a:avLst/>
          </a:prstGeom>
          <a:solidFill>
            <a:schemeClr val="bg1">
              <a:lumMod val="65000"/>
            </a:schemeClr>
          </a:solidFill>
          <a:ln w="9525">
            <a:noFill/>
            <a:miter lim="800000"/>
            <a:headEnd/>
            <a:tailEnd/>
          </a:ln>
        </p:spPr>
        <p:txBody>
          <a:bodyPr/>
          <a:lstStyle/>
          <a:p>
            <a:pPr>
              <a:spcBef>
                <a:spcPct val="50000"/>
              </a:spcBef>
            </a:pPr>
            <a:endParaRPr lang="en-US" dirty="0"/>
          </a:p>
        </p:txBody>
      </p:sp>
      <p:sp>
        <p:nvSpPr>
          <p:cNvPr id="13" name="Text Box 8"/>
          <p:cNvSpPr txBox="1">
            <a:spLocks noChangeArrowheads="1"/>
          </p:cNvSpPr>
          <p:nvPr/>
        </p:nvSpPr>
        <p:spPr bwMode="auto">
          <a:xfrm>
            <a:off x="5647511" y="6420366"/>
            <a:ext cx="5334000" cy="261610"/>
          </a:xfrm>
          <a:prstGeom prst="rect">
            <a:avLst/>
          </a:prstGeom>
          <a:noFill/>
          <a:ln w="9525">
            <a:noFill/>
            <a:miter lim="800000"/>
            <a:headEnd/>
            <a:tailEnd/>
          </a:ln>
        </p:spPr>
        <p:txBody>
          <a:bodyPr wrap="square">
            <a:spAutoFit/>
          </a:bodyPr>
          <a:lstStyle/>
          <a:p>
            <a:pPr algn="r" fontAlgn="base">
              <a:spcBef>
                <a:spcPct val="0"/>
              </a:spcBef>
              <a:spcAft>
                <a:spcPct val="0"/>
              </a:spcAft>
            </a:pPr>
            <a:r>
              <a:rPr lang="en-US" sz="1100" dirty="0">
                <a:solidFill>
                  <a:prstClr val="black"/>
                </a:solidFill>
                <a:cs typeface="Arial" pitchFamily="34" charset="0"/>
              </a:rPr>
              <a:t>Slide Source:© 2022 -  Georgetown University National Center  for Cultural Competence</a:t>
            </a:r>
          </a:p>
        </p:txBody>
      </p:sp>
      <p:pic>
        <p:nvPicPr>
          <p:cNvPr id="7" name="Picture 4" descr="NCCC Logo&#10;&#10;The NCCC logo is a cluster of three  red figures with the name Georgetown University National Center for Cultural Competence in black ty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88883" y="6352590"/>
            <a:ext cx="595745" cy="3971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2645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7">
            <a:extLst>
              <a:ext uri="{FF2B5EF4-FFF2-40B4-BE49-F238E27FC236}">
                <a16:creationId xmlns:a16="http://schemas.microsoft.com/office/drawing/2014/main" id="{AC27C960-FE75-495C-8B5F-A671961123B9}"/>
              </a:ext>
            </a:extLst>
          </p:cNvPr>
          <p:cNvSpPr>
            <a:spLocks noGrp="1" noChangeArrowheads="1"/>
          </p:cNvSpPr>
          <p:nvPr>
            <p:ph type="title"/>
          </p:nvPr>
        </p:nvSpPr>
        <p:spPr bwMode="auto">
          <a:xfrm>
            <a:off x="838200" y="365126"/>
            <a:ext cx="10515600" cy="6077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normAutofit fontScale="90000"/>
          </a:bodyPr>
          <a:lstStyle/>
          <a:p>
            <a:pPr algn="ctr"/>
            <a:r>
              <a:rPr lang="en-US" sz="4800" b="1" dirty="0">
                <a:solidFill>
                  <a:prstClr val="black"/>
                </a:solidFill>
              </a:rPr>
              <a:t>Definition of Cultural Broker</a:t>
            </a:r>
            <a:endParaRPr lang="en-US" sz="7200" b="1" dirty="0">
              <a:solidFill>
                <a:prstClr val="black"/>
              </a:solidFill>
            </a:endParaRPr>
          </a:p>
        </p:txBody>
      </p:sp>
      <p:sp>
        <p:nvSpPr>
          <p:cNvPr id="9" name="Line 4">
            <a:extLst>
              <a:ext uri="{C183D7F6-B498-43B3-948B-1728B52AA6E4}">
                <adec:decorative xmlns:adec="http://schemas.microsoft.com/office/drawing/2017/decorative" val="1"/>
              </a:ext>
            </a:extLst>
          </p:cNvPr>
          <p:cNvSpPr>
            <a:spLocks noChangeShapeType="1"/>
          </p:cNvSpPr>
          <p:nvPr/>
        </p:nvSpPr>
        <p:spPr bwMode="auto">
          <a:xfrm>
            <a:off x="1989116" y="1066800"/>
            <a:ext cx="8077200" cy="0"/>
          </a:xfrm>
          <a:prstGeom prst="line">
            <a:avLst/>
          </a:prstGeom>
          <a:noFill/>
          <a:ln w="38100">
            <a:solidFill>
              <a:schemeClr val="accent5">
                <a:lumMod val="75000"/>
              </a:schemeClr>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2" name="TextBox 1"/>
          <p:cNvSpPr txBox="1"/>
          <p:nvPr/>
        </p:nvSpPr>
        <p:spPr>
          <a:xfrm>
            <a:off x="772433" y="1581140"/>
            <a:ext cx="4648200" cy="3416320"/>
          </a:xfrm>
          <a:prstGeom prst="rect">
            <a:avLst/>
          </a:prstGeom>
          <a:noFill/>
        </p:spPr>
        <p:txBody>
          <a:bodyPr wrap="square" rtlCol="0">
            <a:spAutoFit/>
          </a:bodyPr>
          <a:lstStyle/>
          <a:p>
            <a:pPr algn="ctr"/>
            <a:r>
              <a:rPr lang="en-US" sz="4400" dirty="0">
                <a:solidFill>
                  <a:prstClr val="black"/>
                </a:solidFill>
              </a:rPr>
              <a:t>  a go-between, one who advocates on behalf of an individual or group</a:t>
            </a:r>
          </a:p>
          <a:p>
            <a:pPr algn="ctr"/>
            <a:endParaRPr lang="en-US" sz="2000" dirty="0">
              <a:solidFill>
                <a:prstClr val="black"/>
              </a:solidFill>
            </a:endParaRPr>
          </a:p>
          <a:p>
            <a:pPr algn="ctr"/>
            <a:r>
              <a:rPr lang="en-US" sz="2000" dirty="0">
                <a:solidFill>
                  <a:prstClr val="black"/>
                </a:solidFill>
              </a:rPr>
              <a:t>(Jezewski &amp; Sotnik, 2001)</a:t>
            </a:r>
          </a:p>
        </p:txBody>
      </p:sp>
      <p:grpSp>
        <p:nvGrpSpPr>
          <p:cNvPr id="6" name="Group 5" descr="Nine photos of people talking and communicating ">
            <a:extLst>
              <a:ext uri="{FF2B5EF4-FFF2-40B4-BE49-F238E27FC236}">
                <a16:creationId xmlns:a16="http://schemas.microsoft.com/office/drawing/2014/main" id="{FE9842BD-5B20-4135-9B30-838A8E13FA37}"/>
              </a:ext>
            </a:extLst>
          </p:cNvPr>
          <p:cNvGrpSpPr/>
          <p:nvPr/>
        </p:nvGrpSpPr>
        <p:grpSpPr>
          <a:xfrm>
            <a:off x="5952208" y="1242259"/>
            <a:ext cx="5957780" cy="4773560"/>
            <a:chOff x="5952208" y="1242259"/>
            <a:chExt cx="5957780" cy="4773560"/>
          </a:xfrm>
        </p:grpSpPr>
        <p:pic>
          <p:nvPicPr>
            <p:cNvPr id="12" name="Picture 12" descr="Happy mom and child at the zo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6252" y="4644136"/>
              <a:ext cx="1620732" cy="1371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descr="doctor_talking_to_large_fa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13321" y="2869725"/>
              <a:ext cx="158432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2208" y="3179796"/>
              <a:ext cx="1969501" cy="1208781"/>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1651" y="1242259"/>
              <a:ext cx="2148262" cy="143128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39801" y="4705161"/>
              <a:ext cx="1737845" cy="1157839"/>
            </a:xfrm>
            <a:prstGeom prst="rect">
              <a:avLst/>
            </a:prstGeom>
          </p:spPr>
        </p:pic>
        <p:pic>
          <p:nvPicPr>
            <p:cNvPr id="10" name="Picture 9">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6000" y="1911112"/>
              <a:ext cx="1695749" cy="1129793"/>
            </a:xfrm>
            <a:prstGeom prst="rect">
              <a:avLst/>
            </a:prstGeom>
          </p:spPr>
        </p:pic>
        <p:pic>
          <p:nvPicPr>
            <p:cNvPr id="16" name="Picture 15">
              <a:extLs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67950" y="4533362"/>
              <a:ext cx="1388763" cy="1312381"/>
            </a:xfrm>
            <a:prstGeom prst="rect">
              <a:avLst/>
            </a:prstGeom>
          </p:spPr>
        </p:pic>
        <p:pic>
          <p:nvPicPr>
            <p:cNvPr id="17" name="Picture 16">
              <a:extLs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82100" y="2942885"/>
              <a:ext cx="1304925" cy="1524000"/>
            </a:xfrm>
            <a:prstGeom prst="rect">
              <a:avLst/>
            </a:prstGeom>
          </p:spPr>
        </p:pic>
        <p:pic>
          <p:nvPicPr>
            <p:cNvPr id="18" name="Picture 17">
              <a:extLs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414677" y="1533364"/>
              <a:ext cx="1495311" cy="1140175"/>
            </a:xfrm>
            <a:prstGeom prst="rect">
              <a:avLst/>
            </a:prstGeom>
          </p:spPr>
        </p:pic>
      </p:grpSp>
      <p:sp>
        <p:nvSpPr>
          <p:cNvPr id="6146" name="Text Box 6">
            <a:extLst>
              <a:ext uri="{C183D7F6-B498-43B3-948B-1728B52AA6E4}">
                <adec:decorative xmlns:adec="http://schemas.microsoft.com/office/drawing/2017/decorative" val="1"/>
              </a:ext>
            </a:extLst>
          </p:cNvPr>
          <p:cNvSpPr txBox="1">
            <a:spLocks noChangeArrowheads="1"/>
          </p:cNvSpPr>
          <p:nvPr/>
        </p:nvSpPr>
        <p:spPr bwMode="auto">
          <a:xfrm>
            <a:off x="0" y="6248400"/>
            <a:ext cx="12192000" cy="609600"/>
          </a:xfrm>
          <a:prstGeom prst="rect">
            <a:avLst/>
          </a:prstGeom>
          <a:solidFill>
            <a:schemeClr val="bg1">
              <a:lumMod val="65000"/>
            </a:schemeClr>
          </a:solidFill>
          <a:ln w="9525">
            <a:noFill/>
            <a:miter lim="800000"/>
            <a:headEnd/>
            <a:tailEnd/>
          </a:ln>
        </p:spPr>
        <p:txBody>
          <a:bodyPr/>
          <a:lstStyle/>
          <a:p>
            <a:pPr>
              <a:spcBef>
                <a:spcPct val="50000"/>
              </a:spcBef>
            </a:pPr>
            <a:endParaRPr lang="en-US" dirty="0">
              <a:solidFill>
                <a:prstClr val="black"/>
              </a:solidFill>
            </a:endParaRPr>
          </a:p>
        </p:txBody>
      </p:sp>
      <p:sp>
        <p:nvSpPr>
          <p:cNvPr id="15" name="Text Box 8"/>
          <p:cNvSpPr txBox="1">
            <a:spLocks noChangeArrowheads="1"/>
          </p:cNvSpPr>
          <p:nvPr/>
        </p:nvSpPr>
        <p:spPr bwMode="auto">
          <a:xfrm>
            <a:off x="5786284" y="6388674"/>
            <a:ext cx="5334000" cy="261610"/>
          </a:xfrm>
          <a:prstGeom prst="rect">
            <a:avLst/>
          </a:prstGeom>
          <a:noFill/>
          <a:ln w="9525">
            <a:noFill/>
            <a:miter lim="800000"/>
            <a:headEnd/>
            <a:tailEnd/>
          </a:ln>
        </p:spPr>
        <p:txBody>
          <a:bodyPr wrap="square">
            <a:spAutoFit/>
          </a:bodyPr>
          <a:lstStyle/>
          <a:p>
            <a:pPr algn="r" fontAlgn="base">
              <a:spcBef>
                <a:spcPct val="0"/>
              </a:spcBef>
              <a:spcAft>
                <a:spcPct val="0"/>
              </a:spcAft>
            </a:pPr>
            <a:r>
              <a:rPr lang="en-US" sz="1100" dirty="0">
                <a:solidFill>
                  <a:prstClr val="black"/>
                </a:solidFill>
                <a:cs typeface="Arial" pitchFamily="34" charset="0"/>
              </a:rPr>
              <a:t>Slide Source:© 2022 -  Georgetown University National Center  for Cultural Competence</a:t>
            </a:r>
          </a:p>
        </p:txBody>
      </p:sp>
      <p:pic>
        <p:nvPicPr>
          <p:cNvPr id="7" name="Picture 4" descr="NCCC Logo&#10;&#10;The NCCC logo is a cluster of three  red figures with the name Georgetown University National Center for Cultural Competence in black typ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280058" y="6377494"/>
            <a:ext cx="595745" cy="3971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1251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C0DD42D9-97F2-400B-B10D-21627BDE6613}"/>
              </a:ext>
            </a:extLst>
          </p:cNvPr>
          <p:cNvSpPr>
            <a:spLocks noGrp="1" noChangeArrowheads="1"/>
          </p:cNvSpPr>
          <p:nvPr>
            <p:ph type="title"/>
          </p:nvPr>
        </p:nvSpPr>
        <p:spPr bwMode="auto">
          <a:xfrm>
            <a:off x="838200" y="365126"/>
            <a:ext cx="10515600" cy="777874"/>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normAutofit fontScale="90000"/>
          </a:bodyPr>
          <a:lstStyle/>
          <a:p>
            <a:pPr algn="ctr"/>
            <a:r>
              <a:rPr lang="en-US" sz="5400" b="1" dirty="0">
                <a:solidFill>
                  <a:prstClr val="black"/>
                </a:solidFill>
              </a:rPr>
              <a:t>Who is the Cultural Broker?</a:t>
            </a:r>
          </a:p>
        </p:txBody>
      </p:sp>
      <p:sp>
        <p:nvSpPr>
          <p:cNvPr id="10" name="Line 4">
            <a:extLst>
              <a:ext uri="{C183D7F6-B498-43B3-948B-1728B52AA6E4}">
                <adec:decorative xmlns:adec="http://schemas.microsoft.com/office/drawing/2017/decorative" val="1"/>
              </a:ext>
            </a:extLst>
          </p:cNvPr>
          <p:cNvSpPr>
            <a:spLocks noChangeShapeType="1"/>
          </p:cNvSpPr>
          <p:nvPr/>
        </p:nvSpPr>
        <p:spPr bwMode="auto">
          <a:xfrm>
            <a:off x="1943100" y="1143000"/>
            <a:ext cx="8077200" cy="0"/>
          </a:xfrm>
          <a:prstGeom prst="line">
            <a:avLst/>
          </a:prstGeom>
          <a:noFill/>
          <a:ln w="38100">
            <a:solidFill>
              <a:schemeClr val="accent5">
                <a:lumMod val="75000"/>
              </a:schemeClr>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5" name="Rectangle 4"/>
          <p:cNvSpPr>
            <a:spLocks noChangeArrowheads="1"/>
          </p:cNvSpPr>
          <p:nvPr/>
        </p:nvSpPr>
        <p:spPr bwMode="auto">
          <a:xfrm>
            <a:off x="2388903" y="1772443"/>
            <a:ext cx="5334000" cy="356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71500" indent="-571500">
              <a:lnSpc>
                <a:spcPct val="140000"/>
              </a:lnSpc>
              <a:spcBef>
                <a:spcPct val="50000"/>
              </a:spcBef>
              <a:buClr>
                <a:schemeClr val="accent5">
                  <a:lumMod val="75000"/>
                </a:schemeClr>
              </a:buClr>
              <a:buFont typeface="Calibri" panose="020F0502020204030204" pitchFamily="34" charset="0"/>
              <a:buChar char="▪"/>
            </a:pPr>
            <a:r>
              <a:rPr lang="en-US" sz="4000" dirty="0">
                <a:solidFill>
                  <a:prstClr val="black"/>
                </a:solidFill>
              </a:rPr>
              <a:t>  liaison</a:t>
            </a:r>
          </a:p>
          <a:p>
            <a:pPr marL="571500" indent="-571500">
              <a:lnSpc>
                <a:spcPct val="60000"/>
              </a:lnSpc>
              <a:spcBef>
                <a:spcPct val="50000"/>
              </a:spcBef>
              <a:buClr>
                <a:schemeClr val="accent5">
                  <a:lumMod val="75000"/>
                </a:schemeClr>
              </a:buClr>
              <a:buFont typeface="Calibri" panose="020F0502020204030204" pitchFamily="34" charset="0"/>
              <a:buChar char="▪"/>
            </a:pPr>
            <a:r>
              <a:rPr lang="en-US" sz="4000" dirty="0">
                <a:solidFill>
                  <a:prstClr val="black"/>
                </a:solidFill>
              </a:rPr>
              <a:t>  cultural guide  </a:t>
            </a:r>
          </a:p>
          <a:p>
            <a:pPr marL="571500" indent="-571500">
              <a:lnSpc>
                <a:spcPct val="60000"/>
              </a:lnSpc>
              <a:spcBef>
                <a:spcPct val="50000"/>
              </a:spcBef>
              <a:buClr>
                <a:schemeClr val="accent5">
                  <a:lumMod val="75000"/>
                </a:schemeClr>
              </a:buClr>
              <a:buFont typeface="Calibri" panose="020F0502020204030204" pitchFamily="34" charset="0"/>
              <a:buChar char="▪"/>
            </a:pPr>
            <a:r>
              <a:rPr lang="en-US" sz="4000" dirty="0">
                <a:solidFill>
                  <a:prstClr val="black"/>
                </a:solidFill>
              </a:rPr>
              <a:t>  mediator</a:t>
            </a:r>
          </a:p>
          <a:p>
            <a:pPr marL="571500" indent="-571500">
              <a:lnSpc>
                <a:spcPct val="60000"/>
              </a:lnSpc>
              <a:spcBef>
                <a:spcPct val="50000"/>
              </a:spcBef>
              <a:buClr>
                <a:schemeClr val="accent5">
                  <a:lumMod val="75000"/>
                </a:schemeClr>
              </a:buClr>
              <a:buFont typeface="Calibri" panose="020F0502020204030204" pitchFamily="34" charset="0"/>
              <a:buChar char="▪"/>
            </a:pPr>
            <a:r>
              <a:rPr lang="en-US" sz="4000" dirty="0">
                <a:solidFill>
                  <a:prstClr val="black"/>
                </a:solidFill>
              </a:rPr>
              <a:t>  catalyst for change</a:t>
            </a:r>
          </a:p>
          <a:p>
            <a:pPr>
              <a:lnSpc>
                <a:spcPct val="30000"/>
              </a:lnSpc>
              <a:spcBef>
                <a:spcPct val="50000"/>
              </a:spcBef>
            </a:pPr>
            <a:r>
              <a:rPr lang="en-US" sz="4000" dirty="0">
                <a:solidFill>
                  <a:prstClr val="black"/>
                </a:solidFill>
              </a:rPr>
              <a:t>   </a:t>
            </a:r>
          </a:p>
        </p:txBody>
      </p:sp>
      <p:pic>
        <p:nvPicPr>
          <p:cNvPr id="9" name="Picture 4" descr="Cultural Broker 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2803" y="1650170"/>
            <a:ext cx="2525197" cy="3390728"/>
          </a:xfrm>
          <a:prstGeom prst="rect">
            <a:avLst/>
          </a:prstGeom>
          <a:noFill/>
          <a:extLst>
            <a:ext uri="{909E8E84-426E-40DD-AFC4-6F175D3DCCD1}">
              <a14:hiddenFill xmlns:a14="http://schemas.microsoft.com/office/drawing/2010/main">
                <a:solidFill>
                  <a:srgbClr val="FFFFFF"/>
                </a:solidFill>
              </a14:hiddenFill>
            </a:ext>
          </a:extLst>
        </p:spPr>
      </p:pic>
      <p:sp>
        <p:nvSpPr>
          <p:cNvPr id="6146" name="Text Box 6">
            <a:extLst>
              <a:ext uri="{C183D7F6-B498-43B3-948B-1728B52AA6E4}">
                <adec:decorative xmlns:adec="http://schemas.microsoft.com/office/drawing/2017/decorative" val="1"/>
              </a:ext>
            </a:extLst>
          </p:cNvPr>
          <p:cNvSpPr txBox="1">
            <a:spLocks noChangeArrowheads="1"/>
          </p:cNvSpPr>
          <p:nvPr/>
        </p:nvSpPr>
        <p:spPr bwMode="auto">
          <a:xfrm>
            <a:off x="0" y="6248400"/>
            <a:ext cx="12192000" cy="609600"/>
          </a:xfrm>
          <a:prstGeom prst="rect">
            <a:avLst/>
          </a:prstGeom>
          <a:solidFill>
            <a:schemeClr val="bg1">
              <a:lumMod val="65000"/>
            </a:schemeClr>
          </a:solidFill>
          <a:ln w="9525">
            <a:noFill/>
            <a:miter lim="800000"/>
            <a:headEnd/>
            <a:tailEnd/>
          </a:ln>
        </p:spPr>
        <p:txBody>
          <a:bodyPr/>
          <a:lstStyle/>
          <a:p>
            <a:pPr>
              <a:spcBef>
                <a:spcPct val="50000"/>
              </a:spcBef>
            </a:pPr>
            <a:endParaRPr lang="en-US" dirty="0">
              <a:solidFill>
                <a:prstClr val="black"/>
              </a:solidFill>
            </a:endParaRPr>
          </a:p>
        </p:txBody>
      </p:sp>
      <p:sp>
        <p:nvSpPr>
          <p:cNvPr id="11" name="Text Box 8"/>
          <p:cNvSpPr txBox="1">
            <a:spLocks noChangeArrowheads="1"/>
          </p:cNvSpPr>
          <p:nvPr/>
        </p:nvSpPr>
        <p:spPr bwMode="auto">
          <a:xfrm>
            <a:off x="5786284" y="6388674"/>
            <a:ext cx="5334000" cy="261610"/>
          </a:xfrm>
          <a:prstGeom prst="rect">
            <a:avLst/>
          </a:prstGeom>
          <a:noFill/>
          <a:ln w="9525">
            <a:noFill/>
            <a:miter lim="800000"/>
            <a:headEnd/>
            <a:tailEnd/>
          </a:ln>
        </p:spPr>
        <p:txBody>
          <a:bodyPr wrap="square">
            <a:spAutoFit/>
          </a:bodyPr>
          <a:lstStyle/>
          <a:p>
            <a:pPr algn="r" fontAlgn="base">
              <a:spcBef>
                <a:spcPct val="0"/>
              </a:spcBef>
              <a:spcAft>
                <a:spcPct val="0"/>
              </a:spcAft>
            </a:pPr>
            <a:r>
              <a:rPr lang="en-US" sz="1100" dirty="0">
                <a:solidFill>
                  <a:prstClr val="black"/>
                </a:solidFill>
                <a:cs typeface="Arial" pitchFamily="34" charset="0"/>
              </a:rPr>
              <a:t>Slide Source:© 2022 -  Georgetown University National Center  for Cultural Competence</a:t>
            </a:r>
          </a:p>
        </p:txBody>
      </p:sp>
      <p:pic>
        <p:nvPicPr>
          <p:cNvPr id="7" name="Picture 4" descr="NCCC Logo&#10;&#10;The NCCC logo is a cluster of three  red figures with the name Georgetown University National Center for Cultural Competence in black ty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98046" y="6354618"/>
            <a:ext cx="595745" cy="3971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7031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2A0CDFC4-EDC6-40A7-9EF4-758474BE16DE}"/>
              </a:ext>
            </a:extLst>
          </p:cNvPr>
          <p:cNvSpPr>
            <a:spLocks noGrp="1" noChangeArrowheads="1"/>
          </p:cNvSpPr>
          <p:nvPr>
            <p:ph type="title"/>
          </p:nvPr>
        </p:nvSpPr>
        <p:spPr bwMode="auto">
          <a:xfrm>
            <a:off x="838200" y="365126"/>
            <a:ext cx="10515600" cy="531344"/>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normAutofit fontScale="90000"/>
          </a:bodyPr>
          <a:lstStyle/>
          <a:p>
            <a:pPr algn="ctr"/>
            <a:r>
              <a:rPr lang="en-US" sz="4000" b="1" dirty="0">
                <a:solidFill>
                  <a:prstClr val="black"/>
                </a:solidFill>
              </a:rPr>
              <a:t>Characteristics &amp; Attributes of a Cultural Broker</a:t>
            </a:r>
          </a:p>
        </p:txBody>
      </p:sp>
      <p:sp>
        <p:nvSpPr>
          <p:cNvPr id="9" name="Line 4">
            <a:extLst>
              <a:ext uri="{C183D7F6-B498-43B3-948B-1728B52AA6E4}">
                <adec:decorative xmlns:adec="http://schemas.microsoft.com/office/drawing/2017/decorative" val="1"/>
              </a:ext>
            </a:extLst>
          </p:cNvPr>
          <p:cNvSpPr>
            <a:spLocks noChangeShapeType="1"/>
          </p:cNvSpPr>
          <p:nvPr/>
        </p:nvSpPr>
        <p:spPr bwMode="auto">
          <a:xfrm flipV="1">
            <a:off x="1924050" y="896469"/>
            <a:ext cx="8409558" cy="56031"/>
          </a:xfrm>
          <a:prstGeom prst="line">
            <a:avLst/>
          </a:prstGeom>
          <a:noFill/>
          <a:ln w="38100">
            <a:solidFill>
              <a:schemeClr val="accent5">
                <a:lumMod val="75000"/>
              </a:schemeClr>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grpSp>
        <p:nvGrpSpPr>
          <p:cNvPr id="2" name="Group 1" descr="Four images emphasizing Trust, Understanding, Knowledge and Experience">
            <a:extLst>
              <a:ext uri="{FF2B5EF4-FFF2-40B4-BE49-F238E27FC236}">
                <a16:creationId xmlns:a16="http://schemas.microsoft.com/office/drawing/2014/main" id="{03CAD4D3-171C-4F73-85E8-C31C3D1AD8BD}"/>
              </a:ext>
            </a:extLst>
          </p:cNvPr>
          <p:cNvGrpSpPr/>
          <p:nvPr/>
        </p:nvGrpSpPr>
        <p:grpSpPr>
          <a:xfrm>
            <a:off x="257402" y="1251049"/>
            <a:ext cx="11578804" cy="4265919"/>
            <a:chOff x="257402" y="1251049"/>
            <a:chExt cx="11578804" cy="4265919"/>
          </a:xfrm>
        </p:grpSpPr>
        <p:pic>
          <p:nvPicPr>
            <p:cNvPr id="8" name="Picture 7">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402" y="3016386"/>
              <a:ext cx="1840864" cy="1424369"/>
            </a:xfrm>
            <a:prstGeom prst="rect">
              <a:avLst/>
            </a:prstGeom>
          </p:spPr>
        </p:pic>
        <p:pic>
          <p:nvPicPr>
            <p:cNvPr id="12" name="Picture 11">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99963" y="4160321"/>
              <a:ext cx="2036243" cy="1356647"/>
            </a:xfrm>
            <a:prstGeom prst="rect">
              <a:avLst/>
            </a:prstGeom>
          </p:spPr>
        </p:pic>
        <p:pic>
          <p:nvPicPr>
            <p:cNvPr id="13" name="Picture 12">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4809" y="1251049"/>
              <a:ext cx="1549241" cy="1032182"/>
            </a:xfrm>
            <a:prstGeom prst="rect">
              <a:avLst/>
            </a:prstGeom>
          </p:spPr>
        </p:pic>
        <p:pic>
          <p:nvPicPr>
            <p:cNvPr id="14" name="Picture 13">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12356" y="1767140"/>
              <a:ext cx="1611455" cy="1377794"/>
            </a:xfrm>
            <a:prstGeom prst="rect">
              <a:avLst/>
            </a:prstGeom>
          </p:spPr>
        </p:pic>
      </p:grpSp>
      <p:sp>
        <p:nvSpPr>
          <p:cNvPr id="11" name="Rectangle 4"/>
          <p:cNvSpPr>
            <a:spLocks noChangeArrowheads="1"/>
          </p:cNvSpPr>
          <p:nvPr/>
        </p:nvSpPr>
        <p:spPr bwMode="auto">
          <a:xfrm>
            <a:off x="2272482" y="1104185"/>
            <a:ext cx="7092744"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accent5">
                  <a:lumMod val="75000"/>
                </a:schemeClr>
              </a:buClr>
              <a:buFont typeface="Wingdings" panose="05000000000000000000" pitchFamily="2" charset="2"/>
              <a:buChar char="§"/>
            </a:pPr>
            <a:r>
              <a:rPr lang="en-US" sz="2600" dirty="0"/>
              <a:t>Trust &amp; respect of the community</a:t>
            </a:r>
          </a:p>
          <a:p>
            <a:pPr marL="457200" indent="-457200">
              <a:buFont typeface="Wingdings" panose="05000000000000000000" pitchFamily="2" charset="2"/>
              <a:buChar char="§"/>
            </a:pPr>
            <a:endParaRPr lang="en-US" sz="2600" dirty="0"/>
          </a:p>
          <a:p>
            <a:pPr marL="457200" indent="-457200">
              <a:buClr>
                <a:schemeClr val="accent5">
                  <a:lumMod val="75000"/>
                </a:schemeClr>
              </a:buClr>
              <a:buFont typeface="Wingdings" panose="05000000000000000000" pitchFamily="2" charset="2"/>
              <a:buChar char="§"/>
            </a:pPr>
            <a:r>
              <a:rPr lang="en-US" sz="2600" dirty="0"/>
              <a:t>Knowledge of values and beliefs about disability of diverse racial, ethnic, and cultural groups </a:t>
            </a:r>
          </a:p>
          <a:p>
            <a:pPr marL="457200" indent="-457200">
              <a:buClr>
                <a:schemeClr val="accent5">
                  <a:lumMod val="75000"/>
                </a:schemeClr>
              </a:buClr>
              <a:buFont typeface="Wingdings" panose="05000000000000000000" pitchFamily="2" charset="2"/>
              <a:buChar char="§"/>
            </a:pPr>
            <a:endParaRPr lang="en-US" sz="2600" dirty="0"/>
          </a:p>
          <a:p>
            <a:pPr marL="457200" indent="-457200">
              <a:buClr>
                <a:schemeClr val="accent5">
                  <a:lumMod val="75000"/>
                </a:schemeClr>
              </a:buClr>
              <a:buFont typeface="Wingdings" panose="05000000000000000000" pitchFamily="2" charset="2"/>
              <a:buChar char="§"/>
            </a:pPr>
            <a:r>
              <a:rPr lang="en-US" sz="2600" dirty="0"/>
              <a:t>Understanding and connections with traditional and  indigenous networks of support within diverse communities </a:t>
            </a:r>
          </a:p>
          <a:p>
            <a:pPr marL="457200" indent="-457200">
              <a:buClr>
                <a:schemeClr val="accent5">
                  <a:lumMod val="75000"/>
                </a:schemeClr>
              </a:buClr>
              <a:buFont typeface="Wingdings" panose="05000000000000000000" pitchFamily="2" charset="2"/>
              <a:buChar char="§"/>
            </a:pPr>
            <a:endParaRPr lang="en-US" sz="2600" dirty="0"/>
          </a:p>
          <a:p>
            <a:pPr marL="457200" indent="-457200">
              <a:buClr>
                <a:schemeClr val="accent5">
                  <a:lumMod val="75000"/>
                </a:schemeClr>
              </a:buClr>
              <a:buFont typeface="Wingdings" panose="05000000000000000000" pitchFamily="2" charset="2"/>
              <a:buChar char="§"/>
            </a:pPr>
            <a:r>
              <a:rPr lang="en-US" sz="2600" dirty="0"/>
              <a:t>Experience navigating disability, education, and social services </a:t>
            </a:r>
            <a:r>
              <a:rPr lang="en-US" sz="2600" dirty="0">
                <a:solidFill>
                  <a:prstClr val="black"/>
                </a:solidFill>
              </a:rPr>
              <a:t>systems </a:t>
            </a:r>
          </a:p>
        </p:txBody>
      </p:sp>
      <p:sp>
        <p:nvSpPr>
          <p:cNvPr id="6146" name="Text Box 6">
            <a:extLst>
              <a:ext uri="{C183D7F6-B498-43B3-948B-1728B52AA6E4}">
                <adec:decorative xmlns:adec="http://schemas.microsoft.com/office/drawing/2017/decorative" val="1"/>
              </a:ext>
            </a:extLst>
          </p:cNvPr>
          <p:cNvSpPr txBox="1">
            <a:spLocks noChangeArrowheads="1"/>
          </p:cNvSpPr>
          <p:nvPr/>
        </p:nvSpPr>
        <p:spPr bwMode="auto">
          <a:xfrm>
            <a:off x="0" y="6248400"/>
            <a:ext cx="12192000" cy="609600"/>
          </a:xfrm>
          <a:prstGeom prst="rect">
            <a:avLst/>
          </a:prstGeom>
          <a:solidFill>
            <a:schemeClr val="bg1">
              <a:lumMod val="65000"/>
            </a:schemeClr>
          </a:solidFill>
          <a:ln w="9525">
            <a:noFill/>
            <a:miter lim="800000"/>
            <a:headEnd/>
            <a:tailEnd/>
          </a:ln>
        </p:spPr>
        <p:txBody>
          <a:bodyPr/>
          <a:lstStyle/>
          <a:p>
            <a:pPr>
              <a:spcBef>
                <a:spcPct val="50000"/>
              </a:spcBef>
            </a:pPr>
            <a:endParaRPr lang="en-US" dirty="0">
              <a:solidFill>
                <a:prstClr val="black"/>
              </a:solidFill>
            </a:endParaRPr>
          </a:p>
        </p:txBody>
      </p:sp>
      <p:sp>
        <p:nvSpPr>
          <p:cNvPr id="16" name="Text Box 8"/>
          <p:cNvSpPr txBox="1">
            <a:spLocks noChangeArrowheads="1"/>
          </p:cNvSpPr>
          <p:nvPr/>
        </p:nvSpPr>
        <p:spPr bwMode="auto">
          <a:xfrm>
            <a:off x="5786284" y="6388674"/>
            <a:ext cx="5334000" cy="261610"/>
          </a:xfrm>
          <a:prstGeom prst="rect">
            <a:avLst/>
          </a:prstGeom>
          <a:noFill/>
          <a:ln w="9525">
            <a:noFill/>
            <a:miter lim="800000"/>
            <a:headEnd/>
            <a:tailEnd/>
          </a:ln>
        </p:spPr>
        <p:txBody>
          <a:bodyPr wrap="square">
            <a:spAutoFit/>
          </a:bodyPr>
          <a:lstStyle/>
          <a:p>
            <a:pPr algn="r" fontAlgn="base">
              <a:spcBef>
                <a:spcPct val="0"/>
              </a:spcBef>
              <a:spcAft>
                <a:spcPct val="0"/>
              </a:spcAft>
            </a:pPr>
            <a:r>
              <a:rPr lang="en-US" sz="1100" dirty="0">
                <a:solidFill>
                  <a:prstClr val="black"/>
                </a:solidFill>
                <a:cs typeface="Arial" pitchFamily="34" charset="0"/>
              </a:rPr>
              <a:t>Slide Source:© 2022 -  Georgetown University National Center  for Cultural Competence</a:t>
            </a:r>
          </a:p>
        </p:txBody>
      </p:sp>
      <p:pic>
        <p:nvPicPr>
          <p:cNvPr id="7" name="Picture 4" descr="NCCC Logo&#10;&#10;The NCCC logo is a cluster of three  red figures with the name Georgetown University National Center for Cultural Competence in black typ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309555" y="6354618"/>
            <a:ext cx="595745" cy="397163"/>
          </a:xfrm>
          <a:prstGeom prst="rect">
            <a:avLst/>
          </a:prstGeom>
          <a:solidFill>
            <a:schemeClr val="bg1">
              <a:lumMod val="65000"/>
            </a:schemeClr>
          </a:solidFill>
          <a:ln>
            <a:noFill/>
          </a:ln>
          <a:extLst/>
        </p:spPr>
      </p:pic>
    </p:spTree>
    <p:extLst>
      <p:ext uri="{BB962C8B-B14F-4D97-AF65-F5344CB8AC3E}">
        <p14:creationId xmlns:p14="http://schemas.microsoft.com/office/powerpoint/2010/main" val="783394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D59FD1E-6315-40C0-A5F5-1C4CE32A9414}"/>
              </a:ext>
            </a:extLst>
          </p:cNvPr>
          <p:cNvSpPr>
            <a:spLocks noGrp="1" noChangeArrowheads="1"/>
          </p:cNvSpPr>
          <p:nvPr>
            <p:ph type="title"/>
          </p:nvPr>
        </p:nvSpPr>
        <p:spPr bwMode="auto">
          <a:xfrm>
            <a:off x="838200" y="365125"/>
            <a:ext cx="10515600" cy="557459"/>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normAutofit fontScale="90000"/>
          </a:bodyPr>
          <a:lstStyle/>
          <a:p>
            <a:pPr algn="ctr"/>
            <a:r>
              <a:rPr lang="en-US" sz="4000" b="1" dirty="0">
                <a:solidFill>
                  <a:prstClr val="black"/>
                </a:solidFill>
              </a:rPr>
              <a:t>Guiding Principles for Cultural Broker Programs</a:t>
            </a:r>
          </a:p>
        </p:txBody>
      </p:sp>
      <p:sp>
        <p:nvSpPr>
          <p:cNvPr id="15" name="Line 4">
            <a:extLst>
              <a:ext uri="{C183D7F6-B498-43B3-948B-1728B52AA6E4}">
                <adec:decorative xmlns:adec="http://schemas.microsoft.com/office/drawing/2017/decorative" val="1"/>
              </a:ext>
            </a:extLst>
          </p:cNvPr>
          <p:cNvSpPr>
            <a:spLocks noChangeShapeType="1"/>
          </p:cNvSpPr>
          <p:nvPr/>
        </p:nvSpPr>
        <p:spPr bwMode="auto">
          <a:xfrm>
            <a:off x="2057400" y="992581"/>
            <a:ext cx="8077200" cy="0"/>
          </a:xfrm>
          <a:prstGeom prst="line">
            <a:avLst/>
          </a:prstGeom>
          <a:noFill/>
          <a:ln w="38100">
            <a:solidFill>
              <a:schemeClr val="accent5">
                <a:lumMod val="75000"/>
              </a:schemeClr>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grpSp>
        <p:nvGrpSpPr>
          <p:cNvPr id="2" name="Group 1" descr="Three photos of young children and teenagers ">
            <a:extLst>
              <a:ext uri="{FF2B5EF4-FFF2-40B4-BE49-F238E27FC236}">
                <a16:creationId xmlns:a16="http://schemas.microsoft.com/office/drawing/2014/main" id="{9B471210-C24E-4016-A206-2893FD4C7722}"/>
              </a:ext>
            </a:extLst>
          </p:cNvPr>
          <p:cNvGrpSpPr/>
          <p:nvPr/>
        </p:nvGrpSpPr>
        <p:grpSpPr>
          <a:xfrm>
            <a:off x="457197" y="1130300"/>
            <a:ext cx="3298204" cy="4835208"/>
            <a:chOff x="457197" y="1130300"/>
            <a:chExt cx="3298204" cy="4835208"/>
          </a:xfrm>
        </p:grpSpPr>
        <p:pic>
          <p:nvPicPr>
            <p:cNvPr id="9" name="Picture 8">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7" y="1130300"/>
              <a:ext cx="3298204" cy="2341725"/>
            </a:xfrm>
            <a:prstGeom prst="rect">
              <a:avLst/>
            </a:prstGeom>
          </p:spPr>
        </p:pic>
        <p:pic>
          <p:nvPicPr>
            <p:cNvPr id="19" name="Picture 18">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3276" y="2301162"/>
              <a:ext cx="1253183" cy="1973517"/>
            </a:xfrm>
            <a:prstGeom prst="rect">
              <a:avLst/>
            </a:prstGeom>
          </p:spPr>
        </p:pic>
        <p:pic>
          <p:nvPicPr>
            <p:cNvPr id="20" name="Picture 19">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2938" y="4423900"/>
              <a:ext cx="2313858" cy="1541608"/>
            </a:xfrm>
            <a:prstGeom prst="rect">
              <a:avLst/>
            </a:prstGeom>
          </p:spPr>
        </p:pic>
      </p:grpSp>
      <p:sp>
        <p:nvSpPr>
          <p:cNvPr id="11" name="Rectangle 4"/>
          <p:cNvSpPr>
            <a:spLocks noChangeArrowheads="1"/>
          </p:cNvSpPr>
          <p:nvPr/>
        </p:nvSpPr>
        <p:spPr bwMode="auto">
          <a:xfrm>
            <a:off x="4240606" y="1293722"/>
            <a:ext cx="7322575" cy="4388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40000"/>
              </a:lnSpc>
              <a:spcBef>
                <a:spcPct val="50000"/>
              </a:spcBef>
            </a:pPr>
            <a:r>
              <a:rPr lang="en-US" sz="2800" b="1" i="1" dirty="0">
                <a:solidFill>
                  <a:prstClr val="black"/>
                </a:solidFill>
              </a:rPr>
              <a:t>Cultural brokering …</a:t>
            </a:r>
            <a:r>
              <a:rPr lang="en-US" sz="2400" dirty="0">
                <a:solidFill>
                  <a:prstClr val="black"/>
                </a:solidFill>
              </a:rPr>
              <a:t>  </a:t>
            </a:r>
          </a:p>
          <a:p>
            <a:pPr marL="342900" indent="-342900">
              <a:buClr>
                <a:schemeClr val="tx1"/>
              </a:buClr>
              <a:buFont typeface="Wingdings" panose="05000000000000000000" pitchFamily="2" charset="2"/>
              <a:buChar char="§"/>
            </a:pPr>
            <a:r>
              <a:rPr lang="en-US" sz="2400" dirty="0">
                <a:solidFill>
                  <a:prstClr val="black"/>
                </a:solidFill>
              </a:rPr>
              <a:t>honors and respects cultural differences among populations and communities </a:t>
            </a:r>
          </a:p>
          <a:p>
            <a:pPr marL="342900" indent="-342900">
              <a:buClr>
                <a:schemeClr val="tx1"/>
              </a:buClr>
              <a:buFont typeface="Wingdings" panose="05000000000000000000" pitchFamily="2" charset="2"/>
              <a:buChar char="§"/>
            </a:pPr>
            <a:endParaRPr lang="en-US" sz="2400" dirty="0">
              <a:solidFill>
                <a:prstClr val="black"/>
              </a:solidFill>
            </a:endParaRPr>
          </a:p>
          <a:p>
            <a:pPr marL="342900" indent="-342900">
              <a:buClr>
                <a:schemeClr val="tx1"/>
              </a:buClr>
              <a:buFont typeface="Wingdings" panose="05000000000000000000" pitchFamily="2" charset="2"/>
              <a:buChar char="§"/>
            </a:pPr>
            <a:r>
              <a:rPr lang="en-US" sz="2400" dirty="0">
                <a:solidFill>
                  <a:prstClr val="black"/>
                </a:solidFill>
              </a:rPr>
              <a:t>is community-driven</a:t>
            </a:r>
          </a:p>
          <a:p>
            <a:pPr marL="342900" indent="-342900">
              <a:buClr>
                <a:schemeClr val="tx1"/>
              </a:buClr>
              <a:buFont typeface="Wingdings" panose="05000000000000000000" pitchFamily="2" charset="2"/>
              <a:buChar char="§"/>
            </a:pPr>
            <a:endParaRPr lang="en-US" sz="2400" dirty="0">
              <a:solidFill>
                <a:prstClr val="black"/>
              </a:solidFill>
            </a:endParaRPr>
          </a:p>
          <a:p>
            <a:pPr marL="342900" indent="-342900">
              <a:buClr>
                <a:schemeClr val="tx1"/>
              </a:buClr>
              <a:buFont typeface="Wingdings" panose="05000000000000000000" pitchFamily="2" charset="2"/>
              <a:buChar char="§"/>
            </a:pPr>
            <a:r>
              <a:rPr lang="en-US" sz="2400" dirty="0">
                <a:solidFill>
                  <a:prstClr val="black"/>
                </a:solidFill>
              </a:rPr>
              <a:t>provides services and supports that are accessible and tailored to cultural contexts of communities served </a:t>
            </a:r>
          </a:p>
          <a:p>
            <a:pPr marL="342900" indent="-342900">
              <a:buClr>
                <a:schemeClr val="tx1"/>
              </a:buClr>
              <a:buFont typeface="Wingdings" panose="05000000000000000000" pitchFamily="2" charset="2"/>
              <a:buChar char="§"/>
            </a:pPr>
            <a:endParaRPr lang="en-US" sz="2400" dirty="0">
              <a:solidFill>
                <a:prstClr val="black"/>
              </a:solidFill>
            </a:endParaRPr>
          </a:p>
          <a:p>
            <a:pPr marL="342900" indent="-342900">
              <a:buClr>
                <a:schemeClr val="tx1"/>
              </a:buClr>
              <a:buFont typeface="Wingdings" panose="05000000000000000000" pitchFamily="2" charset="2"/>
              <a:buChar char="§"/>
            </a:pPr>
            <a:r>
              <a:rPr lang="en-US" sz="2400" dirty="0">
                <a:solidFill>
                  <a:prstClr val="black"/>
                </a:solidFill>
              </a:rPr>
              <a:t>acknowledges reciprocity and the transfer of assets between communities and organizations and programs </a:t>
            </a:r>
            <a:endParaRPr lang="en-US" sz="2200" dirty="0">
              <a:solidFill>
                <a:prstClr val="black"/>
              </a:solidFill>
            </a:endParaRPr>
          </a:p>
        </p:txBody>
      </p:sp>
      <p:sp>
        <p:nvSpPr>
          <p:cNvPr id="6146" name="Text Box 6">
            <a:extLst>
              <a:ext uri="{C183D7F6-B498-43B3-948B-1728B52AA6E4}">
                <adec:decorative xmlns:adec="http://schemas.microsoft.com/office/drawing/2017/decorative" val="1"/>
              </a:ext>
            </a:extLst>
          </p:cNvPr>
          <p:cNvSpPr txBox="1">
            <a:spLocks noChangeArrowheads="1"/>
          </p:cNvSpPr>
          <p:nvPr/>
        </p:nvSpPr>
        <p:spPr bwMode="auto">
          <a:xfrm>
            <a:off x="0" y="6248400"/>
            <a:ext cx="12192000" cy="609600"/>
          </a:xfrm>
          <a:prstGeom prst="rect">
            <a:avLst/>
          </a:prstGeom>
          <a:solidFill>
            <a:schemeClr val="bg1">
              <a:lumMod val="65000"/>
            </a:schemeClr>
          </a:solidFill>
          <a:ln w="9525">
            <a:noFill/>
            <a:miter lim="800000"/>
            <a:headEnd/>
            <a:tailEnd/>
          </a:ln>
        </p:spPr>
        <p:txBody>
          <a:bodyPr/>
          <a:lstStyle/>
          <a:p>
            <a:pPr>
              <a:spcBef>
                <a:spcPct val="50000"/>
              </a:spcBef>
            </a:pPr>
            <a:endParaRPr lang="en-US" dirty="0">
              <a:solidFill>
                <a:prstClr val="black"/>
              </a:solidFill>
            </a:endParaRPr>
          </a:p>
        </p:txBody>
      </p:sp>
      <p:sp>
        <p:nvSpPr>
          <p:cNvPr id="12" name="Text Box 8"/>
          <p:cNvSpPr txBox="1">
            <a:spLocks noChangeArrowheads="1"/>
          </p:cNvSpPr>
          <p:nvPr/>
        </p:nvSpPr>
        <p:spPr bwMode="auto">
          <a:xfrm>
            <a:off x="5786284" y="6388674"/>
            <a:ext cx="5334000" cy="261610"/>
          </a:xfrm>
          <a:prstGeom prst="rect">
            <a:avLst/>
          </a:prstGeom>
          <a:noFill/>
          <a:ln w="9525">
            <a:noFill/>
            <a:miter lim="800000"/>
            <a:headEnd/>
            <a:tailEnd/>
          </a:ln>
        </p:spPr>
        <p:txBody>
          <a:bodyPr wrap="square">
            <a:spAutoFit/>
          </a:bodyPr>
          <a:lstStyle/>
          <a:p>
            <a:pPr algn="r" fontAlgn="base">
              <a:spcBef>
                <a:spcPct val="0"/>
              </a:spcBef>
              <a:spcAft>
                <a:spcPct val="0"/>
              </a:spcAft>
            </a:pPr>
            <a:r>
              <a:rPr lang="en-US" sz="1100" dirty="0">
                <a:solidFill>
                  <a:prstClr val="black"/>
                </a:solidFill>
                <a:cs typeface="Arial" pitchFamily="34" charset="0"/>
              </a:rPr>
              <a:t>Slide Source:© 2022 -  Georgetown University National Center  for Cultural Competence</a:t>
            </a:r>
          </a:p>
        </p:txBody>
      </p:sp>
      <p:pic>
        <p:nvPicPr>
          <p:cNvPr id="7" name="Picture 4" descr="NCCC Logo&#10;&#10;The NCCC logo is a cluster of three  red figures with the name Georgetown University National Center for Cultural Competence in black typ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65309" y="6354618"/>
            <a:ext cx="595745" cy="3971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0604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11" name="Title 10">
            <a:extLst>
              <a:ext uri="{FF2B5EF4-FFF2-40B4-BE49-F238E27FC236}">
                <a16:creationId xmlns:a16="http://schemas.microsoft.com/office/drawing/2014/main" id="{F35481C1-DCFD-4D24-8E78-9F27C0DFD6DD}"/>
              </a:ext>
            </a:extLst>
          </p:cNvPr>
          <p:cNvSpPr txBox="1">
            <a:spLocks noGrp="1"/>
          </p:cNvSpPr>
          <p:nvPr>
            <p:ph type="title"/>
          </p:nvPr>
        </p:nvSpPr>
        <p:spPr>
          <a:xfrm>
            <a:off x="892724" y="351522"/>
            <a:ext cx="10515600" cy="590931"/>
          </a:xfrm>
          <a:prstGeom prst="rect">
            <a:avLst/>
          </a:prstGeom>
          <a:noFill/>
        </p:spPr>
        <p:txBody>
          <a:bodyPr wrap="square" rtlCol="0">
            <a:spAutoFit/>
          </a:bodyPr>
          <a:lstStyle/>
          <a:p>
            <a:pPr algn="ctr"/>
            <a:r>
              <a:rPr lang="en-US" sz="3600" b="1" dirty="0"/>
              <a:t>What’s Getting in the Way?</a:t>
            </a:r>
          </a:p>
        </p:txBody>
      </p:sp>
      <p:grpSp>
        <p:nvGrpSpPr>
          <p:cNvPr id="2" name="Group 1" descr="Two images of a person standing in front of a brick wall">
            <a:extLst>
              <a:ext uri="{FF2B5EF4-FFF2-40B4-BE49-F238E27FC236}">
                <a16:creationId xmlns:a16="http://schemas.microsoft.com/office/drawing/2014/main" id="{9FCFDBCE-7720-4A98-B85A-4F559057E87C}"/>
              </a:ext>
            </a:extLst>
          </p:cNvPr>
          <p:cNvGrpSpPr/>
          <p:nvPr/>
        </p:nvGrpSpPr>
        <p:grpSpPr>
          <a:xfrm>
            <a:off x="243671" y="1167990"/>
            <a:ext cx="1852580" cy="4699897"/>
            <a:chOff x="243671" y="1167990"/>
            <a:chExt cx="1852580" cy="4699897"/>
          </a:xfrm>
        </p:grpSpPr>
        <p:pic>
          <p:nvPicPr>
            <p:cNvPr id="7" name="Picture 6">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671" y="1167990"/>
              <a:ext cx="1852580" cy="185258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671" y="4015307"/>
              <a:ext cx="1852580" cy="1852580"/>
            </a:xfrm>
            <a:prstGeom prst="rect">
              <a:avLst/>
            </a:prstGeom>
          </p:spPr>
        </p:pic>
      </p:grpSp>
      <p:sp>
        <p:nvSpPr>
          <p:cNvPr id="5" name="Rectangle 4"/>
          <p:cNvSpPr/>
          <p:nvPr/>
        </p:nvSpPr>
        <p:spPr>
          <a:xfrm>
            <a:off x="2130809" y="981719"/>
            <a:ext cx="9277515" cy="5318379"/>
          </a:xfrm>
          <a:prstGeom prst="rect">
            <a:avLst/>
          </a:prstGeom>
        </p:spPr>
        <p:txBody>
          <a:bodyPr wrap="square">
            <a:spAutoFit/>
          </a:bodyPr>
          <a:lstStyle/>
          <a:p>
            <a:pPr marL="285750" indent="-285750">
              <a:lnSpc>
                <a:spcPct val="107000"/>
              </a:lnSpc>
              <a:spcAft>
                <a:spcPts val="800"/>
              </a:spcAft>
              <a:buFont typeface="Wingdings" panose="05000000000000000000" pitchFamily="2" charset="2"/>
              <a:buChar char="§"/>
            </a:pPr>
            <a:r>
              <a:rPr lang="en-US" sz="2000" b="1" dirty="0">
                <a:ea typeface="Calibri" panose="020F0502020204030204" pitchFamily="34" charset="0"/>
                <a:cs typeface="Times New Roman" panose="02020603050405020304" pitchFamily="18" charset="0"/>
              </a:rPr>
              <a:t>TRUST. </a:t>
            </a:r>
            <a:r>
              <a:rPr lang="en-US" sz="2000" dirty="0">
                <a:ea typeface="Calibri" panose="020F0502020204030204" pitchFamily="34" charset="0"/>
                <a:cs typeface="Times New Roman" panose="02020603050405020304" pitchFamily="18" charset="0"/>
              </a:rPr>
              <a:t>Some members of racially, ethnically, and culturally diverse groups are reticent to trust educational systems because of historical and present day experiences with bias, stereotyping, discrimination, and racism in education, and social services.   </a:t>
            </a:r>
          </a:p>
          <a:p>
            <a:pPr marL="285750" indent="-285750">
              <a:lnSpc>
                <a:spcPct val="107000"/>
              </a:lnSpc>
              <a:spcAft>
                <a:spcPts val="800"/>
              </a:spcAft>
              <a:buFont typeface="Wingdings" panose="05000000000000000000" pitchFamily="2" charset="2"/>
              <a:buChar char="§"/>
            </a:pPr>
            <a:endParaRPr lang="en-US" sz="2000" dirty="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
            </a:pPr>
            <a:r>
              <a:rPr lang="en-US" sz="2000" b="1" dirty="0">
                <a:ea typeface="Calibri" panose="020F0502020204030204" pitchFamily="34" charset="0"/>
                <a:cs typeface="Times New Roman" panose="02020603050405020304" pitchFamily="18" charset="0"/>
              </a:rPr>
              <a:t>EQUITY. </a:t>
            </a:r>
            <a:r>
              <a:rPr lang="en-US" sz="2000" dirty="0">
                <a:ea typeface="Calibri" panose="020F0502020204030204" pitchFamily="34" charset="0"/>
                <a:cs typeface="Times New Roman" panose="02020603050405020304" pitchFamily="18" charset="0"/>
              </a:rPr>
              <a:t>Some communities have not equitably benefited from legal proceedings.   </a:t>
            </a:r>
          </a:p>
          <a:p>
            <a:pPr marL="285750" indent="-285750">
              <a:lnSpc>
                <a:spcPct val="107000"/>
              </a:lnSpc>
              <a:spcAft>
                <a:spcPts val="800"/>
              </a:spcAft>
              <a:buFont typeface="Wingdings" panose="05000000000000000000" pitchFamily="2" charset="2"/>
              <a:buChar char="§"/>
            </a:pPr>
            <a:endParaRPr lang="en-US" sz="2000" dirty="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
            </a:pPr>
            <a:r>
              <a:rPr lang="en-US" sz="2000" b="1" dirty="0">
                <a:ea typeface="Calibri" panose="020F0502020204030204" pitchFamily="34" charset="0"/>
                <a:cs typeface="Times New Roman" panose="02020603050405020304" pitchFamily="18" charset="0"/>
              </a:rPr>
              <a:t>DIFFERING WORLD VIEWS. </a:t>
            </a:r>
            <a:r>
              <a:rPr lang="en-US" sz="2000" dirty="0">
                <a:ea typeface="Calibri" panose="020F0502020204030204" pitchFamily="34" charset="0"/>
                <a:cs typeface="Times New Roman" panose="02020603050405020304" pitchFamily="18" charset="0"/>
              </a:rPr>
              <a:t>Differing values and social and cultural beliefs related to conflict resolution.    </a:t>
            </a:r>
          </a:p>
          <a:p>
            <a:pPr marL="285750" indent="-285750">
              <a:lnSpc>
                <a:spcPct val="107000"/>
              </a:lnSpc>
              <a:spcAft>
                <a:spcPts val="800"/>
              </a:spcAft>
              <a:buFont typeface="Wingdings" panose="05000000000000000000" pitchFamily="2" charset="2"/>
              <a:buChar char="§"/>
            </a:pPr>
            <a:endParaRPr lang="en-US" sz="2000" dirty="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
            </a:pPr>
            <a:r>
              <a:rPr lang="en-US" sz="2000" b="1" dirty="0">
                <a:ea typeface="Calibri" panose="020F0502020204030204" pitchFamily="34" charset="0"/>
                <a:cs typeface="Times New Roman" panose="02020603050405020304" pitchFamily="18" charset="0"/>
              </a:rPr>
              <a:t>LACK OF TRUE COMMUNITY ENGAGEMENT &amp; CLC.  </a:t>
            </a:r>
            <a:r>
              <a:rPr lang="en-US" sz="2000" dirty="0">
                <a:ea typeface="Calibri" panose="020F0502020204030204" pitchFamily="34" charset="0"/>
                <a:cs typeface="Times New Roman" panose="02020603050405020304" pitchFamily="18" charset="0"/>
              </a:rPr>
              <a:t>Many educational systems continue to struggle with how to engage racially, ethnically, culturally, and linguistically diverse communities (in any geographic locale) using culturally and linguistically competent principles and practices. </a:t>
            </a:r>
          </a:p>
        </p:txBody>
      </p:sp>
      <p:sp>
        <p:nvSpPr>
          <p:cNvPr id="12" name="Footer Placeholder 6"/>
          <p:cNvSpPr>
            <a:spLocks noGrp="1"/>
          </p:cNvSpPr>
          <p:nvPr>
            <p:ph type="ftr" sz="quarter" idx="11"/>
          </p:nvPr>
        </p:nvSpPr>
        <p:spPr/>
        <p:txBody>
          <a:bodyPr/>
          <a:lstStyle/>
          <a:p>
            <a:pPr algn="r"/>
            <a:r>
              <a:rPr lang="en-US" dirty="0">
                <a:solidFill>
                  <a:schemeClr val="tx1"/>
                </a:solidFill>
                <a:latin typeface="+mn-lt"/>
              </a:rPr>
              <a:t>Slide Source: ©2022 Georgetown University National Center for Cultural Competence</a:t>
            </a:r>
          </a:p>
        </p:txBody>
      </p:sp>
      <p:pic>
        <p:nvPicPr>
          <p:cNvPr id="9" name="Picture 4" descr="NCCC Logo&#10;&#10;The NCCC logo is a cluster of three  red figures with the name Georgetown University National Center for Cultural Competence in black ty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50561" y="6207617"/>
            <a:ext cx="595745" cy="3971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4138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1B57647-3B74-490B-A76E-25C64EC20A77}"/>
              </a:ext>
            </a:extLst>
          </p:cNvPr>
          <p:cNvSpPr>
            <a:spLocks noGrp="1"/>
          </p:cNvSpPr>
          <p:nvPr>
            <p:ph type="title"/>
          </p:nvPr>
        </p:nvSpPr>
        <p:spPr>
          <a:xfrm>
            <a:off x="838200" y="264063"/>
            <a:ext cx="10515600" cy="1325563"/>
          </a:xfrm>
        </p:spPr>
        <p:txBody>
          <a:bodyPr>
            <a:normAutofit fontScale="90000"/>
          </a:bodyPr>
          <a:lstStyle/>
          <a:p>
            <a:pPr algn="ctr"/>
            <a:r>
              <a:rPr lang="en-US" sz="3600" b="1" dirty="0"/>
              <a:t>Key Strategies to Engage Diverse Communities in </a:t>
            </a:r>
            <a:br>
              <a:rPr lang="en-US" sz="3600" b="1" dirty="0"/>
            </a:br>
            <a:r>
              <a:rPr lang="en-US" sz="3600" b="1" dirty="0"/>
              <a:t>Special Education and Early Intervention Dispute Resolution </a:t>
            </a:r>
          </a:p>
        </p:txBody>
      </p:sp>
      <p:grpSp>
        <p:nvGrpSpPr>
          <p:cNvPr id="2" name="Group 1" descr="Image of 6 gold keys">
            <a:extLst>
              <a:ext uri="{FF2B5EF4-FFF2-40B4-BE49-F238E27FC236}">
                <a16:creationId xmlns:a16="http://schemas.microsoft.com/office/drawing/2014/main" id="{60BE8FEB-746A-4925-AFE4-8EE12E379DA5}"/>
              </a:ext>
            </a:extLst>
          </p:cNvPr>
          <p:cNvGrpSpPr/>
          <p:nvPr/>
        </p:nvGrpSpPr>
        <p:grpSpPr>
          <a:xfrm>
            <a:off x="503404" y="1512877"/>
            <a:ext cx="712766" cy="4504507"/>
            <a:chOff x="503404" y="1512877"/>
            <a:chExt cx="712766" cy="4504507"/>
          </a:xfrm>
        </p:grpSpPr>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913" y="1512877"/>
              <a:ext cx="642257" cy="6422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159" y="2279372"/>
              <a:ext cx="642257" cy="6422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913" y="3012503"/>
              <a:ext cx="642257" cy="6422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158" y="3862650"/>
              <a:ext cx="642257" cy="6422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404" y="4576174"/>
              <a:ext cx="642257" cy="6422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780" y="5375127"/>
              <a:ext cx="642257" cy="64225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1429047" y="1589626"/>
            <a:ext cx="10054167" cy="4493538"/>
          </a:xfrm>
          <a:prstGeom prst="rect">
            <a:avLst/>
          </a:prstGeom>
          <a:gradFill flip="none" rotWithShape="1">
            <a:gsLst>
              <a:gs pos="0">
                <a:srgbClr val="CC9900">
                  <a:tint val="66000"/>
                  <a:satMod val="160000"/>
                </a:srgbClr>
              </a:gs>
              <a:gs pos="50000">
                <a:srgbClr val="CC9900">
                  <a:tint val="44500"/>
                  <a:satMod val="160000"/>
                </a:srgbClr>
              </a:gs>
              <a:gs pos="100000">
                <a:srgbClr val="CC9900">
                  <a:tint val="23500"/>
                  <a:satMod val="160000"/>
                </a:srgbClr>
              </a:gs>
            </a:gsLst>
            <a:lin ang="2700000" scaled="1"/>
            <a:tileRect/>
          </a:gradFill>
        </p:spPr>
        <p:txBody>
          <a:bodyPr wrap="square" rtlCol="0">
            <a:spAutoFit/>
          </a:bodyPr>
          <a:lstStyle/>
          <a:p>
            <a:r>
              <a:rPr lang="en-US" sz="2200" b="1" dirty="0"/>
              <a:t>Learn about communities.</a:t>
            </a:r>
          </a:p>
          <a:p>
            <a:endParaRPr lang="en-US" sz="2200" b="1" dirty="0"/>
          </a:p>
          <a:p>
            <a:r>
              <a:rPr lang="en-US" sz="2200" b="1" dirty="0"/>
              <a:t>Enter communities respectfully. </a:t>
            </a:r>
          </a:p>
          <a:p>
            <a:r>
              <a:rPr lang="en-US" sz="2200" b="1" dirty="0"/>
              <a:t>	</a:t>
            </a:r>
          </a:p>
          <a:p>
            <a:r>
              <a:rPr lang="en-US" sz="2200" b="1" dirty="0"/>
              <a:t>Elicit and consider the interests and needs of communities </a:t>
            </a:r>
            <a:r>
              <a:rPr lang="en-US" sz="2200" b="1" i="1" dirty="0"/>
              <a:t>before</a:t>
            </a:r>
            <a:r>
              <a:rPr lang="en-US" sz="2200" b="1" dirty="0"/>
              <a:t> declaring the goals of your program. </a:t>
            </a:r>
          </a:p>
          <a:p>
            <a:endParaRPr lang="en-US" sz="2200" b="1" dirty="0"/>
          </a:p>
          <a:p>
            <a:r>
              <a:rPr lang="en-US" sz="2200" b="1" dirty="0"/>
              <a:t>Explore areas of mutual interests and benefits. </a:t>
            </a:r>
          </a:p>
          <a:p>
            <a:endParaRPr lang="en-US" sz="2200" b="1" dirty="0"/>
          </a:p>
          <a:p>
            <a:r>
              <a:rPr lang="en-US" sz="2200" b="1" dirty="0"/>
              <a:t>Foster relationships and partnerships that are built on mutual trust, reciprocity, and respect. </a:t>
            </a:r>
          </a:p>
          <a:p>
            <a:endParaRPr lang="en-US" sz="2200" b="1" dirty="0"/>
          </a:p>
          <a:p>
            <a:r>
              <a:rPr lang="en-US" sz="2200" b="1" dirty="0"/>
              <a:t>Commit to the long-haul.</a:t>
            </a:r>
          </a:p>
        </p:txBody>
      </p:sp>
      <p:sp>
        <p:nvSpPr>
          <p:cNvPr id="10" name="Footer Placeholder 6"/>
          <p:cNvSpPr>
            <a:spLocks noGrp="1"/>
          </p:cNvSpPr>
          <p:nvPr>
            <p:ph type="ftr" sz="quarter" idx="11"/>
          </p:nvPr>
        </p:nvSpPr>
        <p:spPr>
          <a:xfrm>
            <a:off x="5987865" y="6295283"/>
            <a:ext cx="5788683" cy="304056"/>
          </a:xfrm>
        </p:spPr>
        <p:txBody>
          <a:bodyPr/>
          <a:lstStyle/>
          <a:p>
            <a:pPr algn="r"/>
            <a:r>
              <a:rPr lang="en-US" dirty="0">
                <a:solidFill>
                  <a:schemeClr val="tx1"/>
                </a:solidFill>
                <a:latin typeface="+mn-lt"/>
              </a:rPr>
              <a:t>Slide Source: ©2022 Georgetown University National Center for Cultural Competences</a:t>
            </a:r>
          </a:p>
        </p:txBody>
      </p:sp>
    </p:spTree>
    <p:extLst>
      <p:ext uri="{BB962C8B-B14F-4D97-AF65-F5344CB8AC3E}">
        <p14:creationId xmlns:p14="http://schemas.microsoft.com/office/powerpoint/2010/main" val="1458400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10" name="Google Shape;312;p38" descr="Polling Question &#10;&#10;Title Slide:  Polling Question &#10;">
            <a:extLst>
              <a:ext uri="{FF2B5EF4-FFF2-40B4-BE49-F238E27FC236}">
                <a16:creationId xmlns:a16="http://schemas.microsoft.com/office/drawing/2014/main" id="{EB461175-CE7C-44CF-BB5B-823121E46C67}"/>
              </a:ext>
            </a:extLst>
          </p:cNvPr>
          <p:cNvSpPr txBox="1">
            <a:spLocks noGrp="1"/>
          </p:cNvSpPr>
          <p:nvPr>
            <p:ph type="title"/>
          </p:nvPr>
        </p:nvSpPr>
        <p:spPr>
          <a:xfrm>
            <a:off x="838200" y="365125"/>
            <a:ext cx="10515600" cy="884253"/>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dirty="0">
                <a:solidFill>
                  <a:schemeClr val="dk1"/>
                </a:solidFill>
                <a:latin typeface="Calibri"/>
                <a:ea typeface="Calibri"/>
                <a:cs typeface="Calibri"/>
                <a:sym typeface="Calibri"/>
              </a:rPr>
              <a:t>Polling Questions 4-5 </a:t>
            </a:r>
            <a:endParaRPr dirty="0"/>
          </a:p>
        </p:txBody>
      </p:sp>
      <p:sp>
        <p:nvSpPr>
          <p:cNvPr id="307" name="Google Shape;307;p38"/>
          <p:cNvSpPr txBox="1"/>
          <p:nvPr/>
        </p:nvSpPr>
        <p:spPr>
          <a:xfrm>
            <a:off x="425014" y="1584802"/>
            <a:ext cx="11232883" cy="4450835"/>
          </a:xfrm>
          <a:prstGeom prst="rect">
            <a:avLst/>
          </a:prstGeom>
          <a:noFill/>
          <a:ln>
            <a:noFill/>
          </a:ln>
        </p:spPr>
        <p:txBody>
          <a:bodyPr spcFirstLastPara="1" wrap="square" lIns="91425" tIns="45700" rIns="91425" bIns="45700" anchor="t" anchorCtr="0">
            <a:noAutofit/>
          </a:bodyPr>
          <a:lstStyle/>
          <a:p>
            <a:pPr marL="514350" marR="0" lvl="0" indent="-514350" algn="l" rtl="0">
              <a:spcBef>
                <a:spcPts val="0"/>
              </a:spcBef>
              <a:spcAft>
                <a:spcPts val="0"/>
              </a:spcAft>
              <a:buFont typeface="+mj-lt"/>
              <a:buAutoNum type="arabicPeriod" startAt="4"/>
            </a:pPr>
            <a:r>
              <a:rPr lang="en-US" sz="2600" dirty="0">
                <a:solidFill>
                  <a:srgbClr val="000000"/>
                </a:solidFill>
                <a:latin typeface="Calibri"/>
                <a:ea typeface="Calibri"/>
                <a:cs typeface="Calibri"/>
                <a:sym typeface="Calibri"/>
              </a:rPr>
              <a:t>To what extent has your State Dispute Resolution System used cultural brokering (by any other name) to engage diverse communities and stakeholders? </a:t>
            </a:r>
          </a:p>
          <a:p>
            <a:pPr marR="0" lvl="0" algn="l" rtl="0">
              <a:spcBef>
                <a:spcPts val="0"/>
              </a:spcBef>
              <a:spcAft>
                <a:spcPts val="0"/>
              </a:spcAft>
            </a:pPr>
            <a:endParaRPr lang="en-US" dirty="0">
              <a:sym typeface="Calibri"/>
            </a:endParaRPr>
          </a:p>
          <a:p>
            <a:pPr lvl="1"/>
            <a:r>
              <a:rPr lang="en-US" sz="2600" dirty="0">
                <a:solidFill>
                  <a:srgbClr val="000000"/>
                </a:solidFill>
                <a:ea typeface="Calibri"/>
                <a:cs typeface="Calibri"/>
                <a:sym typeface="Calibri"/>
              </a:rPr>
              <a:t>       □ Never 	     □ Seldom    □ Sometimes        □ Often  </a:t>
            </a:r>
            <a:endParaRPr lang="en-US" sz="2800" dirty="0"/>
          </a:p>
          <a:p>
            <a:pPr marR="0" lvl="0" algn="l" rtl="0">
              <a:spcBef>
                <a:spcPts val="0"/>
              </a:spcBef>
              <a:spcAft>
                <a:spcPts val="0"/>
              </a:spcAft>
            </a:pPr>
            <a:endParaRPr lang="en-US" sz="2600" dirty="0">
              <a:solidFill>
                <a:srgbClr val="000000"/>
              </a:solidFill>
              <a:latin typeface="Calibri"/>
              <a:ea typeface="Calibri"/>
              <a:cs typeface="Calibri"/>
              <a:sym typeface="Calibri"/>
            </a:endParaRPr>
          </a:p>
          <a:p>
            <a:pPr marL="514350" marR="0" lvl="0" indent="-514350" algn="l" rtl="0">
              <a:spcBef>
                <a:spcPts val="0"/>
              </a:spcBef>
              <a:spcAft>
                <a:spcPts val="0"/>
              </a:spcAft>
              <a:buFont typeface="+mj-lt"/>
              <a:buAutoNum type="arabicPeriod" startAt="2"/>
            </a:pPr>
            <a:endParaRPr lang="en-US" sz="2600" dirty="0">
              <a:solidFill>
                <a:srgbClr val="000000"/>
              </a:solidFill>
              <a:latin typeface="Calibri"/>
              <a:ea typeface="Calibri"/>
              <a:cs typeface="Calibri"/>
              <a:sym typeface="Calibri"/>
            </a:endParaRPr>
          </a:p>
          <a:p>
            <a:pPr marL="514350" marR="0" lvl="0" indent="-514350" algn="l" rtl="0">
              <a:spcBef>
                <a:spcPts val="0"/>
              </a:spcBef>
              <a:spcAft>
                <a:spcPts val="0"/>
              </a:spcAft>
              <a:buFont typeface="+mj-lt"/>
              <a:buAutoNum type="arabicPeriod" startAt="2"/>
            </a:pPr>
            <a:r>
              <a:rPr lang="en-US" sz="2600" dirty="0">
                <a:solidFill>
                  <a:srgbClr val="000000"/>
                </a:solidFill>
                <a:latin typeface="Calibri"/>
                <a:ea typeface="Calibri"/>
                <a:cs typeface="Calibri"/>
                <a:sym typeface="Calibri"/>
              </a:rPr>
              <a:t>How likely is your State Dispute Resolution System to use cultural brokering as an approach to engage diverse communities and stakeholders? </a:t>
            </a:r>
            <a:endParaRPr lang="en-US" sz="2600" dirty="0"/>
          </a:p>
          <a:p>
            <a:pPr marL="0" marR="0" lvl="0" indent="0" algn="l" rtl="0">
              <a:spcBef>
                <a:spcPts val="0"/>
              </a:spcBef>
              <a:spcAft>
                <a:spcPts val="0"/>
              </a:spcAft>
              <a:buNone/>
            </a:pPr>
            <a:endParaRPr sz="2800" dirty="0">
              <a:solidFill>
                <a:srgbClr val="000000"/>
              </a:solidFill>
              <a:latin typeface="Calibri"/>
              <a:ea typeface="Calibri"/>
              <a:cs typeface="Calibri"/>
              <a:sym typeface="Calibri"/>
            </a:endParaRPr>
          </a:p>
        </p:txBody>
      </p:sp>
      <p:sp>
        <p:nvSpPr>
          <p:cNvPr id="4" name="Rectangle 3"/>
          <p:cNvSpPr/>
          <p:nvPr/>
        </p:nvSpPr>
        <p:spPr>
          <a:xfrm>
            <a:off x="1441825" y="5308589"/>
            <a:ext cx="7588359" cy="492443"/>
          </a:xfrm>
          <a:prstGeom prst="rect">
            <a:avLst/>
          </a:prstGeom>
          <a:solidFill>
            <a:schemeClr val="bg1"/>
          </a:solidFill>
        </p:spPr>
        <p:txBody>
          <a:bodyPr wrap="none">
            <a:spAutoFit/>
          </a:bodyPr>
          <a:lstStyle/>
          <a:p>
            <a:r>
              <a:rPr lang="en-US" dirty="0">
                <a:solidFill>
                  <a:srgbClr val="000000"/>
                </a:solidFill>
                <a:ea typeface="Calibri"/>
                <a:cs typeface="Calibri"/>
                <a:sym typeface="Calibri"/>
              </a:rPr>
              <a:t> </a:t>
            </a:r>
            <a:r>
              <a:rPr lang="en-US" sz="2600" dirty="0">
                <a:solidFill>
                  <a:srgbClr val="000000"/>
                </a:solidFill>
                <a:ea typeface="Calibri"/>
                <a:cs typeface="Calibri"/>
                <a:sym typeface="Calibri"/>
              </a:rPr>
              <a:t>□ Never 	     □ Seldom    □ Sometimes        □ Often  </a:t>
            </a:r>
            <a:endParaRPr lang="en-US" sz="2600" dirty="0"/>
          </a:p>
        </p:txBody>
      </p:sp>
      <p:sp>
        <p:nvSpPr>
          <p:cNvPr id="309" name="Google Shape;309;p38" descr="Gray Footer Box&#10;&#10;Footer box provides the attribution and copyright information for the slide set indicating 2020- Georgetown University National Center for Cultural Competence, and includes the NCCC logo."/>
          <p:cNvSpPr txBox="1"/>
          <p:nvPr/>
        </p:nvSpPr>
        <p:spPr>
          <a:xfrm>
            <a:off x="0" y="6248400"/>
            <a:ext cx="12192000" cy="609600"/>
          </a:xfrm>
          <a:prstGeom prst="rect">
            <a:avLst/>
          </a:prstGeom>
          <a:solidFill>
            <a:srgbClr val="A5A5A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 name="Google Shape;311;p38"/>
          <p:cNvSpPr txBox="1"/>
          <p:nvPr/>
        </p:nvSpPr>
        <p:spPr>
          <a:xfrm>
            <a:off x="5561195" y="6383628"/>
            <a:ext cx="5562600" cy="26161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100" dirty="0">
                <a:solidFill>
                  <a:srgbClr val="000000"/>
                </a:solidFill>
                <a:latin typeface="Calibri"/>
                <a:ea typeface="Calibri"/>
                <a:cs typeface="Calibri"/>
                <a:sym typeface="Calibri"/>
              </a:rPr>
              <a:t>Slide Source:© 2022-  Georgetown University National Center  for Cultural Competence</a:t>
            </a:r>
            <a:endParaRPr dirty="0"/>
          </a:p>
        </p:txBody>
      </p:sp>
      <p:pic>
        <p:nvPicPr>
          <p:cNvPr id="310" name="Google Shape;310;p38" descr="NCCC Logo&#10;&#10;The NCCC logo is a cluster of three  red figures with the name Georgetown University National Center for Cultural Competence in black type."/>
          <p:cNvPicPr preferRelativeResize="0"/>
          <p:nvPr/>
        </p:nvPicPr>
        <p:blipFill rotWithShape="1">
          <a:blip r:embed="rId3">
            <a:alphaModFix/>
          </a:blip>
          <a:srcRect/>
          <a:stretch/>
        </p:blipFill>
        <p:spPr>
          <a:xfrm>
            <a:off x="11360241" y="6353969"/>
            <a:ext cx="595313" cy="398462"/>
          </a:xfrm>
          <a:prstGeom prst="rect">
            <a:avLst/>
          </a:prstGeom>
          <a:solidFill>
            <a:schemeClr val="accent1"/>
          </a:solidFill>
          <a:ln>
            <a:noFill/>
          </a:ln>
        </p:spPr>
      </p:pic>
    </p:spTree>
    <p:extLst>
      <p:ext uri="{BB962C8B-B14F-4D97-AF65-F5344CB8AC3E}">
        <p14:creationId xmlns:p14="http://schemas.microsoft.com/office/powerpoint/2010/main" val="2905156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3DC84F2F-BED2-4175-90AE-CE218BC608BD}"/>
              </a:ext>
            </a:extLst>
          </p:cNvPr>
          <p:cNvSpPr txBox="1">
            <a:spLocks noGrp="1"/>
          </p:cNvSpPr>
          <p:nvPr>
            <p:ph type="title"/>
          </p:nvPr>
        </p:nvSpPr>
        <p:spPr>
          <a:xfrm>
            <a:off x="838200" y="427742"/>
            <a:ext cx="10515600" cy="1200329"/>
          </a:xfrm>
          <a:prstGeom prst="rect">
            <a:avLst/>
          </a:prstGeom>
          <a:noFill/>
        </p:spPr>
        <p:txBody>
          <a:bodyPr wrap="square" rtlCol="0">
            <a:spAutoFit/>
          </a:bodyPr>
          <a:lstStyle/>
          <a:p>
            <a:pPr algn="ctr"/>
            <a:r>
              <a:rPr lang="en-US" sz="4000" b="1" dirty="0"/>
              <a:t>Let’s revisit the scenario. </a:t>
            </a:r>
          </a:p>
          <a:p>
            <a:pPr algn="ctr"/>
            <a:r>
              <a:rPr lang="en-US" sz="4000" b="1" dirty="0"/>
              <a:t>Small group dialogues for 20 minutes. </a:t>
            </a:r>
          </a:p>
        </p:txBody>
      </p:sp>
      <p:grpSp>
        <p:nvGrpSpPr>
          <p:cNvPr id="4" name="Group 3" descr="Three images of computer monitors with human images and thought bubbles">
            <a:extLst>
              <a:ext uri="{FF2B5EF4-FFF2-40B4-BE49-F238E27FC236}">
                <a16:creationId xmlns:a16="http://schemas.microsoft.com/office/drawing/2014/main" id="{B196D4FC-465B-4F2B-8F2A-5AE9CD374FEE}"/>
              </a:ext>
            </a:extLst>
          </p:cNvPr>
          <p:cNvGrpSpPr/>
          <p:nvPr/>
        </p:nvGrpSpPr>
        <p:grpSpPr>
          <a:xfrm>
            <a:off x="1658986" y="2174423"/>
            <a:ext cx="9048135" cy="3480883"/>
            <a:chOff x="1658986" y="2174423"/>
            <a:chExt cx="9048135" cy="3480883"/>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8831" y="3357016"/>
              <a:ext cx="2298290" cy="229829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6855" y="2174423"/>
              <a:ext cx="2298290" cy="2298290"/>
            </a:xfrm>
            <a:prstGeom prst="rect">
              <a:avLst/>
            </a:prstGeom>
          </p:spPr>
        </p:pic>
        <p:pic>
          <p:nvPicPr>
            <p:cNvPr id="10" name="Picture 9">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8986" y="3326602"/>
              <a:ext cx="2298290" cy="2298290"/>
            </a:xfrm>
            <a:prstGeom prst="rect">
              <a:avLst/>
            </a:prstGeom>
          </p:spPr>
        </p:pic>
      </p:grpSp>
      <p:sp>
        <p:nvSpPr>
          <p:cNvPr id="13314" name="Text Box 3">
            <a:extLst>
              <a:ext uri="{C183D7F6-B498-43B3-948B-1728B52AA6E4}">
                <adec:decorative xmlns:adec="http://schemas.microsoft.com/office/drawing/2017/decorative" val="1"/>
              </a:ext>
            </a:extLst>
          </p:cNvPr>
          <p:cNvSpPr txBox="1">
            <a:spLocks noChangeArrowheads="1"/>
          </p:cNvSpPr>
          <p:nvPr/>
        </p:nvSpPr>
        <p:spPr bwMode="auto">
          <a:xfrm>
            <a:off x="0" y="6248400"/>
            <a:ext cx="12192000" cy="609600"/>
          </a:xfrm>
          <a:prstGeom prst="rect">
            <a:avLst/>
          </a:prstGeom>
          <a:solidFill>
            <a:schemeClr val="bg1">
              <a:lumMod val="65000"/>
            </a:schemeClr>
          </a:solidFill>
          <a:ln w="9525">
            <a:noFill/>
            <a:miter lim="800000"/>
            <a:headEnd/>
            <a:tailEnd/>
          </a:ln>
        </p:spPr>
        <p:txBody>
          <a:bodyPr/>
          <a:lstStyle/>
          <a:p>
            <a:pPr>
              <a:spcBef>
                <a:spcPct val="50000"/>
              </a:spcBef>
              <a:defRPr/>
            </a:pPr>
            <a:endParaRPr lang="en-US" dirty="0">
              <a:solidFill>
                <a:prstClr val="black"/>
              </a:solidFill>
            </a:endParaRPr>
          </a:p>
        </p:txBody>
      </p:sp>
      <p:sp>
        <p:nvSpPr>
          <p:cNvPr id="7" name="Text Box 8"/>
          <p:cNvSpPr txBox="1">
            <a:spLocks noChangeArrowheads="1"/>
          </p:cNvSpPr>
          <p:nvPr/>
        </p:nvSpPr>
        <p:spPr bwMode="auto">
          <a:xfrm>
            <a:off x="5741831" y="6422395"/>
            <a:ext cx="5334000" cy="261610"/>
          </a:xfrm>
          <a:prstGeom prst="rect">
            <a:avLst/>
          </a:prstGeom>
          <a:noFill/>
          <a:ln w="9525">
            <a:noFill/>
            <a:miter lim="800000"/>
            <a:headEnd/>
            <a:tailEnd/>
          </a:ln>
        </p:spPr>
        <p:txBody>
          <a:bodyPr wrap="square">
            <a:spAutoFit/>
          </a:bodyPr>
          <a:lstStyle/>
          <a:p>
            <a:pPr algn="r" fontAlgn="base">
              <a:spcBef>
                <a:spcPct val="0"/>
              </a:spcBef>
              <a:spcAft>
                <a:spcPct val="0"/>
              </a:spcAft>
            </a:pPr>
            <a:r>
              <a:rPr lang="en-US" sz="1100" dirty="0">
                <a:solidFill>
                  <a:prstClr val="black"/>
                </a:solidFill>
                <a:cs typeface="Arial" pitchFamily="34" charset="0"/>
              </a:rPr>
              <a:t>Slide Source:© 2022 -  Georgetown University National Center  for Cultural Competence</a:t>
            </a:r>
          </a:p>
        </p:txBody>
      </p:sp>
      <p:pic>
        <p:nvPicPr>
          <p:cNvPr id="44038" name="Picture 4" descr="NCCC Logo&#10;&#10;The NCCC logo is a cluster of three  red figures with the name Georgetown University National Center for Cultural Competence in black ty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70089" y="6353969"/>
            <a:ext cx="595313" cy="3984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6902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C183D7F6-B498-43B3-948B-1728B52AA6E4}">
                <adec:decorative xmlns:adec="http://schemas.microsoft.com/office/drawing/2017/decorative" val="1"/>
              </a:ext>
            </a:extLst>
          </p:cNvPr>
          <p:cNvSpPr txBox="1"/>
          <p:nvPr/>
        </p:nvSpPr>
        <p:spPr>
          <a:xfrm>
            <a:off x="0" y="-158846"/>
            <a:ext cx="12192000" cy="5262979"/>
          </a:xfrm>
          <a:prstGeom prst="rect">
            <a:avLst/>
          </a:prstGeom>
          <a:solidFill>
            <a:schemeClr val="bg1">
              <a:lumMod val="75000"/>
            </a:schemeClr>
          </a:solidFill>
        </p:spPr>
        <p:txBody>
          <a:bodyPr wrap="square" rtlCol="0">
            <a:spAutoFit/>
          </a:bodyPr>
          <a:lstStyle/>
          <a:p>
            <a:pPr algn="ctr"/>
            <a:endParaRPr lang="en-US" sz="2400" dirty="0">
              <a:solidFill>
                <a:srgbClr val="800000"/>
              </a:solidFill>
              <a:cs typeface="Arial" pitchFamily="34" charset="0"/>
            </a:endParaRPr>
          </a:p>
          <a:p>
            <a:pPr algn="ctr"/>
            <a:endParaRPr lang="en-US" sz="2400" dirty="0">
              <a:solidFill>
                <a:srgbClr val="800000"/>
              </a:solidFill>
              <a:cs typeface="Arial" pitchFamily="34" charset="0"/>
            </a:endParaRPr>
          </a:p>
          <a:p>
            <a:pPr algn="ctr"/>
            <a:endParaRPr lang="en-US" sz="2400" dirty="0">
              <a:solidFill>
                <a:srgbClr val="800000"/>
              </a:solidFill>
              <a:cs typeface="Arial" pitchFamily="34" charset="0"/>
            </a:endParaRPr>
          </a:p>
          <a:p>
            <a:pPr algn="ctr"/>
            <a:endParaRPr lang="en-US" sz="2400" dirty="0">
              <a:solidFill>
                <a:srgbClr val="800000"/>
              </a:solidFill>
              <a:cs typeface="Arial" pitchFamily="34" charset="0"/>
            </a:endParaRPr>
          </a:p>
          <a:p>
            <a:pPr algn="ctr"/>
            <a:endParaRPr lang="en-US" sz="2400" dirty="0">
              <a:solidFill>
                <a:srgbClr val="800000"/>
              </a:solidFill>
              <a:cs typeface="Arial" pitchFamily="34" charset="0"/>
            </a:endParaRPr>
          </a:p>
          <a:p>
            <a:pPr algn="ctr"/>
            <a:endParaRPr lang="en-US" sz="2400" dirty="0">
              <a:solidFill>
                <a:srgbClr val="800000"/>
              </a:solidFill>
              <a:cs typeface="Arial" pitchFamily="34" charset="0"/>
            </a:endParaRPr>
          </a:p>
          <a:p>
            <a:pPr algn="ctr"/>
            <a:endParaRPr lang="en-US" sz="2400" dirty="0">
              <a:solidFill>
                <a:srgbClr val="800000"/>
              </a:solidFill>
              <a:cs typeface="Arial" pitchFamily="34" charset="0"/>
            </a:endParaRPr>
          </a:p>
          <a:p>
            <a:pPr algn="ctr"/>
            <a:endParaRPr lang="en-US" sz="2400" dirty="0">
              <a:solidFill>
                <a:srgbClr val="800000"/>
              </a:solidFill>
              <a:cs typeface="Arial" pitchFamily="34" charset="0"/>
            </a:endParaRPr>
          </a:p>
          <a:p>
            <a:pPr algn="ctr"/>
            <a:endParaRPr lang="en-US" sz="2400" dirty="0">
              <a:solidFill>
                <a:srgbClr val="800000"/>
              </a:solidFill>
              <a:cs typeface="Arial" pitchFamily="34" charset="0"/>
            </a:endParaRPr>
          </a:p>
          <a:p>
            <a:pPr algn="ctr"/>
            <a:endParaRPr lang="en-US" sz="2400" dirty="0">
              <a:solidFill>
                <a:srgbClr val="800000"/>
              </a:solidFill>
              <a:cs typeface="Arial" pitchFamily="34" charset="0"/>
            </a:endParaRPr>
          </a:p>
          <a:p>
            <a:pPr algn="ctr"/>
            <a:endParaRPr lang="en-US" sz="2400" dirty="0">
              <a:solidFill>
                <a:srgbClr val="800000"/>
              </a:solidFill>
              <a:cs typeface="Arial" pitchFamily="34" charset="0"/>
            </a:endParaRPr>
          </a:p>
          <a:p>
            <a:pPr algn="ctr"/>
            <a:endParaRPr lang="en-US" sz="2400" dirty="0">
              <a:solidFill>
                <a:srgbClr val="800000"/>
              </a:solidFill>
              <a:cs typeface="Arial" pitchFamily="34" charset="0"/>
            </a:endParaRPr>
          </a:p>
          <a:p>
            <a:pPr algn="ctr"/>
            <a:endParaRPr lang="en-US" sz="2400" dirty="0">
              <a:solidFill>
                <a:srgbClr val="800000"/>
              </a:solidFill>
              <a:cs typeface="Arial" pitchFamily="34" charset="0"/>
            </a:endParaRPr>
          </a:p>
          <a:p>
            <a:pPr algn="ctr"/>
            <a:endParaRPr lang="en-US" sz="2400" dirty="0">
              <a:solidFill>
                <a:srgbClr val="800000"/>
              </a:solidFill>
              <a:cs typeface="Arial" pitchFamily="34" charset="0"/>
            </a:endParaRPr>
          </a:p>
        </p:txBody>
      </p:sp>
      <p:sp>
        <p:nvSpPr>
          <p:cNvPr id="5122" name="Text Box 4"/>
          <p:cNvSpPr txBox="1">
            <a:spLocks noChangeArrowheads="1"/>
          </p:cNvSpPr>
          <p:nvPr/>
        </p:nvSpPr>
        <p:spPr bwMode="auto">
          <a:xfrm>
            <a:off x="1992053" y="2419441"/>
            <a:ext cx="7848600" cy="2554545"/>
          </a:xfrm>
          <a:prstGeom prst="rect">
            <a:avLst/>
          </a:prstGeom>
          <a:noFill/>
          <a:ln w="9525">
            <a:noFill/>
            <a:miter lim="800000"/>
            <a:headEnd/>
            <a:tailEnd/>
          </a:ln>
        </p:spPr>
        <p:txBody>
          <a:bodyPr wrap="square">
            <a:spAutoFit/>
          </a:bodyPr>
          <a:lstStyle/>
          <a:p>
            <a:pPr algn="ctr"/>
            <a:r>
              <a:rPr lang="en-US" dirty="0">
                <a:solidFill>
                  <a:srgbClr val="800000"/>
                </a:solidFill>
                <a:cs typeface="Arial" pitchFamily="34" charset="0"/>
              </a:rPr>
              <a:t>Tawara D. Goode</a:t>
            </a:r>
          </a:p>
          <a:p>
            <a:pPr algn="ctr"/>
            <a:r>
              <a:rPr lang="en-US" dirty="0">
                <a:solidFill>
                  <a:srgbClr val="800000"/>
                </a:solidFill>
                <a:cs typeface="Arial" pitchFamily="34" charset="0"/>
              </a:rPr>
              <a:t>Associate Professor </a:t>
            </a:r>
          </a:p>
          <a:p>
            <a:pPr algn="ctr"/>
            <a:r>
              <a:rPr lang="en-US" dirty="0">
                <a:solidFill>
                  <a:srgbClr val="800000"/>
                </a:solidFill>
                <a:cs typeface="Arial" pitchFamily="34" charset="0"/>
              </a:rPr>
              <a:t>Georgetown University National Center for Cultural Competence</a:t>
            </a:r>
          </a:p>
          <a:p>
            <a:pPr algn="ctr"/>
            <a:r>
              <a:rPr lang="en-US" dirty="0">
                <a:solidFill>
                  <a:srgbClr val="800000"/>
                </a:solidFill>
                <a:cs typeface="Arial" pitchFamily="34" charset="0"/>
              </a:rPr>
              <a:t>University Center for Excellence in Developmental Disabilities </a:t>
            </a:r>
          </a:p>
          <a:p>
            <a:pPr algn="ctr"/>
            <a:r>
              <a:rPr lang="en-US" dirty="0">
                <a:solidFill>
                  <a:srgbClr val="800000"/>
                </a:solidFill>
                <a:cs typeface="Arial" pitchFamily="34" charset="0"/>
              </a:rPr>
              <a:t>Center for Child and Human Development </a:t>
            </a:r>
          </a:p>
          <a:p>
            <a:pPr algn="ctr"/>
            <a:r>
              <a:rPr lang="en-US" dirty="0">
                <a:solidFill>
                  <a:srgbClr val="800000"/>
                </a:solidFill>
                <a:cs typeface="Arial" pitchFamily="34" charset="0"/>
              </a:rPr>
              <a:t>Georgetown University Medical Center    </a:t>
            </a:r>
          </a:p>
          <a:p>
            <a:pPr algn="ctr"/>
            <a:endParaRPr lang="en-US" dirty="0">
              <a:solidFill>
                <a:srgbClr val="800000"/>
              </a:solidFill>
              <a:cs typeface="Arial" pitchFamily="34" charset="0"/>
            </a:endParaRPr>
          </a:p>
          <a:p>
            <a:pPr algn="ctr"/>
            <a:r>
              <a:rPr lang="en-US" dirty="0">
                <a:solidFill>
                  <a:srgbClr val="800000"/>
                </a:solidFill>
                <a:cs typeface="Arial" pitchFamily="34" charset="0"/>
              </a:rPr>
              <a:t>March 1, 2022       </a:t>
            </a:r>
          </a:p>
          <a:p>
            <a:pPr algn="ctr"/>
            <a:r>
              <a:rPr lang="en-US" sz="1600" dirty="0">
                <a:solidFill>
                  <a:srgbClr val="A50021"/>
                </a:solidFill>
                <a:cs typeface="Arial" pitchFamily="34" charset="0"/>
              </a:rPr>
              <a:t> </a:t>
            </a:r>
          </a:p>
        </p:txBody>
      </p:sp>
      <p:pic>
        <p:nvPicPr>
          <p:cNvPr id="8" name="Picture 7" descr="Georgetown University National Center for Cultural Competence logo"/>
          <p:cNvPicPr/>
          <p:nvPr/>
        </p:nvPicPr>
        <p:blipFill>
          <a:blip r:embed="rId3">
            <a:extLst>
              <a:ext uri="{28A0092B-C50C-407E-A947-70E740481C1C}">
                <a14:useLocalDpi xmlns:a14="http://schemas.microsoft.com/office/drawing/2010/main" val="0"/>
              </a:ext>
            </a:extLst>
          </a:blip>
          <a:srcRect/>
          <a:stretch>
            <a:fillRect/>
          </a:stretch>
        </p:blipFill>
        <p:spPr bwMode="auto">
          <a:xfrm>
            <a:off x="297976" y="5425335"/>
            <a:ext cx="2809875" cy="11049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Georgetown University, Center for Child and Human Development logo&#10;"/>
          <p:cNvPicPr>
            <a:picLocks noChangeAspect="1"/>
          </p:cNvPicPr>
          <p:nvPr/>
        </p:nvPicPr>
        <p:blipFill>
          <a:blip r:embed="rId4" cstate="print"/>
          <a:srcRect/>
          <a:stretch>
            <a:fillRect/>
          </a:stretch>
        </p:blipFill>
        <p:spPr bwMode="auto">
          <a:xfrm>
            <a:off x="4386569" y="5677394"/>
            <a:ext cx="3059568" cy="725488"/>
          </a:xfrm>
          <a:prstGeom prst="rect">
            <a:avLst/>
          </a:prstGeom>
          <a:noFill/>
          <a:ln w="9525">
            <a:noFill/>
            <a:miter lim="800000"/>
            <a:headEnd/>
            <a:tailEnd/>
          </a:ln>
        </p:spPr>
      </p:pic>
      <p:pic>
        <p:nvPicPr>
          <p:cNvPr id="10" name="Picture 9" descr="Georgetown University Medical Center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4192" y="5455837"/>
            <a:ext cx="3511296" cy="1168603"/>
          </a:xfrm>
          <a:prstGeom prst="rect">
            <a:avLst/>
          </a:prstGeom>
        </p:spPr>
      </p:pic>
      <p:sp>
        <p:nvSpPr>
          <p:cNvPr id="2" name="Title 1">
            <a:extLst>
              <a:ext uri="{FF2B5EF4-FFF2-40B4-BE49-F238E27FC236}">
                <a16:creationId xmlns:a16="http://schemas.microsoft.com/office/drawing/2014/main" id="{9763C404-E4AF-4D1A-9519-FD5C2E612406}"/>
              </a:ext>
            </a:extLst>
          </p:cNvPr>
          <p:cNvSpPr>
            <a:spLocks noGrp="1"/>
          </p:cNvSpPr>
          <p:nvPr>
            <p:ph type="title"/>
          </p:nvPr>
        </p:nvSpPr>
        <p:spPr/>
        <p:txBody>
          <a:bodyPr>
            <a:noAutofit/>
          </a:bodyPr>
          <a:lstStyle/>
          <a:p>
            <a:pPr algn="ctr"/>
            <a:r>
              <a:rPr lang="en-US" sz="3200" dirty="0">
                <a:solidFill>
                  <a:srgbClr val="800000"/>
                </a:solidFill>
              </a:rPr>
              <a:t>Engaging Diverse Communities and Stakeholders in Special Education and Early Intervention Dispute Resolutions:</a:t>
            </a:r>
            <a:br>
              <a:rPr lang="en-US" sz="3200" dirty="0">
                <a:solidFill>
                  <a:srgbClr val="800000"/>
                </a:solidFill>
              </a:rPr>
            </a:br>
            <a:r>
              <a:rPr lang="en-US" sz="3200" dirty="0">
                <a:solidFill>
                  <a:srgbClr val="800000"/>
                </a:solidFill>
              </a:rPr>
              <a:t>The Essential Role of Cultural Brokering</a:t>
            </a:r>
            <a:endParaRPr lang="en-US" sz="3200" dirty="0"/>
          </a:p>
        </p:txBody>
      </p:sp>
    </p:spTree>
    <p:extLst>
      <p:ext uri="{BB962C8B-B14F-4D97-AF65-F5344CB8AC3E}">
        <p14:creationId xmlns:p14="http://schemas.microsoft.com/office/powerpoint/2010/main" val="14009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4C254BB-78AB-4676-B192-2135DE5FAFA0}"/>
              </a:ext>
            </a:extLst>
          </p:cNvPr>
          <p:cNvSpPr>
            <a:spLocks noGrp="1"/>
          </p:cNvSpPr>
          <p:nvPr>
            <p:ph type="title"/>
          </p:nvPr>
        </p:nvSpPr>
        <p:spPr>
          <a:xfrm>
            <a:off x="1801641" y="663077"/>
            <a:ext cx="10390359" cy="1477328"/>
          </a:xfrm>
          <a:prstGeom prst="rect">
            <a:avLst/>
          </a:prstGeom>
        </p:spPr>
        <p:txBody>
          <a:bodyPr wrap="square">
            <a:spAutoFit/>
          </a:bodyPr>
          <a:lstStyle/>
          <a:p>
            <a:r>
              <a:rPr lang="en-US" sz="2000" dirty="0">
                <a:latin typeface="+mn-lt"/>
                <a:ea typeface="+mn-ea"/>
                <a:cs typeface="+mn-cs"/>
              </a:rPr>
              <a:t>The State Department of Education’s Dispute Resolution office relies on several mechanisms to gather stakeholder feedback including but not limited to: 1) exit surveys from mediation and state complaint options;  3) commentary and recommendations  from the state’s federally funded Parent Center; and 4) quarterly presentations to the state’s special education advisory panel  typically given by  a representative from the Parent Center and two additional parents. </a:t>
            </a:r>
          </a:p>
        </p:txBody>
      </p:sp>
      <p:sp>
        <p:nvSpPr>
          <p:cNvPr id="7" name="TextBox 6"/>
          <p:cNvSpPr txBox="1"/>
          <p:nvPr/>
        </p:nvSpPr>
        <p:spPr>
          <a:xfrm>
            <a:off x="1" y="0"/>
            <a:ext cx="1801640" cy="584775"/>
          </a:xfrm>
          <a:prstGeom prst="rect">
            <a:avLst/>
          </a:prstGeom>
          <a:solidFill>
            <a:schemeClr val="accent1">
              <a:lumMod val="40000"/>
              <a:lumOff val="60000"/>
            </a:schemeClr>
          </a:solidFill>
        </p:spPr>
        <p:txBody>
          <a:bodyPr wrap="square" rtlCol="0">
            <a:spAutoFit/>
          </a:bodyPr>
          <a:lstStyle/>
          <a:p>
            <a:pPr algn="ctr"/>
            <a:r>
              <a:rPr lang="en-US" sz="3200" dirty="0"/>
              <a:t>Scenario </a:t>
            </a:r>
          </a:p>
        </p:txBody>
      </p:sp>
      <p:pic>
        <p:nvPicPr>
          <p:cNvPr id="3" name="Picture 2" descr="Photo of people standing inside by window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84775"/>
            <a:ext cx="1801640" cy="1292430"/>
          </a:xfrm>
          <a:prstGeom prst="rect">
            <a:avLst/>
          </a:prstGeom>
        </p:spPr>
      </p:pic>
      <p:sp>
        <p:nvSpPr>
          <p:cNvPr id="4" name="Rectangle 3"/>
          <p:cNvSpPr/>
          <p:nvPr/>
        </p:nvSpPr>
        <p:spPr>
          <a:xfrm>
            <a:off x="313472" y="2073491"/>
            <a:ext cx="11663928" cy="2246769"/>
          </a:xfrm>
          <a:prstGeom prst="rect">
            <a:avLst/>
          </a:prstGeom>
        </p:spPr>
        <p:txBody>
          <a:bodyPr wrap="square">
            <a:spAutoFit/>
          </a:bodyPr>
          <a:lstStyle/>
          <a:p>
            <a:r>
              <a:rPr lang="en-US" sz="2000" dirty="0"/>
              <a:t>The State Superintendent received a complaint asserting that the parents on the special education advisory panel are neither representative of the diverse populations that reside in the state in general, nor those racial and ethnic groups who reside in rural areas in particular.  Specifically, the complaint stated that the two parents appointed to the panel are “metropolitan, upper middle class, women who know nothing about the struggles of children with disabilities and their families with numerous challenges and who live in under resourced communities.” The parents appointed to the panel live in the largest metro area where the Department of Education is housed and were recommended by the Parent Center.</a:t>
            </a:r>
          </a:p>
        </p:txBody>
      </p:sp>
      <p:sp>
        <p:nvSpPr>
          <p:cNvPr id="6" name="Rectangle 5"/>
          <p:cNvSpPr/>
          <p:nvPr/>
        </p:nvSpPr>
        <p:spPr>
          <a:xfrm>
            <a:off x="0" y="4398562"/>
            <a:ext cx="12191999" cy="1877437"/>
          </a:xfrm>
          <a:prstGeom prst="rect">
            <a:avLst/>
          </a:prstGeom>
          <a:solidFill>
            <a:schemeClr val="accent1">
              <a:lumMod val="40000"/>
              <a:lumOff val="60000"/>
            </a:schemeClr>
          </a:solidFill>
          <a:ln w="9525">
            <a:solidFill>
              <a:schemeClr val="tx1"/>
            </a:solidFill>
          </a:ln>
        </p:spPr>
        <p:txBody>
          <a:bodyPr wrap="square">
            <a:spAutoFit/>
          </a:bodyPr>
          <a:lstStyle/>
          <a:p>
            <a:pPr algn="ctr"/>
            <a:r>
              <a:rPr lang="en-US" b="1" dirty="0"/>
              <a:t>Small group reflection and discussion questions</a:t>
            </a:r>
          </a:p>
          <a:p>
            <a:pPr lvl="0"/>
            <a:endParaRPr lang="en-US" dirty="0"/>
          </a:p>
          <a:p>
            <a:pPr marL="342900" lvl="0" indent="-342900">
              <a:buFont typeface="Wingdings" panose="05000000000000000000" pitchFamily="2" charset="2"/>
              <a:buChar char="§"/>
            </a:pPr>
            <a:r>
              <a:rPr lang="en-US" sz="2000" dirty="0"/>
              <a:t>What are the implications for engaging diverse communities raised by this scenario?</a:t>
            </a:r>
          </a:p>
          <a:p>
            <a:pPr marL="342900" lvl="0" indent="-342900">
              <a:buFont typeface="Wingdings" panose="05000000000000000000" pitchFamily="2" charset="2"/>
              <a:buChar char="§"/>
            </a:pPr>
            <a:r>
              <a:rPr lang="en-US" sz="2000" dirty="0"/>
              <a:t>What actions can be taken to ensure that the special education advisory panel’s demographic makeup and diversity of interests are represented?  </a:t>
            </a:r>
          </a:p>
          <a:p>
            <a:pPr marL="342900" lvl="0" indent="-342900">
              <a:buFont typeface="Wingdings" panose="05000000000000000000" pitchFamily="2" charset="2"/>
              <a:buChar char="§"/>
            </a:pPr>
            <a:endParaRPr lang="en-US" sz="2000" b="1" i="1" dirty="0"/>
          </a:p>
        </p:txBody>
      </p:sp>
      <p:sp>
        <p:nvSpPr>
          <p:cNvPr id="5" name="Text Box 8"/>
          <p:cNvSpPr txBox="1">
            <a:spLocks noChangeArrowheads="1"/>
          </p:cNvSpPr>
          <p:nvPr/>
        </p:nvSpPr>
        <p:spPr bwMode="auto">
          <a:xfrm>
            <a:off x="5950735" y="6414492"/>
            <a:ext cx="5808921" cy="261610"/>
          </a:xfrm>
          <a:prstGeom prst="rect">
            <a:avLst/>
          </a:prstGeom>
          <a:noFill/>
          <a:ln w="9525">
            <a:noFill/>
            <a:miter lim="800000"/>
            <a:headEnd/>
            <a:tailEnd/>
          </a:ln>
        </p:spPr>
        <p:txBody>
          <a:bodyPr wrap="square">
            <a:spAutoFit/>
          </a:bodyPr>
          <a:lstStyle/>
          <a:p>
            <a:pPr algn="r"/>
            <a:r>
              <a:rPr lang="en-US" sz="1100" dirty="0">
                <a:solidFill>
                  <a:prstClr val="black"/>
                </a:solidFill>
                <a:cs typeface="Arial" pitchFamily="34" charset="0"/>
              </a:rPr>
              <a:t>Slide Source: 2022 - Georgetown University National Center  for Cultural Competence</a:t>
            </a:r>
          </a:p>
        </p:txBody>
      </p:sp>
    </p:spTree>
    <p:extLst>
      <p:ext uri="{BB962C8B-B14F-4D97-AF65-F5344CB8AC3E}">
        <p14:creationId xmlns:p14="http://schemas.microsoft.com/office/powerpoint/2010/main" val="118144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D28C4E-A971-4EA9-9BA0-A8A1917842FF}"/>
              </a:ext>
            </a:extLst>
          </p:cNvPr>
          <p:cNvSpPr>
            <a:spLocks noGrp="1"/>
          </p:cNvSpPr>
          <p:nvPr>
            <p:ph type="title"/>
          </p:nvPr>
        </p:nvSpPr>
        <p:spPr>
          <a:xfrm>
            <a:off x="751437" y="0"/>
            <a:ext cx="11009768" cy="1325563"/>
          </a:xfrm>
        </p:spPr>
        <p:txBody>
          <a:bodyPr>
            <a:normAutofit/>
          </a:bodyPr>
          <a:lstStyle/>
          <a:p>
            <a:r>
              <a:rPr lang="en-US" sz="2200" b="1" dirty="0"/>
              <a:t>Applying Principles and Practices of Cultural and Linguistic Competence to Cultural Brokering </a:t>
            </a:r>
            <a:br>
              <a:rPr lang="en-US" dirty="0"/>
            </a:b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483910344"/>
              </p:ext>
            </p:extLst>
          </p:nvPr>
        </p:nvGraphicFramePr>
        <p:xfrm>
          <a:off x="0" y="0"/>
          <a:ext cx="12192000" cy="6354618"/>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4142822859"/>
                    </a:ext>
                  </a:extLst>
                </a:gridCol>
              </a:tblGrid>
              <a:tr h="644671">
                <a:tc>
                  <a:txBody>
                    <a:bodyPr/>
                    <a:lstStyle/>
                    <a:p>
                      <a:pPr algn="ctr"/>
                      <a:r>
                        <a:rPr lang="en-US" dirty="0">
                          <a:solidFill>
                            <a:schemeClr val="tx1"/>
                          </a:solidFill>
                        </a:rPr>
                        <a:t>Applying Principles and Practices of CLC to Cultural Brokering</a:t>
                      </a: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341308778"/>
                  </a:ext>
                </a:extLst>
              </a:tr>
              <a:tr h="1197247">
                <a:tc>
                  <a:txBody>
                    <a:bodyPr/>
                    <a:lstStyle/>
                    <a:p>
                      <a:r>
                        <a:rPr lang="en-US" b="1" dirty="0"/>
                        <a:t>Value diversity</a:t>
                      </a:r>
                    </a:p>
                    <a:p>
                      <a:pPr marL="285750" indent="-285750">
                        <a:buFont typeface="Wingdings" panose="05000000000000000000" pitchFamily="2" charset="2"/>
                        <a:buChar char="§"/>
                      </a:pPr>
                      <a:r>
                        <a:rPr lang="en-US" sz="1800" kern="1200" dirty="0">
                          <a:solidFill>
                            <a:schemeClr val="dk1"/>
                          </a:solidFill>
                          <a:effectLst/>
                          <a:latin typeface="+mn-lt"/>
                          <a:ea typeface="+mn-ea"/>
                          <a:cs typeface="+mn-cs"/>
                        </a:rPr>
                        <a:t>Implement approaches</a:t>
                      </a:r>
                      <a:r>
                        <a:rPr lang="en-US" sz="1800" kern="1200" baseline="0" dirty="0">
                          <a:solidFill>
                            <a:schemeClr val="dk1"/>
                          </a:solidFill>
                          <a:effectLst/>
                          <a:latin typeface="+mn-lt"/>
                          <a:ea typeface="+mn-ea"/>
                          <a:cs typeface="+mn-cs"/>
                        </a:rPr>
                        <a:t> to community engagement and stakeholder engagement </a:t>
                      </a:r>
                      <a:r>
                        <a:rPr lang="en-US" sz="1800" kern="1200" baseline="0">
                          <a:solidFill>
                            <a:schemeClr val="dk1"/>
                          </a:solidFill>
                          <a:effectLst/>
                          <a:latin typeface="+mn-lt"/>
                          <a:ea typeface="+mn-ea"/>
                          <a:cs typeface="+mn-cs"/>
                        </a:rPr>
                        <a:t>that are </a:t>
                      </a:r>
                      <a:r>
                        <a:rPr lang="en-US" sz="1800" kern="1200" dirty="0">
                          <a:solidFill>
                            <a:schemeClr val="dk1"/>
                          </a:solidFill>
                          <a:effectLst/>
                          <a:latin typeface="+mn-lt"/>
                          <a:ea typeface="+mn-ea"/>
                          <a:cs typeface="+mn-cs"/>
                        </a:rPr>
                        <a:t>responsive to the diversity among children, families, and</a:t>
                      </a:r>
                      <a:r>
                        <a:rPr lang="en-US" sz="1800" kern="1200" baseline="0" dirty="0">
                          <a:solidFill>
                            <a:schemeClr val="dk1"/>
                          </a:solidFill>
                          <a:effectLst/>
                          <a:latin typeface="+mn-lt"/>
                          <a:ea typeface="+mn-ea"/>
                          <a:cs typeface="+mn-cs"/>
                        </a:rPr>
                        <a:t> the communities in which they live. </a:t>
                      </a:r>
                      <a:endParaRPr lang="en-US" sz="1800" kern="1200" dirty="0">
                        <a:solidFill>
                          <a:schemeClr val="dk1"/>
                        </a:solidFill>
                        <a:effectLst/>
                        <a:latin typeface="+mn-lt"/>
                        <a:ea typeface="+mn-ea"/>
                        <a:cs typeface="+mn-cs"/>
                      </a:endParaRPr>
                    </a:p>
                    <a:p>
                      <a:pPr marL="285750" indent="-285750">
                        <a:buFont typeface="Wingdings" panose="05000000000000000000" pitchFamily="2" charset="2"/>
                        <a:buChar char="§"/>
                      </a:pPr>
                      <a:r>
                        <a:rPr lang="en-US" sz="1800" kern="1200" dirty="0">
                          <a:solidFill>
                            <a:schemeClr val="dk1"/>
                          </a:solidFill>
                          <a:effectLst/>
                          <a:latin typeface="+mn-lt"/>
                          <a:ea typeface="+mn-ea"/>
                          <a:cs typeface="+mn-cs"/>
                        </a:rPr>
                        <a:t>Support and maintain a workforce</a:t>
                      </a:r>
                      <a:r>
                        <a:rPr lang="en-US" sz="1800" kern="1200" baseline="0" dirty="0">
                          <a:solidFill>
                            <a:schemeClr val="dk1"/>
                          </a:solidFill>
                          <a:effectLst/>
                          <a:latin typeface="+mn-lt"/>
                          <a:ea typeface="+mn-ea"/>
                          <a:cs typeface="+mn-cs"/>
                        </a:rPr>
                        <a:t> </a:t>
                      </a:r>
                      <a:r>
                        <a:rPr lang="en-US" sz="1800" kern="1200" dirty="0">
                          <a:solidFill>
                            <a:schemeClr val="dk1"/>
                          </a:solidFill>
                          <a:effectLst/>
                          <a:latin typeface="+mn-lt"/>
                          <a:ea typeface="+mn-ea"/>
                          <a:cs typeface="+mn-cs"/>
                        </a:rPr>
                        <a:t>that is representative of the diverse populations in the state. </a:t>
                      </a:r>
                    </a:p>
                  </a:txBody>
                  <a:tcPr/>
                </a:tc>
                <a:extLst>
                  <a:ext uri="{0D108BD9-81ED-4DB2-BD59-A6C34878D82A}">
                    <a16:rowId xmlns:a16="http://schemas.microsoft.com/office/drawing/2014/main" val="4286903466"/>
                  </a:ext>
                </a:extLst>
              </a:tr>
              <a:tr h="920959">
                <a:tc>
                  <a:txBody>
                    <a:bodyPr/>
                    <a:lstStyle/>
                    <a:p>
                      <a:r>
                        <a:rPr lang="en-US" b="1" dirty="0"/>
                        <a:t>Conduct self-assessment </a:t>
                      </a:r>
                    </a:p>
                    <a:p>
                      <a:pPr marL="285750" indent="-285750">
                        <a:buFont typeface="Wingdings" panose="05000000000000000000" pitchFamily="2" charset="2"/>
                        <a:buChar char="§"/>
                      </a:pPr>
                      <a:r>
                        <a:rPr lang="en-US" b="0" dirty="0"/>
                        <a:t>Take</a:t>
                      </a:r>
                      <a:r>
                        <a:rPr lang="en-US" b="0" baseline="0" dirty="0"/>
                        <a:t> a go at the CADRE’s Cultural and Linguistic Assessment for Dispute Resolution Systems to determine program/system strengths and areas for growth. </a:t>
                      </a:r>
                      <a:endParaRPr lang="en-US" b="0" dirty="0"/>
                    </a:p>
                  </a:txBody>
                  <a:tcPr/>
                </a:tc>
                <a:extLst>
                  <a:ext uri="{0D108BD9-81ED-4DB2-BD59-A6C34878D82A}">
                    <a16:rowId xmlns:a16="http://schemas.microsoft.com/office/drawing/2014/main" val="823370413"/>
                  </a:ext>
                </a:extLst>
              </a:tr>
              <a:tr h="1197247">
                <a:tc>
                  <a:txBody>
                    <a:bodyPr/>
                    <a:lstStyle/>
                    <a:p>
                      <a:r>
                        <a:rPr lang="en-US" b="1" dirty="0"/>
                        <a:t>Manage the dynamics of difference </a:t>
                      </a:r>
                    </a:p>
                    <a:p>
                      <a:pPr marL="285750" indent="-285750">
                        <a:buFont typeface="Wingdings" panose="05000000000000000000" pitchFamily="2" charset="2"/>
                        <a:buChar char="§"/>
                      </a:pPr>
                      <a:r>
                        <a:rPr lang="en-US" sz="1800" kern="1200" dirty="0">
                          <a:solidFill>
                            <a:schemeClr val="dk1"/>
                          </a:solidFill>
                          <a:effectLst/>
                          <a:latin typeface="+mn-lt"/>
                          <a:ea typeface="+mn-ea"/>
                          <a:cs typeface="+mn-cs"/>
                        </a:rPr>
                        <a:t>Prepare and support staff, at all levels of the system/program,</a:t>
                      </a:r>
                      <a:r>
                        <a:rPr lang="en-US" sz="1800" kern="1200" baseline="0" dirty="0">
                          <a:solidFill>
                            <a:schemeClr val="dk1"/>
                          </a:solidFill>
                          <a:effectLst/>
                          <a:latin typeface="+mn-lt"/>
                          <a:ea typeface="+mn-ea"/>
                          <a:cs typeface="+mn-cs"/>
                        </a:rPr>
                        <a:t> </a:t>
                      </a:r>
                      <a:r>
                        <a:rPr lang="en-US" sz="1800" kern="1200" dirty="0">
                          <a:solidFill>
                            <a:schemeClr val="dk1"/>
                          </a:solidFill>
                          <a:effectLst/>
                          <a:latin typeface="+mn-lt"/>
                          <a:ea typeface="+mn-ea"/>
                          <a:cs typeface="+mn-cs"/>
                        </a:rPr>
                        <a:t>to communicate with</a:t>
                      </a:r>
                      <a:r>
                        <a:rPr lang="en-US" sz="1800" kern="1200" baseline="0" dirty="0">
                          <a:solidFill>
                            <a:schemeClr val="dk1"/>
                          </a:solidFill>
                          <a:effectLst/>
                          <a:latin typeface="+mn-lt"/>
                          <a:ea typeface="+mn-ea"/>
                          <a:cs typeface="+mn-cs"/>
                        </a:rPr>
                        <a:t> </a:t>
                      </a:r>
                      <a:r>
                        <a:rPr lang="en-US" sz="1800" kern="1200" dirty="0">
                          <a:solidFill>
                            <a:schemeClr val="dk1"/>
                          </a:solidFill>
                          <a:effectLst/>
                          <a:latin typeface="+mn-lt"/>
                          <a:ea typeface="+mn-ea"/>
                          <a:cs typeface="+mn-cs"/>
                        </a:rPr>
                        <a:t>and to interact effectively with each other as well as with students,</a:t>
                      </a:r>
                      <a:r>
                        <a:rPr lang="en-US" sz="1800" kern="1200" baseline="0" dirty="0">
                          <a:solidFill>
                            <a:schemeClr val="dk1"/>
                          </a:solidFill>
                          <a:effectLst/>
                          <a:latin typeface="+mn-lt"/>
                          <a:ea typeface="+mn-ea"/>
                          <a:cs typeface="+mn-cs"/>
                        </a:rPr>
                        <a:t> their families, and stakeholders </a:t>
                      </a:r>
                      <a:r>
                        <a:rPr lang="en-US" sz="1800" kern="1200" dirty="0">
                          <a:solidFill>
                            <a:schemeClr val="dk1"/>
                          </a:solidFill>
                          <a:effectLst/>
                          <a:latin typeface="+mn-lt"/>
                          <a:ea typeface="+mn-ea"/>
                          <a:cs typeface="+mn-cs"/>
                        </a:rPr>
                        <a:t>who are members of diverse cultural groups and/or who speak languages different from</a:t>
                      </a:r>
                      <a:r>
                        <a:rPr lang="en-US" sz="1800" kern="1200" baseline="0" dirty="0">
                          <a:solidFill>
                            <a:schemeClr val="dk1"/>
                          </a:solidFill>
                          <a:effectLst/>
                          <a:latin typeface="+mn-lt"/>
                          <a:ea typeface="+mn-ea"/>
                          <a:cs typeface="+mn-cs"/>
                        </a:rPr>
                        <a:t> their own. </a:t>
                      </a:r>
                      <a:endParaRPr lang="en-US" sz="1800" kern="1200" dirty="0">
                        <a:solidFill>
                          <a:schemeClr val="dk1"/>
                        </a:solidFill>
                        <a:effectLst/>
                        <a:latin typeface="+mn-lt"/>
                        <a:ea typeface="+mn-ea"/>
                        <a:cs typeface="+mn-cs"/>
                      </a:endParaRPr>
                    </a:p>
                  </a:txBody>
                  <a:tcPr/>
                </a:tc>
                <a:extLst>
                  <a:ext uri="{0D108BD9-81ED-4DB2-BD59-A6C34878D82A}">
                    <a16:rowId xmlns:a16="http://schemas.microsoft.com/office/drawing/2014/main" val="1394966457"/>
                  </a:ext>
                </a:extLst>
              </a:tr>
              <a:tr h="1473535">
                <a:tc>
                  <a:txBody>
                    <a:bodyPr/>
                    <a:lstStyle/>
                    <a:p>
                      <a:r>
                        <a:rPr lang="en-US" b="1" dirty="0"/>
                        <a:t>Embed</a:t>
                      </a:r>
                      <a:r>
                        <a:rPr lang="en-US" b="1" baseline="0" dirty="0"/>
                        <a:t> cultural knowledge </a:t>
                      </a:r>
                    </a:p>
                    <a:p>
                      <a:pPr marL="285750" indent="-285750">
                        <a:buFont typeface="Wingdings" panose="05000000000000000000" pitchFamily="2" charset="2"/>
                        <a:buChar char="§"/>
                      </a:pPr>
                      <a:r>
                        <a:rPr lang="en-US" sz="1800" kern="1200" dirty="0">
                          <a:solidFill>
                            <a:schemeClr val="dk1"/>
                          </a:solidFill>
                          <a:effectLst/>
                          <a:latin typeface="+mn-lt"/>
                          <a:ea typeface="+mn-ea"/>
                          <a:cs typeface="+mn-cs"/>
                        </a:rPr>
                        <a:t>Share knowledge and experiences about cultural practices, traditions, and norms related</a:t>
                      </a:r>
                      <a:r>
                        <a:rPr lang="en-US" sz="1800" kern="1200" baseline="0" dirty="0">
                          <a:solidFill>
                            <a:schemeClr val="dk1"/>
                          </a:solidFill>
                          <a:effectLst/>
                          <a:latin typeface="+mn-lt"/>
                          <a:ea typeface="+mn-ea"/>
                          <a:cs typeface="+mn-cs"/>
                        </a:rPr>
                        <a:t> </a:t>
                      </a:r>
                      <a:r>
                        <a:rPr lang="en-US" sz="1800" kern="1200" dirty="0">
                          <a:solidFill>
                            <a:schemeClr val="dk1"/>
                          </a:solidFill>
                          <a:effectLst/>
                          <a:latin typeface="+mn-lt"/>
                          <a:ea typeface="+mn-ea"/>
                          <a:cs typeface="+mn-cs"/>
                        </a:rPr>
                        <a:t>to disability,</a:t>
                      </a:r>
                      <a:r>
                        <a:rPr lang="en-US" sz="1800" kern="1200" baseline="0" dirty="0">
                          <a:solidFill>
                            <a:schemeClr val="dk1"/>
                          </a:solidFill>
                          <a:effectLst/>
                          <a:latin typeface="+mn-lt"/>
                          <a:ea typeface="+mn-ea"/>
                          <a:cs typeface="+mn-cs"/>
                        </a:rPr>
                        <a:t> special education, early intervention, and related social services. </a:t>
                      </a:r>
                    </a:p>
                    <a:p>
                      <a:pPr marL="285750" indent="-285750">
                        <a:buFont typeface="Wingdings" panose="05000000000000000000" pitchFamily="2" charset="2"/>
                        <a:buChar char="§"/>
                      </a:pPr>
                      <a:r>
                        <a:rPr lang="en-US" sz="1800" kern="1200" dirty="0">
                          <a:solidFill>
                            <a:schemeClr val="dk1"/>
                          </a:solidFill>
                          <a:effectLst/>
                          <a:latin typeface="+mn-lt"/>
                          <a:ea typeface="+mn-ea"/>
                          <a:cs typeface="+mn-cs"/>
                        </a:rPr>
                        <a:t>Engage cultural brokers to acquire knowledge about lived experience of students</a:t>
                      </a:r>
                      <a:r>
                        <a:rPr lang="en-US" sz="1800" kern="1200" baseline="0" dirty="0">
                          <a:solidFill>
                            <a:schemeClr val="dk1"/>
                          </a:solidFill>
                          <a:effectLst/>
                          <a:latin typeface="+mn-lt"/>
                          <a:ea typeface="+mn-ea"/>
                          <a:cs typeface="+mn-cs"/>
                        </a:rPr>
                        <a:t> with disabilities, their families, and the communities in which they live. </a:t>
                      </a:r>
                      <a:endParaRPr lang="en-US" sz="1800" kern="1200" dirty="0">
                        <a:solidFill>
                          <a:schemeClr val="dk1"/>
                        </a:solidFill>
                        <a:effectLst/>
                        <a:latin typeface="+mn-lt"/>
                        <a:ea typeface="+mn-ea"/>
                        <a:cs typeface="+mn-cs"/>
                      </a:endParaRPr>
                    </a:p>
                  </a:txBody>
                  <a:tcPr/>
                </a:tc>
                <a:extLst>
                  <a:ext uri="{0D108BD9-81ED-4DB2-BD59-A6C34878D82A}">
                    <a16:rowId xmlns:a16="http://schemas.microsoft.com/office/drawing/2014/main" val="1036967460"/>
                  </a:ext>
                </a:extLst>
              </a:tr>
              <a:tr h="920959">
                <a:tc>
                  <a:txBody>
                    <a:bodyPr/>
                    <a:lstStyle/>
                    <a:p>
                      <a:r>
                        <a:rPr lang="en-US" b="1" dirty="0"/>
                        <a:t>Adapt to diversity and cultural contexts</a:t>
                      </a:r>
                      <a:r>
                        <a:rPr lang="en-US" b="1" baseline="0" dirty="0"/>
                        <a:t> of children, families, and communities served </a:t>
                      </a:r>
                    </a:p>
                    <a:p>
                      <a:pPr marL="285750" indent="-285750">
                        <a:buFont typeface="Wingdings" panose="05000000000000000000" pitchFamily="2" charset="2"/>
                        <a:buChar char="§"/>
                      </a:pPr>
                      <a:r>
                        <a:rPr lang="en-US" sz="1800" kern="1200" dirty="0">
                          <a:solidFill>
                            <a:schemeClr val="dk1"/>
                          </a:solidFill>
                          <a:effectLst/>
                          <a:latin typeface="+mn-lt"/>
                          <a:ea typeface="+mn-ea"/>
                          <a:cs typeface="+mn-cs"/>
                        </a:rPr>
                        <a:t>Use</a:t>
                      </a:r>
                      <a:r>
                        <a:rPr lang="en-US" sz="1800" kern="1200" baseline="0" dirty="0">
                          <a:solidFill>
                            <a:schemeClr val="dk1"/>
                          </a:solidFill>
                          <a:effectLst/>
                          <a:latin typeface="+mn-lt"/>
                          <a:ea typeface="+mn-ea"/>
                          <a:cs typeface="+mn-cs"/>
                        </a:rPr>
                        <a:t> c</a:t>
                      </a:r>
                      <a:r>
                        <a:rPr lang="en-US" sz="1800" kern="1200" dirty="0">
                          <a:solidFill>
                            <a:schemeClr val="dk1"/>
                          </a:solidFill>
                          <a:effectLst/>
                          <a:latin typeface="+mn-lt"/>
                          <a:ea typeface="+mn-ea"/>
                          <a:cs typeface="+mn-cs"/>
                        </a:rPr>
                        <a:t>ultural brokers, linking to community-based organizations concerned</a:t>
                      </a:r>
                      <a:r>
                        <a:rPr lang="en-US" sz="1800" kern="1200" baseline="0" dirty="0">
                          <a:solidFill>
                            <a:schemeClr val="dk1"/>
                          </a:solidFill>
                          <a:effectLst/>
                          <a:latin typeface="+mn-lt"/>
                          <a:ea typeface="+mn-ea"/>
                          <a:cs typeface="+mn-cs"/>
                        </a:rPr>
                        <a:t> special education and disability rights to engage families/stakeholders </a:t>
                      </a:r>
                      <a:r>
                        <a:rPr lang="en-US" sz="1800" kern="1200" dirty="0">
                          <a:solidFill>
                            <a:schemeClr val="dk1"/>
                          </a:solidFill>
                          <a:effectLst/>
                          <a:latin typeface="+mn-lt"/>
                          <a:ea typeface="+mn-ea"/>
                          <a:cs typeface="+mn-cs"/>
                        </a:rPr>
                        <a:t>to serve as liaisons that are both vested in</a:t>
                      </a:r>
                      <a:r>
                        <a:rPr lang="en-US" sz="1800" kern="1200" baseline="0" dirty="0">
                          <a:solidFill>
                            <a:schemeClr val="dk1"/>
                          </a:solidFill>
                          <a:effectLst/>
                          <a:latin typeface="+mn-lt"/>
                          <a:ea typeface="+mn-ea"/>
                          <a:cs typeface="+mn-cs"/>
                        </a:rPr>
                        <a:t> </a:t>
                      </a:r>
                      <a:r>
                        <a:rPr lang="en-US" sz="1800" kern="1200" dirty="0">
                          <a:solidFill>
                            <a:schemeClr val="dk1"/>
                          </a:solidFill>
                          <a:effectLst/>
                          <a:latin typeface="+mn-lt"/>
                          <a:ea typeface="+mn-ea"/>
                          <a:cs typeface="+mn-cs"/>
                        </a:rPr>
                        <a:t>and reflect the communities served. </a:t>
                      </a:r>
                      <a:endParaRPr lang="en-US" b="1" dirty="0"/>
                    </a:p>
                  </a:txBody>
                  <a:tcPr/>
                </a:tc>
                <a:extLst>
                  <a:ext uri="{0D108BD9-81ED-4DB2-BD59-A6C34878D82A}">
                    <a16:rowId xmlns:a16="http://schemas.microsoft.com/office/drawing/2014/main" val="904070644"/>
                  </a:ext>
                </a:extLst>
              </a:tr>
            </a:tbl>
          </a:graphicData>
        </a:graphic>
      </p:graphicFrame>
      <p:sp>
        <p:nvSpPr>
          <p:cNvPr id="11" name="Text Box 8"/>
          <p:cNvSpPr txBox="1">
            <a:spLocks noChangeArrowheads="1"/>
          </p:cNvSpPr>
          <p:nvPr/>
        </p:nvSpPr>
        <p:spPr bwMode="auto">
          <a:xfrm>
            <a:off x="6096000" y="6454876"/>
            <a:ext cx="5334000" cy="261610"/>
          </a:xfrm>
          <a:prstGeom prst="rect">
            <a:avLst/>
          </a:prstGeom>
          <a:noFill/>
          <a:ln w="9525">
            <a:noFill/>
            <a:miter lim="800000"/>
            <a:headEnd/>
            <a:tailEnd/>
          </a:ln>
        </p:spPr>
        <p:txBody>
          <a:bodyPr wrap="square">
            <a:spAutoFit/>
          </a:bodyPr>
          <a:lstStyle/>
          <a:p>
            <a:pPr algn="r" fontAlgn="base">
              <a:spcBef>
                <a:spcPct val="0"/>
              </a:spcBef>
              <a:spcAft>
                <a:spcPct val="0"/>
              </a:spcAft>
            </a:pPr>
            <a:r>
              <a:rPr lang="en-US" sz="1100" dirty="0">
                <a:solidFill>
                  <a:prstClr val="black"/>
                </a:solidFill>
                <a:cs typeface="Arial" pitchFamily="34" charset="0"/>
              </a:rPr>
              <a:t>Slide Source:© 2022 -  Georgetown University National Center  for Cultural Competence</a:t>
            </a:r>
          </a:p>
        </p:txBody>
      </p:sp>
      <p:pic>
        <p:nvPicPr>
          <p:cNvPr id="7" name="Picture 4" descr="NCCC Logo&#10;&#10;The NCCC logo is a cluster of three  red figures with the name Georgetown University National Center for Cultural Competence in black ty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98046" y="6354618"/>
            <a:ext cx="595745" cy="3971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57771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09DA80D-CBB3-45CA-B953-57F868E311AF}"/>
              </a:ext>
            </a:extLst>
          </p:cNvPr>
          <p:cNvSpPr txBox="1">
            <a:spLocks noGrp="1"/>
          </p:cNvSpPr>
          <p:nvPr>
            <p:ph type="title"/>
          </p:nvPr>
        </p:nvSpPr>
        <p:spPr>
          <a:xfrm>
            <a:off x="1050786" y="380691"/>
            <a:ext cx="10515600" cy="978729"/>
          </a:xfrm>
          <a:prstGeom prst="rect">
            <a:avLst/>
          </a:prstGeom>
          <a:noFill/>
        </p:spPr>
        <p:txBody>
          <a:bodyPr wrap="square" rtlCol="0">
            <a:spAutoFit/>
          </a:bodyPr>
          <a:lstStyle/>
          <a:p>
            <a:pPr algn="ctr"/>
            <a:r>
              <a:rPr lang="en-US" sz="3200" b="1" dirty="0"/>
              <a:t>To Engage Communities Successfully, Dispute Resolution Systems and Programs must understand… </a:t>
            </a:r>
            <a:r>
              <a:rPr lang="en-US" sz="2800" b="1" i="1" dirty="0"/>
              <a:t> </a:t>
            </a:r>
          </a:p>
        </p:txBody>
      </p:sp>
      <p:graphicFrame>
        <p:nvGraphicFramePr>
          <p:cNvPr id="8" name="Diagram 7" descr="Their own organizational culture and the cultures of their personnel  &#10;The diverse cultures represented within the communities they serve or seek to serve &#10;The social and political climates that affect communities historically and in real time&#10;The inherent strength within communities to recognize their own problems and intervene appropriately on their own behalf&#10;"/>
          <p:cNvGraphicFramePr/>
          <p:nvPr>
            <p:extLst>
              <p:ext uri="{D42A27DB-BD31-4B8C-83A1-F6EECF244321}">
                <p14:modId xmlns:p14="http://schemas.microsoft.com/office/powerpoint/2010/main" val="3725298526"/>
              </p:ext>
            </p:extLst>
          </p:nvPr>
        </p:nvGraphicFramePr>
        <p:xfrm>
          <a:off x="1050786" y="1058642"/>
          <a:ext cx="1017027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 Box 8"/>
          <p:cNvSpPr txBox="1">
            <a:spLocks noChangeArrowheads="1"/>
          </p:cNvSpPr>
          <p:nvPr/>
        </p:nvSpPr>
        <p:spPr bwMode="auto">
          <a:xfrm>
            <a:off x="5887063" y="6346504"/>
            <a:ext cx="5334000" cy="261610"/>
          </a:xfrm>
          <a:prstGeom prst="rect">
            <a:avLst/>
          </a:prstGeom>
          <a:noFill/>
          <a:ln w="9525">
            <a:noFill/>
            <a:miter lim="800000"/>
            <a:headEnd/>
            <a:tailEnd/>
          </a:ln>
        </p:spPr>
        <p:txBody>
          <a:bodyPr wrap="square">
            <a:spAutoFit/>
          </a:bodyPr>
          <a:lstStyle/>
          <a:p>
            <a:pPr algn="r" fontAlgn="base">
              <a:spcBef>
                <a:spcPct val="0"/>
              </a:spcBef>
              <a:spcAft>
                <a:spcPct val="0"/>
              </a:spcAft>
            </a:pPr>
            <a:r>
              <a:rPr lang="en-US" sz="1100" dirty="0">
                <a:solidFill>
                  <a:prstClr val="black"/>
                </a:solidFill>
                <a:cs typeface="Arial" pitchFamily="34" charset="0"/>
              </a:rPr>
              <a:t>Slide Source:© 2022-  Georgetown University National Center  for Cultural Competence</a:t>
            </a:r>
          </a:p>
        </p:txBody>
      </p:sp>
      <p:pic>
        <p:nvPicPr>
          <p:cNvPr id="12" name="Picture 4" descr="NCCC Logo&#10;&#10;The NCCC logo is a cluster of three  red figures with the name Georgetown University National Center for Cultural Competence in black typ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21063" y="6286842"/>
            <a:ext cx="595745" cy="3971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3387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3ED9611-2AFA-49AD-97AB-F321637588D6}"/>
              </a:ext>
            </a:extLst>
          </p:cNvPr>
          <p:cNvSpPr txBox="1">
            <a:spLocks noGrp="1"/>
          </p:cNvSpPr>
          <p:nvPr>
            <p:ph type="title"/>
          </p:nvPr>
        </p:nvSpPr>
        <p:spPr>
          <a:xfrm>
            <a:off x="838200" y="427742"/>
            <a:ext cx="10515600" cy="1200329"/>
          </a:xfrm>
          <a:prstGeom prst="rect">
            <a:avLst/>
          </a:prstGeom>
          <a:noFill/>
        </p:spPr>
        <p:txBody>
          <a:bodyPr wrap="square" rtlCol="0">
            <a:spAutoFit/>
          </a:bodyPr>
          <a:lstStyle/>
          <a:p>
            <a:pPr algn="ctr"/>
            <a:r>
              <a:rPr lang="en-US" sz="4000" b="1" dirty="0"/>
              <a:t>In many instances, what it takes to engage diverse communities and stakeholders is  </a:t>
            </a:r>
          </a:p>
        </p:txBody>
      </p:sp>
      <p:pic>
        <p:nvPicPr>
          <p:cNvPr id="9" name="Content Placeholder 1" descr="Restoring Relationships image with two hand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30833" y="1825625"/>
            <a:ext cx="8730333" cy="4351338"/>
          </a:xfrm>
        </p:spPr>
      </p:pic>
      <p:sp>
        <p:nvSpPr>
          <p:cNvPr id="13314" name="Text Box 3">
            <a:extLst>
              <a:ext uri="{C183D7F6-B498-43B3-948B-1728B52AA6E4}">
                <adec:decorative xmlns:adec="http://schemas.microsoft.com/office/drawing/2017/decorative" val="1"/>
              </a:ext>
            </a:extLst>
          </p:cNvPr>
          <p:cNvSpPr txBox="1">
            <a:spLocks noChangeArrowheads="1"/>
          </p:cNvSpPr>
          <p:nvPr/>
        </p:nvSpPr>
        <p:spPr bwMode="auto">
          <a:xfrm>
            <a:off x="0" y="6248400"/>
            <a:ext cx="12192000" cy="609600"/>
          </a:xfrm>
          <a:prstGeom prst="rect">
            <a:avLst/>
          </a:prstGeom>
          <a:solidFill>
            <a:schemeClr val="bg1">
              <a:lumMod val="65000"/>
            </a:schemeClr>
          </a:solidFill>
          <a:ln w="9525">
            <a:noFill/>
            <a:miter lim="800000"/>
            <a:headEnd/>
            <a:tailEnd/>
          </a:ln>
        </p:spPr>
        <p:txBody>
          <a:bodyPr/>
          <a:lstStyle/>
          <a:p>
            <a:pPr>
              <a:spcBef>
                <a:spcPct val="50000"/>
              </a:spcBef>
              <a:defRPr/>
            </a:pPr>
            <a:endParaRPr lang="en-US" dirty="0">
              <a:solidFill>
                <a:prstClr val="black"/>
              </a:solidFill>
            </a:endParaRPr>
          </a:p>
        </p:txBody>
      </p:sp>
      <p:sp>
        <p:nvSpPr>
          <p:cNvPr id="7" name="Text Box 8"/>
          <p:cNvSpPr txBox="1">
            <a:spLocks noChangeArrowheads="1"/>
          </p:cNvSpPr>
          <p:nvPr/>
        </p:nvSpPr>
        <p:spPr bwMode="auto">
          <a:xfrm>
            <a:off x="5741831" y="6422395"/>
            <a:ext cx="5334000" cy="261610"/>
          </a:xfrm>
          <a:prstGeom prst="rect">
            <a:avLst/>
          </a:prstGeom>
          <a:noFill/>
          <a:ln w="9525">
            <a:noFill/>
            <a:miter lim="800000"/>
            <a:headEnd/>
            <a:tailEnd/>
          </a:ln>
        </p:spPr>
        <p:txBody>
          <a:bodyPr wrap="square">
            <a:spAutoFit/>
          </a:bodyPr>
          <a:lstStyle/>
          <a:p>
            <a:pPr algn="r" fontAlgn="base">
              <a:spcBef>
                <a:spcPct val="0"/>
              </a:spcBef>
              <a:spcAft>
                <a:spcPct val="0"/>
              </a:spcAft>
            </a:pPr>
            <a:r>
              <a:rPr lang="en-US" sz="1100" dirty="0">
                <a:solidFill>
                  <a:prstClr val="black"/>
                </a:solidFill>
                <a:cs typeface="Arial" pitchFamily="34" charset="0"/>
              </a:rPr>
              <a:t>Slide Source:© 2022 -  Georgetown University National Center  for Cultural Competence</a:t>
            </a:r>
          </a:p>
        </p:txBody>
      </p:sp>
      <p:pic>
        <p:nvPicPr>
          <p:cNvPr id="44038" name="Picture 4" descr="NCCC Logo&#10;&#10;The NCCC logo is a cluster of three  red figures with the name Georgetown University National Center for Cultural Competence in black ty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70089" y="6353969"/>
            <a:ext cx="595313" cy="3984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67170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Text Box 3">
            <a:extLst>
              <a:ext uri="{C183D7F6-B498-43B3-948B-1728B52AA6E4}">
                <adec:decorative xmlns:adec="http://schemas.microsoft.com/office/drawing/2017/decorative" val="1"/>
              </a:ext>
            </a:extLst>
          </p:cNvPr>
          <p:cNvSpPr txBox="1">
            <a:spLocks noChangeArrowheads="1"/>
          </p:cNvSpPr>
          <p:nvPr/>
        </p:nvSpPr>
        <p:spPr bwMode="auto">
          <a:xfrm>
            <a:off x="0" y="0"/>
            <a:ext cx="12192000" cy="609600"/>
          </a:xfrm>
          <a:prstGeom prst="rect">
            <a:avLst/>
          </a:prstGeom>
          <a:solidFill>
            <a:schemeClr val="bg1">
              <a:lumMod val="50000"/>
            </a:schemeClr>
          </a:solidFill>
          <a:ln>
            <a:noFill/>
          </a:ln>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pPr>
            <a:r>
              <a:rPr lang="en-US" altLang="en-US" sz="2600" dirty="0">
                <a:solidFill>
                  <a:srgbClr val="000000"/>
                </a:solidFill>
                <a:latin typeface="Arial" pitchFamily="34" charset="0"/>
              </a:rPr>
              <a:t>     </a:t>
            </a:r>
            <a:endParaRPr lang="en-US" altLang="en-US" sz="3600" dirty="0">
              <a:solidFill>
                <a:srgbClr val="FFFFFF"/>
              </a:solidFill>
              <a:latin typeface="Arial" pitchFamily="34" charset="0"/>
            </a:endParaRPr>
          </a:p>
        </p:txBody>
      </p:sp>
      <p:sp>
        <p:nvSpPr>
          <p:cNvPr id="2" name="Title 1">
            <a:extLst>
              <a:ext uri="{FF2B5EF4-FFF2-40B4-BE49-F238E27FC236}">
                <a16:creationId xmlns:a16="http://schemas.microsoft.com/office/drawing/2014/main" id="{6B5548DA-63AD-49B1-805A-CBF61BAD08E9}"/>
              </a:ext>
            </a:extLst>
          </p:cNvPr>
          <p:cNvSpPr>
            <a:spLocks noGrp="1"/>
          </p:cNvSpPr>
          <p:nvPr>
            <p:ph type="title"/>
          </p:nvPr>
        </p:nvSpPr>
        <p:spPr>
          <a:xfrm>
            <a:off x="4151768" y="-287154"/>
            <a:ext cx="4449024" cy="1325563"/>
          </a:xfrm>
        </p:spPr>
        <p:txBody>
          <a:bodyPr/>
          <a:lstStyle/>
          <a:p>
            <a:r>
              <a:rPr lang="en-US" altLang="en-US" dirty="0">
                <a:solidFill>
                  <a:srgbClr val="FFFFFF"/>
                </a:solidFill>
                <a:latin typeface="Arial" pitchFamily="34" charset="0"/>
              </a:rPr>
              <a:t>CONTACT US</a:t>
            </a:r>
            <a:endParaRPr lang="en-US" dirty="0"/>
          </a:p>
        </p:txBody>
      </p:sp>
      <p:pic>
        <p:nvPicPr>
          <p:cNvPr id="129029" name="Picture 3" descr="Nccc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716" y="784902"/>
            <a:ext cx="17526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8" name="Rectangle 10"/>
          <p:cNvSpPr>
            <a:spLocks noChangeArrowheads="1"/>
          </p:cNvSpPr>
          <p:nvPr/>
        </p:nvSpPr>
        <p:spPr bwMode="auto">
          <a:xfrm>
            <a:off x="1214438" y="872177"/>
            <a:ext cx="10629899" cy="11387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1" algn="ctr" eaLnBrk="0" hangingPunct="0">
              <a:spcBef>
                <a:spcPct val="50000"/>
              </a:spcBef>
            </a:pPr>
            <a:r>
              <a:rPr lang="en-US" altLang="en-US" sz="2800" dirty="0">
                <a:solidFill>
                  <a:srgbClr val="000000"/>
                </a:solidFill>
                <a:latin typeface="Arial" pitchFamily="34" charset="0"/>
              </a:rPr>
              <a:t>    </a:t>
            </a:r>
            <a:r>
              <a:rPr lang="en-US" altLang="en-US" sz="2600" dirty="0">
                <a:solidFill>
                  <a:srgbClr val="000000"/>
                </a:solidFill>
                <a:latin typeface="Arial" pitchFamily="34" charset="0"/>
              </a:rPr>
              <a:t>Georgetown University National Center for Cultural Competence</a:t>
            </a:r>
            <a:endParaRPr lang="en-US" altLang="en-US" sz="2600" dirty="0">
              <a:solidFill>
                <a:srgbClr val="000000"/>
              </a:solidFill>
              <a:latin typeface="Arial" pitchFamily="34" charset="0"/>
              <a:hlinkClick r:id="rId4"/>
            </a:endParaRPr>
          </a:p>
          <a:p>
            <a:pPr algn="ctr" eaLnBrk="0" hangingPunct="0"/>
            <a:r>
              <a:rPr lang="en-US" altLang="en-US" sz="2000" dirty="0">
                <a:solidFill>
                  <a:srgbClr val="000000"/>
                </a:solidFill>
                <a:latin typeface="Arial" pitchFamily="34" charset="0"/>
                <a:hlinkClick r:id="rId4"/>
              </a:rPr>
              <a:t>http://nccc.georgetown.edu</a:t>
            </a:r>
            <a:endParaRPr lang="en-US" altLang="en-US" sz="2000" dirty="0">
              <a:solidFill>
                <a:srgbClr val="000000"/>
              </a:solidFill>
              <a:latin typeface="Arial" pitchFamily="34" charset="0"/>
            </a:endParaRPr>
          </a:p>
          <a:p>
            <a:pPr algn="ctr" eaLnBrk="0" hangingPunct="0"/>
            <a:r>
              <a:rPr lang="en-US" altLang="en-US" sz="2000" dirty="0">
                <a:solidFill>
                  <a:srgbClr val="000000"/>
                </a:solidFill>
                <a:latin typeface="Arial" pitchFamily="34" charset="0"/>
                <a:hlinkClick r:id="rId5"/>
              </a:rPr>
              <a:t>cultural@georgetown.edu</a:t>
            </a:r>
            <a:r>
              <a:rPr lang="en-US" altLang="en-US" sz="2000" dirty="0">
                <a:solidFill>
                  <a:srgbClr val="000000"/>
                </a:solidFill>
                <a:latin typeface="Arial" pitchFamily="34" charset="0"/>
              </a:rPr>
              <a:t> </a:t>
            </a:r>
          </a:p>
        </p:txBody>
      </p:sp>
      <p:sp>
        <p:nvSpPr>
          <p:cNvPr id="129030" name="Rectangle 10"/>
          <p:cNvSpPr>
            <a:spLocks noChangeArrowheads="1"/>
          </p:cNvSpPr>
          <p:nvPr/>
        </p:nvSpPr>
        <p:spPr bwMode="auto">
          <a:xfrm>
            <a:off x="940157" y="2362201"/>
            <a:ext cx="10522039" cy="2893100"/>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Calibri" pitchFamily="34" charset="0"/>
              </a:defRPr>
            </a:lvl1pPr>
            <a:lvl2pPr>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400" dirty="0">
              <a:solidFill>
                <a:srgbClr val="000000"/>
              </a:solidFill>
              <a:latin typeface="Arial" pitchFamily="34" charset="0"/>
            </a:endParaRPr>
          </a:p>
          <a:p>
            <a:r>
              <a:rPr lang="en-US" altLang="en-US" sz="1400" dirty="0">
                <a:solidFill>
                  <a:srgbClr val="000000"/>
                </a:solidFill>
                <a:latin typeface="Arial" pitchFamily="34" charset="0"/>
              </a:rPr>
              <a:t>The content of and this PowerPoint presentation are copyrighted and are protected by </a:t>
            </a:r>
            <a:r>
              <a:rPr lang="en-US" altLang="en-US" sz="1400" dirty="0">
                <a:solidFill>
                  <a:srgbClr val="000000"/>
                </a:solidFill>
                <a:latin typeface="Arial" pitchFamily="34" charset="0"/>
                <a:hlinkClick r:id="rId6"/>
              </a:rPr>
              <a:t>Georgetown University's copyright policies</a:t>
            </a:r>
            <a:r>
              <a:rPr lang="en-US" altLang="en-US" sz="1400" dirty="0">
                <a:solidFill>
                  <a:srgbClr val="000000"/>
                </a:solidFill>
                <a:latin typeface="Arial" pitchFamily="34" charset="0"/>
              </a:rPr>
              <a:t>. </a:t>
            </a:r>
          </a:p>
          <a:p>
            <a:endParaRPr lang="en-US" altLang="en-US" sz="1400" b="1" dirty="0">
              <a:solidFill>
                <a:srgbClr val="000000"/>
              </a:solidFill>
              <a:latin typeface="Arial" pitchFamily="34" charset="0"/>
            </a:endParaRPr>
          </a:p>
          <a:p>
            <a:r>
              <a:rPr lang="en-US" altLang="en-US" sz="1400" b="1" dirty="0">
                <a:solidFill>
                  <a:srgbClr val="000000"/>
                </a:solidFill>
                <a:latin typeface="Arial" pitchFamily="34" charset="0"/>
              </a:rPr>
              <a:t>Permission is granted</a:t>
            </a:r>
            <a:r>
              <a:rPr lang="en-US" altLang="en-US" sz="1400" dirty="0">
                <a:solidFill>
                  <a:srgbClr val="000000"/>
                </a:solidFill>
                <a:latin typeface="Arial" pitchFamily="34" charset="0"/>
              </a:rPr>
              <a:t> to use this PowerPoint presentation in its entirety and/or individual slides for non-commercial purposes if:</a:t>
            </a:r>
          </a:p>
          <a:p>
            <a:pPr lvl="1">
              <a:buFont typeface="Wingdings" pitchFamily="2" charset="2"/>
              <a:buChar char="§"/>
            </a:pPr>
            <a:r>
              <a:rPr lang="en-US" altLang="en-US" sz="1400" dirty="0">
                <a:solidFill>
                  <a:srgbClr val="000000"/>
                </a:solidFill>
                <a:latin typeface="Arial" pitchFamily="34" charset="0"/>
              </a:rPr>
              <a:t>  the material is not to be altered </a:t>
            </a:r>
            <a:r>
              <a:rPr lang="en-US" altLang="en-US" sz="1400" b="1" dirty="0">
                <a:solidFill>
                  <a:srgbClr val="000000"/>
                </a:solidFill>
                <a:latin typeface="Arial" pitchFamily="34" charset="0"/>
              </a:rPr>
              <a:t>and</a:t>
            </a:r>
            <a:r>
              <a:rPr lang="en-US" altLang="en-US" sz="1400" dirty="0">
                <a:solidFill>
                  <a:srgbClr val="000000"/>
                </a:solidFill>
                <a:latin typeface="Arial" pitchFamily="34" charset="0"/>
              </a:rPr>
              <a:t> </a:t>
            </a:r>
          </a:p>
          <a:p>
            <a:pPr lvl="1">
              <a:buFont typeface="Arial" pitchFamily="34" charset="0"/>
              <a:buChar char="•"/>
            </a:pPr>
            <a:r>
              <a:rPr lang="en-US" altLang="en-US" sz="1400" dirty="0">
                <a:solidFill>
                  <a:srgbClr val="000000"/>
                </a:solidFill>
                <a:latin typeface="Arial" pitchFamily="34" charset="0"/>
              </a:rPr>
              <a:t>  proper credit is given to the author(s) and to the National Center for Cultural Competence. </a:t>
            </a:r>
          </a:p>
          <a:p>
            <a:endParaRPr lang="en-US" altLang="en-US" sz="1400" b="1" dirty="0">
              <a:solidFill>
                <a:srgbClr val="000000"/>
              </a:solidFill>
              <a:latin typeface="Arial" pitchFamily="34" charset="0"/>
            </a:endParaRPr>
          </a:p>
          <a:p>
            <a:r>
              <a:rPr lang="en-US" altLang="en-US" sz="1400" b="1" dirty="0">
                <a:solidFill>
                  <a:srgbClr val="000000"/>
                </a:solidFill>
                <a:latin typeface="Arial" pitchFamily="34" charset="0"/>
              </a:rPr>
              <a:t>Permission is required</a:t>
            </a:r>
            <a:r>
              <a:rPr lang="en-US" altLang="en-US" sz="1400" dirty="0">
                <a:solidFill>
                  <a:srgbClr val="000000"/>
                </a:solidFill>
                <a:latin typeface="Arial" pitchFamily="34" charset="0"/>
              </a:rPr>
              <a:t> if the material is to be:</a:t>
            </a:r>
          </a:p>
          <a:p>
            <a:pPr lvl="1">
              <a:buFont typeface="Arial" pitchFamily="34" charset="0"/>
              <a:buChar char="•"/>
            </a:pPr>
            <a:r>
              <a:rPr lang="en-US" altLang="en-US" sz="1400" dirty="0">
                <a:solidFill>
                  <a:srgbClr val="000000"/>
                </a:solidFill>
                <a:latin typeface="Arial" pitchFamily="34" charset="0"/>
              </a:rPr>
              <a:t>  modified in any way </a:t>
            </a:r>
          </a:p>
          <a:p>
            <a:pPr lvl="1">
              <a:buFont typeface="Arial" pitchFamily="34" charset="0"/>
              <a:buChar char="•"/>
            </a:pPr>
            <a:r>
              <a:rPr lang="en-US" altLang="en-US" sz="1400" dirty="0">
                <a:solidFill>
                  <a:srgbClr val="000000"/>
                </a:solidFill>
                <a:latin typeface="Arial" pitchFamily="34" charset="0"/>
              </a:rPr>
              <a:t>  used in broad distribution. </a:t>
            </a:r>
          </a:p>
          <a:p>
            <a:endParaRPr lang="en-US" altLang="en-US" sz="1400" dirty="0">
              <a:solidFill>
                <a:srgbClr val="000000"/>
              </a:solidFill>
              <a:latin typeface="Arial" pitchFamily="34" charset="0"/>
            </a:endParaRPr>
          </a:p>
          <a:p>
            <a:r>
              <a:rPr lang="en-US" altLang="en-US" sz="1400" dirty="0">
                <a:solidFill>
                  <a:srgbClr val="000000"/>
                </a:solidFill>
                <a:latin typeface="Arial" pitchFamily="34" charset="0"/>
              </a:rPr>
              <a:t>To request permission and for more information, contact </a:t>
            </a:r>
            <a:r>
              <a:rPr lang="en-US" altLang="en-US" sz="1400" dirty="0">
                <a:solidFill>
                  <a:srgbClr val="000000"/>
                </a:solidFill>
                <a:latin typeface="Arial" pitchFamily="34" charset="0"/>
                <a:hlinkClick r:id="rId5"/>
              </a:rPr>
              <a:t>cultural@georgetown.edu</a:t>
            </a:r>
            <a:r>
              <a:rPr lang="en-US" altLang="en-US" sz="1400" dirty="0">
                <a:solidFill>
                  <a:srgbClr val="000000"/>
                </a:solidFill>
                <a:latin typeface="Arial" pitchFamily="34" charset="0"/>
              </a:rPr>
              <a:t>.</a:t>
            </a:r>
            <a:br>
              <a:rPr lang="en-US" altLang="en-US" sz="1400" dirty="0">
                <a:solidFill>
                  <a:srgbClr val="000000"/>
                </a:solidFill>
                <a:latin typeface="Arial" pitchFamily="34" charset="0"/>
              </a:rPr>
            </a:br>
            <a:endParaRPr lang="en-US" altLang="en-US" sz="1400" dirty="0">
              <a:solidFill>
                <a:srgbClr val="000000"/>
              </a:solidFill>
              <a:latin typeface="Arial" pitchFamily="34" charset="0"/>
            </a:endParaRPr>
          </a:p>
        </p:txBody>
      </p:sp>
      <p:sp>
        <p:nvSpPr>
          <p:cNvPr id="129026" name="Text Box 2">
            <a:extLst>
              <a:ext uri="{C183D7F6-B498-43B3-948B-1728B52AA6E4}">
                <adec:decorative xmlns:adec="http://schemas.microsoft.com/office/drawing/2017/decorative" val="1"/>
              </a:ext>
            </a:extLst>
          </p:cNvPr>
          <p:cNvSpPr txBox="1">
            <a:spLocks noChangeArrowheads="1"/>
          </p:cNvSpPr>
          <p:nvPr/>
        </p:nvSpPr>
        <p:spPr bwMode="auto">
          <a:xfrm>
            <a:off x="0" y="6248400"/>
            <a:ext cx="12192000" cy="609600"/>
          </a:xfrm>
          <a:prstGeom prst="rect">
            <a:avLst/>
          </a:prstGeom>
          <a:solidFill>
            <a:schemeClr val="bg1">
              <a:lumMod val="50000"/>
            </a:schemeClr>
          </a:solidFill>
          <a:ln>
            <a:noFill/>
          </a:ln>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endParaRPr lang="en-US" altLang="en-US" sz="2600" dirty="0">
              <a:solidFill>
                <a:srgbClr val="000000"/>
              </a:solidFill>
              <a:latin typeface="Arial" pitchFamily="34" charset="0"/>
            </a:endParaRPr>
          </a:p>
        </p:txBody>
      </p:sp>
    </p:spTree>
    <p:extLst>
      <p:ext uri="{BB962C8B-B14F-4D97-AF65-F5344CB8AC3E}">
        <p14:creationId xmlns:p14="http://schemas.microsoft.com/office/powerpoint/2010/main" val="35792929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009900" y="662940"/>
            <a:ext cx="6172200" cy="857250"/>
          </a:xfrm>
        </p:spPr>
        <p:txBody>
          <a:bodyPr>
            <a:normAutofit/>
          </a:bodyPr>
          <a:lstStyle>
            <a:lvl1pPr>
              <a:defRPr b="1" baseline="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sz="4000" dirty="0">
                <a:latin typeface="Candara" panose="020E0502030303020204" pitchFamily="34" charset="0"/>
              </a:rPr>
              <a:t>Questions</a:t>
            </a:r>
          </a:p>
        </p:txBody>
      </p:sp>
      <p:pic>
        <p:nvPicPr>
          <p:cNvPr id="6" name="Picture 4" descr="Image result for ques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6971" y="1742228"/>
            <a:ext cx="4498059" cy="3373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6647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9A24F-F8A1-4EC4-86A6-7E3AB37BEF30}"/>
              </a:ext>
            </a:extLst>
          </p:cNvPr>
          <p:cNvSpPr>
            <a:spLocks noGrp="1"/>
          </p:cNvSpPr>
          <p:nvPr>
            <p:ph type="title"/>
          </p:nvPr>
        </p:nvSpPr>
        <p:spPr/>
        <p:txBody>
          <a:bodyPr>
            <a:normAutofit/>
          </a:bodyPr>
          <a:lstStyle/>
          <a:p>
            <a:pPr algn="ctr"/>
            <a:r>
              <a:rPr lang="en-US" sz="4000" b="1" dirty="0"/>
              <a:t>Need More Information?</a:t>
            </a:r>
          </a:p>
        </p:txBody>
      </p:sp>
      <p:sp>
        <p:nvSpPr>
          <p:cNvPr id="13" name="Content Placeholder 2"/>
          <p:cNvSpPr txBox="1">
            <a:spLocks/>
          </p:cNvSpPr>
          <p:nvPr/>
        </p:nvSpPr>
        <p:spPr>
          <a:xfrm>
            <a:off x="2700583" y="1417638"/>
            <a:ext cx="6790834" cy="339447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800" dirty="0">
              <a:solidFill>
                <a:prstClr val="black"/>
              </a:solidFill>
              <a:latin typeface="Calibri"/>
            </a:endParaRPr>
          </a:p>
          <a:p>
            <a:pPr marL="0" indent="0" algn="ctr">
              <a:buNone/>
            </a:pPr>
            <a:r>
              <a:rPr lang="en-US" sz="2800" b="1" dirty="0">
                <a:solidFill>
                  <a:prstClr val="black"/>
                </a:solidFill>
                <a:latin typeface="Candara" panose="020E0502030303020204" pitchFamily="34" charset="0"/>
              </a:rPr>
              <a:t>Visit CADRE online</a:t>
            </a:r>
          </a:p>
          <a:p>
            <a:pPr marL="0" indent="0" algn="ctr">
              <a:buNone/>
            </a:pPr>
            <a:r>
              <a:rPr lang="en-US" sz="2800" b="1" dirty="0">
                <a:solidFill>
                  <a:prstClr val="black"/>
                </a:solidFill>
                <a:latin typeface="Candara" panose="020E0502030303020204" pitchFamily="34" charset="0"/>
                <a:hlinkClick r:id="rId2"/>
              </a:rPr>
              <a:t>www.cadreworks.org</a:t>
            </a:r>
            <a:endParaRPr lang="en-US" sz="2800" b="1" dirty="0">
              <a:solidFill>
                <a:prstClr val="black"/>
              </a:solidFill>
              <a:latin typeface="Candara" panose="020E0502030303020204" pitchFamily="34" charset="0"/>
            </a:endParaRPr>
          </a:p>
          <a:p>
            <a:pPr marL="0" indent="0" algn="ctr">
              <a:buNone/>
            </a:pPr>
            <a:endParaRPr lang="en-US" sz="2800" b="1" dirty="0">
              <a:solidFill>
                <a:prstClr val="black"/>
              </a:solidFill>
              <a:latin typeface="Candara" panose="020E0502030303020204" pitchFamily="34" charset="0"/>
            </a:endParaRPr>
          </a:p>
          <a:p>
            <a:pPr marL="0" indent="0" algn="ctr">
              <a:buNone/>
            </a:pPr>
            <a:r>
              <a:rPr lang="en-US" sz="2800" b="1" dirty="0">
                <a:solidFill>
                  <a:prstClr val="black"/>
                </a:solidFill>
                <a:latin typeface="Candara" panose="020E0502030303020204" pitchFamily="34" charset="0"/>
              </a:rPr>
              <a:t>Contact CADRE via email</a:t>
            </a:r>
          </a:p>
          <a:p>
            <a:pPr marL="0" indent="0" algn="ctr">
              <a:buNone/>
            </a:pPr>
            <a:r>
              <a:rPr lang="en-US" sz="2800" b="1" dirty="0">
                <a:solidFill>
                  <a:prstClr val="black"/>
                </a:solidFill>
                <a:latin typeface="Candara" panose="020E0502030303020204" pitchFamily="34" charset="0"/>
                <a:hlinkClick r:id="rId3"/>
              </a:rPr>
              <a:t>cadre@directionservice.org</a:t>
            </a:r>
            <a:endParaRPr lang="en-US" sz="2800" b="1" dirty="0">
              <a:solidFill>
                <a:prstClr val="black"/>
              </a:solidFill>
              <a:latin typeface="Candara" panose="020E0502030303020204" pitchFamily="34" charset="0"/>
            </a:endParaRPr>
          </a:p>
          <a:p>
            <a:pPr marL="0" indent="0" algn="ctr">
              <a:buNone/>
            </a:pPr>
            <a:endParaRPr lang="en-US" sz="2800" b="1" dirty="0">
              <a:solidFill>
                <a:prstClr val="black"/>
              </a:solidFill>
              <a:latin typeface="Candara" panose="020E0502030303020204" pitchFamily="34" charset="0"/>
            </a:endParaRPr>
          </a:p>
          <a:p>
            <a:pPr marL="0" indent="0" algn="ctr">
              <a:buNone/>
            </a:pPr>
            <a:r>
              <a:rPr lang="en-US" sz="2800" b="1" dirty="0">
                <a:solidFill>
                  <a:prstClr val="black"/>
                </a:solidFill>
                <a:latin typeface="Candara" panose="020E0502030303020204" pitchFamily="34" charset="0"/>
                <a:hlinkClick r:id="rId4"/>
              </a:rPr>
              <a:t>Sign up </a:t>
            </a:r>
            <a:r>
              <a:rPr lang="en-US" sz="2800" b="1" dirty="0">
                <a:solidFill>
                  <a:prstClr val="black"/>
                </a:solidFill>
                <a:latin typeface="Candara" panose="020E0502030303020204" pitchFamily="34" charset="0"/>
              </a:rPr>
              <a:t>for the CADRE Newsletter!</a:t>
            </a:r>
          </a:p>
        </p:txBody>
      </p:sp>
    </p:spTree>
    <p:extLst>
      <p:ext uri="{BB962C8B-B14F-4D97-AF65-F5344CB8AC3E}">
        <p14:creationId xmlns:p14="http://schemas.microsoft.com/office/powerpoint/2010/main" val="2880384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09900" y="674490"/>
            <a:ext cx="6172200" cy="857250"/>
          </a:xfrm>
        </p:spPr>
        <p:txBody>
          <a:bodyPr>
            <a:normAutofit/>
          </a:bodyPr>
          <a:lstStyle>
            <a:lvl1pPr>
              <a:defRPr b="1" baseline="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sz="4000" dirty="0">
                <a:latin typeface="Candara" panose="020E0502030303020204" pitchFamily="34" charset="0"/>
              </a:rPr>
              <a:t>Thank you for joining us!</a:t>
            </a:r>
          </a:p>
        </p:txBody>
      </p:sp>
      <p:sp>
        <p:nvSpPr>
          <p:cNvPr id="7" name="TextBox 6"/>
          <p:cNvSpPr txBox="1"/>
          <p:nvPr/>
        </p:nvSpPr>
        <p:spPr>
          <a:xfrm>
            <a:off x="2548255" y="1805881"/>
            <a:ext cx="7095490" cy="2677656"/>
          </a:xfrm>
          <a:prstGeom prst="rect">
            <a:avLst/>
          </a:prstGeom>
          <a:noFill/>
        </p:spPr>
        <p:txBody>
          <a:bodyPr wrap="square" rtlCol="0">
            <a:spAutoFit/>
          </a:bodyPr>
          <a:lstStyle/>
          <a:p>
            <a:pPr marL="85725" algn="ctr"/>
            <a:r>
              <a:rPr lang="en-US" sz="2800" i="1" dirty="0">
                <a:solidFill>
                  <a:prstClr val="black"/>
                </a:solidFill>
                <a:latin typeface="Candara" panose="020E0502030303020204" pitchFamily="34" charset="0"/>
                <a:cs typeface="Arial" panose="020B0604020202020204" pitchFamily="34" charset="0"/>
              </a:rPr>
              <a:t>Please take a few minutes to respond to this brief survey about your experience:</a:t>
            </a:r>
            <a:br>
              <a:rPr lang="en-US" sz="2800" i="1" dirty="0">
                <a:solidFill>
                  <a:prstClr val="black"/>
                </a:solidFill>
                <a:latin typeface="Candara" panose="020E0502030303020204" pitchFamily="34" charset="0"/>
                <a:cs typeface="Arial" panose="020B0604020202020204" pitchFamily="34" charset="0"/>
              </a:rPr>
            </a:br>
            <a:endParaRPr lang="en-US" sz="2800" i="1" dirty="0">
              <a:solidFill>
                <a:prstClr val="black"/>
              </a:solidFill>
              <a:latin typeface="Candara" panose="020E0502030303020204" pitchFamily="34" charset="0"/>
              <a:cs typeface="Arial" panose="020B0604020202020204" pitchFamily="34" charset="0"/>
            </a:endParaRPr>
          </a:p>
          <a:p>
            <a:pPr marL="85725" algn="ctr"/>
            <a:r>
              <a:rPr lang="en-US" sz="2800" dirty="0">
                <a:solidFill>
                  <a:prstClr val="black"/>
                </a:solidFill>
                <a:latin typeface="Candara" panose="020E0502030303020204" pitchFamily="34" charset="0"/>
                <a:cs typeface="Arial" panose="020B0604020202020204" pitchFamily="34" charset="0"/>
                <a:hlinkClick r:id="rId2"/>
              </a:rPr>
              <a:t>Survey Monkey link:</a:t>
            </a:r>
            <a:endParaRPr lang="en-US" sz="2800" dirty="0">
              <a:solidFill>
                <a:prstClr val="black"/>
              </a:solidFill>
              <a:latin typeface="Candara" panose="020E0502030303020204" pitchFamily="34" charset="0"/>
              <a:cs typeface="Arial" panose="020B0604020202020204" pitchFamily="34" charset="0"/>
              <a:hlinkClick r:id="" action="ppaction://noaction"/>
            </a:endParaRPr>
          </a:p>
          <a:p>
            <a:pPr marL="85725" algn="ctr"/>
            <a:r>
              <a:rPr lang="en-US" sz="2800" dirty="0">
                <a:solidFill>
                  <a:prstClr val="black"/>
                </a:solidFill>
                <a:latin typeface="Candara" panose="020E0502030303020204" pitchFamily="34" charset="0"/>
                <a:cs typeface="Arial" panose="020B0604020202020204" pitchFamily="34" charset="0"/>
                <a:hlinkClick r:id="rId2"/>
              </a:rPr>
              <a:t>https://www.surveymonkey.com/r/TawaraGoode-CulturalBroker</a:t>
            </a:r>
            <a:r>
              <a:rPr lang="en-US" sz="2800" dirty="0">
                <a:solidFill>
                  <a:prstClr val="black"/>
                </a:solidFill>
                <a:latin typeface="Candara" panose="020E0502030303020204" pitchFamily="34" charset="0"/>
                <a:cs typeface="Arial" panose="020B0604020202020204" pitchFamily="34" charset="0"/>
              </a:rPr>
              <a:t> </a:t>
            </a:r>
          </a:p>
        </p:txBody>
      </p:sp>
      <p:pic>
        <p:nvPicPr>
          <p:cNvPr id="8" name="Picture 2" descr="Survey Image" title="Survey Imag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28838" y="4326790"/>
            <a:ext cx="1934324" cy="1731220"/>
          </a:xfrm>
          <a:prstGeom prst="rect">
            <a:avLst/>
          </a:prstGeom>
          <a:noFill/>
          <a:ln>
            <a:noFill/>
          </a:ln>
          <a:effectLst>
            <a:outerShdw blurRad="50800" dist="38100" dir="2700000" algn="tl" rotWithShape="0">
              <a:prstClr val="black">
                <a:alpha val="40000"/>
              </a:prstClr>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4771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DB515CB-B3C5-4A96-A373-487CB17BB28E}"/>
              </a:ext>
            </a:extLst>
          </p:cNvPr>
          <p:cNvSpPr>
            <a:spLocks noGrp="1"/>
          </p:cNvSpPr>
          <p:nvPr>
            <p:ph type="title"/>
          </p:nvPr>
        </p:nvSpPr>
        <p:spPr>
          <a:xfrm>
            <a:off x="1070253" y="1125804"/>
            <a:ext cx="10515600" cy="609601"/>
          </a:xfrm>
        </p:spPr>
        <p:txBody>
          <a:bodyPr>
            <a:normAutofit fontScale="90000"/>
          </a:bodyPr>
          <a:lstStyle/>
          <a:p>
            <a:r>
              <a:rPr lang="en-US" dirty="0"/>
              <a:t>Participants will:</a:t>
            </a:r>
            <a:br>
              <a:rPr lang="en-US" dirty="0"/>
            </a:br>
            <a:endParaRPr lang="en-US" dirty="0"/>
          </a:p>
        </p:txBody>
      </p:sp>
      <p:sp>
        <p:nvSpPr>
          <p:cNvPr id="3" name="TextBox 2"/>
          <p:cNvSpPr txBox="1"/>
          <p:nvPr/>
        </p:nvSpPr>
        <p:spPr>
          <a:xfrm>
            <a:off x="1070253" y="1536174"/>
            <a:ext cx="10051491" cy="3785652"/>
          </a:xfrm>
          <a:prstGeom prst="rect">
            <a:avLst/>
          </a:prstGeom>
          <a:noFill/>
        </p:spPr>
        <p:txBody>
          <a:bodyPr wrap="square">
            <a:spAutoFit/>
          </a:bodyPr>
          <a:lstStyle/>
          <a:p>
            <a:pPr marL="514350" lvl="0" indent="-514350">
              <a:buFont typeface="+mj-lt"/>
              <a:buAutoNum type="arabicPeriod"/>
            </a:pPr>
            <a:r>
              <a:rPr lang="en-US" sz="3000" dirty="0"/>
              <a:t>Define the concept of cultural brokering.</a:t>
            </a:r>
          </a:p>
          <a:p>
            <a:pPr marL="514350" lvl="0" indent="-514350">
              <a:buFont typeface="+mj-lt"/>
              <a:buAutoNum type="arabicPeriod"/>
            </a:pPr>
            <a:r>
              <a:rPr lang="en-US" sz="3000" dirty="0"/>
              <a:t>List the attributes, knowledge, and skills of a cultural broker.  </a:t>
            </a:r>
          </a:p>
          <a:p>
            <a:pPr marL="514350" lvl="0" indent="-514350">
              <a:buFont typeface="+mj-lt"/>
              <a:buAutoNum type="arabicPeriod"/>
            </a:pPr>
            <a:r>
              <a:rPr lang="en-US" sz="3000" dirty="0"/>
              <a:t>Cite guiding principles of cultural brokering.</a:t>
            </a:r>
          </a:p>
          <a:p>
            <a:pPr marL="514350" lvl="0" indent="-514350">
              <a:buFont typeface="+mj-lt"/>
              <a:buAutoNum type="arabicPeriod"/>
            </a:pPr>
            <a:r>
              <a:rPr lang="en-US" sz="3000" dirty="0"/>
              <a:t>List six key strategies for engaging diverse communities.</a:t>
            </a:r>
          </a:p>
          <a:p>
            <a:pPr marL="514350" lvl="0" indent="-514350">
              <a:buFont typeface="+mj-lt"/>
              <a:buAutoNum type="arabicPeriod"/>
            </a:pPr>
            <a:r>
              <a:rPr lang="en-US" sz="3000" dirty="0"/>
              <a:t>Apply the concept, principles, and practices of cultural brokering to dispute resolution in special education and early intervention including their relationship to cultural and linguistic competence.    </a:t>
            </a:r>
          </a:p>
        </p:txBody>
      </p:sp>
      <p:sp>
        <p:nvSpPr>
          <p:cNvPr id="7" name="Text Box 8"/>
          <p:cNvSpPr txBox="1">
            <a:spLocks noChangeArrowheads="1"/>
          </p:cNvSpPr>
          <p:nvPr/>
        </p:nvSpPr>
        <p:spPr bwMode="auto">
          <a:xfrm>
            <a:off x="5668631" y="6373813"/>
            <a:ext cx="5562600" cy="261610"/>
          </a:xfrm>
          <a:prstGeom prst="rect">
            <a:avLst/>
          </a:prstGeom>
          <a:noFill/>
          <a:ln w="9525">
            <a:noFill/>
            <a:miter lim="800000"/>
            <a:headEnd/>
            <a:tailEnd/>
          </a:ln>
        </p:spPr>
        <p:txBody>
          <a:bodyPr wrap="square">
            <a:spAutoFit/>
          </a:bodyPr>
          <a:lstStyle/>
          <a:p>
            <a:pPr algn="r"/>
            <a:r>
              <a:rPr lang="en-US" sz="1100" dirty="0">
                <a:solidFill>
                  <a:prstClr val="black"/>
                </a:solidFill>
                <a:cs typeface="Arial" pitchFamily="34" charset="0"/>
              </a:rPr>
              <a:t>Slide Source:© 2022  -  Georgetown University National Center  for Cultural Competence</a:t>
            </a:r>
          </a:p>
        </p:txBody>
      </p:sp>
      <p:pic>
        <p:nvPicPr>
          <p:cNvPr id="44038" name="Picture 4" descr="NCCC Logo&#10;&#10;The NCCC logo is a cluster of three  red figures with the name Georgetown University National Center for Cultural Competence in black ty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13959" y="6353969"/>
            <a:ext cx="595313" cy="3984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314" name="Text Box 3">
            <a:extLst>
              <a:ext uri="{C183D7F6-B498-43B3-948B-1728B52AA6E4}">
                <adec:decorative xmlns:adec="http://schemas.microsoft.com/office/drawing/2017/decorative" val="1"/>
              </a:ext>
            </a:extLst>
          </p:cNvPr>
          <p:cNvSpPr txBox="1">
            <a:spLocks noChangeArrowheads="1"/>
          </p:cNvSpPr>
          <p:nvPr/>
        </p:nvSpPr>
        <p:spPr bwMode="auto">
          <a:xfrm>
            <a:off x="0" y="6248400"/>
            <a:ext cx="12192000" cy="609600"/>
          </a:xfrm>
          <a:prstGeom prst="rect">
            <a:avLst/>
          </a:prstGeom>
          <a:solidFill>
            <a:schemeClr val="bg1">
              <a:lumMod val="65000"/>
            </a:schemeClr>
          </a:solidFill>
          <a:ln w="9525">
            <a:noFill/>
            <a:miter lim="800000"/>
            <a:headEnd/>
            <a:tailEnd/>
          </a:ln>
        </p:spPr>
        <p:txBody>
          <a:bodyPr/>
          <a:lstStyle/>
          <a:p>
            <a:pPr>
              <a:spcBef>
                <a:spcPct val="50000"/>
              </a:spcBef>
              <a:defRPr/>
            </a:pPr>
            <a:endParaRPr lang="en-US" dirty="0">
              <a:solidFill>
                <a:prstClr val="black"/>
              </a:solidFill>
              <a:cs typeface="Arial" pitchFamily="34" charset="0"/>
            </a:endParaRPr>
          </a:p>
        </p:txBody>
      </p:sp>
      <p:sp>
        <p:nvSpPr>
          <p:cNvPr id="13315" name="Text Box 4">
            <a:extLst>
              <a:ext uri="{C183D7F6-B498-43B3-948B-1728B52AA6E4}">
                <adec:decorative xmlns:adec="http://schemas.microsoft.com/office/drawing/2017/decorative" val="1"/>
              </a:ext>
            </a:extLst>
          </p:cNvPr>
          <p:cNvSpPr txBox="1">
            <a:spLocks noChangeArrowheads="1"/>
          </p:cNvSpPr>
          <p:nvPr/>
        </p:nvSpPr>
        <p:spPr bwMode="auto">
          <a:xfrm>
            <a:off x="0" y="0"/>
            <a:ext cx="12192000" cy="609600"/>
          </a:xfrm>
          <a:prstGeom prst="rect">
            <a:avLst/>
          </a:prstGeom>
          <a:solidFill>
            <a:schemeClr val="bg1">
              <a:lumMod val="65000"/>
            </a:schemeClr>
          </a:solidFill>
          <a:ln w="9525">
            <a:noFill/>
            <a:miter lim="800000"/>
            <a:headEnd/>
            <a:tailEnd/>
          </a:ln>
        </p:spPr>
        <p:txBody>
          <a:bodyPr/>
          <a:lstStyle/>
          <a:p>
            <a:pPr algn="ctr">
              <a:spcBef>
                <a:spcPct val="50000"/>
              </a:spcBef>
              <a:defRPr/>
            </a:pPr>
            <a:endParaRPr lang="en-US" sz="2800" cap="small" dirty="0">
              <a:solidFill>
                <a:prstClr val="white"/>
              </a:solidFill>
              <a:cs typeface="Arial" pitchFamily="34" charset="0"/>
            </a:endParaRPr>
          </a:p>
        </p:txBody>
      </p:sp>
      <p:pic>
        <p:nvPicPr>
          <p:cNvPr id="15" name="Picture 4" descr="NCCC Logo&#10;&#10;The NCCC logo is a cluster of three  red figures with the name Georgetown University National Center for Cultural Competence in black type.">
            <a:extLst>
              <a:ext uri="{FF2B5EF4-FFF2-40B4-BE49-F238E27FC236}">
                <a16:creationId xmlns:a16="http://schemas.microsoft.com/office/drawing/2014/main" id="{E0940581-AF22-49E9-A488-08C5E52E73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70089" y="6353969"/>
            <a:ext cx="595313" cy="3984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 name="Text Box 8">
            <a:extLst>
              <a:ext uri="{FF2B5EF4-FFF2-40B4-BE49-F238E27FC236}">
                <a16:creationId xmlns:a16="http://schemas.microsoft.com/office/drawing/2014/main" id="{63418A84-8139-43BC-A7E1-8E876870C3AF}"/>
              </a:ext>
            </a:extLst>
          </p:cNvPr>
          <p:cNvSpPr txBox="1">
            <a:spLocks noChangeArrowheads="1"/>
          </p:cNvSpPr>
          <p:nvPr/>
        </p:nvSpPr>
        <p:spPr bwMode="auto">
          <a:xfrm>
            <a:off x="5741831" y="6422395"/>
            <a:ext cx="5334000" cy="261610"/>
          </a:xfrm>
          <a:prstGeom prst="rect">
            <a:avLst/>
          </a:prstGeom>
          <a:noFill/>
          <a:ln w="9525">
            <a:noFill/>
            <a:miter lim="800000"/>
            <a:headEnd/>
            <a:tailEnd/>
          </a:ln>
        </p:spPr>
        <p:txBody>
          <a:bodyPr wrap="square">
            <a:spAutoFit/>
          </a:bodyPr>
          <a:lstStyle/>
          <a:p>
            <a:pPr algn="r" fontAlgn="base">
              <a:spcBef>
                <a:spcPct val="0"/>
              </a:spcBef>
              <a:spcAft>
                <a:spcPct val="0"/>
              </a:spcAft>
            </a:pPr>
            <a:r>
              <a:rPr lang="en-US" sz="1100" dirty="0">
                <a:solidFill>
                  <a:prstClr val="black"/>
                </a:solidFill>
                <a:cs typeface="Arial" pitchFamily="34" charset="0"/>
              </a:rPr>
              <a:t>Slide Source:© 2022 -  Georgetown University National Center  for Cultural Competence</a:t>
            </a:r>
          </a:p>
        </p:txBody>
      </p:sp>
    </p:spTree>
    <p:extLst>
      <p:ext uri="{BB962C8B-B14F-4D97-AF65-F5344CB8AC3E}">
        <p14:creationId xmlns:p14="http://schemas.microsoft.com/office/powerpoint/2010/main" val="2852484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AF186-728D-4F5E-82B0-AF566BF9F5F3}"/>
              </a:ext>
            </a:extLst>
          </p:cNvPr>
          <p:cNvSpPr>
            <a:spLocks noGrp="1"/>
          </p:cNvSpPr>
          <p:nvPr>
            <p:ph type="title"/>
          </p:nvPr>
        </p:nvSpPr>
        <p:spPr>
          <a:xfrm>
            <a:off x="2244793" y="121200"/>
            <a:ext cx="10515600" cy="1325563"/>
          </a:xfrm>
        </p:spPr>
        <p:txBody>
          <a:bodyPr>
            <a:normAutofit fontScale="90000"/>
          </a:bodyPr>
          <a:lstStyle/>
          <a:p>
            <a:r>
              <a:rPr lang="en-US" sz="2400" dirty="0">
                <a:latin typeface="+mn-lt"/>
                <a:ea typeface="+mn-ea"/>
                <a:cs typeface="+mn-cs"/>
              </a:rPr>
              <a:t>The State Department of Education’s Dispute Resolution office relies on several mechanisms to gather stakeholder feedback including but not limited to:</a:t>
            </a:r>
            <a:br>
              <a:rPr lang="en-US" dirty="0"/>
            </a:br>
            <a:endParaRPr lang="en-US" dirty="0"/>
          </a:p>
        </p:txBody>
      </p:sp>
      <p:sp>
        <p:nvSpPr>
          <p:cNvPr id="7" name="TextBox 6"/>
          <p:cNvSpPr txBox="1"/>
          <p:nvPr/>
        </p:nvSpPr>
        <p:spPr>
          <a:xfrm>
            <a:off x="0" y="0"/>
            <a:ext cx="1939857" cy="584775"/>
          </a:xfrm>
          <a:prstGeom prst="rect">
            <a:avLst/>
          </a:prstGeom>
          <a:solidFill>
            <a:schemeClr val="accent1">
              <a:lumMod val="40000"/>
              <a:lumOff val="60000"/>
            </a:schemeClr>
          </a:solidFill>
        </p:spPr>
        <p:txBody>
          <a:bodyPr wrap="square" rtlCol="0">
            <a:spAutoFit/>
          </a:bodyPr>
          <a:lstStyle/>
          <a:p>
            <a:pPr algn="ctr"/>
            <a:r>
              <a:rPr lang="en-US" sz="3200" dirty="0"/>
              <a:t>Scenario </a:t>
            </a:r>
          </a:p>
        </p:txBody>
      </p:sp>
      <p:pic>
        <p:nvPicPr>
          <p:cNvPr id="3" name="Picture 2" descr="Photo of people standing inside by window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4775"/>
            <a:ext cx="1939857" cy="1292430"/>
          </a:xfrm>
          <a:prstGeom prst="rect">
            <a:avLst/>
          </a:prstGeom>
        </p:spPr>
      </p:pic>
      <p:sp>
        <p:nvSpPr>
          <p:cNvPr id="10" name="Rectangle 9"/>
          <p:cNvSpPr/>
          <p:nvPr/>
        </p:nvSpPr>
        <p:spPr>
          <a:xfrm>
            <a:off x="2244793" y="836151"/>
            <a:ext cx="9209925" cy="1785104"/>
          </a:xfrm>
          <a:prstGeom prst="rect">
            <a:avLst/>
          </a:prstGeom>
        </p:spPr>
        <p:txBody>
          <a:bodyPr wrap="square">
            <a:spAutoFit/>
          </a:bodyPr>
          <a:lstStyle/>
          <a:p>
            <a:r>
              <a:rPr lang="en-US" sz="2200" dirty="0"/>
              <a:t>1) exit surveys from mediation and state complaint options; 2) commentary and recommendations  from the state’s federally funded Parent Center; and </a:t>
            </a:r>
          </a:p>
          <a:p>
            <a:r>
              <a:rPr lang="en-US" sz="2200" dirty="0"/>
              <a:t>3) quarterly presentations to the state’s special education advisory panel  typically given by  a representative from the Parent Center and two additional parents. </a:t>
            </a:r>
          </a:p>
        </p:txBody>
      </p:sp>
      <p:sp>
        <p:nvSpPr>
          <p:cNvPr id="4" name="Rectangle 3"/>
          <p:cNvSpPr/>
          <p:nvPr/>
        </p:nvSpPr>
        <p:spPr>
          <a:xfrm>
            <a:off x="2244793" y="2778936"/>
            <a:ext cx="9278477" cy="3477875"/>
          </a:xfrm>
          <a:prstGeom prst="rect">
            <a:avLst/>
          </a:prstGeom>
        </p:spPr>
        <p:txBody>
          <a:bodyPr wrap="square">
            <a:spAutoFit/>
          </a:bodyPr>
          <a:lstStyle/>
          <a:p>
            <a:r>
              <a:rPr lang="en-US" sz="2200" dirty="0"/>
              <a:t>The State Superintendent received a complaint asserting that the parents on the special education advisory panel are neither representative of the diverse populations that reside in the state in general, nor those racial and ethnic groups who reside in rural areas in particular.  Specifically, the complaint stated that the two parents appointed to the panel are “metropolitan, upper middle class, women who know nothing about the struggles of children with disabilities and their families with numerous challenges and who live in under resourced communities.” The parents appointed to the panel live in the largest metro area where the Department of Education is housed and were recommended by the Parent Center.</a:t>
            </a:r>
          </a:p>
        </p:txBody>
      </p:sp>
      <p:sp>
        <p:nvSpPr>
          <p:cNvPr id="5" name="Text Box 8"/>
          <p:cNvSpPr txBox="1">
            <a:spLocks noChangeArrowheads="1"/>
          </p:cNvSpPr>
          <p:nvPr/>
        </p:nvSpPr>
        <p:spPr bwMode="auto">
          <a:xfrm>
            <a:off x="5950735" y="6414492"/>
            <a:ext cx="5808921" cy="261610"/>
          </a:xfrm>
          <a:prstGeom prst="rect">
            <a:avLst/>
          </a:prstGeom>
          <a:noFill/>
          <a:ln w="9525">
            <a:noFill/>
            <a:miter lim="800000"/>
            <a:headEnd/>
            <a:tailEnd/>
          </a:ln>
        </p:spPr>
        <p:txBody>
          <a:bodyPr wrap="square">
            <a:spAutoFit/>
          </a:bodyPr>
          <a:lstStyle/>
          <a:p>
            <a:pPr algn="r"/>
            <a:r>
              <a:rPr lang="en-US" sz="1100" dirty="0">
                <a:solidFill>
                  <a:prstClr val="black"/>
                </a:solidFill>
                <a:cs typeface="Arial" pitchFamily="34" charset="0"/>
              </a:rPr>
              <a:t>Slide Source: 2022 - Georgetown University National Center  for Cultural Competence</a:t>
            </a:r>
          </a:p>
        </p:txBody>
      </p:sp>
    </p:spTree>
    <p:extLst>
      <p:ext uri="{BB962C8B-B14F-4D97-AF65-F5344CB8AC3E}">
        <p14:creationId xmlns:p14="http://schemas.microsoft.com/office/powerpoint/2010/main" val="1058055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4B3120-0BE6-4743-845C-DAA0DD37FE73}"/>
              </a:ext>
            </a:extLst>
          </p:cNvPr>
          <p:cNvSpPr>
            <a:spLocks noGrp="1"/>
          </p:cNvSpPr>
          <p:nvPr>
            <p:ph type="title"/>
          </p:nvPr>
        </p:nvSpPr>
        <p:spPr/>
        <p:txBody>
          <a:bodyPr>
            <a:normAutofit fontScale="90000"/>
          </a:bodyPr>
          <a:lstStyle/>
          <a:p>
            <a:pPr algn="ctr"/>
            <a:r>
              <a:rPr lang="en-US" b="1" dirty="0"/>
              <a:t>Exactly who are the diverse communities and </a:t>
            </a:r>
            <a:br>
              <a:rPr lang="en-US" b="1" dirty="0"/>
            </a:br>
            <a:r>
              <a:rPr lang="en-US" b="1" dirty="0"/>
              <a:t>stakeholders in your state?</a:t>
            </a:r>
            <a:br>
              <a:rPr lang="en-US" dirty="0"/>
            </a:br>
            <a:endParaRPr lang="en-US" dirty="0"/>
          </a:p>
        </p:txBody>
      </p:sp>
      <p:pic>
        <p:nvPicPr>
          <p:cNvPr id="9" name="Picture 8" descr="Image of people with images of thought bubbles above the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218" y="2098241"/>
            <a:ext cx="5223594" cy="3140686"/>
          </a:xfrm>
          <a:prstGeom prst="rect">
            <a:avLst/>
          </a:prstGeom>
        </p:spPr>
      </p:pic>
      <p:sp>
        <p:nvSpPr>
          <p:cNvPr id="13314" name="Text Box 3">
            <a:extLst>
              <a:ext uri="{C183D7F6-B498-43B3-948B-1728B52AA6E4}">
                <adec:decorative xmlns:adec="http://schemas.microsoft.com/office/drawing/2017/decorative" val="1"/>
              </a:ext>
            </a:extLst>
          </p:cNvPr>
          <p:cNvSpPr txBox="1">
            <a:spLocks noChangeArrowheads="1"/>
          </p:cNvSpPr>
          <p:nvPr/>
        </p:nvSpPr>
        <p:spPr bwMode="auto">
          <a:xfrm>
            <a:off x="0" y="6248400"/>
            <a:ext cx="12192000" cy="609600"/>
          </a:xfrm>
          <a:prstGeom prst="rect">
            <a:avLst/>
          </a:prstGeom>
          <a:solidFill>
            <a:schemeClr val="bg1">
              <a:lumMod val="65000"/>
            </a:schemeClr>
          </a:solidFill>
          <a:ln w="9525">
            <a:noFill/>
            <a:miter lim="800000"/>
            <a:headEnd/>
            <a:tailEnd/>
          </a:ln>
        </p:spPr>
        <p:txBody>
          <a:bodyPr/>
          <a:lstStyle/>
          <a:p>
            <a:pPr>
              <a:spcBef>
                <a:spcPct val="50000"/>
              </a:spcBef>
              <a:defRPr/>
            </a:pPr>
            <a:endParaRPr lang="en-US" dirty="0">
              <a:solidFill>
                <a:prstClr val="black"/>
              </a:solidFill>
            </a:endParaRPr>
          </a:p>
        </p:txBody>
      </p:sp>
      <p:sp>
        <p:nvSpPr>
          <p:cNvPr id="7" name="Text Box 8"/>
          <p:cNvSpPr txBox="1">
            <a:spLocks noChangeArrowheads="1"/>
          </p:cNvSpPr>
          <p:nvPr/>
        </p:nvSpPr>
        <p:spPr bwMode="auto">
          <a:xfrm>
            <a:off x="5741831" y="6422395"/>
            <a:ext cx="5334000" cy="261610"/>
          </a:xfrm>
          <a:prstGeom prst="rect">
            <a:avLst/>
          </a:prstGeom>
          <a:noFill/>
          <a:ln w="9525">
            <a:noFill/>
            <a:miter lim="800000"/>
            <a:headEnd/>
            <a:tailEnd/>
          </a:ln>
        </p:spPr>
        <p:txBody>
          <a:bodyPr wrap="square">
            <a:spAutoFit/>
          </a:bodyPr>
          <a:lstStyle/>
          <a:p>
            <a:pPr algn="r" fontAlgn="base">
              <a:spcBef>
                <a:spcPct val="0"/>
              </a:spcBef>
              <a:spcAft>
                <a:spcPct val="0"/>
              </a:spcAft>
            </a:pPr>
            <a:r>
              <a:rPr lang="en-US" sz="1100" dirty="0">
                <a:solidFill>
                  <a:prstClr val="black"/>
                </a:solidFill>
                <a:cs typeface="Arial" pitchFamily="34" charset="0"/>
              </a:rPr>
              <a:t>Slide Source:© 2022 -  Georgetown University National Center  for Cultural Competence</a:t>
            </a:r>
          </a:p>
        </p:txBody>
      </p:sp>
      <p:pic>
        <p:nvPicPr>
          <p:cNvPr id="44038" name="Picture 4" descr="NCCC Logo&#10;&#10;The NCCC logo is a cluster of three  red figures with the name Georgetown University National Center for Cultural Competence in black ty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70089" y="6353969"/>
            <a:ext cx="595313" cy="3984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7850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1B8BE7C-5CCA-4848-8EC6-3323055AB1F4}"/>
              </a:ext>
            </a:extLst>
          </p:cNvPr>
          <p:cNvSpPr>
            <a:spLocks noGrp="1"/>
          </p:cNvSpPr>
          <p:nvPr>
            <p:ph type="title"/>
          </p:nvPr>
        </p:nvSpPr>
        <p:spPr>
          <a:xfrm>
            <a:off x="2829963" y="356401"/>
            <a:ext cx="10515600" cy="719644"/>
          </a:xfrm>
        </p:spPr>
        <p:txBody>
          <a:bodyPr>
            <a:normAutofit fontScale="90000"/>
          </a:bodyPr>
          <a:lstStyle/>
          <a:p>
            <a:r>
              <a:rPr lang="en-US" sz="2400" b="1" dirty="0">
                <a:solidFill>
                  <a:prstClr val="black"/>
                </a:solidFill>
                <a:latin typeface="Arial" charset="0"/>
              </a:rPr>
              <a:t>ACS 2020 United States Demographic Estimates </a:t>
            </a:r>
            <a:br>
              <a:rPr lang="en-US" sz="4000" b="1" dirty="0">
                <a:solidFill>
                  <a:prstClr val="black"/>
                </a:solidFill>
                <a:latin typeface="Arial" charset="0"/>
              </a:rPr>
            </a:br>
            <a:endParaRPr lang="en-US" dirty="0"/>
          </a:p>
        </p:txBody>
      </p:sp>
      <p:pic>
        <p:nvPicPr>
          <p:cNvPr id="16" name="Picture 15" descr="Image of United States and Territories ">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82179" y="123296"/>
            <a:ext cx="1702039" cy="1207191"/>
          </a:xfrm>
          <a:prstGeom prst="rect">
            <a:avLst/>
          </a:prstGeom>
          <a:noFill/>
          <a:ln>
            <a:noFill/>
          </a:ln>
        </p:spPr>
      </p:pic>
      <p:sp>
        <p:nvSpPr>
          <p:cNvPr id="6148" name="Line 4">
            <a:extLst>
              <a:ext uri="{C183D7F6-B498-43B3-948B-1728B52AA6E4}">
                <adec:decorative xmlns:adec="http://schemas.microsoft.com/office/drawing/2017/decorative" val="1"/>
              </a:ext>
            </a:extLst>
          </p:cNvPr>
          <p:cNvSpPr>
            <a:spLocks noChangeShapeType="1"/>
          </p:cNvSpPr>
          <p:nvPr/>
        </p:nvSpPr>
        <p:spPr bwMode="auto">
          <a:xfrm>
            <a:off x="2086984" y="788890"/>
            <a:ext cx="9266816" cy="16004"/>
          </a:xfrm>
          <a:prstGeom prst="line">
            <a:avLst/>
          </a:prstGeom>
          <a:noFill/>
          <a:ln w="38100">
            <a:solidFill>
              <a:srgbClr val="99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6150" name="Text Box 7"/>
          <p:cNvSpPr txBox="1">
            <a:spLocks noChangeArrowheads="1"/>
          </p:cNvSpPr>
          <p:nvPr/>
        </p:nvSpPr>
        <p:spPr bwMode="auto">
          <a:xfrm>
            <a:off x="859971" y="788889"/>
            <a:ext cx="1033054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Arial" charset="0"/>
                <a:ea typeface="+mn-ea"/>
                <a:cs typeface="+mn-cs"/>
              </a:rPr>
              <a:t>One Race or Latino or Hispanic and Race </a:t>
            </a:r>
            <a:endParaRPr kumimoji="0" lang="en-US" sz="2200" b="1" i="0" u="none" strike="noStrike" kern="1200" cap="none" spc="0" normalizeH="0" baseline="0" noProof="0" dirty="0">
              <a:ln>
                <a:noFill/>
              </a:ln>
              <a:solidFill>
                <a:srgbClr val="000000">
                  <a:lumMod val="95000"/>
                  <a:lumOff val="5000"/>
                </a:srgbClr>
              </a:solidFill>
              <a:effectLst/>
              <a:uLnTx/>
              <a:uFillTx/>
              <a:latin typeface="Arial" charset="0"/>
              <a:ea typeface="+mn-ea"/>
              <a:cs typeface="+mn-cs"/>
            </a:endParaRPr>
          </a:p>
        </p:txBody>
      </p:sp>
      <p:sp>
        <p:nvSpPr>
          <p:cNvPr id="5" name="Rectangle 4"/>
          <p:cNvSpPr/>
          <p:nvPr/>
        </p:nvSpPr>
        <p:spPr>
          <a:xfrm>
            <a:off x="859971" y="1160991"/>
            <a:ext cx="10417629" cy="430887"/>
          </a:xfrm>
          <a:prstGeom prst="rect">
            <a:avLst/>
          </a:prstGeom>
        </p:spPr>
        <p:txBody>
          <a:bodyPr wrap="square">
            <a:spAutoFit/>
          </a:bodyPr>
          <a:lstStyle/>
          <a:p>
            <a:pPr lvl="0" algn="ctr">
              <a:spcBef>
                <a:spcPct val="50000"/>
              </a:spcBef>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Total Population </a:t>
            </a:r>
            <a:r>
              <a:rPr lang="en-US" sz="2200" b="1" dirty="0">
                <a:solidFill>
                  <a:prstClr val="black"/>
                </a:solidFill>
              </a:rPr>
              <a:t>=   329,484,119 </a:t>
            </a:r>
            <a:endParaRPr kumimoji="0" lang="en-US" sz="2200" b="1"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780256761"/>
              </p:ext>
            </p:extLst>
          </p:nvPr>
        </p:nvGraphicFramePr>
        <p:xfrm>
          <a:off x="859972" y="1535192"/>
          <a:ext cx="10417628" cy="4378198"/>
        </p:xfrm>
        <a:graphic>
          <a:graphicData uri="http://schemas.openxmlformats.org/drawingml/2006/table">
            <a:tbl>
              <a:tblPr firstRow="1" firstCol="1" bandRow="1">
                <a:tableStyleId>{5C22544A-7EE6-4342-B048-85BDC9FD1C3A}</a:tableStyleId>
              </a:tblPr>
              <a:tblGrid>
                <a:gridCol w="5670678">
                  <a:extLst>
                    <a:ext uri="{9D8B030D-6E8A-4147-A177-3AD203B41FA5}">
                      <a16:colId xmlns:a16="http://schemas.microsoft.com/office/drawing/2014/main" val="20000"/>
                    </a:ext>
                  </a:extLst>
                </a:gridCol>
                <a:gridCol w="2181030">
                  <a:extLst>
                    <a:ext uri="{9D8B030D-6E8A-4147-A177-3AD203B41FA5}">
                      <a16:colId xmlns:a16="http://schemas.microsoft.com/office/drawing/2014/main" val="20001"/>
                    </a:ext>
                  </a:extLst>
                </a:gridCol>
                <a:gridCol w="2565920">
                  <a:extLst>
                    <a:ext uri="{9D8B030D-6E8A-4147-A177-3AD203B41FA5}">
                      <a16:colId xmlns:a16="http://schemas.microsoft.com/office/drawing/2014/main" val="20002"/>
                    </a:ext>
                  </a:extLst>
                </a:gridCol>
              </a:tblGrid>
              <a:tr h="185420">
                <a:tc>
                  <a:txBody>
                    <a:bodyPr/>
                    <a:lstStyle/>
                    <a:p>
                      <a:pPr marL="0" marR="0" algn="ctr">
                        <a:lnSpc>
                          <a:spcPct val="115000"/>
                        </a:lnSpc>
                        <a:spcBef>
                          <a:spcPts val="0"/>
                        </a:spcBef>
                        <a:spcAft>
                          <a:spcPts val="0"/>
                        </a:spcAft>
                      </a:pPr>
                      <a:r>
                        <a:rPr lang="en-US" sz="2200" dirty="0">
                          <a:solidFill>
                            <a:schemeClr val="tx1"/>
                          </a:solidFill>
                          <a:effectLst/>
                        </a:rPr>
                        <a:t>RACE  </a:t>
                      </a:r>
                    </a:p>
                    <a:p>
                      <a:pPr marL="0" marR="0" algn="ctr">
                        <a:lnSpc>
                          <a:spcPct val="115000"/>
                        </a:lnSpc>
                        <a:spcBef>
                          <a:spcPts val="0"/>
                        </a:spcBef>
                        <a:spcAft>
                          <a:spcPts val="0"/>
                        </a:spcAft>
                      </a:pPr>
                      <a:r>
                        <a:rPr lang="en-US" sz="2200" dirty="0">
                          <a:solidFill>
                            <a:schemeClr val="tx1"/>
                          </a:solidFill>
                          <a:effectLst/>
                        </a:rPr>
                        <a:t> </a:t>
                      </a:r>
                      <a:endParaRPr lang="en-US" sz="2200" dirty="0">
                        <a:solidFill>
                          <a:schemeClr val="tx1"/>
                        </a:solidFill>
                        <a:effectLst/>
                        <a:latin typeface="Calibri"/>
                        <a:ea typeface="Calibri"/>
                        <a:cs typeface="Times New Roman"/>
                      </a:endParaRPr>
                    </a:p>
                  </a:txBody>
                  <a:tcPr marL="68580" marR="68580" marT="0" marB="0">
                    <a:solidFill>
                      <a:schemeClr val="bg1">
                        <a:lumMod val="85000"/>
                      </a:schemeClr>
                    </a:solidFill>
                  </a:tcPr>
                </a:tc>
                <a:tc>
                  <a:txBody>
                    <a:bodyPr/>
                    <a:lstStyle/>
                    <a:p>
                      <a:pPr marL="0" marR="0" algn="ctr">
                        <a:lnSpc>
                          <a:spcPct val="115000"/>
                        </a:lnSpc>
                        <a:spcBef>
                          <a:spcPts val="0"/>
                        </a:spcBef>
                        <a:spcAft>
                          <a:spcPts val="0"/>
                        </a:spcAft>
                      </a:pPr>
                      <a:r>
                        <a:rPr lang="en-US" sz="2200" dirty="0">
                          <a:solidFill>
                            <a:schemeClr val="tx1"/>
                          </a:solidFill>
                          <a:effectLst/>
                          <a:latin typeface="Calibri"/>
                          <a:ea typeface="Calibri"/>
                          <a:cs typeface="Times New Roman"/>
                        </a:rPr>
                        <a:t>NUMBER</a:t>
                      </a:r>
                    </a:p>
                  </a:txBody>
                  <a:tcPr marL="68580" marR="68580" marT="0" marB="0">
                    <a:solidFill>
                      <a:schemeClr val="bg1">
                        <a:lumMod val="85000"/>
                      </a:schemeClr>
                    </a:solidFill>
                  </a:tcPr>
                </a:tc>
                <a:tc>
                  <a:txBody>
                    <a:bodyPr/>
                    <a:lstStyle/>
                    <a:p>
                      <a:pPr marL="0" marR="0" algn="ctr">
                        <a:lnSpc>
                          <a:spcPct val="115000"/>
                        </a:lnSpc>
                        <a:spcBef>
                          <a:spcPts val="0"/>
                        </a:spcBef>
                        <a:spcAft>
                          <a:spcPts val="0"/>
                        </a:spcAft>
                      </a:pPr>
                      <a:r>
                        <a:rPr lang="en-US" sz="2200" dirty="0">
                          <a:solidFill>
                            <a:schemeClr val="tx1"/>
                          </a:solidFill>
                          <a:effectLst/>
                        </a:rPr>
                        <a:t>Percent of</a:t>
                      </a:r>
                    </a:p>
                    <a:p>
                      <a:pPr marL="0" marR="0" algn="ctr">
                        <a:lnSpc>
                          <a:spcPct val="115000"/>
                        </a:lnSpc>
                        <a:spcBef>
                          <a:spcPts val="0"/>
                        </a:spcBef>
                        <a:spcAft>
                          <a:spcPts val="0"/>
                        </a:spcAft>
                      </a:pPr>
                      <a:r>
                        <a:rPr lang="en-US" sz="2200" dirty="0">
                          <a:solidFill>
                            <a:schemeClr val="tx1"/>
                          </a:solidFill>
                          <a:effectLst/>
                          <a:latin typeface="Calibri"/>
                          <a:ea typeface="Calibri"/>
                          <a:cs typeface="Times New Roman"/>
                        </a:rPr>
                        <a:t>POPULATION</a:t>
                      </a:r>
                    </a:p>
                  </a:txBody>
                  <a:tcPr marL="68580" marR="68580" marT="0" marB="0">
                    <a:solidFill>
                      <a:schemeClr val="bg1">
                        <a:lumMod val="85000"/>
                      </a:schemeClr>
                    </a:solidFill>
                  </a:tcPr>
                </a:tc>
                <a:extLst>
                  <a:ext uri="{0D108BD9-81ED-4DB2-BD59-A6C34878D82A}">
                    <a16:rowId xmlns:a16="http://schemas.microsoft.com/office/drawing/2014/main" val="10000"/>
                  </a:ext>
                </a:extLst>
              </a:tr>
              <a:tr h="174625">
                <a:tc>
                  <a:txBody>
                    <a:bodyPr/>
                    <a:lstStyle/>
                    <a:p>
                      <a:pPr marL="0" marR="0">
                        <a:lnSpc>
                          <a:spcPct val="115000"/>
                        </a:lnSpc>
                        <a:spcBef>
                          <a:spcPts val="0"/>
                        </a:spcBef>
                        <a:spcAft>
                          <a:spcPts val="0"/>
                        </a:spcAft>
                      </a:pPr>
                      <a:r>
                        <a:rPr lang="en-US" sz="2200" b="0" dirty="0">
                          <a:solidFill>
                            <a:schemeClr val="tx1"/>
                          </a:solidFill>
                          <a:effectLst/>
                          <a:latin typeface="+mj-lt"/>
                          <a:ea typeface="Calibri"/>
                          <a:cs typeface="Times New Roman"/>
                        </a:rPr>
                        <a:t>One Race</a:t>
                      </a:r>
                    </a:p>
                  </a:txBody>
                  <a:tcPr marL="68580" marR="68580" marT="0" marB="0">
                    <a:solidFill>
                      <a:schemeClr val="bg2">
                        <a:lumMod val="75000"/>
                      </a:schemeClr>
                    </a:solidFill>
                  </a:tcPr>
                </a:tc>
                <a:tc>
                  <a:txBody>
                    <a:bodyPr/>
                    <a:lstStyle/>
                    <a:p>
                      <a:pPr marL="0" marR="0" algn="ctr">
                        <a:lnSpc>
                          <a:spcPct val="115000"/>
                        </a:lnSpc>
                        <a:spcBef>
                          <a:spcPts val="0"/>
                        </a:spcBef>
                        <a:spcAft>
                          <a:spcPts val="0"/>
                        </a:spcAft>
                      </a:pPr>
                      <a:r>
                        <a:rPr lang="en-US" sz="2200" dirty="0">
                          <a:solidFill>
                            <a:schemeClr val="tx1"/>
                          </a:solidFill>
                          <a:effectLst/>
                          <a:latin typeface="+mj-lt"/>
                          <a:ea typeface="Calibri"/>
                          <a:cs typeface="Times New Roman"/>
                        </a:rPr>
                        <a:t> 297,600,338</a:t>
                      </a:r>
                    </a:p>
                  </a:txBody>
                  <a:tcPr marL="68580" marR="68580" marT="0" marB="0">
                    <a:solidFill>
                      <a:schemeClr val="bg2">
                        <a:lumMod val="75000"/>
                      </a:schemeClr>
                    </a:solidFill>
                  </a:tcPr>
                </a:tc>
                <a:tc>
                  <a:txBody>
                    <a:bodyPr/>
                    <a:lstStyle/>
                    <a:p>
                      <a:pPr marL="0" marR="0" algn="ctr">
                        <a:lnSpc>
                          <a:spcPct val="115000"/>
                        </a:lnSpc>
                        <a:spcBef>
                          <a:spcPts val="0"/>
                        </a:spcBef>
                        <a:spcAft>
                          <a:spcPts val="0"/>
                        </a:spcAft>
                      </a:pPr>
                      <a:endParaRPr lang="en-US" sz="2200" dirty="0">
                        <a:solidFill>
                          <a:schemeClr val="tx1"/>
                        </a:solidFill>
                        <a:effectLst/>
                        <a:latin typeface="+mj-lt"/>
                        <a:ea typeface="Calibri"/>
                        <a:cs typeface="Times New Roman"/>
                      </a:endParaRPr>
                    </a:p>
                  </a:txBody>
                  <a:tcPr marL="68580" marR="68580" marT="0" marB="0">
                    <a:solidFill>
                      <a:schemeClr val="bg2">
                        <a:lumMod val="75000"/>
                      </a:schemeClr>
                    </a:solidFill>
                  </a:tcPr>
                </a:tc>
                <a:extLst>
                  <a:ext uri="{0D108BD9-81ED-4DB2-BD59-A6C34878D82A}">
                    <a16:rowId xmlns:a16="http://schemas.microsoft.com/office/drawing/2014/main" val="10001"/>
                  </a:ext>
                </a:extLst>
              </a:tr>
              <a:tr h="174625">
                <a:tc>
                  <a:txBody>
                    <a:bodyPr/>
                    <a:lstStyle/>
                    <a:p>
                      <a:pPr marL="0" marR="0">
                        <a:lnSpc>
                          <a:spcPct val="115000"/>
                        </a:lnSpc>
                        <a:spcBef>
                          <a:spcPts val="0"/>
                        </a:spcBef>
                        <a:spcAft>
                          <a:spcPts val="0"/>
                        </a:spcAft>
                      </a:pPr>
                      <a:r>
                        <a:rPr lang="en-US" sz="2200" b="0" dirty="0">
                          <a:solidFill>
                            <a:schemeClr val="tx1"/>
                          </a:solidFill>
                          <a:effectLst/>
                          <a:latin typeface="+mj-lt"/>
                        </a:rPr>
                        <a:t>White </a:t>
                      </a:r>
                      <a:endParaRPr lang="en-US" sz="2200" b="0" dirty="0">
                        <a:solidFill>
                          <a:schemeClr val="tx1"/>
                        </a:solidFill>
                        <a:effectLst/>
                        <a:latin typeface="+mj-lt"/>
                        <a:ea typeface="Calibri"/>
                        <a:cs typeface="Times New Roman"/>
                      </a:endParaRPr>
                    </a:p>
                  </a:txBody>
                  <a:tcPr marL="68580" marR="68580" marT="0" marB="0">
                    <a:solidFill>
                      <a:schemeClr val="bg1">
                        <a:lumMod val="85000"/>
                      </a:schemeClr>
                    </a:solidFill>
                  </a:tcPr>
                </a:tc>
                <a:tc>
                  <a:txBody>
                    <a:bodyPr/>
                    <a:lstStyle/>
                    <a:p>
                      <a:pPr marL="0" marR="0" algn="ctr">
                        <a:lnSpc>
                          <a:spcPct val="115000"/>
                        </a:lnSpc>
                        <a:spcBef>
                          <a:spcPts val="0"/>
                        </a:spcBef>
                        <a:spcAft>
                          <a:spcPts val="0"/>
                        </a:spcAft>
                      </a:pPr>
                      <a:r>
                        <a:rPr lang="en-US" sz="2200" dirty="0">
                          <a:solidFill>
                            <a:schemeClr val="tx1"/>
                          </a:solidFill>
                          <a:effectLst/>
                          <a:latin typeface="+mj-lt"/>
                          <a:ea typeface="Calibri"/>
                          <a:cs typeface="Times New Roman"/>
                        </a:rPr>
                        <a:t>  206,619,960</a:t>
                      </a:r>
                    </a:p>
                  </a:txBody>
                  <a:tcPr marL="68580" marR="68580" marT="0" marB="0">
                    <a:solidFill>
                      <a:schemeClr val="bg1">
                        <a:lumMod val="85000"/>
                      </a:schemeClr>
                    </a:solidFill>
                  </a:tcPr>
                </a:tc>
                <a:tc>
                  <a:txBody>
                    <a:bodyPr/>
                    <a:lstStyle/>
                    <a:p>
                      <a:pPr marL="0" marR="0" algn="ctr">
                        <a:lnSpc>
                          <a:spcPct val="115000"/>
                        </a:lnSpc>
                        <a:spcBef>
                          <a:spcPts val="0"/>
                        </a:spcBef>
                        <a:spcAft>
                          <a:spcPts val="0"/>
                        </a:spcAft>
                      </a:pPr>
                      <a:r>
                        <a:rPr lang="en-US" sz="2200" dirty="0">
                          <a:solidFill>
                            <a:schemeClr val="tx1"/>
                          </a:solidFill>
                          <a:effectLst/>
                          <a:latin typeface="+mj-lt"/>
                          <a:ea typeface="Calibri"/>
                          <a:cs typeface="Times New Roman"/>
                        </a:rPr>
                        <a:t>76.3%</a:t>
                      </a:r>
                    </a:p>
                  </a:txBody>
                  <a:tcPr marL="68580" marR="68580" marT="0" marB="0">
                    <a:solidFill>
                      <a:schemeClr val="bg1">
                        <a:lumMod val="85000"/>
                      </a:schemeClr>
                    </a:solidFill>
                  </a:tcPr>
                </a:tc>
                <a:extLst>
                  <a:ext uri="{0D108BD9-81ED-4DB2-BD59-A6C34878D82A}">
                    <a16:rowId xmlns:a16="http://schemas.microsoft.com/office/drawing/2014/main" val="10002"/>
                  </a:ext>
                </a:extLst>
              </a:tr>
              <a:tr h="185420">
                <a:tc>
                  <a:txBody>
                    <a:bodyPr/>
                    <a:lstStyle/>
                    <a:p>
                      <a:pPr marL="0" marR="0">
                        <a:lnSpc>
                          <a:spcPct val="115000"/>
                        </a:lnSpc>
                        <a:spcBef>
                          <a:spcPts val="0"/>
                        </a:spcBef>
                        <a:spcAft>
                          <a:spcPts val="0"/>
                        </a:spcAft>
                      </a:pPr>
                      <a:r>
                        <a:rPr lang="en-US" sz="2200" b="0" dirty="0">
                          <a:solidFill>
                            <a:schemeClr val="tx1"/>
                          </a:solidFill>
                          <a:effectLst/>
                          <a:latin typeface="+mj-lt"/>
                        </a:rPr>
                        <a:t>Black or African American</a:t>
                      </a:r>
                      <a:endParaRPr lang="en-US" sz="2200" b="0" dirty="0">
                        <a:solidFill>
                          <a:schemeClr val="tx1"/>
                        </a:solidFill>
                        <a:effectLst/>
                        <a:latin typeface="+mj-lt"/>
                        <a:ea typeface="Calibri"/>
                        <a:cs typeface="Times New Roman"/>
                      </a:endParaRPr>
                    </a:p>
                  </a:txBody>
                  <a:tcPr marL="68580" marR="68580" marT="0" marB="0">
                    <a:solidFill>
                      <a:schemeClr val="bg2">
                        <a:lumMod val="75000"/>
                      </a:schemeClr>
                    </a:solidFill>
                  </a:tcPr>
                </a:tc>
                <a:tc>
                  <a:txBody>
                    <a:bodyPr/>
                    <a:lstStyle/>
                    <a:p>
                      <a:pPr marL="0" marR="0" algn="ctr">
                        <a:lnSpc>
                          <a:spcPct val="115000"/>
                        </a:lnSpc>
                        <a:spcBef>
                          <a:spcPts val="0"/>
                        </a:spcBef>
                        <a:spcAft>
                          <a:spcPts val="0"/>
                        </a:spcAft>
                      </a:pPr>
                      <a:r>
                        <a:rPr lang="en-US" sz="2200" dirty="0">
                          <a:solidFill>
                            <a:schemeClr val="tx1"/>
                          </a:solidFill>
                          <a:effectLst/>
                          <a:latin typeface="+mj-lt"/>
                          <a:ea typeface="Calibri"/>
                          <a:cs typeface="Times New Roman"/>
                        </a:rPr>
                        <a:t> 39,839,863</a:t>
                      </a:r>
                    </a:p>
                  </a:txBody>
                  <a:tcPr marL="68580" marR="68580" marT="0" marB="0">
                    <a:solidFill>
                      <a:schemeClr val="bg2">
                        <a:lumMod val="75000"/>
                      </a:schemeClr>
                    </a:solidFill>
                  </a:tcPr>
                </a:tc>
                <a:tc>
                  <a:txBody>
                    <a:bodyPr/>
                    <a:lstStyle/>
                    <a:p>
                      <a:pPr marL="0" marR="0" algn="ctr">
                        <a:lnSpc>
                          <a:spcPct val="115000"/>
                        </a:lnSpc>
                        <a:spcBef>
                          <a:spcPts val="0"/>
                        </a:spcBef>
                        <a:spcAft>
                          <a:spcPts val="0"/>
                        </a:spcAft>
                      </a:pPr>
                      <a:r>
                        <a:rPr lang="en-US" sz="2200" dirty="0">
                          <a:solidFill>
                            <a:schemeClr val="tx1"/>
                          </a:solidFill>
                          <a:effectLst/>
                          <a:latin typeface="+mj-lt"/>
                          <a:ea typeface="Calibri"/>
                          <a:cs typeface="Times New Roman"/>
                        </a:rPr>
                        <a:t>13.4%</a:t>
                      </a:r>
                    </a:p>
                  </a:txBody>
                  <a:tcPr marL="68580" marR="68580" marT="0" marB="0">
                    <a:solidFill>
                      <a:schemeClr val="bg2">
                        <a:lumMod val="75000"/>
                      </a:schemeClr>
                    </a:solidFill>
                  </a:tcPr>
                </a:tc>
                <a:extLst>
                  <a:ext uri="{0D108BD9-81ED-4DB2-BD59-A6C34878D82A}">
                    <a16:rowId xmlns:a16="http://schemas.microsoft.com/office/drawing/2014/main" val="10003"/>
                  </a:ext>
                </a:extLst>
              </a:tr>
              <a:tr h="174625">
                <a:tc>
                  <a:txBody>
                    <a:bodyPr/>
                    <a:lstStyle/>
                    <a:p>
                      <a:pPr marL="0" marR="0">
                        <a:lnSpc>
                          <a:spcPct val="115000"/>
                        </a:lnSpc>
                        <a:spcBef>
                          <a:spcPts val="0"/>
                        </a:spcBef>
                        <a:spcAft>
                          <a:spcPts val="0"/>
                        </a:spcAft>
                      </a:pPr>
                      <a:r>
                        <a:rPr lang="en-US" sz="2200" b="0" dirty="0">
                          <a:solidFill>
                            <a:schemeClr val="tx1"/>
                          </a:solidFill>
                          <a:effectLst/>
                          <a:latin typeface="+mj-lt"/>
                        </a:rPr>
                        <a:t>American Indian or Alaska Native</a:t>
                      </a:r>
                      <a:endParaRPr lang="en-US" sz="2200" b="0" dirty="0">
                        <a:solidFill>
                          <a:schemeClr val="tx1"/>
                        </a:solidFill>
                        <a:effectLst/>
                        <a:latin typeface="+mj-lt"/>
                        <a:ea typeface="Calibri"/>
                        <a:cs typeface="Times New Roman"/>
                      </a:endParaRPr>
                    </a:p>
                  </a:txBody>
                  <a:tcPr marL="68580" marR="68580" marT="0" marB="0">
                    <a:solidFill>
                      <a:schemeClr val="bg1">
                        <a:lumMod val="85000"/>
                      </a:schemeClr>
                    </a:solidFill>
                  </a:tcPr>
                </a:tc>
                <a:tc>
                  <a:txBody>
                    <a:bodyPr/>
                    <a:lstStyle/>
                    <a:p>
                      <a:pPr marL="0" marR="0" algn="ctr">
                        <a:lnSpc>
                          <a:spcPct val="115000"/>
                        </a:lnSpc>
                        <a:spcBef>
                          <a:spcPts val="0"/>
                        </a:spcBef>
                        <a:spcAft>
                          <a:spcPts val="0"/>
                        </a:spcAft>
                      </a:pPr>
                      <a:r>
                        <a:rPr lang="en-US" sz="2200" dirty="0">
                          <a:solidFill>
                            <a:schemeClr val="tx1"/>
                          </a:solidFill>
                          <a:effectLst/>
                          <a:latin typeface="+mj-lt"/>
                          <a:ea typeface="Calibri"/>
                          <a:cs typeface="Times New Roman"/>
                        </a:rPr>
                        <a:t>  3,239,492</a:t>
                      </a:r>
                    </a:p>
                  </a:txBody>
                  <a:tcPr marL="68580" marR="68580" marT="0" marB="0">
                    <a:solidFill>
                      <a:schemeClr val="bg1">
                        <a:lumMod val="85000"/>
                      </a:schemeClr>
                    </a:solidFill>
                  </a:tcPr>
                </a:tc>
                <a:tc>
                  <a:txBody>
                    <a:bodyPr/>
                    <a:lstStyle/>
                    <a:p>
                      <a:pPr marL="0" marR="0" algn="ctr">
                        <a:lnSpc>
                          <a:spcPct val="115000"/>
                        </a:lnSpc>
                        <a:spcBef>
                          <a:spcPts val="0"/>
                        </a:spcBef>
                        <a:spcAft>
                          <a:spcPts val="0"/>
                        </a:spcAft>
                      </a:pPr>
                      <a:r>
                        <a:rPr lang="en-US" sz="2200" dirty="0">
                          <a:solidFill>
                            <a:schemeClr val="tx1"/>
                          </a:solidFill>
                          <a:effectLst/>
                          <a:latin typeface="+mj-lt"/>
                          <a:ea typeface="Calibri"/>
                          <a:cs typeface="Times New Roman"/>
                        </a:rPr>
                        <a:t>1.3%</a:t>
                      </a:r>
                    </a:p>
                  </a:txBody>
                  <a:tcPr marL="68580" marR="68580" marT="0" marB="0">
                    <a:solidFill>
                      <a:schemeClr val="bg1">
                        <a:lumMod val="85000"/>
                      </a:schemeClr>
                    </a:solidFill>
                  </a:tcPr>
                </a:tc>
                <a:extLst>
                  <a:ext uri="{0D108BD9-81ED-4DB2-BD59-A6C34878D82A}">
                    <a16:rowId xmlns:a16="http://schemas.microsoft.com/office/drawing/2014/main" val="10004"/>
                  </a:ext>
                </a:extLst>
              </a:tr>
              <a:tr h="185420">
                <a:tc>
                  <a:txBody>
                    <a:bodyPr/>
                    <a:lstStyle/>
                    <a:p>
                      <a:pPr marL="0" marR="0">
                        <a:lnSpc>
                          <a:spcPct val="115000"/>
                        </a:lnSpc>
                        <a:spcBef>
                          <a:spcPts val="0"/>
                        </a:spcBef>
                        <a:spcAft>
                          <a:spcPts val="0"/>
                        </a:spcAft>
                      </a:pPr>
                      <a:r>
                        <a:rPr lang="en-US" sz="2200" b="0" dirty="0">
                          <a:solidFill>
                            <a:schemeClr val="tx1"/>
                          </a:solidFill>
                          <a:effectLst/>
                          <a:latin typeface="+mj-lt"/>
                        </a:rPr>
                        <a:t>Asian</a:t>
                      </a:r>
                      <a:endParaRPr lang="en-US" sz="2200" b="0" dirty="0">
                        <a:solidFill>
                          <a:schemeClr val="tx1"/>
                        </a:solidFill>
                        <a:effectLst/>
                        <a:latin typeface="+mj-lt"/>
                        <a:ea typeface="Calibri"/>
                        <a:cs typeface="Times New Roman"/>
                      </a:endParaRPr>
                    </a:p>
                  </a:txBody>
                  <a:tcPr marL="68580" marR="68580" marT="0" marB="0">
                    <a:solidFill>
                      <a:schemeClr val="bg2">
                        <a:lumMod val="75000"/>
                      </a:schemeClr>
                    </a:solidFill>
                  </a:tcPr>
                </a:tc>
                <a:tc>
                  <a:txBody>
                    <a:bodyPr/>
                    <a:lstStyle/>
                    <a:p>
                      <a:pPr marL="0" marR="0" algn="ctr">
                        <a:lnSpc>
                          <a:spcPct val="115000"/>
                        </a:lnSpc>
                        <a:spcBef>
                          <a:spcPts val="0"/>
                        </a:spcBef>
                        <a:spcAft>
                          <a:spcPts val="0"/>
                        </a:spcAft>
                      </a:pPr>
                      <a:r>
                        <a:rPr lang="en-US" sz="2200" dirty="0">
                          <a:solidFill>
                            <a:schemeClr val="tx1"/>
                          </a:solidFill>
                          <a:effectLst/>
                          <a:latin typeface="+mj-lt"/>
                          <a:ea typeface="Calibri"/>
                          <a:cs typeface="Times New Roman"/>
                        </a:rPr>
                        <a:t> 18,943,940</a:t>
                      </a:r>
                    </a:p>
                  </a:txBody>
                  <a:tcPr marL="68580" marR="68580" marT="0" marB="0">
                    <a:solidFill>
                      <a:schemeClr val="bg2">
                        <a:lumMod val="75000"/>
                      </a:schemeClr>
                    </a:solidFill>
                  </a:tcPr>
                </a:tc>
                <a:tc>
                  <a:txBody>
                    <a:bodyPr/>
                    <a:lstStyle/>
                    <a:p>
                      <a:pPr marL="0" marR="0" algn="ctr">
                        <a:lnSpc>
                          <a:spcPct val="115000"/>
                        </a:lnSpc>
                        <a:spcBef>
                          <a:spcPts val="0"/>
                        </a:spcBef>
                        <a:spcAft>
                          <a:spcPts val="0"/>
                        </a:spcAft>
                      </a:pPr>
                      <a:r>
                        <a:rPr lang="en-US" sz="2200" dirty="0">
                          <a:solidFill>
                            <a:schemeClr val="tx1"/>
                          </a:solidFill>
                          <a:effectLst/>
                          <a:latin typeface="+mj-lt"/>
                          <a:ea typeface="Calibri"/>
                          <a:cs typeface="Times New Roman"/>
                        </a:rPr>
                        <a:t>5.9%</a:t>
                      </a:r>
                    </a:p>
                  </a:txBody>
                  <a:tcPr marL="68580" marR="68580" marT="0" marB="0">
                    <a:solidFill>
                      <a:schemeClr val="bg2">
                        <a:lumMod val="75000"/>
                      </a:schemeClr>
                    </a:solidFill>
                  </a:tcPr>
                </a:tc>
                <a:extLst>
                  <a:ext uri="{0D108BD9-81ED-4DB2-BD59-A6C34878D82A}">
                    <a16:rowId xmlns:a16="http://schemas.microsoft.com/office/drawing/2014/main" val="10005"/>
                  </a:ext>
                </a:extLst>
              </a:tr>
              <a:tr h="174625">
                <a:tc>
                  <a:txBody>
                    <a:bodyPr/>
                    <a:lstStyle/>
                    <a:p>
                      <a:pPr marL="0" marR="0">
                        <a:lnSpc>
                          <a:spcPct val="115000"/>
                        </a:lnSpc>
                        <a:spcBef>
                          <a:spcPts val="0"/>
                        </a:spcBef>
                        <a:spcAft>
                          <a:spcPts val="0"/>
                        </a:spcAft>
                      </a:pPr>
                      <a:r>
                        <a:rPr lang="en-US" sz="2200" b="0" dirty="0">
                          <a:solidFill>
                            <a:schemeClr val="tx1"/>
                          </a:solidFill>
                          <a:effectLst/>
                          <a:latin typeface="+mj-lt"/>
                        </a:rPr>
                        <a:t>Native Hawaiian &amp; Other Pacific Islander</a:t>
                      </a:r>
                      <a:endParaRPr lang="en-US" sz="2200" b="0" dirty="0">
                        <a:solidFill>
                          <a:schemeClr val="tx1"/>
                        </a:solidFill>
                        <a:effectLst/>
                        <a:latin typeface="+mj-lt"/>
                        <a:ea typeface="Calibri"/>
                        <a:cs typeface="Times New Roman"/>
                      </a:endParaRPr>
                    </a:p>
                  </a:txBody>
                  <a:tcPr marL="68580" marR="68580" marT="0" marB="0">
                    <a:solidFill>
                      <a:schemeClr val="bg1">
                        <a:lumMod val="85000"/>
                      </a:schemeClr>
                    </a:solidFill>
                  </a:tcPr>
                </a:tc>
                <a:tc>
                  <a:txBody>
                    <a:bodyPr/>
                    <a:lstStyle/>
                    <a:p>
                      <a:pPr marL="0" marR="0" algn="ctr">
                        <a:lnSpc>
                          <a:spcPct val="115000"/>
                        </a:lnSpc>
                        <a:spcBef>
                          <a:spcPts val="0"/>
                        </a:spcBef>
                        <a:spcAft>
                          <a:spcPts val="0"/>
                        </a:spcAft>
                      </a:pPr>
                      <a:r>
                        <a:rPr lang="en-US" sz="2200" dirty="0">
                          <a:solidFill>
                            <a:schemeClr val="tx1"/>
                          </a:solidFill>
                          <a:effectLst/>
                          <a:latin typeface="+mj-lt"/>
                          <a:ea typeface="Calibri"/>
                          <a:cs typeface="Times New Roman"/>
                        </a:rPr>
                        <a:t>  601,228</a:t>
                      </a:r>
                    </a:p>
                  </a:txBody>
                  <a:tcPr marL="68580" marR="68580" marT="0" marB="0">
                    <a:solidFill>
                      <a:schemeClr val="bg1">
                        <a:lumMod val="85000"/>
                      </a:schemeClr>
                    </a:solidFill>
                  </a:tcPr>
                </a:tc>
                <a:tc>
                  <a:txBody>
                    <a:bodyPr/>
                    <a:lstStyle/>
                    <a:p>
                      <a:pPr marL="0" marR="0" algn="ctr">
                        <a:lnSpc>
                          <a:spcPct val="115000"/>
                        </a:lnSpc>
                        <a:spcBef>
                          <a:spcPts val="0"/>
                        </a:spcBef>
                        <a:spcAft>
                          <a:spcPts val="0"/>
                        </a:spcAft>
                      </a:pPr>
                      <a:r>
                        <a:rPr lang="en-US" sz="2200" dirty="0">
                          <a:solidFill>
                            <a:schemeClr val="tx1"/>
                          </a:solidFill>
                          <a:effectLst/>
                          <a:latin typeface="+mj-lt"/>
                        </a:rPr>
                        <a:t>0.2%</a:t>
                      </a:r>
                      <a:endParaRPr lang="en-US" sz="2200" dirty="0">
                        <a:solidFill>
                          <a:schemeClr val="tx1"/>
                        </a:solidFill>
                        <a:effectLst/>
                        <a:latin typeface="+mj-lt"/>
                        <a:ea typeface="Calibri"/>
                        <a:cs typeface="Times New Roman"/>
                      </a:endParaRPr>
                    </a:p>
                  </a:txBody>
                  <a:tcPr marL="68580" marR="68580" marT="0" marB="0">
                    <a:solidFill>
                      <a:schemeClr val="bg1">
                        <a:lumMod val="85000"/>
                      </a:schemeClr>
                    </a:solidFill>
                  </a:tcPr>
                </a:tc>
                <a:extLst>
                  <a:ext uri="{0D108BD9-81ED-4DB2-BD59-A6C34878D82A}">
                    <a16:rowId xmlns:a16="http://schemas.microsoft.com/office/drawing/2014/main" val="10006"/>
                  </a:ext>
                </a:extLst>
              </a:tr>
              <a:tr h="185420">
                <a:tc>
                  <a:txBody>
                    <a:bodyPr/>
                    <a:lstStyle/>
                    <a:p>
                      <a:pPr marL="0" marR="0">
                        <a:lnSpc>
                          <a:spcPct val="115000"/>
                        </a:lnSpc>
                        <a:spcBef>
                          <a:spcPts val="0"/>
                        </a:spcBef>
                        <a:spcAft>
                          <a:spcPts val="0"/>
                        </a:spcAft>
                      </a:pPr>
                      <a:r>
                        <a:rPr lang="en-US" sz="2200" b="0" dirty="0">
                          <a:solidFill>
                            <a:schemeClr val="tx1"/>
                          </a:solidFill>
                          <a:effectLst/>
                          <a:latin typeface="+mj-lt"/>
                        </a:rPr>
                        <a:t>Some Other Race</a:t>
                      </a:r>
                      <a:endParaRPr lang="en-US" sz="2200" b="0" dirty="0">
                        <a:solidFill>
                          <a:schemeClr val="tx1"/>
                        </a:solidFill>
                        <a:effectLst/>
                        <a:latin typeface="+mj-lt"/>
                        <a:ea typeface="Calibri"/>
                        <a:cs typeface="Times New Roman"/>
                      </a:endParaRPr>
                    </a:p>
                  </a:txBody>
                  <a:tcPr marL="68580" marR="68580" marT="0" marB="0">
                    <a:solidFill>
                      <a:schemeClr val="bg2">
                        <a:lumMod val="75000"/>
                      </a:schemeClr>
                    </a:solidFill>
                  </a:tcPr>
                </a:tc>
                <a:tc>
                  <a:txBody>
                    <a:bodyPr/>
                    <a:lstStyle/>
                    <a:p>
                      <a:pPr marL="0" marR="0" algn="ctr">
                        <a:lnSpc>
                          <a:spcPct val="115000"/>
                        </a:lnSpc>
                        <a:spcBef>
                          <a:spcPts val="0"/>
                        </a:spcBef>
                        <a:spcAft>
                          <a:spcPts val="0"/>
                        </a:spcAft>
                      </a:pPr>
                      <a:r>
                        <a:rPr lang="en-US" sz="2200" dirty="0">
                          <a:solidFill>
                            <a:schemeClr val="tx1"/>
                          </a:solidFill>
                          <a:effectLst/>
                          <a:latin typeface="+mj-lt"/>
                          <a:ea typeface="Calibri"/>
                          <a:cs typeface="Times New Roman"/>
                        </a:rPr>
                        <a:t> 22,316,584</a:t>
                      </a:r>
                    </a:p>
                  </a:txBody>
                  <a:tcPr marL="68580" marR="68580" marT="0" marB="0">
                    <a:solidFill>
                      <a:schemeClr val="bg2">
                        <a:lumMod val="75000"/>
                      </a:schemeClr>
                    </a:solidFill>
                  </a:tcPr>
                </a:tc>
                <a:tc>
                  <a:txBody>
                    <a:bodyPr/>
                    <a:lstStyle/>
                    <a:p>
                      <a:pPr marL="0" marR="0" algn="ctr">
                        <a:lnSpc>
                          <a:spcPct val="115000"/>
                        </a:lnSpc>
                        <a:spcBef>
                          <a:spcPts val="0"/>
                        </a:spcBef>
                        <a:spcAft>
                          <a:spcPts val="0"/>
                        </a:spcAft>
                      </a:pPr>
                      <a:endParaRPr lang="en-US" sz="2200" dirty="0">
                        <a:solidFill>
                          <a:schemeClr val="tx1"/>
                        </a:solidFill>
                        <a:effectLst/>
                        <a:latin typeface="+mj-lt"/>
                        <a:ea typeface="Calibri"/>
                        <a:cs typeface="Times New Roman"/>
                      </a:endParaRPr>
                    </a:p>
                  </a:txBody>
                  <a:tcPr marL="68580" marR="68580" marT="0" marB="0">
                    <a:solidFill>
                      <a:schemeClr val="bg2">
                        <a:lumMod val="75000"/>
                      </a:schemeClr>
                    </a:solidFill>
                  </a:tcPr>
                </a:tc>
                <a:extLst>
                  <a:ext uri="{0D108BD9-81ED-4DB2-BD59-A6C34878D82A}">
                    <a16:rowId xmlns:a16="http://schemas.microsoft.com/office/drawing/2014/main" val="10007"/>
                  </a:ext>
                </a:extLst>
              </a:tr>
              <a:tr h="185420">
                <a:tc>
                  <a:txBody>
                    <a:bodyPr/>
                    <a:lstStyle/>
                    <a:p>
                      <a:pPr marL="0" marR="0">
                        <a:lnSpc>
                          <a:spcPct val="115000"/>
                        </a:lnSpc>
                        <a:spcBef>
                          <a:spcPts val="0"/>
                        </a:spcBef>
                        <a:spcAft>
                          <a:spcPts val="0"/>
                        </a:spcAft>
                      </a:pPr>
                      <a:r>
                        <a:rPr lang="en-US" sz="2200" b="0" dirty="0">
                          <a:solidFill>
                            <a:schemeClr val="tx1"/>
                          </a:solidFill>
                          <a:effectLst/>
                          <a:latin typeface="+mj-lt"/>
                        </a:rPr>
                        <a:t>Two or More Races</a:t>
                      </a:r>
                      <a:endParaRPr lang="en-US" sz="2200" b="0" dirty="0">
                        <a:solidFill>
                          <a:schemeClr val="tx1"/>
                        </a:solidFill>
                        <a:effectLst/>
                        <a:latin typeface="+mj-lt"/>
                        <a:ea typeface="Calibri"/>
                        <a:cs typeface="Times New Roman"/>
                      </a:endParaRPr>
                    </a:p>
                  </a:txBody>
                  <a:tcPr marL="68580" marR="68580" marT="0" marB="0">
                    <a:solidFill>
                      <a:schemeClr val="bg1">
                        <a:lumMod val="85000"/>
                      </a:schemeClr>
                    </a:solidFill>
                  </a:tcPr>
                </a:tc>
                <a:tc>
                  <a:txBody>
                    <a:bodyPr/>
                    <a:lstStyle/>
                    <a:p>
                      <a:pPr marL="0" marR="0" algn="ctr">
                        <a:lnSpc>
                          <a:spcPct val="115000"/>
                        </a:lnSpc>
                        <a:spcBef>
                          <a:spcPts val="0"/>
                        </a:spcBef>
                        <a:spcAft>
                          <a:spcPts val="0"/>
                        </a:spcAft>
                      </a:pPr>
                      <a:r>
                        <a:rPr lang="en-US" sz="2200" dirty="0">
                          <a:solidFill>
                            <a:schemeClr val="tx1"/>
                          </a:solidFill>
                          <a:effectLst/>
                          <a:latin typeface="+mj-lt"/>
                          <a:ea typeface="Calibri"/>
                          <a:cs typeface="Times New Roman"/>
                        </a:rPr>
                        <a:t>  37,923,052</a:t>
                      </a:r>
                    </a:p>
                  </a:txBody>
                  <a:tcPr marL="68580" marR="68580" marT="0" marB="0">
                    <a:solidFill>
                      <a:schemeClr val="bg1">
                        <a:lumMod val="85000"/>
                      </a:schemeClr>
                    </a:solidFill>
                  </a:tcPr>
                </a:tc>
                <a:tc>
                  <a:txBody>
                    <a:bodyPr/>
                    <a:lstStyle/>
                    <a:p>
                      <a:pPr marL="0" marR="0" algn="ctr">
                        <a:lnSpc>
                          <a:spcPct val="115000"/>
                        </a:lnSpc>
                        <a:spcBef>
                          <a:spcPts val="0"/>
                        </a:spcBef>
                        <a:spcAft>
                          <a:spcPts val="0"/>
                        </a:spcAft>
                      </a:pPr>
                      <a:r>
                        <a:rPr lang="en-US" sz="2200" dirty="0">
                          <a:solidFill>
                            <a:schemeClr val="tx1"/>
                          </a:solidFill>
                          <a:effectLst/>
                          <a:latin typeface="+mj-lt"/>
                          <a:ea typeface="Calibri"/>
                          <a:cs typeface="Times New Roman"/>
                        </a:rPr>
                        <a:t>2.8%</a:t>
                      </a:r>
                    </a:p>
                  </a:txBody>
                  <a:tcPr marL="68580" marR="68580" marT="0" marB="0">
                    <a:solidFill>
                      <a:schemeClr val="bg1">
                        <a:lumMod val="85000"/>
                      </a:schemeClr>
                    </a:solidFill>
                  </a:tcPr>
                </a:tc>
                <a:extLst>
                  <a:ext uri="{0D108BD9-81ED-4DB2-BD59-A6C34878D82A}">
                    <a16:rowId xmlns:a16="http://schemas.microsoft.com/office/drawing/2014/main" val="10008"/>
                  </a:ext>
                </a:extLst>
              </a:tr>
              <a:tr h="185420">
                <a:tc>
                  <a:txBody>
                    <a:bodyPr/>
                    <a:lstStyle/>
                    <a:p>
                      <a:pPr marL="0" marR="0" algn="ctr">
                        <a:lnSpc>
                          <a:spcPct val="115000"/>
                        </a:lnSpc>
                        <a:spcBef>
                          <a:spcPts val="0"/>
                        </a:spcBef>
                        <a:spcAft>
                          <a:spcPts val="0"/>
                        </a:spcAft>
                      </a:pPr>
                      <a:r>
                        <a:rPr lang="en-US" sz="2200" cap="all" baseline="0" dirty="0">
                          <a:solidFill>
                            <a:schemeClr val="tx1"/>
                          </a:solidFill>
                          <a:effectLst/>
                          <a:latin typeface="+mj-lt"/>
                        </a:rPr>
                        <a:t>Hispanic or Latino and Race</a:t>
                      </a:r>
                    </a:p>
                  </a:txBody>
                  <a:tcPr marL="68580" marR="68580" marT="0" marB="0">
                    <a:solidFill>
                      <a:schemeClr val="bg2">
                        <a:lumMod val="75000"/>
                      </a:schemeClr>
                    </a:solidFill>
                  </a:tcPr>
                </a:tc>
                <a:tc>
                  <a:txBody>
                    <a:bodyPr/>
                    <a:lstStyle/>
                    <a:p>
                      <a:pPr marL="0" marR="0" algn="ctr">
                        <a:lnSpc>
                          <a:spcPct val="115000"/>
                        </a:lnSpc>
                        <a:spcBef>
                          <a:spcPts val="0"/>
                        </a:spcBef>
                        <a:spcAft>
                          <a:spcPts val="0"/>
                        </a:spcAft>
                      </a:pPr>
                      <a:r>
                        <a:rPr lang="en-US" sz="2200" dirty="0">
                          <a:solidFill>
                            <a:schemeClr val="tx1"/>
                          </a:solidFill>
                          <a:effectLst/>
                          <a:latin typeface="+mj-lt"/>
                        </a:rPr>
                        <a:t> </a:t>
                      </a:r>
                      <a:endParaRPr lang="en-US" sz="2200" dirty="0">
                        <a:solidFill>
                          <a:schemeClr val="tx1"/>
                        </a:solidFill>
                        <a:effectLst/>
                        <a:latin typeface="+mj-lt"/>
                        <a:ea typeface="Calibri"/>
                        <a:cs typeface="Times New Roman"/>
                      </a:endParaRPr>
                    </a:p>
                  </a:txBody>
                  <a:tcPr marL="68580" marR="68580" marT="0" marB="0">
                    <a:solidFill>
                      <a:schemeClr val="bg2">
                        <a:lumMod val="75000"/>
                      </a:schemeClr>
                    </a:solidFill>
                  </a:tcPr>
                </a:tc>
                <a:tc>
                  <a:txBody>
                    <a:bodyPr/>
                    <a:lstStyle/>
                    <a:p>
                      <a:pPr marL="0" marR="0" algn="ctr">
                        <a:lnSpc>
                          <a:spcPct val="115000"/>
                        </a:lnSpc>
                        <a:spcBef>
                          <a:spcPts val="0"/>
                        </a:spcBef>
                        <a:spcAft>
                          <a:spcPts val="0"/>
                        </a:spcAft>
                      </a:pPr>
                      <a:r>
                        <a:rPr lang="en-US" sz="2200" dirty="0">
                          <a:solidFill>
                            <a:schemeClr val="tx1"/>
                          </a:solidFill>
                          <a:effectLst/>
                          <a:latin typeface="+mj-lt"/>
                        </a:rPr>
                        <a:t> </a:t>
                      </a:r>
                      <a:endParaRPr lang="en-US" sz="2200" dirty="0">
                        <a:solidFill>
                          <a:schemeClr val="tx1"/>
                        </a:solidFill>
                        <a:effectLst/>
                        <a:latin typeface="+mj-lt"/>
                        <a:ea typeface="Calibri"/>
                        <a:cs typeface="Times New Roman"/>
                      </a:endParaRPr>
                    </a:p>
                  </a:txBody>
                  <a:tcPr marL="68580" marR="68580" marT="0" marB="0">
                    <a:solidFill>
                      <a:schemeClr val="bg2">
                        <a:lumMod val="75000"/>
                      </a:schemeClr>
                    </a:solidFill>
                  </a:tcPr>
                </a:tc>
                <a:extLst>
                  <a:ext uri="{0D108BD9-81ED-4DB2-BD59-A6C34878D82A}">
                    <a16:rowId xmlns:a16="http://schemas.microsoft.com/office/drawing/2014/main" val="10009"/>
                  </a:ext>
                </a:extLst>
              </a:tr>
              <a:tr h="185420">
                <a:tc>
                  <a:txBody>
                    <a:bodyPr/>
                    <a:lstStyle/>
                    <a:p>
                      <a:pPr marL="0" marR="0">
                        <a:lnSpc>
                          <a:spcPct val="115000"/>
                        </a:lnSpc>
                        <a:spcBef>
                          <a:spcPts val="0"/>
                        </a:spcBef>
                        <a:spcAft>
                          <a:spcPts val="0"/>
                        </a:spcAft>
                      </a:pPr>
                      <a:r>
                        <a:rPr lang="en-US" sz="2200" b="0" dirty="0">
                          <a:solidFill>
                            <a:schemeClr val="tx1"/>
                          </a:solidFill>
                          <a:effectLst/>
                          <a:latin typeface="+mj-lt"/>
                        </a:rPr>
                        <a:t>Hispanic or Latino of any Race</a:t>
                      </a:r>
                      <a:endParaRPr lang="en-US" sz="2200" b="0" dirty="0">
                        <a:solidFill>
                          <a:schemeClr val="tx1"/>
                        </a:solidFill>
                        <a:effectLst/>
                        <a:latin typeface="+mj-lt"/>
                        <a:ea typeface="Calibri"/>
                        <a:cs typeface="Times New Roman"/>
                      </a:endParaRPr>
                    </a:p>
                  </a:txBody>
                  <a:tcPr marL="68580" marR="68580" marT="0" marB="0">
                    <a:solidFill>
                      <a:schemeClr val="bg1">
                        <a:lumMod val="85000"/>
                      </a:schemeClr>
                    </a:solidFill>
                  </a:tcPr>
                </a:tc>
                <a:tc>
                  <a:txBody>
                    <a:bodyPr/>
                    <a:lstStyle/>
                    <a:p>
                      <a:pPr marL="0" marR="0" algn="ctr">
                        <a:lnSpc>
                          <a:spcPct val="115000"/>
                        </a:lnSpc>
                        <a:spcBef>
                          <a:spcPts val="0"/>
                        </a:spcBef>
                        <a:spcAft>
                          <a:spcPts val="0"/>
                        </a:spcAft>
                      </a:pPr>
                      <a:r>
                        <a:rPr lang="en-US" sz="2200" dirty="0">
                          <a:solidFill>
                            <a:schemeClr val="tx1"/>
                          </a:solidFill>
                          <a:effectLst/>
                          <a:latin typeface="+mj-lt"/>
                          <a:ea typeface="Calibri"/>
                          <a:cs typeface="Times New Roman"/>
                        </a:rPr>
                        <a:t> 61,133,492</a:t>
                      </a:r>
                    </a:p>
                  </a:txBody>
                  <a:tcPr marL="68580" marR="68580" marT="0" marB="0">
                    <a:solidFill>
                      <a:schemeClr val="bg1">
                        <a:lumMod val="85000"/>
                      </a:schemeClr>
                    </a:solidFill>
                  </a:tcPr>
                </a:tc>
                <a:tc>
                  <a:txBody>
                    <a:bodyPr/>
                    <a:lstStyle/>
                    <a:p>
                      <a:pPr marL="0" marR="0" algn="ctr">
                        <a:lnSpc>
                          <a:spcPct val="115000"/>
                        </a:lnSpc>
                        <a:spcBef>
                          <a:spcPts val="0"/>
                        </a:spcBef>
                        <a:spcAft>
                          <a:spcPts val="0"/>
                        </a:spcAft>
                      </a:pPr>
                      <a:r>
                        <a:rPr lang="en-US" sz="2200" dirty="0">
                          <a:solidFill>
                            <a:schemeClr val="tx1"/>
                          </a:solidFill>
                          <a:effectLst/>
                          <a:latin typeface="+mj-lt"/>
                          <a:ea typeface="Calibri"/>
                          <a:cs typeface="Times New Roman"/>
                        </a:rPr>
                        <a:t>18.5%</a:t>
                      </a:r>
                    </a:p>
                  </a:txBody>
                  <a:tcPr marL="68580" marR="68580" marT="0" marB="0">
                    <a:solidFill>
                      <a:schemeClr val="bg1">
                        <a:lumMod val="85000"/>
                      </a:schemeClr>
                    </a:solidFill>
                  </a:tcPr>
                </a:tc>
                <a:extLst>
                  <a:ext uri="{0D108BD9-81ED-4DB2-BD59-A6C34878D82A}">
                    <a16:rowId xmlns:a16="http://schemas.microsoft.com/office/drawing/2014/main" val="10010"/>
                  </a:ext>
                </a:extLst>
              </a:tr>
            </a:tbl>
          </a:graphicData>
        </a:graphic>
      </p:graphicFrame>
      <p:sp>
        <p:nvSpPr>
          <p:cNvPr id="6146" name="Text Box 2">
            <a:extLst>
              <a:ext uri="{C183D7F6-B498-43B3-948B-1728B52AA6E4}">
                <adec:decorative xmlns:adec="http://schemas.microsoft.com/office/drawing/2017/decorative" val="1"/>
              </a:ext>
            </a:extLst>
          </p:cNvPr>
          <p:cNvSpPr txBox="1">
            <a:spLocks noChangeArrowheads="1"/>
          </p:cNvSpPr>
          <p:nvPr/>
        </p:nvSpPr>
        <p:spPr bwMode="auto">
          <a:xfrm>
            <a:off x="0" y="6172200"/>
            <a:ext cx="12192000" cy="685800"/>
          </a:xfrm>
          <a:prstGeom prst="rect">
            <a:avLst/>
          </a:prstGeom>
          <a:solidFill>
            <a:schemeClr val="bg1">
              <a:lumMod val="50000"/>
            </a:schemeClr>
          </a:solidFill>
          <a:ln>
            <a:no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0" name="Text Box 9"/>
          <p:cNvSpPr txBox="1">
            <a:spLocks noChangeArrowheads="1"/>
          </p:cNvSpPr>
          <p:nvPr/>
        </p:nvSpPr>
        <p:spPr bwMode="auto">
          <a:xfrm>
            <a:off x="320675" y="6253185"/>
            <a:ext cx="57753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eaLnBrk="1" hangingPunct="1">
              <a:defRPr/>
            </a:pPr>
            <a:r>
              <a:rPr kumimoji="0" lang="en-US" sz="1000" b="0" i="0" u="none" strike="noStrike" kern="1200" cap="none" spc="0" normalizeH="0" baseline="0" noProof="0" dirty="0">
                <a:ln>
                  <a:noFill/>
                </a:ln>
                <a:effectLst/>
                <a:uLnTx/>
                <a:uFillTx/>
                <a:latin typeface="Arial" charset="0"/>
                <a:ea typeface="+mn-ea"/>
                <a:cs typeface="+mn-cs"/>
              </a:rPr>
              <a:t>Data Source: Source</a:t>
            </a:r>
            <a:r>
              <a:rPr lang="en-US" sz="1000" dirty="0"/>
              <a:t>: U.S. Census Bureau, 2020 American Community Survey 1-Year Experimental Estimates Table ID: XK200201.</a:t>
            </a:r>
            <a:endParaRPr kumimoji="0" lang="en-US" sz="1000" b="0" i="0" u="none" strike="noStrike" kern="1200" cap="none" spc="0" normalizeH="0" baseline="0" noProof="0" dirty="0">
              <a:ln>
                <a:noFill/>
              </a:ln>
              <a:effectLst/>
              <a:uLnTx/>
              <a:uFillTx/>
              <a:latin typeface="Arial" charset="0"/>
              <a:ea typeface="+mn-ea"/>
              <a:cs typeface="+mn-cs"/>
            </a:endParaRPr>
          </a:p>
        </p:txBody>
      </p:sp>
      <p:sp>
        <p:nvSpPr>
          <p:cNvPr id="22" name="Text Box 8"/>
          <p:cNvSpPr txBox="1">
            <a:spLocks noChangeArrowheads="1"/>
          </p:cNvSpPr>
          <p:nvPr/>
        </p:nvSpPr>
        <p:spPr bwMode="auto">
          <a:xfrm>
            <a:off x="7238999" y="6309973"/>
            <a:ext cx="38723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Arial" charset="0"/>
                <a:ea typeface="+mn-ea"/>
                <a:cs typeface="Arial" charset="0"/>
              </a:rPr>
              <a:t>Slide Source:© 2022  -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Arial" charset="0"/>
                <a:ea typeface="+mn-ea"/>
                <a:cs typeface="Arial" charset="0"/>
              </a:rPr>
              <a:t>Georgetown University National Center for Cultural Competence</a:t>
            </a:r>
          </a:p>
        </p:txBody>
      </p:sp>
      <p:pic>
        <p:nvPicPr>
          <p:cNvPr id="21" name="Picture 4" descr="NCCC Logo&#10;&#10;The NCCC logo is a cluster of three  red figures with the name Georgetown University National Center for Cultural Competence in black ty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6280294"/>
            <a:ext cx="595745" cy="3971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730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3">
            <a:extLst>
              <a:ext uri="{FF2B5EF4-FFF2-40B4-BE49-F238E27FC236}">
                <a16:creationId xmlns:a16="http://schemas.microsoft.com/office/drawing/2014/main" id="{AB79D404-6518-480C-9CD6-B5DE0F138803}"/>
              </a:ext>
            </a:extLst>
          </p:cNvPr>
          <p:cNvSpPr txBox="1">
            <a:spLocks noGrp="1" noChangeArrowheads="1"/>
          </p:cNvSpPr>
          <p:nvPr>
            <p:ph type="title"/>
          </p:nvPr>
        </p:nvSpPr>
        <p:spPr bwMode="auto">
          <a:xfrm>
            <a:off x="236113" y="245816"/>
            <a:ext cx="10515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mj-lt"/>
                <a:ea typeface="+mn-ea"/>
                <a:cs typeface="Arial" pitchFamily="34" charset="0"/>
              </a:rPr>
              <a:t>Languages Spoken at Home in the U.S. in 2019</a:t>
            </a:r>
          </a:p>
        </p:txBody>
      </p:sp>
      <p:sp>
        <p:nvSpPr>
          <p:cNvPr id="5124" name="Line 4">
            <a:extLst>
              <a:ext uri="{C183D7F6-B498-43B3-948B-1728B52AA6E4}">
                <adec:decorative xmlns:adec="http://schemas.microsoft.com/office/drawing/2017/decorative" val="1"/>
              </a:ext>
            </a:extLst>
          </p:cNvPr>
          <p:cNvSpPr>
            <a:spLocks noChangeShapeType="1"/>
          </p:cNvSpPr>
          <p:nvPr/>
        </p:nvSpPr>
        <p:spPr bwMode="auto">
          <a:xfrm flipV="1">
            <a:off x="1521413" y="838200"/>
            <a:ext cx="7924800" cy="0"/>
          </a:xfrm>
          <a:prstGeom prst="line">
            <a:avLst/>
          </a:prstGeom>
          <a:noFill/>
          <a:ln w="38100">
            <a:solidFill>
              <a:schemeClr val="accent2">
                <a:lumMod val="75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126" name="Text Box 9"/>
          <p:cNvSpPr txBox="1">
            <a:spLocks noChangeArrowheads="1"/>
          </p:cNvSpPr>
          <p:nvPr/>
        </p:nvSpPr>
        <p:spPr bwMode="auto">
          <a:xfrm>
            <a:off x="1600200" y="961455"/>
            <a:ext cx="8305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000" b="1" i="1" u="none" strike="noStrike" kern="1200" cap="none" spc="0" normalizeH="0" baseline="0" noProof="0" dirty="0">
                <a:ln>
                  <a:noFill/>
                </a:ln>
                <a:solidFill>
                  <a:prstClr val="black"/>
                </a:solidFill>
                <a:effectLst/>
                <a:uLnTx/>
                <a:uFillTx/>
                <a:latin typeface="Arial" pitchFamily="34" charset="0"/>
                <a:ea typeface="+mn-ea"/>
                <a:cs typeface="Arial" pitchFamily="34" charset="0"/>
              </a:rPr>
              <a:t>Estimated Total Population 5 years and over            308,834,688            </a:t>
            </a:r>
          </a:p>
        </p:txBody>
      </p:sp>
      <p:pic>
        <p:nvPicPr>
          <p:cNvPr id="13" name="Picture 12" descr="Image of United States and Territories">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9446213" y="1722997"/>
            <a:ext cx="2035789" cy="1280331"/>
          </a:xfrm>
          <a:prstGeom prst="rect">
            <a:avLst/>
          </a:prstGeom>
          <a:noFill/>
          <a:ln>
            <a:noFill/>
          </a:ln>
        </p:spPr>
      </p:pic>
      <p:sp>
        <p:nvSpPr>
          <p:cNvPr id="5125" name="Text Box 5"/>
          <p:cNvSpPr txBox="1">
            <a:spLocks noChangeArrowheads="1"/>
          </p:cNvSpPr>
          <p:nvPr/>
        </p:nvSpPr>
        <p:spPr bwMode="auto">
          <a:xfrm>
            <a:off x="707265" y="1532142"/>
            <a:ext cx="1062507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Arial" pitchFamily="34" charset="0"/>
              </a:rPr>
              <a:t>Speak only English                                   	 241,032,343</a:t>
            </a:r>
            <a:r>
              <a:rPr lang="en-US" sz="2000" b="1" dirty="0">
                <a:solidFill>
                  <a:prstClr val="black"/>
                </a:solidFill>
                <a:latin typeface="Calibri"/>
              </a:rPr>
              <a:t>	      	</a:t>
            </a:r>
            <a:r>
              <a:rPr kumimoji="0" lang="en-US" sz="2000" b="1" i="0" u="none" strike="noStrike" kern="1200" cap="none" spc="0" normalizeH="0" baseline="0" noProof="0" dirty="0">
                <a:ln>
                  <a:noFill/>
                </a:ln>
                <a:solidFill>
                  <a:prstClr val="black"/>
                </a:solidFill>
                <a:effectLst/>
                <a:uLnTx/>
                <a:uFillTx/>
                <a:latin typeface="Calibri"/>
                <a:ea typeface="+mn-ea"/>
                <a:cs typeface="Arial" pitchFamily="34" charset="0"/>
              </a:rPr>
              <a:t>78.0%</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Arial" pitchFamily="34" charset="0"/>
              </a:rPr>
              <a:t>Speak a language other than English    	  67,802,345	</a:t>
            </a:r>
            <a:r>
              <a:rPr kumimoji="0" lang="en-US" sz="2000" b="1"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000" b="1" i="0" u="none" strike="noStrike" kern="1200" cap="none" spc="0" normalizeH="0" baseline="0" noProof="0" dirty="0">
                <a:ln>
                  <a:noFill/>
                </a:ln>
                <a:solidFill>
                  <a:prstClr val="black"/>
                </a:solidFill>
                <a:effectLst/>
                <a:uLnTx/>
                <a:uFillTx/>
                <a:latin typeface="Calibri"/>
                <a:ea typeface="+mn-ea"/>
                <a:cs typeface="Arial" pitchFamily="34" charset="0"/>
              </a:rPr>
              <a:t>22.0%                                              </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Arial" pitchFamily="34" charset="0"/>
              </a:rPr>
              <a:t>Speak Spanish                                   </a:t>
            </a:r>
            <a:r>
              <a:rPr kumimoji="0" lang="en-US" sz="2000" b="0" i="0" u="none" strike="noStrike" kern="1200" cap="none" spc="0" normalizeH="0" baseline="0" noProof="0" dirty="0">
                <a:ln>
                  <a:noFill/>
                </a:ln>
                <a:solidFill>
                  <a:prstClr val="black"/>
                </a:solidFill>
                <a:effectLst/>
                <a:uLnTx/>
                <a:uFillTx/>
                <a:latin typeface="Calibri"/>
                <a:ea typeface="+mn-ea"/>
                <a:cs typeface="Arial" pitchFamily="34" charset="0"/>
              </a:rPr>
              <a:t>           	</a:t>
            </a:r>
            <a:r>
              <a:rPr lang="en-US" sz="2000" b="1" dirty="0">
                <a:solidFill>
                  <a:prstClr val="black"/>
                </a:solidFill>
                <a:latin typeface="Calibri"/>
              </a:rPr>
              <a:t>  </a:t>
            </a:r>
            <a:r>
              <a:rPr kumimoji="0" lang="en-US" sz="2000" b="1" i="0" u="none" strike="noStrike" kern="1200" cap="none" spc="0" normalizeH="0" baseline="0" noProof="0" dirty="0">
                <a:ln>
                  <a:noFill/>
                </a:ln>
                <a:solidFill>
                  <a:prstClr val="black"/>
                </a:solidFill>
                <a:effectLst/>
                <a:uLnTx/>
                <a:uFillTx/>
                <a:latin typeface="Calibri"/>
                <a:ea typeface="+mn-ea"/>
                <a:cs typeface="Arial" pitchFamily="34" charset="0"/>
              </a:rPr>
              <a:t>41,757,391</a:t>
            </a:r>
            <a:r>
              <a:rPr kumimoji="0" lang="en-US" sz="2000" b="1"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0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000" b="1" i="0" u="none" strike="noStrike" kern="1200" cap="none" spc="0" normalizeH="0" baseline="0" noProof="0" dirty="0">
                <a:ln>
                  <a:noFill/>
                </a:ln>
                <a:solidFill>
                  <a:prstClr val="black"/>
                </a:solidFill>
                <a:effectLst/>
                <a:uLnTx/>
                <a:uFillTx/>
                <a:latin typeface="Calibri"/>
                <a:ea typeface="+mn-ea"/>
                <a:cs typeface="Arial" pitchFamily="34" charset="0"/>
              </a:rPr>
              <a:t>  	13.5%</a:t>
            </a:r>
            <a:r>
              <a:rPr kumimoji="0" lang="en-US" sz="1800" b="0" i="0" u="none" strike="noStrike" kern="1200" cap="none" spc="0" normalizeH="0" baseline="0" noProof="0" dirty="0">
                <a:ln>
                  <a:noFill/>
                </a:ln>
                <a:solidFill>
                  <a:prstClr val="black"/>
                </a:solidFill>
                <a:effectLst/>
                <a:uLnTx/>
                <a:uFillTx/>
                <a:latin typeface="Calibri"/>
                <a:ea typeface="+mn-ea"/>
                <a:cs typeface="Arial" pitchFamily="34" charset="0"/>
              </a:rPr>
              <a:t>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Arial" pitchFamily="34" charset="0"/>
              </a:rPr>
              <a:t>Speak Indo European languages             	  11,465,631 	</a:t>
            </a:r>
            <a:r>
              <a:rPr kumimoji="0" lang="en-US" sz="2000" b="1"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000" b="1" i="0" u="none" strike="noStrike" kern="1200" cap="none" spc="0" normalizeH="0" baseline="0" noProof="0" dirty="0">
                <a:ln>
                  <a:noFill/>
                </a:ln>
                <a:solidFill>
                  <a:prstClr val="black"/>
                </a:solidFill>
                <a:effectLst/>
                <a:uLnTx/>
                <a:uFillTx/>
                <a:latin typeface="Calibri"/>
                <a:ea typeface="+mn-ea"/>
                <a:cs typeface="Arial" pitchFamily="34" charset="0"/>
              </a:rPr>
              <a:t>3.7%</a:t>
            </a:r>
            <a:endParaRPr kumimoji="0" lang="en-US" sz="18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itchFamily="34" charset="0"/>
              </a:rPr>
              <a:t>[French (Patois, Cajun), French Creole, Italian, Portuguese, Portuguese Creole, German, Yiddish, Other West Germanic languages, Scandinavian languages, Greek, Russian, Polish, Serbo-Croatian, Other Slavic languages, Armenian, Persian, Gujarathi, Hindi, Urdu, Other Indic languages]</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Arial" pitchFamily="34" charset="0"/>
              </a:rPr>
              <a:t>Speak Asian and Pacific Island languages       10,973,317  		  3.6%</a:t>
            </a:r>
            <a:endParaRPr kumimoji="0" lang="en-US" sz="18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itchFamily="34" charset="0"/>
              </a:rPr>
              <a:t>[Chinese, Japanese, Korean, Mon-Khmer, Cambodian, Miao, Hmong, Thai, Laotian, Vietnamese, Tagalog, other Pacific Island languages]</a:t>
            </a:r>
            <a:endParaRPr kumimoji="0" lang="en-US" sz="1400" b="1" i="0" u="none" strike="noStrike" kern="1200" cap="none" spc="0" normalizeH="0" baseline="0" noProof="0" dirty="0">
              <a:ln>
                <a:noFill/>
              </a:ln>
              <a:solidFill>
                <a:prstClr val="black"/>
              </a:solidFill>
              <a:effectLst/>
              <a:uLnTx/>
              <a:uFillTx/>
              <a:latin typeface="Calibri"/>
              <a:ea typeface="+mn-ea"/>
              <a:cs typeface="Arial" pitchFamily="34"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Arial" pitchFamily="34" charset="0"/>
              </a:rPr>
              <a:t>Other Languages                                                    3,606,006	</a:t>
            </a:r>
            <a:r>
              <a:rPr kumimoji="0" lang="en-US" sz="2000" b="1"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000" b="1" i="0" u="none" strike="noStrike" kern="1200" cap="none" spc="0" normalizeH="0" baseline="0" noProof="0" dirty="0">
                <a:ln>
                  <a:noFill/>
                </a:ln>
                <a:solidFill>
                  <a:prstClr val="black"/>
                </a:solidFill>
                <a:effectLst/>
                <a:uLnTx/>
                <a:uFillTx/>
                <a:latin typeface="Calibri"/>
                <a:ea typeface="+mn-ea"/>
                <a:cs typeface="Arial" pitchFamily="34" charset="0"/>
              </a:rPr>
              <a:t> </a:t>
            </a:r>
            <a:r>
              <a:rPr kumimoji="0" lang="en-US" sz="2000" b="1" i="0" u="none" strike="noStrike" kern="1200" cap="none" spc="0" normalizeH="0" noProof="0" dirty="0">
                <a:ln>
                  <a:noFill/>
                </a:ln>
                <a:solidFill>
                  <a:prstClr val="black"/>
                </a:solidFill>
                <a:effectLst/>
                <a:uLnTx/>
                <a:uFillTx/>
                <a:latin typeface="Calibri"/>
                <a:ea typeface="+mn-ea"/>
                <a:cs typeface="Arial" pitchFamily="34" charset="0"/>
              </a:rPr>
              <a:t> 1</a:t>
            </a:r>
            <a:r>
              <a:rPr kumimoji="0" lang="en-US" sz="2000" b="1" i="0" u="none" strike="noStrike" kern="1200" cap="none" spc="0" normalizeH="0" baseline="0" noProof="0" dirty="0">
                <a:ln>
                  <a:noFill/>
                </a:ln>
                <a:solidFill>
                  <a:prstClr val="black"/>
                </a:solidFill>
                <a:effectLst/>
                <a:uLnTx/>
                <a:uFillTx/>
                <a:latin typeface="Calibri"/>
                <a:ea typeface="+mn-ea"/>
                <a:cs typeface="Arial" pitchFamily="34" charset="0"/>
              </a:rPr>
              <a:t>.2%</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pitchFamily="34" charset="0"/>
              </a:rPr>
              <a:t>[Navajo, Other Native American languages, Hungarian, Arabic, Hebrew, African languages, other unspecified languages]</a:t>
            </a:r>
          </a:p>
        </p:txBody>
      </p:sp>
      <p:sp>
        <p:nvSpPr>
          <p:cNvPr id="5122" name="Text Box 2">
            <a:extLst>
              <a:ext uri="{C183D7F6-B498-43B3-948B-1728B52AA6E4}">
                <adec:decorative xmlns:adec="http://schemas.microsoft.com/office/drawing/2017/decorative" val="1"/>
              </a:ext>
            </a:extLst>
          </p:cNvPr>
          <p:cNvSpPr txBox="1">
            <a:spLocks noChangeArrowheads="1"/>
          </p:cNvSpPr>
          <p:nvPr/>
        </p:nvSpPr>
        <p:spPr bwMode="auto">
          <a:xfrm>
            <a:off x="0" y="6172200"/>
            <a:ext cx="12192000" cy="685800"/>
          </a:xfrm>
          <a:prstGeom prst="rect">
            <a:avLst/>
          </a:prstGeom>
          <a:solidFill>
            <a:schemeClr val="bg1">
              <a:lumMod val="50000"/>
            </a:schemeClr>
          </a:solidFill>
          <a:ln>
            <a:noFill/>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5130" name="Text Box 12"/>
          <p:cNvSpPr txBox="1">
            <a:spLocks noChangeArrowheads="1"/>
          </p:cNvSpPr>
          <p:nvPr/>
        </p:nvSpPr>
        <p:spPr bwMode="auto">
          <a:xfrm>
            <a:off x="236113" y="6272708"/>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1200" cap="none" spc="0" normalizeH="0" baseline="0" noProof="0" dirty="0">
                <a:ln>
                  <a:noFill/>
                </a:ln>
                <a:effectLst/>
                <a:uLnTx/>
                <a:uFillTx/>
                <a:latin typeface="Arial" pitchFamily="34" charset="0"/>
                <a:ea typeface="+mn-ea"/>
                <a:cs typeface="Arial" pitchFamily="34" charset="0"/>
              </a:rPr>
              <a:t>Data Source: U.S. Census Bureau,  American Fact Finder,  2019 American Community Survey-</a:t>
            </a:r>
            <a:r>
              <a:rPr kumimoji="0" lang="en-US" sz="1000" b="0" i="0" u="none" strike="noStrike" kern="1200" cap="none" spc="0" normalizeH="0" noProof="0" dirty="0">
                <a:ln>
                  <a:noFill/>
                </a:ln>
                <a:effectLst/>
                <a:uLnTx/>
                <a:uFillTx/>
                <a:latin typeface="Arial" pitchFamily="34" charset="0"/>
                <a:ea typeface="+mn-ea"/>
                <a:cs typeface="Arial" pitchFamily="34" charset="0"/>
              </a:rPr>
              <a:t> </a:t>
            </a:r>
            <a:r>
              <a:rPr lang="en-US" sz="1000" dirty="0"/>
              <a:t>1</a:t>
            </a:r>
            <a:r>
              <a:rPr kumimoji="0" lang="en-US" sz="1000" b="0" i="0" u="none" strike="noStrike" kern="1200" cap="none" spc="0" normalizeH="0" noProof="0" dirty="0">
                <a:ln>
                  <a:noFill/>
                </a:ln>
                <a:effectLst/>
                <a:uLnTx/>
                <a:uFillTx/>
                <a:latin typeface="Arial" pitchFamily="34" charset="0"/>
                <a:ea typeface="+mn-ea"/>
                <a:cs typeface="Arial" pitchFamily="34" charset="0"/>
              </a:rPr>
              <a:t>-</a:t>
            </a:r>
            <a:r>
              <a:rPr kumimoji="0" lang="en-US" sz="1000" b="0" i="0" u="none" strike="noStrike" kern="1200" cap="none" spc="0" normalizeH="0" baseline="0" noProof="0" dirty="0">
                <a:ln>
                  <a:noFill/>
                </a:ln>
                <a:effectLst/>
                <a:uLnTx/>
                <a:uFillTx/>
                <a:latin typeface="Arial" pitchFamily="34" charset="0"/>
                <a:ea typeface="+mn-ea"/>
                <a:cs typeface="Arial" pitchFamily="34" charset="0"/>
              </a:rPr>
              <a:t>Year Estimates,  Table  </a:t>
            </a:r>
            <a:r>
              <a:rPr lang="en-US" sz="1000" dirty="0"/>
              <a:t>S1601</a:t>
            </a:r>
            <a:endParaRPr kumimoji="0" lang="en-US" sz="1000" b="0" i="0" u="none" strike="noStrike" kern="1200" cap="none" spc="0" normalizeH="0" baseline="0" noProof="0" dirty="0">
              <a:ln>
                <a:noFill/>
              </a:ln>
              <a:effectLst/>
              <a:uLnTx/>
              <a:uFillTx/>
              <a:latin typeface="Arial" pitchFamily="34" charset="0"/>
              <a:ea typeface="+mn-ea"/>
              <a:cs typeface="Arial" pitchFamily="34" charset="0"/>
            </a:endParaRPr>
          </a:p>
        </p:txBody>
      </p:sp>
      <p:sp>
        <p:nvSpPr>
          <p:cNvPr id="5129" name="Text Box 8"/>
          <p:cNvSpPr txBox="1">
            <a:spLocks noChangeArrowheads="1"/>
          </p:cNvSpPr>
          <p:nvPr/>
        </p:nvSpPr>
        <p:spPr bwMode="auto">
          <a:xfrm>
            <a:off x="7894748" y="6310883"/>
            <a:ext cx="32304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Arial" pitchFamily="34" charset="0"/>
                <a:ea typeface="+mn-ea"/>
                <a:cs typeface="Arial" pitchFamily="34" charset="0"/>
              </a:rPr>
              <a:t>Slide Source:© 2022  - Georgetown  University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Arial" pitchFamily="34" charset="0"/>
                <a:ea typeface="+mn-ea"/>
                <a:cs typeface="Arial" pitchFamily="34" charset="0"/>
              </a:rPr>
              <a:t> National Center  for Cultural Competence</a:t>
            </a:r>
          </a:p>
        </p:txBody>
      </p:sp>
      <p:pic>
        <p:nvPicPr>
          <p:cNvPr id="12" name="Picture 4" descr="NCCC Logo&#10;&#10;The NCCC logo is a cluster of three  red figures with the name Georgetown University National Center for Cultural Competence in black ty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98876" y="6316518"/>
            <a:ext cx="595745" cy="3971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3757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1A5F5B5-791D-4422-AEE1-4B3D0D53D6F0}"/>
              </a:ext>
            </a:extLst>
          </p:cNvPr>
          <p:cNvSpPr txBox="1">
            <a:spLocks noGrp="1"/>
          </p:cNvSpPr>
          <p:nvPr>
            <p:ph type="title"/>
          </p:nvPr>
        </p:nvSpPr>
        <p:spPr>
          <a:xfrm>
            <a:off x="552262" y="284110"/>
            <a:ext cx="10927532" cy="424732"/>
          </a:xfrm>
          <a:prstGeom prst="rect">
            <a:avLst/>
          </a:prstGeom>
          <a:noFill/>
        </p:spPr>
        <p:txBody>
          <a:bodyPr wrap="square" rtlCol="0">
            <a:spAutoFit/>
          </a:bodyPr>
          <a:lstStyle/>
          <a:p>
            <a:r>
              <a:rPr lang="en-US" sz="2400" b="1" dirty="0"/>
              <a:t>Languages Spoken at Home other than English in the U.S. by number of Speakers in 2019</a:t>
            </a:r>
          </a:p>
        </p:txBody>
      </p:sp>
      <p:graphicFrame>
        <p:nvGraphicFramePr>
          <p:cNvPr id="3" name="Table 2"/>
          <p:cNvGraphicFramePr>
            <a:graphicFrameLocks noGrp="1"/>
          </p:cNvGraphicFramePr>
          <p:nvPr>
            <p:extLst>
              <p:ext uri="{D42A27DB-BD31-4B8C-83A1-F6EECF244321}">
                <p14:modId xmlns:p14="http://schemas.microsoft.com/office/powerpoint/2010/main" val="2151774614"/>
              </p:ext>
            </p:extLst>
          </p:nvPr>
        </p:nvGraphicFramePr>
        <p:xfrm>
          <a:off x="1344763" y="683216"/>
          <a:ext cx="8794135" cy="5552440"/>
        </p:xfrm>
        <a:graphic>
          <a:graphicData uri="http://schemas.openxmlformats.org/drawingml/2006/table">
            <a:tbl>
              <a:tblPr firstRow="1" bandRow="1">
                <a:tableStyleId>{F5AB1C69-6EDB-4FF4-983F-18BD219EF322}</a:tableStyleId>
              </a:tblPr>
              <a:tblGrid>
                <a:gridCol w="5716765">
                  <a:extLst>
                    <a:ext uri="{9D8B030D-6E8A-4147-A177-3AD203B41FA5}">
                      <a16:colId xmlns:a16="http://schemas.microsoft.com/office/drawing/2014/main" val="364012296"/>
                    </a:ext>
                  </a:extLst>
                </a:gridCol>
                <a:gridCol w="3077370">
                  <a:extLst>
                    <a:ext uri="{9D8B030D-6E8A-4147-A177-3AD203B41FA5}">
                      <a16:colId xmlns:a16="http://schemas.microsoft.com/office/drawing/2014/main" val="4141756983"/>
                    </a:ext>
                  </a:extLst>
                </a:gridCol>
              </a:tblGrid>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2728828345"/>
                  </a:ext>
                </a:extLst>
              </a:tr>
              <a:tr h="370840">
                <a:tc>
                  <a:txBody>
                    <a:bodyPr/>
                    <a:lstStyle/>
                    <a:p>
                      <a:pPr marL="457200" indent="-457200">
                        <a:buFont typeface="Wingdings" panose="05000000000000000000" pitchFamily="2" charset="2"/>
                        <a:buChar char="§"/>
                      </a:pPr>
                      <a:r>
                        <a:rPr lang="en-US" sz="2800" dirty="0"/>
                        <a:t>Spanish</a:t>
                      </a:r>
                    </a:p>
                  </a:txBody>
                  <a:tcPr/>
                </a:tc>
                <a:tc>
                  <a:txBody>
                    <a:bodyPr/>
                    <a:lstStyle/>
                    <a:p>
                      <a:r>
                        <a:rPr lang="en-US" sz="2800" dirty="0"/>
                        <a:t>41,757,391</a:t>
                      </a:r>
                    </a:p>
                  </a:txBody>
                  <a:tcPr/>
                </a:tc>
                <a:extLst>
                  <a:ext uri="{0D108BD9-81ED-4DB2-BD59-A6C34878D82A}">
                    <a16:rowId xmlns:a16="http://schemas.microsoft.com/office/drawing/2014/main" val="2636914926"/>
                  </a:ext>
                </a:extLst>
              </a:tr>
              <a:tr h="370840">
                <a:tc>
                  <a:txBody>
                    <a:bodyPr/>
                    <a:lstStyle/>
                    <a:p>
                      <a:pPr marL="457200" indent="-457200">
                        <a:buFont typeface="Wingdings" panose="05000000000000000000" pitchFamily="2" charset="2"/>
                        <a:buChar char="§"/>
                      </a:pPr>
                      <a:r>
                        <a:rPr lang="en-US" sz="2800" dirty="0"/>
                        <a:t>Chinese (Mandarin &amp; Cantonese)</a:t>
                      </a:r>
                    </a:p>
                  </a:txBody>
                  <a:tcPr/>
                </a:tc>
                <a:tc>
                  <a:txBody>
                    <a:bodyPr/>
                    <a:lstStyle/>
                    <a:p>
                      <a:r>
                        <a:rPr lang="en-US" sz="2800" dirty="0"/>
                        <a:t>  3,494,544</a:t>
                      </a:r>
                    </a:p>
                  </a:txBody>
                  <a:tcPr/>
                </a:tc>
                <a:extLst>
                  <a:ext uri="{0D108BD9-81ED-4DB2-BD59-A6C34878D82A}">
                    <a16:rowId xmlns:a16="http://schemas.microsoft.com/office/drawing/2014/main" val="252712431"/>
                  </a:ext>
                </a:extLst>
              </a:tr>
              <a:tr h="370840">
                <a:tc>
                  <a:txBody>
                    <a:bodyPr/>
                    <a:lstStyle/>
                    <a:p>
                      <a:pPr marL="457200" indent="-457200">
                        <a:buFont typeface="Wingdings" panose="05000000000000000000" pitchFamily="2" charset="2"/>
                        <a:buChar char="§"/>
                      </a:pPr>
                      <a:r>
                        <a:rPr lang="en-US" sz="2800" dirty="0"/>
                        <a:t>Tagalog</a:t>
                      </a:r>
                    </a:p>
                  </a:txBody>
                  <a:tcPr/>
                </a:tc>
                <a:tc>
                  <a:txBody>
                    <a:bodyPr/>
                    <a:lstStyle/>
                    <a:p>
                      <a:r>
                        <a:rPr lang="en-US" sz="2800" dirty="0"/>
                        <a:t>   1,763,585</a:t>
                      </a:r>
                    </a:p>
                  </a:txBody>
                  <a:tcPr/>
                </a:tc>
                <a:extLst>
                  <a:ext uri="{0D108BD9-81ED-4DB2-BD59-A6C34878D82A}">
                    <a16:rowId xmlns:a16="http://schemas.microsoft.com/office/drawing/2014/main" val="1128689207"/>
                  </a:ext>
                </a:extLst>
              </a:tr>
              <a:tr h="370840">
                <a:tc>
                  <a:txBody>
                    <a:bodyPr/>
                    <a:lstStyle/>
                    <a:p>
                      <a:pPr marL="457200" indent="-457200">
                        <a:buFont typeface="Wingdings" panose="05000000000000000000" pitchFamily="2" charset="2"/>
                        <a:buChar char="§"/>
                      </a:pPr>
                      <a:r>
                        <a:rPr lang="en-US" sz="2800" dirty="0"/>
                        <a:t>Vietnamese</a:t>
                      </a:r>
                      <a:r>
                        <a:rPr lang="en-US" sz="2800" baseline="0" dirty="0"/>
                        <a:t> </a:t>
                      </a:r>
                      <a:endParaRPr lang="en-US" sz="2800" dirty="0"/>
                    </a:p>
                  </a:txBody>
                  <a:tcPr/>
                </a:tc>
                <a:tc>
                  <a:txBody>
                    <a:bodyPr/>
                    <a:lstStyle/>
                    <a:p>
                      <a:r>
                        <a:rPr lang="en-US" sz="2800" baseline="0" dirty="0"/>
                        <a:t>   1,570,526</a:t>
                      </a:r>
                      <a:endParaRPr lang="en-US" sz="2800" dirty="0"/>
                    </a:p>
                  </a:txBody>
                  <a:tcPr/>
                </a:tc>
                <a:extLst>
                  <a:ext uri="{0D108BD9-81ED-4DB2-BD59-A6C34878D82A}">
                    <a16:rowId xmlns:a16="http://schemas.microsoft.com/office/drawing/2014/main" val="2820705555"/>
                  </a:ext>
                </a:extLst>
              </a:tr>
              <a:tr h="370840">
                <a:tc>
                  <a:txBody>
                    <a:bodyPr/>
                    <a:lstStyle/>
                    <a:p>
                      <a:pPr marL="457200" indent="-457200">
                        <a:buFont typeface="Wingdings" panose="05000000000000000000" pitchFamily="2" charset="2"/>
                        <a:buChar char="§"/>
                      </a:pPr>
                      <a:r>
                        <a:rPr lang="en-US" sz="2800" dirty="0"/>
                        <a:t>Arabic </a:t>
                      </a:r>
                    </a:p>
                  </a:txBody>
                  <a:tcPr/>
                </a:tc>
                <a:tc>
                  <a:txBody>
                    <a:bodyPr/>
                    <a:lstStyle/>
                    <a:p>
                      <a:r>
                        <a:rPr lang="en-US" sz="2800" dirty="0"/>
                        <a:t>    1,260,437</a:t>
                      </a:r>
                    </a:p>
                  </a:txBody>
                  <a:tcPr/>
                </a:tc>
                <a:extLst>
                  <a:ext uri="{0D108BD9-81ED-4DB2-BD59-A6C34878D82A}">
                    <a16:rowId xmlns:a16="http://schemas.microsoft.com/office/drawing/2014/main" val="1798779928"/>
                  </a:ext>
                </a:extLst>
              </a:tr>
              <a:tr h="370840">
                <a:tc>
                  <a:txBody>
                    <a:bodyPr/>
                    <a:lstStyle/>
                    <a:p>
                      <a:pPr marL="457200" indent="-457200">
                        <a:buFont typeface="Wingdings" panose="05000000000000000000" pitchFamily="2" charset="2"/>
                        <a:buChar char="§"/>
                      </a:pPr>
                      <a:r>
                        <a:rPr lang="en-US" sz="2800" dirty="0"/>
                        <a:t>French (includes Cajun)</a:t>
                      </a:r>
                    </a:p>
                  </a:txBody>
                  <a:tcPr/>
                </a:tc>
                <a:tc>
                  <a:txBody>
                    <a:bodyPr/>
                    <a:lstStyle/>
                    <a:p>
                      <a:r>
                        <a:rPr lang="en-US" sz="2800" dirty="0"/>
                        <a:t>    1,171,775</a:t>
                      </a:r>
                    </a:p>
                  </a:txBody>
                  <a:tcPr/>
                </a:tc>
                <a:extLst>
                  <a:ext uri="{0D108BD9-81ED-4DB2-BD59-A6C34878D82A}">
                    <a16:rowId xmlns:a16="http://schemas.microsoft.com/office/drawing/2014/main" val="3715289055"/>
                  </a:ext>
                </a:extLst>
              </a:tr>
              <a:tr h="370840">
                <a:tc>
                  <a:txBody>
                    <a:bodyPr/>
                    <a:lstStyle/>
                    <a:p>
                      <a:pPr marL="457200" indent="-457200">
                        <a:buFont typeface="Wingdings" panose="05000000000000000000" pitchFamily="2" charset="2"/>
                        <a:buChar char="§"/>
                      </a:pPr>
                      <a:r>
                        <a:rPr lang="en-US" sz="2800" dirty="0"/>
                        <a:t>Korean </a:t>
                      </a:r>
                    </a:p>
                  </a:txBody>
                  <a:tcPr/>
                </a:tc>
                <a:tc>
                  <a:txBody>
                    <a:bodyPr/>
                    <a:lstStyle/>
                    <a:p>
                      <a:r>
                        <a:rPr lang="en-US" sz="2800" dirty="0"/>
                        <a:t>    1,075,247</a:t>
                      </a:r>
                    </a:p>
                  </a:txBody>
                  <a:tcPr/>
                </a:tc>
                <a:extLst>
                  <a:ext uri="{0D108BD9-81ED-4DB2-BD59-A6C34878D82A}">
                    <a16:rowId xmlns:a16="http://schemas.microsoft.com/office/drawing/2014/main" val="978918891"/>
                  </a:ext>
                </a:extLst>
              </a:tr>
              <a:tr h="370840">
                <a:tc>
                  <a:txBody>
                    <a:bodyPr/>
                    <a:lstStyle/>
                    <a:p>
                      <a:pPr marL="457200" indent="-457200">
                        <a:buFont typeface="Wingdings" panose="05000000000000000000" pitchFamily="2" charset="2"/>
                        <a:buChar char="§"/>
                      </a:pPr>
                      <a:r>
                        <a:rPr lang="en-US" sz="2800" dirty="0"/>
                        <a:t>Russian </a:t>
                      </a:r>
                    </a:p>
                  </a:txBody>
                  <a:tcPr/>
                </a:tc>
                <a:tc>
                  <a:txBody>
                    <a:bodyPr/>
                    <a:lstStyle/>
                    <a:p>
                      <a:r>
                        <a:rPr lang="en-US" sz="2800" dirty="0"/>
                        <a:t>       941,454 </a:t>
                      </a:r>
                    </a:p>
                  </a:txBody>
                  <a:tcPr/>
                </a:tc>
                <a:extLst>
                  <a:ext uri="{0D108BD9-81ED-4DB2-BD59-A6C34878D82A}">
                    <a16:rowId xmlns:a16="http://schemas.microsoft.com/office/drawing/2014/main" val="2458266728"/>
                  </a:ext>
                </a:extLst>
              </a:tr>
              <a:tr h="370840">
                <a:tc>
                  <a:txBody>
                    <a:bodyPr/>
                    <a:lstStyle/>
                    <a:p>
                      <a:pPr marL="457200" indent="-457200">
                        <a:buFont typeface="Wingdings" panose="05000000000000000000" pitchFamily="2" charset="2"/>
                        <a:buChar char="§"/>
                      </a:pPr>
                      <a:r>
                        <a:rPr lang="en-US" sz="2800" dirty="0"/>
                        <a:t>Haitian                                                                 </a:t>
                      </a:r>
                    </a:p>
                  </a:txBody>
                  <a:tcPr/>
                </a:tc>
                <a:tc>
                  <a:txBody>
                    <a:bodyPr/>
                    <a:lstStyle/>
                    <a:p>
                      <a:r>
                        <a:rPr lang="en-US" sz="2800" dirty="0"/>
                        <a:t>       924,817</a:t>
                      </a:r>
                    </a:p>
                  </a:txBody>
                  <a:tcPr/>
                </a:tc>
                <a:extLst>
                  <a:ext uri="{0D108BD9-81ED-4DB2-BD59-A6C34878D82A}">
                    <a16:rowId xmlns:a16="http://schemas.microsoft.com/office/drawing/2014/main" val="3982813173"/>
                  </a:ext>
                </a:extLst>
              </a:tr>
              <a:tr h="370840">
                <a:tc>
                  <a:txBody>
                    <a:bodyPr/>
                    <a:lstStyle/>
                    <a:p>
                      <a:pPr marL="457200" indent="-457200">
                        <a:buFont typeface="Wingdings" panose="05000000000000000000" pitchFamily="2" charset="2"/>
                        <a:buChar char="§"/>
                      </a:pPr>
                      <a:r>
                        <a:rPr lang="en-US" sz="2800" dirty="0"/>
                        <a:t>German</a:t>
                      </a:r>
                    </a:p>
                  </a:txBody>
                  <a:tcPr/>
                </a:tc>
                <a:tc>
                  <a:txBody>
                    <a:bodyPr/>
                    <a:lstStyle/>
                    <a:p>
                      <a:r>
                        <a:rPr lang="en-US" sz="2800" dirty="0"/>
                        <a:t>       895,309</a:t>
                      </a:r>
                    </a:p>
                  </a:txBody>
                  <a:tcPr/>
                </a:tc>
                <a:extLst>
                  <a:ext uri="{0D108BD9-81ED-4DB2-BD59-A6C34878D82A}">
                    <a16:rowId xmlns:a16="http://schemas.microsoft.com/office/drawing/2014/main" val="2792723423"/>
                  </a:ext>
                </a:extLst>
              </a:tr>
            </a:tbl>
          </a:graphicData>
        </a:graphic>
      </p:graphicFrame>
      <p:sp>
        <p:nvSpPr>
          <p:cNvPr id="5" name="TextBox 4"/>
          <p:cNvSpPr txBox="1"/>
          <p:nvPr/>
        </p:nvSpPr>
        <p:spPr>
          <a:xfrm>
            <a:off x="398207" y="6353969"/>
            <a:ext cx="3701846" cy="338554"/>
          </a:xfrm>
          <a:prstGeom prst="rect">
            <a:avLst/>
          </a:prstGeom>
          <a:noFill/>
        </p:spPr>
        <p:txBody>
          <a:bodyPr wrap="square" rtlCol="0">
            <a:spAutoFit/>
          </a:bodyPr>
          <a:lstStyle/>
          <a:p>
            <a:r>
              <a:rPr lang="en-US" sz="1600" dirty="0"/>
              <a:t>Derived from 2019 ACS US Census data </a:t>
            </a:r>
          </a:p>
        </p:txBody>
      </p:sp>
      <p:sp>
        <p:nvSpPr>
          <p:cNvPr id="7" name="Text Box 8"/>
          <p:cNvSpPr txBox="1">
            <a:spLocks noChangeArrowheads="1"/>
          </p:cNvSpPr>
          <p:nvPr/>
        </p:nvSpPr>
        <p:spPr bwMode="auto">
          <a:xfrm>
            <a:off x="5741831" y="6422395"/>
            <a:ext cx="5334000" cy="261610"/>
          </a:xfrm>
          <a:prstGeom prst="rect">
            <a:avLst/>
          </a:prstGeom>
          <a:noFill/>
          <a:ln w="9525">
            <a:noFill/>
            <a:miter lim="800000"/>
            <a:headEnd/>
            <a:tailEnd/>
          </a:ln>
        </p:spPr>
        <p:txBody>
          <a:bodyPr wrap="square">
            <a:spAutoFit/>
          </a:bodyPr>
          <a:lstStyle/>
          <a:p>
            <a:pPr algn="r" fontAlgn="base">
              <a:spcBef>
                <a:spcPct val="0"/>
              </a:spcBef>
              <a:spcAft>
                <a:spcPct val="0"/>
              </a:spcAft>
            </a:pPr>
            <a:r>
              <a:rPr lang="en-US" sz="1100" dirty="0">
                <a:solidFill>
                  <a:prstClr val="black"/>
                </a:solidFill>
                <a:cs typeface="Arial" pitchFamily="34" charset="0"/>
              </a:rPr>
              <a:t>Slide Source:© 2022 -  Georgetown University National Center  for Cultural Competence</a:t>
            </a:r>
          </a:p>
        </p:txBody>
      </p:sp>
      <p:pic>
        <p:nvPicPr>
          <p:cNvPr id="44038" name="Picture 4" descr="NCCC Logo&#10;&#10;The NCCC logo is a cluster of three  red figures with the name Georgetown University National Center for Cultural Competence in black ty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70089" y="6353969"/>
            <a:ext cx="595313" cy="3984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9615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0E45D93EE09FE48B755B103E8699EE0" ma:contentTypeVersion="13" ma:contentTypeDescription="Create a new document." ma:contentTypeScope="" ma:versionID="a192d306c77b8468829b8b6d45c15017">
  <xsd:schema xmlns:xsd="http://www.w3.org/2001/XMLSchema" xmlns:xs="http://www.w3.org/2001/XMLSchema" xmlns:p="http://schemas.microsoft.com/office/2006/metadata/properties" xmlns:ns2="db903174-bb1c-4609-9d70-465268ead536" xmlns:ns3="d0cbbd92-a969-402e-8621-447322a11182" targetNamespace="http://schemas.microsoft.com/office/2006/metadata/properties" ma:root="true" ma:fieldsID="44d547e8c8d6839c9accfb4262c154d3" ns2:_="" ns3:_="">
    <xsd:import namespace="db903174-bb1c-4609-9d70-465268ead536"/>
    <xsd:import namespace="d0cbbd92-a969-402e-8621-447322a111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903174-bb1c-4609-9d70-465268ead5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cbbd92-a969-402e-8621-447322a1118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3090894-EB3E-4C92-9848-0C5CC2B78F4E}">
  <ds:schemaRefs>
    <ds:schemaRef ds:uri="http://schemas.microsoft.com/sharepoint/v3/contenttype/forms"/>
  </ds:schemaRefs>
</ds:datastoreItem>
</file>

<file path=customXml/itemProps2.xml><?xml version="1.0" encoding="utf-8"?>
<ds:datastoreItem xmlns:ds="http://schemas.openxmlformats.org/officeDocument/2006/customXml" ds:itemID="{EECE83E9-8297-45DA-9698-B1A2350D5E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903174-bb1c-4609-9d70-465268ead536"/>
    <ds:schemaRef ds:uri="d0cbbd92-a969-402e-8621-447322a111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D8D284-0F17-44B4-98DD-934683EAFCA6}">
  <ds:schemaRefs>
    <ds:schemaRef ds:uri="http://schemas.microsoft.com/office/2006/documentManagement/types"/>
    <ds:schemaRef ds:uri="db903174-bb1c-4609-9d70-465268ead536"/>
    <ds:schemaRef ds:uri="http://purl.org/dc/elements/1.1/"/>
    <ds:schemaRef ds:uri="http://schemas.microsoft.com/office/infopath/2007/PartnerControls"/>
    <ds:schemaRef ds:uri="http://purl.org/dc/terms/"/>
    <ds:schemaRef ds:uri="http://schemas.openxmlformats.org/package/2006/metadata/core-properties"/>
    <ds:schemaRef ds:uri="d0cbbd92-a969-402e-8621-447322a11182"/>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649</TotalTime>
  <Words>3446</Words>
  <Application>Microsoft Office PowerPoint</Application>
  <PresentationFormat>Widescreen</PresentationFormat>
  <Paragraphs>364</Paragraphs>
  <Slides>37</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ＭＳ Ｐゴシック</vt:lpstr>
      <vt:lpstr>Arial</vt:lpstr>
      <vt:lpstr>Calibri</vt:lpstr>
      <vt:lpstr>Calibri Light</vt:lpstr>
      <vt:lpstr>Cambria</vt:lpstr>
      <vt:lpstr>Candara</vt:lpstr>
      <vt:lpstr>Times New Roman</vt:lpstr>
      <vt:lpstr>Wingdings</vt:lpstr>
      <vt:lpstr>Office Theme</vt:lpstr>
      <vt:lpstr>PowerPoint Presentation</vt:lpstr>
      <vt:lpstr>Technical Notes</vt:lpstr>
      <vt:lpstr>Engaging Diverse Communities and Stakeholders in Special Education and Early Intervention Dispute Resolutions: The Essential Role of Cultural Brokering</vt:lpstr>
      <vt:lpstr>Participants will: </vt:lpstr>
      <vt:lpstr>The State Department of Education’s Dispute Resolution office relies on several mechanisms to gather stakeholder feedback including but not limited to: </vt:lpstr>
      <vt:lpstr>Exactly who are the diverse communities and  stakeholders in your state? </vt:lpstr>
      <vt:lpstr>ACS 2020 United States Demographic Estimates  </vt:lpstr>
      <vt:lpstr>Languages Spoken at Home in the U.S. in 2019</vt:lpstr>
      <vt:lpstr>Languages Spoken at Home other than English in the U.S. by number of Speakers in 2019</vt:lpstr>
      <vt:lpstr>Limited English Speaking Households </vt:lpstr>
      <vt:lpstr>Quick Facts about U.S. School-Age Children who  Speak Languages other than English   </vt:lpstr>
      <vt:lpstr>Polling Questions 1-2 </vt:lpstr>
      <vt:lpstr>Let’s Take a Closer Look at these Concepts </vt:lpstr>
      <vt:lpstr>Community Outreach vs. Community Engagement </vt:lpstr>
      <vt:lpstr>Differentiating Community Outreach from Community Engagement  </vt:lpstr>
      <vt:lpstr>Differentiating Community Outreach from Community Engagement </vt:lpstr>
      <vt:lpstr>A Word About Family Engagement </vt:lpstr>
      <vt:lpstr>THOUGHTS ABOUT COMMUNITY ENGAGEMENT If truth be told… some within our special education systems </vt:lpstr>
      <vt:lpstr>Polling Question3 </vt:lpstr>
      <vt:lpstr>Rationales for Cultural Brokering in Special Education  and Early Intervention Dispute Resolution </vt:lpstr>
      <vt:lpstr>Concept of Cultural Brokering</vt:lpstr>
      <vt:lpstr>Definition of Cultural Broker</vt:lpstr>
      <vt:lpstr>Who is the Cultural Broker?</vt:lpstr>
      <vt:lpstr>Characteristics &amp; Attributes of a Cultural Broker</vt:lpstr>
      <vt:lpstr>Guiding Principles for Cultural Broker Programs</vt:lpstr>
      <vt:lpstr>What’s Getting in the Way?</vt:lpstr>
      <vt:lpstr>Key Strategies to Engage Diverse Communities in  Special Education and Early Intervention Dispute Resolution </vt:lpstr>
      <vt:lpstr>Polling Questions 4-5 </vt:lpstr>
      <vt:lpstr>Let’s revisit the scenario.  Small group dialogues for 20 minutes. </vt:lpstr>
      <vt:lpstr>The State Department of Education’s Dispute Resolution office relies on several mechanisms to gather stakeholder feedback including but not limited to: 1) exit surveys from mediation and state complaint options;  3) commentary and recommendations  from the state’s federally funded Parent Center; and 4) quarterly presentations to the state’s special education advisory panel  typically given by  a representative from the Parent Center and two additional parents. </vt:lpstr>
      <vt:lpstr>Applying Principles and Practices of Cultural and Linguistic Competence to Cultural Brokering  </vt:lpstr>
      <vt:lpstr>To Engage Communities Successfully, Dispute Resolution Systems and Programs must understand…  </vt:lpstr>
      <vt:lpstr>In many instances, what it takes to engage diverse communities and stakeholders is  </vt:lpstr>
      <vt:lpstr>CONTACT US</vt:lpstr>
      <vt:lpstr>Questions</vt:lpstr>
      <vt:lpstr>Need More Information?</vt:lpstr>
      <vt:lpstr>Thank you for joining us!</vt:lpstr>
    </vt:vector>
  </TitlesOfParts>
  <Company>Georgetown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Tawara Denise Goode</dc:creator>
  <cp:lastModifiedBy>Noella Bernal</cp:lastModifiedBy>
  <cp:revision>54</cp:revision>
  <dcterms:created xsi:type="dcterms:W3CDTF">2022-02-22T01:06:27Z</dcterms:created>
  <dcterms:modified xsi:type="dcterms:W3CDTF">2022-03-01T21:07:29Z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0x01010090E45D93EE09FE48B755B103E8699EE0</vt:lpwstr>
  </property>
</Properties>
</file>