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1.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2" r:id="rId6"/>
    <p:sldMasterId id="2147483683" r:id="rId7"/>
  </p:sldMasterIdLst>
  <p:notesMasterIdLst>
    <p:notesMasterId r:id="rId47"/>
  </p:notesMasterIdLst>
  <p:sldIdLst>
    <p:sldId id="680" r:id="rId8"/>
    <p:sldId id="730" r:id="rId9"/>
    <p:sldId id="715" r:id="rId10"/>
    <p:sldId id="731" r:id="rId11"/>
    <p:sldId id="732" r:id="rId12"/>
    <p:sldId id="716" r:id="rId13"/>
    <p:sldId id="736" r:id="rId14"/>
    <p:sldId id="704" r:id="rId15"/>
    <p:sldId id="262" r:id="rId16"/>
    <p:sldId id="762" r:id="rId17"/>
    <p:sldId id="754" r:id="rId18"/>
    <p:sldId id="722" r:id="rId19"/>
    <p:sldId id="764" r:id="rId20"/>
    <p:sldId id="291" r:id="rId21"/>
    <p:sldId id="300" r:id="rId22"/>
    <p:sldId id="301" r:id="rId23"/>
    <p:sldId id="283" r:id="rId24"/>
    <p:sldId id="299" r:id="rId25"/>
    <p:sldId id="774" r:id="rId26"/>
    <p:sldId id="268" r:id="rId27"/>
    <p:sldId id="721" r:id="rId28"/>
    <p:sldId id="757" r:id="rId29"/>
    <p:sldId id="776" r:id="rId30"/>
    <p:sldId id="733" r:id="rId31"/>
    <p:sldId id="758" r:id="rId32"/>
    <p:sldId id="759" r:id="rId33"/>
    <p:sldId id="777" r:id="rId34"/>
    <p:sldId id="760" r:id="rId35"/>
    <p:sldId id="772" r:id="rId36"/>
    <p:sldId id="765" r:id="rId37"/>
    <p:sldId id="766" r:id="rId38"/>
    <p:sldId id="775" r:id="rId39"/>
    <p:sldId id="767" r:id="rId40"/>
    <p:sldId id="768" r:id="rId41"/>
    <p:sldId id="278" r:id="rId42"/>
    <p:sldId id="773" r:id="rId43"/>
    <p:sldId id="282" r:id="rId44"/>
    <p:sldId id="261" r:id="rId45"/>
    <p:sldId id="77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19AF3D-4A37-4393-9126-EBD96496F6F2}" name="Kelly Rauscher" initials="KR" userId="S::krauscher@directionservice.org::1ac028a2-01cf-4b8d-95f4-b2d0b5456f2e" providerId="AD"/>
  <p188:author id="{349B8686-6B82-0AB5-E9C1-ACA083808AB1}" name="Noella Bernal" initials="NB" userId="S::nbernal@directionservice.org::794119c3-42a8-4ea8-be79-c04b6056a052" providerId="AD"/>
  <p188:author id="{90D44BB7-31E2-ECA9-2550-72E457071C97}" name="Diana Nadeau" initials="DN" userId="S::dnadeau@directionservice.org::487ff480-788a-4fcc-a6c8-a7a15fd546d5" providerId="AD"/>
  <p188:author id="{3C6124F1-8DF2-B3F3-68ED-A38723905679}" name="Melanie Reese" initials="MR" userId="S::mreese@directionservice.org::d43604fa-edc1-4e86-a1d3-96fc75bc9f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B771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91" autoAdjust="0"/>
  </p:normalViewPr>
  <p:slideViewPr>
    <p:cSldViewPr snapToGrid="0">
      <p:cViewPr varScale="1">
        <p:scale>
          <a:sx n="83" d="100"/>
          <a:sy n="83" d="100"/>
        </p:scale>
        <p:origin x="169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2022 Due Process Fiing by Race/Ethnicity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B8F-457B-80D9-7F6EE31250D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B8F-457B-80D9-7F6EE31250D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B8F-457B-80D9-7F6EE31250D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B8F-457B-80D9-7F6EE31250D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B8F-457B-80D9-7F6EE31250D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B8F-457B-80D9-7F6EE31250D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6B8F-457B-80D9-7F6EE31250D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6B8F-457B-80D9-7F6EE31250DA}"/>
              </c:ext>
            </c:extLst>
          </c:dPt>
          <c:dLbls>
            <c:dLbl>
              <c:idx val="0"/>
              <c:layout>
                <c:manualLayout>
                  <c:x val="1.2467704232283465E-2"/>
                  <c:y val="-5.630720618188938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B8F-457B-80D9-7F6EE31250DA}"/>
                </c:ext>
              </c:extLst>
            </c:dLbl>
            <c:dLbl>
              <c:idx val="1"/>
              <c:layout>
                <c:manualLayout>
                  <c:x val="-2.5297869887189975E-2"/>
                  <c:y val="-9.3395675637257137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B8F-457B-80D9-7F6EE31250DA}"/>
                </c:ext>
              </c:extLst>
            </c:dLbl>
            <c:dLbl>
              <c:idx val="3"/>
              <c:layout>
                <c:manualLayout>
                  <c:x val="-1.9434275958773964E-2"/>
                  <c:y val="-2.342913131990034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B8F-457B-80D9-7F6EE31250DA}"/>
                </c:ext>
              </c:extLst>
            </c:dLbl>
            <c:dLbl>
              <c:idx val="6"/>
              <c:layout>
                <c:manualLayout>
                  <c:x val="2.6081016240157479E-2"/>
                  <c:y val="-1.0962105624870471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B8F-457B-80D9-7F6EE31250D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White/Caucasion</c:v>
                </c:pt>
                <c:pt idx="1">
                  <c:v>Black or African American</c:v>
                </c:pt>
                <c:pt idx="2">
                  <c:v>American Indian or Alaska Native</c:v>
                </c:pt>
                <c:pt idx="3">
                  <c:v>Hispanic or Latino/a/x</c:v>
                </c:pt>
                <c:pt idx="4">
                  <c:v>Asian</c:v>
                </c:pt>
                <c:pt idx="5">
                  <c:v>Native Hawaiian or Other Pacific Islander</c:v>
                </c:pt>
                <c:pt idx="6">
                  <c:v>Multiple</c:v>
                </c:pt>
                <c:pt idx="7">
                  <c:v>Unknown</c:v>
                </c:pt>
              </c:strCache>
            </c:strRef>
          </c:cat>
          <c:val>
            <c:numRef>
              <c:f>Sheet1!$B$2:$B$9</c:f>
              <c:numCache>
                <c:formatCode>General</c:formatCode>
                <c:ptCount val="8"/>
                <c:pt idx="0">
                  <c:v>66.86</c:v>
                </c:pt>
                <c:pt idx="1">
                  <c:v>10.47</c:v>
                </c:pt>
                <c:pt idx="2">
                  <c:v>0.57999999999999996</c:v>
                </c:pt>
                <c:pt idx="3">
                  <c:v>5.23</c:v>
                </c:pt>
                <c:pt idx="4">
                  <c:v>4.07</c:v>
                </c:pt>
                <c:pt idx="5">
                  <c:v>0.57999999999999996</c:v>
                </c:pt>
                <c:pt idx="6">
                  <c:v>10.47</c:v>
                </c:pt>
                <c:pt idx="7">
                  <c:v>1.1599999999999999</c:v>
                </c:pt>
              </c:numCache>
            </c:numRef>
          </c:val>
          <c:extLst>
            <c:ext xmlns:c16="http://schemas.microsoft.com/office/drawing/2014/chart" uri="{C3380CC4-5D6E-409C-BE32-E72D297353CC}">
              <c16:uniqueId val="{00000000-FAFE-4288-91F7-F73C14A4EFD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7080477127416227E-2"/>
          <c:y val="0.72577935495007029"/>
          <c:w val="0.96271407480314952"/>
          <c:h val="0.1798855703965437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2022 Due Process Fiing by Race/Ethnicity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B8F-457B-80D9-7F6EE31250D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B8F-457B-80D9-7F6EE31250D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B8F-457B-80D9-7F6EE31250D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B8F-457B-80D9-7F6EE31250D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B8F-457B-80D9-7F6EE31250D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B8F-457B-80D9-7F6EE31250D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6B8F-457B-80D9-7F6EE31250D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6B8F-457B-80D9-7F6EE31250DA}"/>
              </c:ext>
            </c:extLst>
          </c:dPt>
          <c:dLbls>
            <c:dLbl>
              <c:idx val="0"/>
              <c:layout>
                <c:manualLayout>
                  <c:x val="1.2467704232283465E-2"/>
                  <c:y val="-5.630720618188938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B8F-457B-80D9-7F6EE31250DA}"/>
                </c:ext>
              </c:extLst>
            </c:dLbl>
            <c:dLbl>
              <c:idx val="1"/>
              <c:layout>
                <c:manualLayout>
                  <c:x val="-2.5297869887189975E-2"/>
                  <c:y val="-9.3395675637257137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B8F-457B-80D9-7F6EE31250DA}"/>
                </c:ext>
              </c:extLst>
            </c:dLbl>
            <c:dLbl>
              <c:idx val="3"/>
              <c:layout>
                <c:manualLayout>
                  <c:x val="-1.9434275958773964E-2"/>
                  <c:y val="-2.342913131990034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B8F-457B-80D9-7F6EE31250DA}"/>
                </c:ext>
              </c:extLst>
            </c:dLbl>
            <c:dLbl>
              <c:idx val="6"/>
              <c:layout>
                <c:manualLayout>
                  <c:x val="2.6081016240157479E-2"/>
                  <c:y val="-1.0962105624870471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B8F-457B-80D9-7F6EE31250DA}"/>
                </c:ext>
              </c:extLst>
            </c:dLbl>
            <c:dLbl>
              <c:idx val="7"/>
              <c:layout>
                <c:manualLayout>
                  <c:x val="8.4776035022074772E-3"/>
                  <c:y val="-7.042243510663681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6B8F-457B-80D9-7F6EE31250D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White/Caucasion</c:v>
                </c:pt>
                <c:pt idx="1">
                  <c:v>Black or African American</c:v>
                </c:pt>
                <c:pt idx="2">
                  <c:v>American Indian or Alaska Native</c:v>
                </c:pt>
                <c:pt idx="3">
                  <c:v>Hispanic or Latino/a/x</c:v>
                </c:pt>
                <c:pt idx="4">
                  <c:v>Asian</c:v>
                </c:pt>
                <c:pt idx="5">
                  <c:v>Native Hawaiian or Other Pacific Islander</c:v>
                </c:pt>
                <c:pt idx="6">
                  <c:v>Multiple</c:v>
                </c:pt>
                <c:pt idx="7">
                  <c:v>Unknown</c:v>
                </c:pt>
              </c:strCache>
            </c:strRef>
          </c:cat>
          <c:val>
            <c:numRef>
              <c:f>Sheet1!$B$2:$B$9</c:f>
              <c:numCache>
                <c:formatCode>General</c:formatCode>
                <c:ptCount val="8"/>
                <c:pt idx="0">
                  <c:v>52.38</c:v>
                </c:pt>
                <c:pt idx="1">
                  <c:v>14.29</c:v>
                </c:pt>
                <c:pt idx="2">
                  <c:v>0</c:v>
                </c:pt>
                <c:pt idx="3">
                  <c:v>4.7699999999999996</c:v>
                </c:pt>
                <c:pt idx="4">
                  <c:v>4.7699999999999996</c:v>
                </c:pt>
                <c:pt idx="5">
                  <c:v>0</c:v>
                </c:pt>
                <c:pt idx="6">
                  <c:v>19.05</c:v>
                </c:pt>
                <c:pt idx="7">
                  <c:v>4.7699999999999996</c:v>
                </c:pt>
              </c:numCache>
            </c:numRef>
          </c:val>
          <c:extLst>
            <c:ext xmlns:c16="http://schemas.microsoft.com/office/drawing/2014/chart" uri="{C3380CC4-5D6E-409C-BE32-E72D297353CC}">
              <c16:uniqueId val="{00000000-FAFE-4288-91F7-F73C14A4EFD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7080477127416227E-2"/>
          <c:y val="0.72577935495007029"/>
          <c:w val="0.96271407480314952"/>
          <c:h val="0.1798855703965437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CD77A3-C78A-4126-8446-2B9C2CFEB606}" type="datetimeFigureOut">
              <a:rPr lang="en-US" smtClean="0"/>
              <a:t>2/16/2023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FE08EB-A8F9-4F53-BC4A-2771C6BD1A46}" type="slidenum">
              <a:rPr lang="en-US" smtClean="0"/>
              <a:t>‹#›</a:t>
            </a:fld>
            <a:endParaRPr lang="en-US"/>
          </a:p>
        </p:txBody>
      </p:sp>
    </p:spTree>
    <p:extLst>
      <p:ext uri="{BB962C8B-B14F-4D97-AF65-F5344CB8AC3E}">
        <p14:creationId xmlns:p14="http://schemas.microsoft.com/office/powerpoint/2010/main" val="1667664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ACC31-1050-46B4-9F19-2605034B25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3057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771650"/>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A218A0-72DE-4448-A3E8-F01C112984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419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ACC31-1050-46B4-9F19-2605034B25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3757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A218A0-72DE-4448-A3E8-F01C112984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467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A218A0-72DE-4448-A3E8-F01C112984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09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15</a:t>
            </a:fld>
            <a:endParaRPr lang="en-US"/>
          </a:p>
        </p:txBody>
      </p:sp>
    </p:spTree>
    <p:extLst>
      <p:ext uri="{BB962C8B-B14F-4D97-AF65-F5344CB8AC3E}">
        <p14:creationId xmlns:p14="http://schemas.microsoft.com/office/powerpoint/2010/main" val="1715286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16</a:t>
            </a:fld>
            <a:endParaRPr lang="en-US"/>
          </a:p>
        </p:txBody>
      </p:sp>
    </p:spTree>
    <p:extLst>
      <p:ext uri="{BB962C8B-B14F-4D97-AF65-F5344CB8AC3E}">
        <p14:creationId xmlns:p14="http://schemas.microsoft.com/office/powerpoint/2010/main" val="2577834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17</a:t>
            </a:fld>
            <a:endParaRPr lang="en-US"/>
          </a:p>
        </p:txBody>
      </p:sp>
    </p:spTree>
    <p:extLst>
      <p:ext uri="{BB962C8B-B14F-4D97-AF65-F5344CB8AC3E}">
        <p14:creationId xmlns:p14="http://schemas.microsoft.com/office/powerpoint/2010/main" val="2790232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18</a:t>
            </a:fld>
            <a:endParaRPr lang="en-US"/>
          </a:p>
        </p:txBody>
      </p:sp>
    </p:spTree>
    <p:extLst>
      <p:ext uri="{BB962C8B-B14F-4D97-AF65-F5344CB8AC3E}">
        <p14:creationId xmlns:p14="http://schemas.microsoft.com/office/powerpoint/2010/main" val="2668681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A218A0-72DE-4448-A3E8-F01C112984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558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A218A0-72DE-4448-A3E8-F01C112984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481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ACC31-1050-46B4-9F19-2605034B25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5475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ACC31-1050-46B4-9F19-2605034B25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2358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ACC31-1050-46B4-9F19-2605034B25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027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ACC31-1050-46B4-9F19-2605034B25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1772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ACC31-1050-46B4-9F19-2605034B25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9096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ACC31-1050-46B4-9F19-2605034B25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0832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ACC31-1050-46B4-9F19-2605034B25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080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ACC31-1050-46B4-9F19-2605034B25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4258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ACC31-1050-46B4-9F19-2605034B25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753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ACC31-1050-46B4-9F19-2605034B25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60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spcBef>
                <a:spcPts val="0"/>
              </a:spcBef>
              <a:spcAft>
                <a:spcPts val="0"/>
              </a:spcAft>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CCFE08EB-A8F9-4F53-BC4A-2771C6BD1A46}" type="slidenum">
              <a:rPr lang="en-US" smtClean="0"/>
              <a:t>30</a:t>
            </a:fld>
            <a:endParaRPr lang="en-US"/>
          </a:p>
        </p:txBody>
      </p:sp>
    </p:spTree>
    <p:extLst>
      <p:ext uri="{BB962C8B-B14F-4D97-AF65-F5344CB8AC3E}">
        <p14:creationId xmlns:p14="http://schemas.microsoft.com/office/powerpoint/2010/main" val="3499683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ACC31-1050-46B4-9F19-2605034B25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0856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FE08EB-A8F9-4F53-BC4A-2771C6BD1A46}" type="slidenum">
              <a:rPr lang="en-US" smtClean="0"/>
              <a:t>31</a:t>
            </a:fld>
            <a:endParaRPr lang="en-US"/>
          </a:p>
        </p:txBody>
      </p:sp>
    </p:spTree>
    <p:extLst>
      <p:ext uri="{BB962C8B-B14F-4D97-AF65-F5344CB8AC3E}">
        <p14:creationId xmlns:p14="http://schemas.microsoft.com/office/powerpoint/2010/main" val="1651583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FE08EB-A8F9-4F53-BC4A-2771C6BD1A46}" type="slidenum">
              <a:rPr lang="en-US" smtClean="0"/>
              <a:t>32</a:t>
            </a:fld>
            <a:endParaRPr lang="en-US"/>
          </a:p>
        </p:txBody>
      </p:sp>
    </p:spTree>
    <p:extLst>
      <p:ext uri="{BB962C8B-B14F-4D97-AF65-F5344CB8AC3E}">
        <p14:creationId xmlns:p14="http://schemas.microsoft.com/office/powerpoint/2010/main" val="863732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FE08EB-A8F9-4F53-BC4A-2771C6BD1A46}" type="slidenum">
              <a:rPr lang="en-US" smtClean="0"/>
              <a:t>33</a:t>
            </a:fld>
            <a:endParaRPr lang="en-US"/>
          </a:p>
        </p:txBody>
      </p:sp>
    </p:spTree>
    <p:extLst>
      <p:ext uri="{BB962C8B-B14F-4D97-AF65-F5344CB8AC3E}">
        <p14:creationId xmlns:p14="http://schemas.microsoft.com/office/powerpoint/2010/main" val="4165300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E08EB-A8F9-4F53-BC4A-2771C6BD1A46}" type="slidenum">
              <a:rPr lang="en-US" smtClean="0"/>
              <a:t>34</a:t>
            </a:fld>
            <a:endParaRPr lang="en-US"/>
          </a:p>
        </p:txBody>
      </p:sp>
    </p:spTree>
    <p:extLst>
      <p:ext uri="{BB962C8B-B14F-4D97-AF65-F5344CB8AC3E}">
        <p14:creationId xmlns:p14="http://schemas.microsoft.com/office/powerpoint/2010/main" val="3545837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CACC31-1050-46B4-9F19-2605034B25FF}" type="slidenum">
              <a:rPr lang="en-US" smtClean="0"/>
              <a:t>35</a:t>
            </a:fld>
            <a:endParaRPr lang="en-US"/>
          </a:p>
        </p:txBody>
      </p:sp>
    </p:spTree>
    <p:extLst>
      <p:ext uri="{BB962C8B-B14F-4D97-AF65-F5344CB8AC3E}">
        <p14:creationId xmlns:p14="http://schemas.microsoft.com/office/powerpoint/2010/main" val="38397614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CACC31-1050-46B4-9F19-2605034B25FF}" type="slidenum">
              <a:rPr lang="en-US" smtClean="0"/>
              <a:t>36</a:t>
            </a:fld>
            <a:endParaRPr lang="en-US"/>
          </a:p>
        </p:txBody>
      </p:sp>
    </p:spTree>
    <p:extLst>
      <p:ext uri="{BB962C8B-B14F-4D97-AF65-F5344CB8AC3E}">
        <p14:creationId xmlns:p14="http://schemas.microsoft.com/office/powerpoint/2010/main" val="25096013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37</a:t>
            </a:fld>
            <a:endParaRPr lang="en-US"/>
          </a:p>
        </p:txBody>
      </p:sp>
    </p:spTree>
    <p:extLst>
      <p:ext uri="{BB962C8B-B14F-4D97-AF65-F5344CB8AC3E}">
        <p14:creationId xmlns:p14="http://schemas.microsoft.com/office/powerpoint/2010/main" val="15664792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E08EB-A8F9-4F53-BC4A-2771C6BD1A46}" type="slidenum">
              <a:rPr lang="en-US" smtClean="0"/>
              <a:t>39</a:t>
            </a:fld>
            <a:endParaRPr lang="en-US"/>
          </a:p>
        </p:txBody>
      </p:sp>
    </p:spTree>
    <p:extLst>
      <p:ext uri="{BB962C8B-B14F-4D97-AF65-F5344CB8AC3E}">
        <p14:creationId xmlns:p14="http://schemas.microsoft.com/office/powerpoint/2010/main" val="2129817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ACC31-1050-46B4-9F19-2605034B25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6158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ACC31-1050-46B4-9F19-2605034B25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2876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80DF1-58CB-48D8-A6CF-539223B533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3589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80DF1-58CB-48D8-A6CF-539223B533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2571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ACC31-1050-46B4-9F19-2605034B25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9203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B01E-03E7-47E3-8B13-669B40AB05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6498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34F055-1687-4390-A021-3168A55ABC8E}"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9254C-732F-41C5-B617-C023F12A68BB}" type="slidenum">
              <a:rPr lang="en-US" smtClean="0"/>
              <a:t>‹#›</a:t>
            </a:fld>
            <a:endParaRPr lang="en-US"/>
          </a:p>
        </p:txBody>
      </p:sp>
    </p:spTree>
    <p:extLst>
      <p:ext uri="{BB962C8B-B14F-4D97-AF65-F5344CB8AC3E}">
        <p14:creationId xmlns:p14="http://schemas.microsoft.com/office/powerpoint/2010/main" val="2437602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34F055-1687-4390-A021-3168A55ABC8E}"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9254C-732F-41C5-B617-C023F12A68BB}" type="slidenum">
              <a:rPr lang="en-US" smtClean="0"/>
              <a:t>‹#›</a:t>
            </a:fld>
            <a:endParaRPr lang="en-US"/>
          </a:p>
        </p:txBody>
      </p:sp>
    </p:spTree>
    <p:extLst>
      <p:ext uri="{BB962C8B-B14F-4D97-AF65-F5344CB8AC3E}">
        <p14:creationId xmlns:p14="http://schemas.microsoft.com/office/powerpoint/2010/main" val="3413906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34F055-1687-4390-A021-3168A55ABC8E}"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9254C-732F-41C5-B617-C023F12A68BB}" type="slidenum">
              <a:rPr lang="en-US" smtClean="0"/>
              <a:t>‹#›</a:t>
            </a:fld>
            <a:endParaRPr lang="en-US"/>
          </a:p>
        </p:txBody>
      </p:sp>
    </p:spTree>
    <p:extLst>
      <p:ext uri="{BB962C8B-B14F-4D97-AF65-F5344CB8AC3E}">
        <p14:creationId xmlns:p14="http://schemas.microsoft.com/office/powerpoint/2010/main" val="3829509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1E9230-D174-44A9-BA1F-6D49973188C3}"/>
              </a:ext>
            </a:extLst>
          </p:cNvPr>
          <p:cNvSpPr/>
          <p:nvPr userDrawn="1"/>
        </p:nvSpPr>
        <p:spPr>
          <a:xfrm>
            <a:off x="3895725" y="76201"/>
            <a:ext cx="5191125" cy="6705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2060"/>
              </a:solidFill>
            </a:endParaRPr>
          </a:p>
        </p:txBody>
      </p:sp>
      <p:pic>
        <p:nvPicPr>
          <p:cNvPr id="7" name="Picture 4" descr="Z:\CADRE\CADRE 5\Web Development 2018-23\CADRE Logo 2019\CADRE Logo Files\JPG\RGB\High Res\CADRE Logo-03 cropped.jpg">
            <a:extLst>
              <a:ext uri="{FF2B5EF4-FFF2-40B4-BE49-F238E27FC236}">
                <a16:creationId xmlns:a16="http://schemas.microsoft.com/office/drawing/2014/main" id="{7A73E401-B03E-44CE-82F5-ABBF66E9107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3730" y="2117066"/>
            <a:ext cx="2688146" cy="239263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53BE5859-D5F5-4A27-9502-5FCD9F232D13}"/>
              </a:ext>
            </a:extLst>
          </p:cNvPr>
          <p:cNvSpPr txBox="1">
            <a:spLocks/>
          </p:cNvSpPr>
          <p:nvPr userDrawn="1"/>
        </p:nvSpPr>
        <p:spPr>
          <a:xfrm>
            <a:off x="4676775" y="3313382"/>
            <a:ext cx="3886200" cy="16256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4800" kern="1200">
                <a:solidFill>
                  <a:schemeClr val="bg1"/>
                </a:solidFill>
                <a:latin typeface="Candara" panose="020E0502030303020204" pitchFamily="34" charset="0"/>
                <a:ea typeface="+mj-ea"/>
                <a:cs typeface="+mj-cs"/>
              </a:defRPr>
            </a:lvl1pPr>
          </a:lstStyle>
          <a:p>
            <a:r>
              <a:rPr lang="en-US" sz="2100"/>
              <a:t>Click to edit presenter name(s)</a:t>
            </a:r>
          </a:p>
        </p:txBody>
      </p:sp>
      <p:sp>
        <p:nvSpPr>
          <p:cNvPr id="10" name="Title 1">
            <a:extLst>
              <a:ext uri="{FF2B5EF4-FFF2-40B4-BE49-F238E27FC236}">
                <a16:creationId xmlns:a16="http://schemas.microsoft.com/office/drawing/2014/main" id="{28AA7351-167A-4D8B-B408-6EB5C8C8E1DC}"/>
              </a:ext>
            </a:extLst>
          </p:cNvPr>
          <p:cNvSpPr txBox="1">
            <a:spLocks/>
          </p:cNvSpPr>
          <p:nvPr userDrawn="1"/>
        </p:nvSpPr>
        <p:spPr>
          <a:xfrm>
            <a:off x="4724400" y="5646740"/>
            <a:ext cx="3886200" cy="61753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4800" kern="1200">
                <a:solidFill>
                  <a:schemeClr val="bg1"/>
                </a:solidFill>
                <a:latin typeface="Candara" panose="020E0502030303020204" pitchFamily="34" charset="0"/>
                <a:ea typeface="+mj-ea"/>
                <a:cs typeface="+mj-cs"/>
              </a:defRPr>
            </a:lvl1pPr>
          </a:lstStyle>
          <a:p>
            <a:r>
              <a:rPr lang="en-US" sz="1200"/>
              <a:t>Click to add event</a:t>
            </a:r>
          </a:p>
          <a:p>
            <a:r>
              <a:rPr lang="en-US" sz="1200"/>
              <a:t>and date</a:t>
            </a:r>
          </a:p>
        </p:txBody>
      </p:sp>
      <p:sp>
        <p:nvSpPr>
          <p:cNvPr id="11" name="TextBox 10">
            <a:extLst>
              <a:ext uri="{FF2B5EF4-FFF2-40B4-BE49-F238E27FC236}">
                <a16:creationId xmlns:a16="http://schemas.microsoft.com/office/drawing/2014/main" id="{E5ADB085-9469-40C9-9EE1-FCAD505C6D34}"/>
              </a:ext>
            </a:extLst>
          </p:cNvPr>
          <p:cNvSpPr txBox="1"/>
          <p:nvPr userDrawn="1"/>
        </p:nvSpPr>
        <p:spPr>
          <a:xfrm>
            <a:off x="158115" y="6294437"/>
            <a:ext cx="1371600" cy="300082"/>
          </a:xfrm>
          <a:prstGeom prst="rect">
            <a:avLst/>
          </a:prstGeom>
          <a:solidFill>
            <a:schemeClr val="bg1"/>
          </a:solidFill>
        </p:spPr>
        <p:txBody>
          <a:bodyPr wrap="square" rtlCol="0">
            <a:spAutoFit/>
          </a:bodyPr>
          <a:lstStyle/>
          <a:p>
            <a:endParaRPr lang="en-US" sz="1350"/>
          </a:p>
        </p:txBody>
      </p:sp>
      <p:sp>
        <p:nvSpPr>
          <p:cNvPr id="3" name="Title 2">
            <a:extLst>
              <a:ext uri="{FF2B5EF4-FFF2-40B4-BE49-F238E27FC236}">
                <a16:creationId xmlns:a16="http://schemas.microsoft.com/office/drawing/2014/main" id="{41D26C36-84C1-44EF-BC7B-728EDE461387}"/>
              </a:ext>
            </a:extLst>
          </p:cNvPr>
          <p:cNvSpPr>
            <a:spLocks noGrp="1"/>
          </p:cNvSpPr>
          <p:nvPr>
            <p:ph type="title"/>
          </p:nvPr>
        </p:nvSpPr>
        <p:spPr>
          <a:xfrm>
            <a:off x="4696326" y="1280065"/>
            <a:ext cx="3790950" cy="1325563"/>
          </a:xfrm>
        </p:spPr>
        <p:txBody>
          <a:bodyPr/>
          <a:lstStyle>
            <a:lvl1pPr algn="ctr">
              <a:defRPr b="1">
                <a:solidFill>
                  <a:schemeClr val="bg1"/>
                </a:solidFill>
                <a:effectLst>
                  <a:outerShdw blurRad="38100" dist="38100" dir="2700000" algn="tl">
                    <a:srgbClr val="000000">
                      <a:alpha val="43137"/>
                    </a:srgbClr>
                  </a:outerShdw>
                </a:effectLst>
              </a:defRPr>
            </a:lvl1pPr>
          </a:lstStyle>
          <a:p>
            <a:r>
              <a:rPr lang="en-US"/>
              <a:t>Click to edit Master title style</a:t>
            </a:r>
          </a:p>
        </p:txBody>
      </p:sp>
    </p:spTree>
    <p:extLst>
      <p:ext uri="{BB962C8B-B14F-4D97-AF65-F5344CB8AC3E}">
        <p14:creationId xmlns:p14="http://schemas.microsoft.com/office/powerpoint/2010/main" val="1821758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17C3C-972C-4E78-BE66-6EF3220929D0}"/>
              </a:ext>
            </a:extLst>
          </p:cNvPr>
          <p:cNvSpPr>
            <a:spLocks noGrp="1"/>
          </p:cNvSpPr>
          <p:nvPr>
            <p:ph type="title"/>
          </p:nvPr>
        </p:nvSpPr>
        <p:spPr>
          <a:solidFill>
            <a:srgbClr val="002060"/>
          </a:solidFill>
        </p:spPr>
        <p:txBody>
          <a:bodyPr/>
          <a:lstStyle>
            <a:lvl1pPr algn="ctr">
              <a:defRPr b="1">
                <a:solidFill>
                  <a:schemeClr val="bg1"/>
                </a:solidFill>
                <a:effectLst>
                  <a:outerShdw blurRad="38100" dist="38100" dir="2700000" algn="tl">
                    <a:srgbClr val="000000">
                      <a:alpha val="43137"/>
                    </a:srgbClr>
                  </a:outerShdw>
                </a:effectLst>
                <a:latin typeface="Candara" panose="020E05020303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6218FC8-AE96-4BF7-8957-C7C43ED9158A}"/>
              </a:ext>
            </a:extLst>
          </p:cNvPr>
          <p:cNvSpPr>
            <a:spLocks noGrp="1"/>
          </p:cNvSpPr>
          <p:nvPr>
            <p:ph idx="1"/>
          </p:nvPr>
        </p:nvSpPr>
        <p:spPr/>
        <p:txBody>
          <a:bodyPr/>
          <a:lstStyle>
            <a:lvl1pPr marL="0" indent="0">
              <a:buNone/>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6C0FCB3-D5C4-4B4B-99B2-A561ED7C5498}"/>
              </a:ext>
            </a:extLst>
          </p:cNvPr>
          <p:cNvSpPr>
            <a:spLocks noGrp="1"/>
          </p:cNvSpPr>
          <p:nvPr>
            <p:ph type="sldNum" sz="quarter" idx="12"/>
          </p:nvPr>
        </p:nvSpPr>
        <p:spPr/>
        <p:txBody>
          <a:bodyPr/>
          <a:lstStyle>
            <a:lvl1pPr>
              <a:defRPr>
                <a:solidFill>
                  <a:schemeClr val="tx1"/>
                </a:solidFill>
                <a:latin typeface="Candara" panose="020E0502030303020204" pitchFamily="34" charset="0"/>
              </a:defRPr>
            </a:lvl1pPr>
          </a:lstStyle>
          <a:p>
            <a:fld id="{A297CB40-D9BE-4CE6-A22F-5A7D8FBE1E51}" type="slidenum">
              <a:rPr lang="en-US" smtClean="0"/>
              <a:pPr/>
              <a:t>‹#›</a:t>
            </a:fld>
            <a:endParaRPr lang="en-US"/>
          </a:p>
        </p:txBody>
      </p:sp>
    </p:spTree>
    <p:extLst>
      <p:ext uri="{BB962C8B-B14F-4D97-AF65-F5344CB8AC3E}">
        <p14:creationId xmlns:p14="http://schemas.microsoft.com/office/powerpoint/2010/main" val="921139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3C90A-3F2C-4645-B93E-404D6C9EC618}"/>
              </a:ext>
            </a:extLst>
          </p:cNvPr>
          <p:cNvSpPr>
            <a:spLocks noGrp="1"/>
          </p:cNvSpPr>
          <p:nvPr>
            <p:ph type="title"/>
          </p:nvPr>
        </p:nvSpPr>
        <p:spPr>
          <a:xfrm>
            <a:off x="623888" y="685801"/>
            <a:ext cx="7886700" cy="2852737"/>
          </a:xfrm>
          <a:solidFill>
            <a:srgbClr val="002060"/>
          </a:solidFill>
        </p:spPr>
        <p:txBody>
          <a:bodyPr anchor="ctr"/>
          <a:lstStyle>
            <a:lvl1pPr>
              <a:defRPr sz="4500">
                <a:latin typeface="Candara" panose="020E0502030303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5AC99A00-34A4-4B4C-90D8-313335AADE35}"/>
              </a:ext>
            </a:extLst>
          </p:cNvPr>
          <p:cNvSpPr>
            <a:spLocks noGrp="1"/>
          </p:cNvSpPr>
          <p:nvPr>
            <p:ph type="body" idx="1"/>
          </p:nvPr>
        </p:nvSpPr>
        <p:spPr>
          <a:xfrm>
            <a:off x="623888" y="3538538"/>
            <a:ext cx="7886700" cy="2551114"/>
          </a:xfrm>
        </p:spPr>
        <p:txBody>
          <a:bodyPr/>
          <a:lstStyle>
            <a:lvl1pPr marL="0" indent="0">
              <a:buNone/>
              <a:defRPr sz="1800">
                <a:solidFill>
                  <a:schemeClr val="tx1">
                    <a:tint val="75000"/>
                  </a:schemeClr>
                </a:solidFill>
                <a:latin typeface="Candara" panose="020E0502030303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8F64CCE9-8179-492B-9268-105AD944F11D}"/>
              </a:ext>
            </a:extLst>
          </p:cNvPr>
          <p:cNvSpPr>
            <a:spLocks noGrp="1"/>
          </p:cNvSpPr>
          <p:nvPr>
            <p:ph type="sldNum" sz="quarter" idx="12"/>
          </p:nvPr>
        </p:nvSpPr>
        <p:spPr>
          <a:xfrm>
            <a:off x="6934200" y="6365172"/>
            <a:ext cx="2057400" cy="365125"/>
          </a:xfrm>
        </p:spPr>
        <p:txBody>
          <a:bodyPr/>
          <a:lstStyle>
            <a:lvl1pPr>
              <a:defRPr>
                <a:solidFill>
                  <a:schemeClr val="tx1"/>
                </a:solidFill>
                <a:latin typeface="Candara" panose="020E0502030303020204" pitchFamily="34" charset="0"/>
              </a:defRPr>
            </a:lvl1pPr>
          </a:lstStyle>
          <a:p>
            <a:fld id="{A297CB40-D9BE-4CE6-A22F-5A7D8FBE1E51}" type="slidenum">
              <a:rPr lang="en-US" smtClean="0"/>
              <a:pPr/>
              <a:t>‹#›</a:t>
            </a:fld>
            <a:endParaRPr lang="en-US"/>
          </a:p>
        </p:txBody>
      </p:sp>
    </p:spTree>
    <p:extLst>
      <p:ext uri="{BB962C8B-B14F-4D97-AF65-F5344CB8AC3E}">
        <p14:creationId xmlns:p14="http://schemas.microsoft.com/office/powerpoint/2010/main" val="1442160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5A2E-9963-4C3A-B95D-C520BDBD5B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9B000A-66DD-4F73-9CB5-B62515A8A022}"/>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42217A-D50E-4027-818A-4321CF7F331E}"/>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D52D03A-7B97-4B05-89CF-DF6959BCBF66}"/>
              </a:ext>
            </a:extLst>
          </p:cNvPr>
          <p:cNvSpPr>
            <a:spLocks noGrp="1"/>
          </p:cNvSpPr>
          <p:nvPr>
            <p:ph type="sldNum" sz="quarter" idx="12"/>
          </p:nvPr>
        </p:nvSpPr>
        <p:spPr/>
        <p:txBody>
          <a:bodyPr/>
          <a:lstStyle/>
          <a:p>
            <a:fld id="{A297CB40-D9BE-4CE6-A22F-5A7D8FBE1E51}" type="slidenum">
              <a:rPr lang="en-US" smtClean="0"/>
              <a:t>‹#›</a:t>
            </a:fld>
            <a:endParaRPr lang="en-US"/>
          </a:p>
        </p:txBody>
      </p:sp>
    </p:spTree>
    <p:extLst>
      <p:ext uri="{BB962C8B-B14F-4D97-AF65-F5344CB8AC3E}">
        <p14:creationId xmlns:p14="http://schemas.microsoft.com/office/powerpoint/2010/main" val="3955321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22F-9281-4496-97A7-F6D5CDD5BCC5}"/>
              </a:ext>
            </a:extLst>
          </p:cNvPr>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C8EC1D-359E-41F9-8B23-EC01A6D062D1}"/>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C173F071-9B01-42ED-927E-15218664BD39}"/>
              </a:ext>
            </a:extLst>
          </p:cNvPr>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7C1FC4-8F62-4B8D-900A-67B9DEF14C48}"/>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5A81FA6-FFA8-464B-9CAD-C80F2790C6BF}"/>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2536C7E1-444C-40FE-8EEC-5DB59F771CD9}"/>
              </a:ext>
            </a:extLst>
          </p:cNvPr>
          <p:cNvSpPr>
            <a:spLocks noGrp="1"/>
          </p:cNvSpPr>
          <p:nvPr>
            <p:ph type="sldNum" sz="quarter" idx="12"/>
          </p:nvPr>
        </p:nvSpPr>
        <p:spPr/>
        <p:txBody>
          <a:bodyPr/>
          <a:lstStyle/>
          <a:p>
            <a:fld id="{A297CB40-D9BE-4CE6-A22F-5A7D8FBE1E51}" type="slidenum">
              <a:rPr lang="en-US" smtClean="0"/>
              <a:t>‹#›</a:t>
            </a:fld>
            <a:endParaRPr lang="en-US"/>
          </a:p>
        </p:txBody>
      </p:sp>
    </p:spTree>
    <p:extLst>
      <p:ext uri="{BB962C8B-B14F-4D97-AF65-F5344CB8AC3E}">
        <p14:creationId xmlns:p14="http://schemas.microsoft.com/office/powerpoint/2010/main" val="1834525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2602D-47A0-4FFF-8C19-20C043D6A1AE}"/>
              </a:ext>
            </a:extLst>
          </p:cNvPr>
          <p:cNvSpPr>
            <a:spLocks noGrp="1"/>
          </p:cNvSpPr>
          <p:nvPr>
            <p:ph type="title"/>
          </p:nvPr>
        </p:nvSpPr>
        <p:spPr>
          <a:xfrm>
            <a:off x="630239" y="457200"/>
            <a:ext cx="2949575" cy="1600200"/>
          </a:xfrm>
          <a:solidFill>
            <a:srgbClr val="002060"/>
          </a:solidFill>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8201114-602F-4853-BDF9-3BE7B80269A4}"/>
              </a:ext>
            </a:extLst>
          </p:cNvPr>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3949A2-C78B-4CD3-A1F6-CE626A46ED02}"/>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61177745-E152-4C3E-B388-CB4AAEAF2853}"/>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a:p>
        </p:txBody>
      </p:sp>
    </p:spTree>
    <p:extLst>
      <p:ext uri="{BB962C8B-B14F-4D97-AF65-F5344CB8AC3E}">
        <p14:creationId xmlns:p14="http://schemas.microsoft.com/office/powerpoint/2010/main" val="1787447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93C0-A27C-40BE-8D91-C2A69DC6DECD}"/>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5B15A26-AA65-42EB-8C9B-37677B6E814D}"/>
              </a:ext>
            </a:extLst>
          </p:cNvPr>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B73E7FF-AED8-4596-85A1-7AEA3103C4D4}"/>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C08A98DE-7460-4C26-84DE-194FE9E6C026}"/>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a:p>
        </p:txBody>
      </p:sp>
    </p:spTree>
    <p:extLst>
      <p:ext uri="{BB962C8B-B14F-4D97-AF65-F5344CB8AC3E}">
        <p14:creationId xmlns:p14="http://schemas.microsoft.com/office/powerpoint/2010/main" val="3061254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F3B1-4538-4371-9DE6-C2459F212A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CD4678-5E3B-4C68-BBB5-3C0D89368D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CB7D898-50AE-414C-9965-8E04EF594F57}"/>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a:p>
        </p:txBody>
      </p:sp>
    </p:spTree>
    <p:extLst>
      <p:ext uri="{BB962C8B-B14F-4D97-AF65-F5344CB8AC3E}">
        <p14:creationId xmlns:p14="http://schemas.microsoft.com/office/powerpoint/2010/main" val="404780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34F055-1687-4390-A021-3168A55ABC8E}"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9254C-732F-41C5-B617-C023F12A68BB}" type="slidenum">
              <a:rPr lang="en-US" smtClean="0"/>
              <a:t>‹#›</a:t>
            </a:fld>
            <a:endParaRPr lang="en-US"/>
          </a:p>
        </p:txBody>
      </p:sp>
    </p:spTree>
    <p:extLst>
      <p:ext uri="{BB962C8B-B14F-4D97-AF65-F5344CB8AC3E}">
        <p14:creationId xmlns:p14="http://schemas.microsoft.com/office/powerpoint/2010/main" val="3763575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80E7E-899D-42CE-8620-DF7251A8BB5F}"/>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BA1D5B-6B98-41E4-8CD0-696083E2839D}"/>
              </a:ext>
            </a:extLst>
          </p:cNvPr>
          <p:cNvSpPr>
            <a:spLocks noGrp="1"/>
          </p:cNvSpPr>
          <p:nvPr>
            <p:ph type="body" orient="vert" idx="1"/>
          </p:nvPr>
        </p:nvSpPr>
        <p:spPr>
          <a:xfrm>
            <a:off x="628651"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854F6F8-E5DF-4891-87BF-3C3375164E16}"/>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a:p>
        </p:txBody>
      </p:sp>
    </p:spTree>
    <p:extLst>
      <p:ext uri="{BB962C8B-B14F-4D97-AF65-F5344CB8AC3E}">
        <p14:creationId xmlns:p14="http://schemas.microsoft.com/office/powerpoint/2010/main" val="3321707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atin typeface="Candara" panose="020E0502030303020204" pitchFamily="34" charset="0"/>
                <a:cs typeface="Arial" panose="020B0604020202020204" pitchFamily="34" charset="0"/>
              </a:defRPr>
            </a:lvl1pPr>
            <a:lvl2pPr marL="685800" indent="-342900">
              <a:buFont typeface="Wingdings" panose="05000000000000000000" pitchFamily="2" charset="2"/>
              <a:buChar char="§"/>
              <a:defRPr>
                <a:latin typeface="Candara" panose="020E0502030303020204" pitchFamily="34" charset="0"/>
                <a:cs typeface="Arial" panose="020B0604020202020204" pitchFamily="34" charset="0"/>
              </a:defRPr>
            </a:lvl2pPr>
            <a:lvl3pPr marL="857250" indent="-171450">
              <a:buFont typeface="Wingdings" panose="05000000000000000000" pitchFamily="2" charset="2"/>
              <a:buChar char="q"/>
              <a:defRPr>
                <a:latin typeface="Candara" panose="020E0502030303020204" pitchFamily="34" charset="0"/>
                <a:cs typeface="Arial" panose="020B0604020202020204" pitchFamily="34" charset="0"/>
              </a:defRPr>
            </a:lvl3pPr>
            <a:lvl4pPr>
              <a:defRPr>
                <a:latin typeface="Candara" panose="020E0502030303020204" pitchFamily="34" charset="0"/>
                <a:cs typeface="Arial" panose="020B0604020202020204" pitchFamily="34" charset="0"/>
              </a:defRPr>
            </a:lvl4pPr>
            <a:lvl5pPr>
              <a:defRPr>
                <a:latin typeface="Candara" panose="020E0502030303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B1D566A3-8B31-4F61-9E36-FB94E47AEC0C}"/>
              </a:ext>
            </a:extLst>
          </p:cNvPr>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09E5628C-544E-498F-B674-B7A3F83E5072}"/>
              </a:ext>
            </a:extLst>
          </p:cNvPr>
          <p:cNvSpPr>
            <a:spLocks noGrp="1"/>
          </p:cNvSpPr>
          <p:nvPr>
            <p:ph type="sldNum" sz="quarter" idx="12"/>
          </p:nvPr>
        </p:nvSpPr>
        <p:spPr>
          <a:xfrm>
            <a:off x="6858000" y="6311902"/>
            <a:ext cx="2057400" cy="365125"/>
          </a:xfrm>
        </p:spPr>
        <p:txBody>
          <a:bodyPr/>
          <a:lstStyle>
            <a:lvl1pPr>
              <a:defRPr>
                <a:latin typeface="Candara" panose="020E0502030303020204" pitchFamily="34" charset="0"/>
              </a:defRPr>
            </a:lvl1pPr>
          </a:lstStyle>
          <a:p>
            <a:fld id="{A297CB40-D9BE-4CE6-A22F-5A7D8FBE1E51}" type="slidenum">
              <a:rPr lang="en-US" smtClean="0"/>
              <a:pPr/>
              <a:t>‹#›</a:t>
            </a:fld>
            <a:endParaRPr lang="en-US"/>
          </a:p>
        </p:txBody>
      </p:sp>
    </p:spTree>
    <p:extLst>
      <p:ext uri="{BB962C8B-B14F-4D97-AF65-F5344CB8AC3E}">
        <p14:creationId xmlns:p14="http://schemas.microsoft.com/office/powerpoint/2010/main" val="2002950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1E9230-D174-44A9-BA1F-6D49973188C3}"/>
              </a:ext>
            </a:extLst>
          </p:cNvPr>
          <p:cNvSpPr/>
          <p:nvPr userDrawn="1"/>
        </p:nvSpPr>
        <p:spPr>
          <a:xfrm>
            <a:off x="3895725" y="76201"/>
            <a:ext cx="5191125" cy="6705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2060"/>
              </a:solidFill>
            </a:endParaRPr>
          </a:p>
        </p:txBody>
      </p:sp>
      <p:pic>
        <p:nvPicPr>
          <p:cNvPr id="7" name="Picture 4" descr="Z:\CADRE\CADRE 5\Web Development 2018-23\CADRE Logo 2019\CADRE Logo Files\JPG\RGB\High Res\CADRE Logo-03 cropped.jpg">
            <a:extLst>
              <a:ext uri="{FF2B5EF4-FFF2-40B4-BE49-F238E27FC236}">
                <a16:creationId xmlns:a16="http://schemas.microsoft.com/office/drawing/2014/main" id="{7A73E401-B03E-44CE-82F5-ABBF66E9107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3730" y="2362200"/>
            <a:ext cx="2688146" cy="214749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53BE5859-D5F5-4A27-9502-5FCD9F232D13}"/>
              </a:ext>
            </a:extLst>
          </p:cNvPr>
          <p:cNvSpPr txBox="1">
            <a:spLocks/>
          </p:cNvSpPr>
          <p:nvPr userDrawn="1"/>
        </p:nvSpPr>
        <p:spPr>
          <a:xfrm>
            <a:off x="4676775" y="3313382"/>
            <a:ext cx="3886200" cy="1625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kern="1200">
                <a:solidFill>
                  <a:schemeClr val="bg1"/>
                </a:solidFill>
                <a:latin typeface="Candara" panose="020E0502030303020204" pitchFamily="34" charset="0"/>
                <a:ea typeface="+mj-ea"/>
                <a:cs typeface="+mj-cs"/>
              </a:defRPr>
            </a:lvl1pPr>
          </a:lstStyle>
          <a:p>
            <a:r>
              <a:rPr lang="en-US" sz="2800"/>
              <a:t>Click to edit presenter name(s)</a:t>
            </a:r>
          </a:p>
        </p:txBody>
      </p:sp>
      <p:sp>
        <p:nvSpPr>
          <p:cNvPr id="10" name="Title 1">
            <a:extLst>
              <a:ext uri="{FF2B5EF4-FFF2-40B4-BE49-F238E27FC236}">
                <a16:creationId xmlns:a16="http://schemas.microsoft.com/office/drawing/2014/main" id="{28AA7351-167A-4D8B-B408-6EB5C8C8E1DC}"/>
              </a:ext>
            </a:extLst>
          </p:cNvPr>
          <p:cNvSpPr txBox="1">
            <a:spLocks/>
          </p:cNvSpPr>
          <p:nvPr userDrawn="1"/>
        </p:nvSpPr>
        <p:spPr>
          <a:xfrm>
            <a:off x="4724400" y="5646740"/>
            <a:ext cx="3886200" cy="6175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kern="1200">
                <a:solidFill>
                  <a:schemeClr val="bg1"/>
                </a:solidFill>
                <a:latin typeface="Candara" panose="020E0502030303020204" pitchFamily="34" charset="0"/>
                <a:ea typeface="+mj-ea"/>
                <a:cs typeface="+mj-cs"/>
              </a:defRPr>
            </a:lvl1pPr>
          </a:lstStyle>
          <a:p>
            <a:r>
              <a:rPr lang="en-US" sz="1600"/>
              <a:t>Click to add event</a:t>
            </a:r>
          </a:p>
          <a:p>
            <a:r>
              <a:rPr lang="en-US" sz="1600"/>
              <a:t>and date</a:t>
            </a:r>
          </a:p>
        </p:txBody>
      </p:sp>
      <p:sp>
        <p:nvSpPr>
          <p:cNvPr id="11" name="TextBox 10">
            <a:extLst>
              <a:ext uri="{FF2B5EF4-FFF2-40B4-BE49-F238E27FC236}">
                <a16:creationId xmlns:a16="http://schemas.microsoft.com/office/drawing/2014/main" id="{E5ADB085-9469-40C9-9EE1-FCAD505C6D34}"/>
              </a:ext>
            </a:extLst>
          </p:cNvPr>
          <p:cNvSpPr txBox="1"/>
          <p:nvPr userDrawn="1"/>
        </p:nvSpPr>
        <p:spPr>
          <a:xfrm>
            <a:off x="158115" y="6294437"/>
            <a:ext cx="1371600" cy="369332"/>
          </a:xfrm>
          <a:prstGeom prst="rect">
            <a:avLst/>
          </a:prstGeom>
          <a:solidFill>
            <a:schemeClr val="bg1"/>
          </a:solidFill>
        </p:spPr>
        <p:txBody>
          <a:bodyPr wrap="square" rtlCol="0">
            <a:spAutoFit/>
          </a:bodyPr>
          <a:lstStyle/>
          <a:p>
            <a:endParaRPr lang="en-US" sz="1800"/>
          </a:p>
        </p:txBody>
      </p:sp>
      <p:sp>
        <p:nvSpPr>
          <p:cNvPr id="3" name="Title 2">
            <a:extLst>
              <a:ext uri="{FF2B5EF4-FFF2-40B4-BE49-F238E27FC236}">
                <a16:creationId xmlns:a16="http://schemas.microsoft.com/office/drawing/2014/main" id="{41D26C36-84C1-44EF-BC7B-728EDE461387}"/>
              </a:ext>
            </a:extLst>
          </p:cNvPr>
          <p:cNvSpPr>
            <a:spLocks noGrp="1"/>
          </p:cNvSpPr>
          <p:nvPr>
            <p:ph type="title"/>
          </p:nvPr>
        </p:nvSpPr>
        <p:spPr>
          <a:xfrm>
            <a:off x="4696326" y="1280065"/>
            <a:ext cx="3790950" cy="1325563"/>
          </a:xfrm>
        </p:spPr>
        <p:txBody>
          <a:bodyPr/>
          <a:lstStyle>
            <a:lvl1pPr algn="ctr">
              <a:defRPr b="1">
                <a:solidFill>
                  <a:schemeClr val="bg1"/>
                </a:solidFill>
                <a:effectLst>
                  <a:outerShdw blurRad="38100" dist="38100" dir="2700000" algn="tl">
                    <a:srgbClr val="000000">
                      <a:alpha val="43137"/>
                    </a:srgbClr>
                  </a:outerShdw>
                </a:effectLst>
              </a:defRPr>
            </a:lvl1pPr>
          </a:lstStyle>
          <a:p>
            <a:r>
              <a:rPr lang="en-US"/>
              <a:t>Click to edit Master title style</a:t>
            </a:r>
          </a:p>
        </p:txBody>
      </p:sp>
    </p:spTree>
    <p:extLst>
      <p:ext uri="{BB962C8B-B14F-4D97-AF65-F5344CB8AC3E}">
        <p14:creationId xmlns:p14="http://schemas.microsoft.com/office/powerpoint/2010/main" val="2905946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17C3C-972C-4E78-BE66-6EF3220929D0}"/>
              </a:ext>
            </a:extLst>
          </p:cNvPr>
          <p:cNvSpPr>
            <a:spLocks noGrp="1"/>
          </p:cNvSpPr>
          <p:nvPr>
            <p:ph type="title"/>
          </p:nvPr>
        </p:nvSpPr>
        <p:spPr>
          <a:solidFill>
            <a:srgbClr val="002060"/>
          </a:solidFill>
        </p:spPr>
        <p:txBody>
          <a:bodyPr/>
          <a:lstStyle>
            <a:lvl1pPr algn="ctr">
              <a:defRPr b="1">
                <a:solidFill>
                  <a:schemeClr val="bg1"/>
                </a:solidFill>
                <a:effectLst>
                  <a:outerShdw blurRad="38100" dist="38100" dir="2700000" algn="tl">
                    <a:srgbClr val="000000">
                      <a:alpha val="43137"/>
                    </a:srgbClr>
                  </a:outerShdw>
                </a:effectLst>
                <a:latin typeface="Candara" panose="020E05020303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6218FC8-AE96-4BF7-8957-C7C43ED9158A}"/>
              </a:ext>
            </a:extLst>
          </p:cNvPr>
          <p:cNvSpPr>
            <a:spLocks noGrp="1"/>
          </p:cNvSpPr>
          <p:nvPr>
            <p:ph idx="1"/>
          </p:nvPr>
        </p:nvSpPr>
        <p:spPr/>
        <p:txBody>
          <a:bodyPr/>
          <a:lstStyle>
            <a:lvl1pPr marL="0" indent="0">
              <a:buNone/>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6C0FCB3-D5C4-4B4B-99B2-A561ED7C5498}"/>
              </a:ext>
            </a:extLst>
          </p:cNvPr>
          <p:cNvSpPr>
            <a:spLocks noGrp="1"/>
          </p:cNvSpPr>
          <p:nvPr>
            <p:ph type="sldNum" sz="quarter" idx="12"/>
          </p:nvPr>
        </p:nvSpPr>
        <p:spPr/>
        <p:txBody>
          <a:bodyPr/>
          <a:lstStyle>
            <a:lvl1pPr>
              <a:defRPr>
                <a:solidFill>
                  <a:schemeClr val="tx1"/>
                </a:solidFill>
                <a:latin typeface="Candara" panose="020E0502030303020204" pitchFamily="34" charset="0"/>
              </a:defRPr>
            </a:lvl1pPr>
          </a:lstStyle>
          <a:p>
            <a:fld id="{A297CB40-D9BE-4CE6-A22F-5A7D8FBE1E51}" type="slidenum">
              <a:rPr lang="en-US" smtClean="0"/>
              <a:pPr/>
              <a:t>‹#›</a:t>
            </a:fld>
            <a:endParaRPr lang="en-US"/>
          </a:p>
        </p:txBody>
      </p:sp>
    </p:spTree>
    <p:extLst>
      <p:ext uri="{BB962C8B-B14F-4D97-AF65-F5344CB8AC3E}">
        <p14:creationId xmlns:p14="http://schemas.microsoft.com/office/powerpoint/2010/main" val="3142826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3C90A-3F2C-4645-B93E-404D6C9EC618}"/>
              </a:ext>
            </a:extLst>
          </p:cNvPr>
          <p:cNvSpPr>
            <a:spLocks noGrp="1"/>
          </p:cNvSpPr>
          <p:nvPr>
            <p:ph type="title"/>
          </p:nvPr>
        </p:nvSpPr>
        <p:spPr>
          <a:xfrm>
            <a:off x="623888" y="685801"/>
            <a:ext cx="7886700" cy="2852737"/>
          </a:xfrm>
          <a:solidFill>
            <a:srgbClr val="002060"/>
          </a:solidFill>
        </p:spPr>
        <p:txBody>
          <a:bodyPr anchor="ctr"/>
          <a:lstStyle>
            <a:lvl1pPr>
              <a:defRPr sz="6000">
                <a:latin typeface="Candara" panose="020E0502030303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5AC99A00-34A4-4B4C-90D8-313335AADE35}"/>
              </a:ext>
            </a:extLst>
          </p:cNvPr>
          <p:cNvSpPr>
            <a:spLocks noGrp="1"/>
          </p:cNvSpPr>
          <p:nvPr>
            <p:ph type="body" idx="1"/>
          </p:nvPr>
        </p:nvSpPr>
        <p:spPr>
          <a:xfrm>
            <a:off x="623888" y="3538538"/>
            <a:ext cx="7886700" cy="2551114"/>
          </a:xfrm>
        </p:spPr>
        <p:txBody>
          <a:bodyPr/>
          <a:lstStyle>
            <a:lvl1pPr marL="0" indent="0">
              <a:buNone/>
              <a:defRPr sz="2400">
                <a:solidFill>
                  <a:schemeClr val="tx1">
                    <a:tint val="75000"/>
                  </a:schemeClr>
                </a:solidFill>
                <a:latin typeface="Candara" panose="020E05020303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8F64CCE9-8179-492B-9268-105AD944F11D}"/>
              </a:ext>
            </a:extLst>
          </p:cNvPr>
          <p:cNvSpPr>
            <a:spLocks noGrp="1"/>
          </p:cNvSpPr>
          <p:nvPr>
            <p:ph type="sldNum" sz="quarter" idx="12"/>
          </p:nvPr>
        </p:nvSpPr>
        <p:spPr>
          <a:xfrm>
            <a:off x="6934200" y="6365172"/>
            <a:ext cx="2057400" cy="365125"/>
          </a:xfrm>
        </p:spPr>
        <p:txBody>
          <a:bodyPr/>
          <a:lstStyle>
            <a:lvl1pPr>
              <a:defRPr>
                <a:solidFill>
                  <a:schemeClr val="tx1"/>
                </a:solidFill>
                <a:latin typeface="Candara" panose="020E0502030303020204" pitchFamily="34" charset="0"/>
              </a:defRPr>
            </a:lvl1pPr>
          </a:lstStyle>
          <a:p>
            <a:fld id="{A297CB40-D9BE-4CE6-A22F-5A7D8FBE1E51}" type="slidenum">
              <a:rPr lang="en-US" smtClean="0"/>
              <a:pPr/>
              <a:t>‹#›</a:t>
            </a:fld>
            <a:endParaRPr lang="en-US"/>
          </a:p>
        </p:txBody>
      </p:sp>
    </p:spTree>
    <p:extLst>
      <p:ext uri="{BB962C8B-B14F-4D97-AF65-F5344CB8AC3E}">
        <p14:creationId xmlns:p14="http://schemas.microsoft.com/office/powerpoint/2010/main" val="1134739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5A2E-9963-4C3A-B95D-C520BDBD5B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9B000A-66DD-4F73-9CB5-B62515A8A022}"/>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42217A-D50E-4027-818A-4321CF7F331E}"/>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D52D03A-7B97-4B05-89CF-DF6959BCBF66}"/>
              </a:ext>
            </a:extLst>
          </p:cNvPr>
          <p:cNvSpPr>
            <a:spLocks noGrp="1"/>
          </p:cNvSpPr>
          <p:nvPr>
            <p:ph type="sldNum" sz="quarter" idx="12"/>
          </p:nvPr>
        </p:nvSpPr>
        <p:spPr/>
        <p:txBody>
          <a:bodyPr/>
          <a:lstStyle/>
          <a:p>
            <a:fld id="{A297CB40-D9BE-4CE6-A22F-5A7D8FBE1E51}" type="slidenum">
              <a:rPr lang="en-US" smtClean="0"/>
              <a:t>‹#›</a:t>
            </a:fld>
            <a:endParaRPr lang="en-US"/>
          </a:p>
        </p:txBody>
      </p:sp>
    </p:spTree>
    <p:extLst>
      <p:ext uri="{BB962C8B-B14F-4D97-AF65-F5344CB8AC3E}">
        <p14:creationId xmlns:p14="http://schemas.microsoft.com/office/powerpoint/2010/main" val="555676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22F-9281-4496-97A7-F6D5CDD5BCC5}"/>
              </a:ext>
            </a:extLst>
          </p:cNvPr>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C8EC1D-359E-41F9-8B23-EC01A6D062D1}"/>
              </a:ext>
            </a:extLst>
          </p:cNvPr>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73F071-9B01-42ED-927E-15218664BD39}"/>
              </a:ext>
            </a:extLst>
          </p:cNvPr>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7C1FC4-8F62-4B8D-900A-67B9DEF14C4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A81FA6-FFA8-464B-9CAD-C80F2790C6BF}"/>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2536C7E1-444C-40FE-8EEC-5DB59F771CD9}"/>
              </a:ext>
            </a:extLst>
          </p:cNvPr>
          <p:cNvSpPr>
            <a:spLocks noGrp="1"/>
          </p:cNvSpPr>
          <p:nvPr>
            <p:ph type="sldNum" sz="quarter" idx="12"/>
          </p:nvPr>
        </p:nvSpPr>
        <p:spPr/>
        <p:txBody>
          <a:bodyPr/>
          <a:lstStyle/>
          <a:p>
            <a:fld id="{A297CB40-D9BE-4CE6-A22F-5A7D8FBE1E51}" type="slidenum">
              <a:rPr lang="en-US" smtClean="0"/>
              <a:t>‹#›</a:t>
            </a:fld>
            <a:endParaRPr lang="en-US"/>
          </a:p>
        </p:txBody>
      </p:sp>
    </p:spTree>
    <p:extLst>
      <p:ext uri="{BB962C8B-B14F-4D97-AF65-F5344CB8AC3E}">
        <p14:creationId xmlns:p14="http://schemas.microsoft.com/office/powerpoint/2010/main" val="35445963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2602D-47A0-4FFF-8C19-20C043D6A1AE}"/>
              </a:ext>
            </a:extLst>
          </p:cNvPr>
          <p:cNvSpPr>
            <a:spLocks noGrp="1"/>
          </p:cNvSpPr>
          <p:nvPr>
            <p:ph type="title"/>
          </p:nvPr>
        </p:nvSpPr>
        <p:spPr>
          <a:xfrm>
            <a:off x="630239" y="457200"/>
            <a:ext cx="2949575" cy="1600200"/>
          </a:xfrm>
          <a:solidFill>
            <a:srgbClr val="002060"/>
          </a:solidFill>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201114-602F-4853-BDF9-3BE7B80269A4}"/>
              </a:ext>
            </a:extLst>
          </p:cNvPr>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3949A2-C78B-4CD3-A1F6-CE626A46ED02}"/>
              </a:ext>
            </a:extLst>
          </p:cNvPr>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1177745-E152-4C3E-B388-CB4AAEAF2853}"/>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a:p>
        </p:txBody>
      </p:sp>
    </p:spTree>
    <p:extLst>
      <p:ext uri="{BB962C8B-B14F-4D97-AF65-F5344CB8AC3E}">
        <p14:creationId xmlns:p14="http://schemas.microsoft.com/office/powerpoint/2010/main" val="4208449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93C0-A27C-40BE-8D91-C2A69DC6DECD}"/>
              </a:ext>
            </a:extLst>
          </p:cNvPr>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B15A26-AA65-42EB-8C9B-37677B6E814D}"/>
              </a:ext>
            </a:extLst>
          </p:cNvPr>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73E7FF-AED8-4596-85A1-7AEA3103C4D4}"/>
              </a:ext>
            </a:extLst>
          </p:cNvPr>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C08A98DE-7460-4C26-84DE-194FE9E6C026}"/>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a:p>
        </p:txBody>
      </p:sp>
    </p:spTree>
    <p:extLst>
      <p:ext uri="{BB962C8B-B14F-4D97-AF65-F5344CB8AC3E}">
        <p14:creationId xmlns:p14="http://schemas.microsoft.com/office/powerpoint/2010/main" val="1970363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F3B1-4538-4371-9DE6-C2459F212A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CD4678-5E3B-4C68-BBB5-3C0D89368D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CB7D898-50AE-414C-9965-8E04EF594F57}"/>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a:p>
        </p:txBody>
      </p:sp>
    </p:spTree>
    <p:extLst>
      <p:ext uri="{BB962C8B-B14F-4D97-AF65-F5344CB8AC3E}">
        <p14:creationId xmlns:p14="http://schemas.microsoft.com/office/powerpoint/2010/main" val="3490269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34F055-1687-4390-A021-3168A55ABC8E}"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9254C-732F-41C5-B617-C023F12A68BB}" type="slidenum">
              <a:rPr lang="en-US" smtClean="0"/>
              <a:t>‹#›</a:t>
            </a:fld>
            <a:endParaRPr lang="en-US"/>
          </a:p>
        </p:txBody>
      </p:sp>
    </p:spTree>
    <p:extLst>
      <p:ext uri="{BB962C8B-B14F-4D97-AF65-F5344CB8AC3E}">
        <p14:creationId xmlns:p14="http://schemas.microsoft.com/office/powerpoint/2010/main" val="16394412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80E7E-899D-42CE-8620-DF7251A8BB5F}"/>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BA1D5B-6B98-41E4-8CD0-696083E2839D}"/>
              </a:ext>
            </a:extLst>
          </p:cNvPr>
          <p:cNvSpPr>
            <a:spLocks noGrp="1"/>
          </p:cNvSpPr>
          <p:nvPr>
            <p:ph type="body" orient="vert" idx="1"/>
          </p:nvPr>
        </p:nvSpPr>
        <p:spPr>
          <a:xfrm>
            <a:off x="628651"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854F6F8-E5DF-4891-87BF-3C3375164E16}"/>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a:p>
        </p:txBody>
      </p:sp>
    </p:spTree>
    <p:extLst>
      <p:ext uri="{BB962C8B-B14F-4D97-AF65-F5344CB8AC3E}">
        <p14:creationId xmlns:p14="http://schemas.microsoft.com/office/powerpoint/2010/main" val="37364890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atin typeface="Candara" panose="020E0502030303020204" pitchFamily="34" charset="0"/>
                <a:cs typeface="Arial" panose="020B0604020202020204" pitchFamily="34" charset="0"/>
              </a:defRPr>
            </a:lvl1pPr>
            <a:lvl2pPr marL="914400" indent="-457200">
              <a:buFont typeface="Wingdings" panose="05000000000000000000" pitchFamily="2" charset="2"/>
              <a:buChar char="§"/>
              <a:defRPr>
                <a:latin typeface="Candara" panose="020E0502030303020204" pitchFamily="34" charset="0"/>
                <a:cs typeface="Arial" panose="020B0604020202020204" pitchFamily="34" charset="0"/>
              </a:defRPr>
            </a:lvl2pPr>
            <a:lvl3pPr marL="1143000" indent="-228600">
              <a:buFont typeface="Wingdings" panose="05000000000000000000" pitchFamily="2" charset="2"/>
              <a:buChar char="q"/>
              <a:defRPr>
                <a:latin typeface="Candara" panose="020E0502030303020204" pitchFamily="34" charset="0"/>
                <a:cs typeface="Arial" panose="020B0604020202020204" pitchFamily="34" charset="0"/>
              </a:defRPr>
            </a:lvl3pPr>
            <a:lvl4pPr>
              <a:defRPr>
                <a:latin typeface="Candara" panose="020E0502030303020204" pitchFamily="34" charset="0"/>
                <a:cs typeface="Arial" panose="020B0604020202020204" pitchFamily="34" charset="0"/>
              </a:defRPr>
            </a:lvl4pPr>
            <a:lvl5pPr>
              <a:defRPr>
                <a:latin typeface="Candara" panose="020E0502030303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B1D566A3-8B31-4F61-9E36-FB94E47AEC0C}"/>
              </a:ext>
            </a:extLst>
          </p:cNvPr>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09E5628C-544E-498F-B674-B7A3F83E5072}"/>
              </a:ext>
            </a:extLst>
          </p:cNvPr>
          <p:cNvSpPr>
            <a:spLocks noGrp="1"/>
          </p:cNvSpPr>
          <p:nvPr>
            <p:ph type="sldNum" sz="quarter" idx="12"/>
          </p:nvPr>
        </p:nvSpPr>
        <p:spPr>
          <a:xfrm>
            <a:off x="6858000" y="6311902"/>
            <a:ext cx="2057400" cy="365125"/>
          </a:xfrm>
        </p:spPr>
        <p:txBody>
          <a:bodyPr/>
          <a:lstStyle>
            <a:lvl1pPr>
              <a:defRPr>
                <a:latin typeface="Candara" panose="020E0502030303020204" pitchFamily="34" charset="0"/>
              </a:defRPr>
            </a:lvl1pPr>
          </a:lstStyle>
          <a:p>
            <a:fld id="{A297CB40-D9BE-4CE6-A22F-5A7D8FBE1E51}" type="slidenum">
              <a:rPr lang="en-US" smtClean="0"/>
              <a:pPr/>
              <a:t>‹#›</a:t>
            </a:fld>
            <a:endParaRPr lang="en-US"/>
          </a:p>
        </p:txBody>
      </p:sp>
    </p:spTree>
    <p:extLst>
      <p:ext uri="{BB962C8B-B14F-4D97-AF65-F5344CB8AC3E}">
        <p14:creationId xmlns:p14="http://schemas.microsoft.com/office/powerpoint/2010/main" val="4287361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5435154-D0D8-4590-A297-817B4AC52DFF}"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6E651-388A-43A4-BAAE-BAE317038AF8}" type="slidenum">
              <a:rPr lang="en-US" smtClean="0"/>
              <a:t>‹#›</a:t>
            </a:fld>
            <a:endParaRPr lang="en-US"/>
          </a:p>
        </p:txBody>
      </p:sp>
    </p:spTree>
    <p:extLst>
      <p:ext uri="{BB962C8B-B14F-4D97-AF65-F5344CB8AC3E}">
        <p14:creationId xmlns:p14="http://schemas.microsoft.com/office/powerpoint/2010/main" val="816922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435154-D0D8-4590-A297-817B4AC52DFF}"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6E651-388A-43A4-BAAE-BAE317038AF8}" type="slidenum">
              <a:rPr lang="en-US" smtClean="0"/>
              <a:t>‹#›</a:t>
            </a:fld>
            <a:endParaRPr lang="en-US"/>
          </a:p>
        </p:txBody>
      </p:sp>
    </p:spTree>
    <p:extLst>
      <p:ext uri="{BB962C8B-B14F-4D97-AF65-F5344CB8AC3E}">
        <p14:creationId xmlns:p14="http://schemas.microsoft.com/office/powerpoint/2010/main" val="32845557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435154-D0D8-4590-A297-817B4AC52DFF}"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6E651-388A-43A4-BAAE-BAE317038AF8}" type="slidenum">
              <a:rPr lang="en-US" smtClean="0"/>
              <a:t>‹#›</a:t>
            </a:fld>
            <a:endParaRPr lang="en-US"/>
          </a:p>
        </p:txBody>
      </p:sp>
    </p:spTree>
    <p:extLst>
      <p:ext uri="{BB962C8B-B14F-4D97-AF65-F5344CB8AC3E}">
        <p14:creationId xmlns:p14="http://schemas.microsoft.com/office/powerpoint/2010/main" val="38999604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435154-D0D8-4590-A297-817B4AC52DFF}"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6E651-388A-43A4-BAAE-BAE317038AF8}" type="slidenum">
              <a:rPr lang="en-US" smtClean="0"/>
              <a:t>‹#›</a:t>
            </a:fld>
            <a:endParaRPr lang="en-US"/>
          </a:p>
        </p:txBody>
      </p:sp>
    </p:spTree>
    <p:extLst>
      <p:ext uri="{BB962C8B-B14F-4D97-AF65-F5344CB8AC3E}">
        <p14:creationId xmlns:p14="http://schemas.microsoft.com/office/powerpoint/2010/main" val="18950360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435154-D0D8-4590-A297-817B4AC52DFF}" type="datetimeFigureOut">
              <a:rPr lang="en-US" smtClean="0"/>
              <a:t>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26E651-388A-43A4-BAAE-BAE317038AF8}" type="slidenum">
              <a:rPr lang="en-US" smtClean="0"/>
              <a:t>‹#›</a:t>
            </a:fld>
            <a:endParaRPr lang="en-US"/>
          </a:p>
        </p:txBody>
      </p:sp>
    </p:spTree>
    <p:extLst>
      <p:ext uri="{BB962C8B-B14F-4D97-AF65-F5344CB8AC3E}">
        <p14:creationId xmlns:p14="http://schemas.microsoft.com/office/powerpoint/2010/main" val="8225982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435154-D0D8-4590-A297-817B4AC52DFF}" type="datetimeFigureOut">
              <a:rPr lang="en-US" smtClean="0"/>
              <a:t>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26E651-388A-43A4-BAAE-BAE317038AF8}" type="slidenum">
              <a:rPr lang="en-US" smtClean="0"/>
              <a:t>‹#›</a:t>
            </a:fld>
            <a:endParaRPr lang="en-US"/>
          </a:p>
        </p:txBody>
      </p:sp>
    </p:spTree>
    <p:extLst>
      <p:ext uri="{BB962C8B-B14F-4D97-AF65-F5344CB8AC3E}">
        <p14:creationId xmlns:p14="http://schemas.microsoft.com/office/powerpoint/2010/main" val="8460550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435154-D0D8-4590-A297-817B4AC52DFF}" type="datetimeFigureOut">
              <a:rPr lang="en-US" smtClean="0"/>
              <a:t>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26E651-388A-43A4-BAAE-BAE317038AF8}" type="slidenum">
              <a:rPr lang="en-US" smtClean="0"/>
              <a:t>‹#›</a:t>
            </a:fld>
            <a:endParaRPr lang="en-US"/>
          </a:p>
        </p:txBody>
      </p:sp>
    </p:spTree>
    <p:extLst>
      <p:ext uri="{BB962C8B-B14F-4D97-AF65-F5344CB8AC3E}">
        <p14:creationId xmlns:p14="http://schemas.microsoft.com/office/powerpoint/2010/main" val="1974309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5435154-D0D8-4590-A297-817B4AC52DFF}"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6E651-388A-43A4-BAAE-BAE317038AF8}" type="slidenum">
              <a:rPr lang="en-US" smtClean="0"/>
              <a:t>‹#›</a:t>
            </a:fld>
            <a:endParaRPr lang="en-US"/>
          </a:p>
        </p:txBody>
      </p:sp>
    </p:spTree>
    <p:extLst>
      <p:ext uri="{BB962C8B-B14F-4D97-AF65-F5344CB8AC3E}">
        <p14:creationId xmlns:p14="http://schemas.microsoft.com/office/powerpoint/2010/main" val="2297726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34F055-1687-4390-A021-3168A55ABC8E}"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19254C-732F-41C5-B617-C023F12A68BB}" type="slidenum">
              <a:rPr lang="en-US" smtClean="0"/>
              <a:t>‹#›</a:t>
            </a:fld>
            <a:endParaRPr lang="en-US"/>
          </a:p>
        </p:txBody>
      </p:sp>
    </p:spTree>
    <p:extLst>
      <p:ext uri="{BB962C8B-B14F-4D97-AF65-F5344CB8AC3E}">
        <p14:creationId xmlns:p14="http://schemas.microsoft.com/office/powerpoint/2010/main" val="35966430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5435154-D0D8-4590-A297-817B4AC52DFF}"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6E651-388A-43A4-BAAE-BAE317038AF8}" type="slidenum">
              <a:rPr lang="en-US" smtClean="0"/>
              <a:t>‹#›</a:t>
            </a:fld>
            <a:endParaRPr lang="en-US"/>
          </a:p>
        </p:txBody>
      </p:sp>
    </p:spTree>
    <p:extLst>
      <p:ext uri="{BB962C8B-B14F-4D97-AF65-F5344CB8AC3E}">
        <p14:creationId xmlns:p14="http://schemas.microsoft.com/office/powerpoint/2010/main" val="8714993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435154-D0D8-4590-A297-817B4AC52DFF}"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6E651-388A-43A4-BAAE-BAE317038AF8}" type="slidenum">
              <a:rPr lang="en-US" smtClean="0"/>
              <a:t>‹#›</a:t>
            </a:fld>
            <a:endParaRPr lang="en-US"/>
          </a:p>
        </p:txBody>
      </p:sp>
    </p:spTree>
    <p:extLst>
      <p:ext uri="{BB962C8B-B14F-4D97-AF65-F5344CB8AC3E}">
        <p14:creationId xmlns:p14="http://schemas.microsoft.com/office/powerpoint/2010/main" val="3780211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435154-D0D8-4590-A297-817B4AC52DFF}"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6E651-388A-43A4-BAAE-BAE317038AF8}" type="slidenum">
              <a:rPr lang="en-US" smtClean="0"/>
              <a:t>‹#›</a:t>
            </a:fld>
            <a:endParaRPr lang="en-US"/>
          </a:p>
        </p:txBody>
      </p:sp>
    </p:spTree>
    <p:extLst>
      <p:ext uri="{BB962C8B-B14F-4D97-AF65-F5344CB8AC3E}">
        <p14:creationId xmlns:p14="http://schemas.microsoft.com/office/powerpoint/2010/main" val="28458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34F055-1687-4390-A021-3168A55ABC8E}" type="datetimeFigureOut">
              <a:rPr lang="en-US" smtClean="0"/>
              <a:t>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19254C-732F-41C5-B617-C023F12A68BB}" type="slidenum">
              <a:rPr lang="en-US" smtClean="0"/>
              <a:t>‹#›</a:t>
            </a:fld>
            <a:endParaRPr lang="en-US"/>
          </a:p>
        </p:txBody>
      </p:sp>
    </p:spTree>
    <p:extLst>
      <p:ext uri="{BB962C8B-B14F-4D97-AF65-F5344CB8AC3E}">
        <p14:creationId xmlns:p14="http://schemas.microsoft.com/office/powerpoint/2010/main" val="326535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34F055-1687-4390-A021-3168A55ABC8E}" type="datetimeFigureOut">
              <a:rPr lang="en-US" smtClean="0"/>
              <a:t>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19254C-732F-41C5-B617-C023F12A68BB}" type="slidenum">
              <a:rPr lang="en-US" smtClean="0"/>
              <a:t>‹#›</a:t>
            </a:fld>
            <a:endParaRPr lang="en-US"/>
          </a:p>
        </p:txBody>
      </p:sp>
    </p:spTree>
    <p:extLst>
      <p:ext uri="{BB962C8B-B14F-4D97-AF65-F5344CB8AC3E}">
        <p14:creationId xmlns:p14="http://schemas.microsoft.com/office/powerpoint/2010/main" val="584265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34F055-1687-4390-A021-3168A55ABC8E}" type="datetimeFigureOut">
              <a:rPr lang="en-US" smtClean="0"/>
              <a:t>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19254C-732F-41C5-B617-C023F12A68BB}" type="slidenum">
              <a:rPr lang="en-US" smtClean="0"/>
              <a:t>‹#›</a:t>
            </a:fld>
            <a:endParaRPr lang="en-US"/>
          </a:p>
        </p:txBody>
      </p:sp>
    </p:spTree>
    <p:extLst>
      <p:ext uri="{BB962C8B-B14F-4D97-AF65-F5344CB8AC3E}">
        <p14:creationId xmlns:p14="http://schemas.microsoft.com/office/powerpoint/2010/main" val="2255662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34F055-1687-4390-A021-3168A55ABC8E}"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19254C-732F-41C5-B617-C023F12A68BB}" type="slidenum">
              <a:rPr lang="en-US" smtClean="0"/>
              <a:t>‹#›</a:t>
            </a:fld>
            <a:endParaRPr lang="en-US"/>
          </a:p>
        </p:txBody>
      </p:sp>
    </p:spTree>
    <p:extLst>
      <p:ext uri="{BB962C8B-B14F-4D97-AF65-F5344CB8AC3E}">
        <p14:creationId xmlns:p14="http://schemas.microsoft.com/office/powerpoint/2010/main" val="258280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34F055-1687-4390-A021-3168A55ABC8E}"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19254C-732F-41C5-B617-C023F12A68BB}" type="slidenum">
              <a:rPr lang="en-US" smtClean="0"/>
              <a:t>‹#›</a:t>
            </a:fld>
            <a:endParaRPr lang="en-US"/>
          </a:p>
        </p:txBody>
      </p:sp>
    </p:spTree>
    <p:extLst>
      <p:ext uri="{BB962C8B-B14F-4D97-AF65-F5344CB8AC3E}">
        <p14:creationId xmlns:p14="http://schemas.microsoft.com/office/powerpoint/2010/main" val="3885334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4F055-1687-4390-A021-3168A55ABC8E}" type="datetimeFigureOut">
              <a:rPr lang="en-US" smtClean="0"/>
              <a:t>2/16/2023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9254C-732F-41C5-B617-C023F12A68BB}" type="slidenum">
              <a:rPr lang="en-US" smtClean="0"/>
              <a:t>‹#›</a:t>
            </a:fld>
            <a:endParaRPr lang="en-US"/>
          </a:p>
        </p:txBody>
      </p:sp>
    </p:spTree>
    <p:extLst>
      <p:ext uri="{BB962C8B-B14F-4D97-AF65-F5344CB8AC3E}">
        <p14:creationId xmlns:p14="http://schemas.microsoft.com/office/powerpoint/2010/main" val="727332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7000">
              <a:schemeClr val="bg1"/>
            </a:gs>
            <a:gs pos="100000">
              <a:schemeClr val="tx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5060BC-7486-44B3-AECA-1B4EAAF89584}"/>
              </a:ext>
            </a:extLst>
          </p:cNvPr>
          <p:cNvSpPr>
            <a:spLocks noGrp="1"/>
          </p:cNvSpPr>
          <p:nvPr>
            <p:ph type="title"/>
          </p:nvPr>
        </p:nvSpPr>
        <p:spPr>
          <a:xfrm>
            <a:off x="628650" y="365127"/>
            <a:ext cx="7886700" cy="1325563"/>
          </a:xfrm>
          <a:prstGeom prst="rect">
            <a:avLst/>
          </a:prstGeom>
          <a:solidFill>
            <a:srgbClr val="002060"/>
          </a:solidFill>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723207-6DBF-4453-808D-A3C81D97A85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EC478D1-7408-4953-AC5D-20EB60BC6F6D}"/>
              </a:ext>
            </a:extLst>
          </p:cNvPr>
          <p:cNvSpPr>
            <a:spLocks noGrp="1"/>
          </p:cNvSpPr>
          <p:nvPr>
            <p:ph type="sldNum" sz="quarter" idx="4"/>
          </p:nvPr>
        </p:nvSpPr>
        <p:spPr>
          <a:xfrm>
            <a:off x="6934200" y="6365172"/>
            <a:ext cx="2057400" cy="365125"/>
          </a:xfrm>
          <a:prstGeom prst="rect">
            <a:avLst/>
          </a:prstGeom>
        </p:spPr>
        <p:txBody>
          <a:bodyPr vert="horz" lIns="91440" tIns="45720" rIns="91440" bIns="45720" rtlCol="0" anchor="ctr"/>
          <a:lstStyle>
            <a:lvl1pPr algn="r">
              <a:defRPr sz="900">
                <a:solidFill>
                  <a:schemeClr val="tx1"/>
                </a:solidFill>
              </a:defRPr>
            </a:lvl1pPr>
          </a:lstStyle>
          <a:p>
            <a:fld id="{A297CB40-D9BE-4CE6-A22F-5A7D8FBE1E51}" type="slidenum">
              <a:rPr lang="en-US" smtClean="0"/>
              <a:pPr/>
              <a:t>‹#›</a:t>
            </a:fld>
            <a:endParaRPr lang="en-US"/>
          </a:p>
        </p:txBody>
      </p:sp>
      <p:pic>
        <p:nvPicPr>
          <p:cNvPr id="8" name="Picture 4">
            <a:extLst>
              <a:ext uri="{FF2B5EF4-FFF2-40B4-BE49-F238E27FC236}">
                <a16:creationId xmlns:a16="http://schemas.microsoft.com/office/drawing/2014/main" id="{21D41B55-E513-4CCA-BBBF-FD0B23E36172}"/>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97808" y="6492874"/>
            <a:ext cx="456819" cy="164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88834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lvl1pPr algn="ctr" defTabSz="685800" rtl="0" eaLnBrk="1" latinLnBrk="0" hangingPunct="1">
        <a:lnSpc>
          <a:spcPct val="90000"/>
        </a:lnSpc>
        <a:spcBef>
          <a:spcPct val="0"/>
        </a:spcBef>
        <a:buNone/>
        <a:defRPr sz="3300" b="1" kern="1200">
          <a:solidFill>
            <a:schemeClr val="bg1"/>
          </a:solidFill>
          <a:effectLst>
            <a:outerShdw blurRad="38100" dist="38100" dir="2700000" algn="tl">
              <a:srgbClr val="000000">
                <a:alpha val="43137"/>
              </a:srgbClr>
            </a:outerShdw>
          </a:effectLst>
          <a:latin typeface="Candara" panose="020E0502030303020204" pitchFamily="34" charset="0"/>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Candara" panose="020E0502030303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ndara" panose="020E05020303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andara" panose="020E05020303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ndara" panose="020E05020303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ndara" panose="020E05020303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7000">
              <a:schemeClr val="bg1"/>
            </a:gs>
            <a:gs pos="100000">
              <a:schemeClr val="tx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5060BC-7486-44B3-AECA-1B4EAAF89584}"/>
              </a:ext>
            </a:extLst>
          </p:cNvPr>
          <p:cNvSpPr>
            <a:spLocks noGrp="1"/>
          </p:cNvSpPr>
          <p:nvPr>
            <p:ph type="title"/>
          </p:nvPr>
        </p:nvSpPr>
        <p:spPr>
          <a:xfrm>
            <a:off x="628650" y="365127"/>
            <a:ext cx="7886700" cy="1325563"/>
          </a:xfrm>
          <a:prstGeom prst="rect">
            <a:avLst/>
          </a:prstGeom>
          <a:solidFill>
            <a:srgbClr val="002060"/>
          </a:solidFill>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723207-6DBF-4453-808D-A3C81D97A85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EC478D1-7408-4953-AC5D-20EB60BC6F6D}"/>
              </a:ext>
            </a:extLst>
          </p:cNvPr>
          <p:cNvSpPr>
            <a:spLocks noGrp="1"/>
          </p:cNvSpPr>
          <p:nvPr>
            <p:ph type="sldNum" sz="quarter" idx="4"/>
          </p:nvPr>
        </p:nvSpPr>
        <p:spPr>
          <a:xfrm>
            <a:off x="6934200" y="6365172"/>
            <a:ext cx="2057400" cy="365125"/>
          </a:xfrm>
          <a:prstGeom prst="rect">
            <a:avLst/>
          </a:prstGeom>
        </p:spPr>
        <p:txBody>
          <a:bodyPr vert="horz" lIns="91440" tIns="45720" rIns="91440" bIns="45720" rtlCol="0" anchor="ctr"/>
          <a:lstStyle>
            <a:lvl1pPr algn="r">
              <a:defRPr sz="1200">
                <a:solidFill>
                  <a:schemeClr val="tx1"/>
                </a:solidFill>
              </a:defRPr>
            </a:lvl1pPr>
          </a:lstStyle>
          <a:p>
            <a:fld id="{A297CB40-D9BE-4CE6-A22F-5A7D8FBE1E51}" type="slidenum">
              <a:rPr lang="en-US" smtClean="0"/>
              <a:pPr/>
              <a:t>‹#›</a:t>
            </a:fld>
            <a:endParaRPr lang="en-US"/>
          </a:p>
        </p:txBody>
      </p:sp>
      <p:pic>
        <p:nvPicPr>
          <p:cNvPr id="8" name="Picture 4">
            <a:extLst>
              <a:ext uri="{FF2B5EF4-FFF2-40B4-BE49-F238E27FC236}">
                <a16:creationId xmlns:a16="http://schemas.microsoft.com/office/drawing/2014/main" id="{21D41B55-E513-4CCA-BBBF-FD0B23E36172}"/>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97808" y="6492874"/>
            <a:ext cx="456819" cy="164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82464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hdr="0" ftr="0" dt="0"/>
  <p:txStyles>
    <p:titleStyle>
      <a:lvl1pPr algn="ctr"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Candara" panose="020E0502030303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5435154-D0D8-4590-A297-817B4AC52DFF}" type="datetimeFigureOut">
              <a:rPr lang="en-US" smtClean="0"/>
              <a:t>2/16/2023</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E26E651-388A-43A4-BAAE-BAE317038AF8}" type="slidenum">
              <a:rPr lang="en-US" smtClean="0"/>
              <a:t>‹#›</a:t>
            </a:fld>
            <a:endParaRPr lang="en-US"/>
          </a:p>
        </p:txBody>
      </p:sp>
    </p:spTree>
    <p:extLst>
      <p:ext uri="{BB962C8B-B14F-4D97-AF65-F5344CB8AC3E}">
        <p14:creationId xmlns:p14="http://schemas.microsoft.com/office/powerpoint/2010/main" val="278001067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3.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31.sv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3.xml"/><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44.sv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3.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3.xml"/><Relationship Id="rId1" Type="http://schemas.openxmlformats.org/officeDocument/2006/relationships/themeOverride" Target="../theme/themeOverride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hyperlink" Target="https://www.cadreworks.or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surveymonkey.com/r/3XYQ7F6" TargetMode="External"/><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hyperlink" Target="https://www.surveymonkey.com/r/CLCDRS2023"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www2.ed.gov/programs/osepidea/618-data/collection-documentation/data-documentation-files/part-b/child-count-and-educational-environment/idea-partb-childcountandedenvironment-2019-20.pdf" TargetMode="External"/><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hyperlink" Target="https://data.ed.gov/dataset/71ca7d0c-a161-4abe-9e2b-4e68ffb1061a/resource/c515f168-be9c-4505-a6d7-d52a47b9b2b7/download/bchildcountandedenvironment2020-21.csv." TargetMode="External"/><Relationship Id="rId4" Type="http://schemas.openxmlformats.org/officeDocument/2006/relationships/hyperlink" Target="https://nces.ed.gov/blogs/nces/post/new-projected-data-through-2030-to-be-included-in-digest-of-education-statistic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3.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2EF49505-D744-4A65-8400-1E341208F56A}"/>
              </a:ext>
            </a:extLst>
          </p:cNvPr>
          <p:cNvSpPr txBox="1">
            <a:spLocks/>
          </p:cNvSpPr>
          <p:nvPr/>
        </p:nvSpPr>
        <p:spPr>
          <a:xfrm>
            <a:off x="7086600" y="651757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solidFill>
                <a:latin typeface="Candara" panose="020E05020303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297CB40-D9BE-4CE6-A22F-5A7D8FBE1E51}" type="slidenum">
              <a:rPr lang="en-US" sz="1200" smtClean="0">
                <a:solidFill>
                  <a:prstClr val="black"/>
                </a:solidFill>
              </a:rPr>
              <a:pPr>
                <a:defRPr/>
              </a:pPr>
              <a:t>1</a:t>
            </a:fld>
            <a:endParaRPr lang="en-US" sz="1200" dirty="0">
              <a:solidFill>
                <a:prstClr val="black"/>
              </a:solidFill>
            </a:endParaRPr>
          </a:p>
        </p:txBody>
      </p:sp>
      <p:sp>
        <p:nvSpPr>
          <p:cNvPr id="8" name="Rectangle 7">
            <a:extLst>
              <a:ext uri="{FF2B5EF4-FFF2-40B4-BE49-F238E27FC236}">
                <a16:creationId xmlns:a16="http://schemas.microsoft.com/office/drawing/2014/main" id="{C57EF912-89F7-44DF-BEF0-92AFF3A02DD4}"/>
              </a:ext>
              <a:ext uri="{C183D7F6-B498-43B3-948B-1728B52AA6E4}">
                <adec:decorative xmlns:adec="http://schemas.microsoft.com/office/drawing/2017/decorative" val="1"/>
              </a:ext>
            </a:extLst>
          </p:cNvPr>
          <p:cNvSpPr/>
          <p:nvPr/>
        </p:nvSpPr>
        <p:spPr>
          <a:xfrm>
            <a:off x="4114800" y="127703"/>
            <a:ext cx="5029200" cy="660259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sp>
        <p:nvSpPr>
          <p:cNvPr id="7" name="Title 6">
            <a:extLst>
              <a:ext uri="{FF2B5EF4-FFF2-40B4-BE49-F238E27FC236}">
                <a16:creationId xmlns:a16="http://schemas.microsoft.com/office/drawing/2014/main" id="{3410B345-CE37-E241-B0B1-004D29D6CD0C}"/>
              </a:ext>
            </a:extLst>
          </p:cNvPr>
          <p:cNvSpPr>
            <a:spLocks noGrp="1"/>
          </p:cNvSpPr>
          <p:nvPr>
            <p:ph type="title"/>
          </p:nvPr>
        </p:nvSpPr>
        <p:spPr>
          <a:xfrm>
            <a:off x="4246391" y="1145930"/>
            <a:ext cx="4911056" cy="1870408"/>
          </a:xfrm>
        </p:spPr>
        <p:txBody>
          <a:bodyPr>
            <a:normAutofit fontScale="90000"/>
          </a:bodyPr>
          <a:lstStyle/>
          <a:p>
            <a:r>
              <a:rPr lang="en-US" dirty="0"/>
              <a:t>CADRE’s Cultural &amp; </a:t>
            </a:r>
            <a:br>
              <a:rPr lang="en-US" dirty="0"/>
            </a:br>
            <a:r>
              <a:rPr lang="en-US" dirty="0"/>
              <a:t>Linguistic Competence </a:t>
            </a:r>
            <a:br>
              <a:rPr lang="en-US" dirty="0"/>
            </a:br>
            <a:r>
              <a:rPr lang="en-US" dirty="0"/>
              <a:t>Self-Assessment for </a:t>
            </a:r>
            <a:br>
              <a:rPr lang="en-US" dirty="0"/>
            </a:br>
            <a:r>
              <a:rPr lang="en-US" dirty="0"/>
              <a:t>Dispute Resolution Systems </a:t>
            </a:r>
          </a:p>
        </p:txBody>
      </p:sp>
      <p:sp>
        <p:nvSpPr>
          <p:cNvPr id="4" name="Content Placeholder 3" descr=" &#10;&#10;">
            <a:extLst>
              <a:ext uri="{FF2B5EF4-FFF2-40B4-BE49-F238E27FC236}">
                <a16:creationId xmlns:a16="http://schemas.microsoft.com/office/drawing/2014/main" id="{2D51B240-EDBC-4D6E-B6AA-7B2EADB8D714}"/>
              </a:ext>
            </a:extLst>
          </p:cNvPr>
          <p:cNvSpPr txBox="1">
            <a:spLocks noGrp="1"/>
          </p:cNvSpPr>
          <p:nvPr>
            <p:ph idx="1"/>
          </p:nvPr>
        </p:nvSpPr>
        <p:spPr>
          <a:xfrm>
            <a:off x="4876800" y="3733799"/>
            <a:ext cx="3793815" cy="2996497"/>
          </a:xfrm>
        </p:spPr>
        <p:txBody>
          <a:bodyPr>
            <a:normAutofit/>
          </a:bodyPr>
          <a:lstStyle/>
          <a:p>
            <a:pPr algn="ctr"/>
            <a:r>
              <a:rPr lang="en-US" sz="1800" err="1">
                <a:solidFill>
                  <a:schemeClr val="bg1"/>
                </a:solidFill>
                <a:cs typeface="Arial" panose="020B0604020202020204" pitchFamily="34" charset="0"/>
              </a:rPr>
              <a:t>Noëlla</a:t>
            </a:r>
            <a:r>
              <a:rPr lang="en-US" sz="1800">
                <a:solidFill>
                  <a:schemeClr val="bg1"/>
                </a:solidFill>
                <a:cs typeface="Arial" panose="020B0604020202020204" pitchFamily="34" charset="0"/>
              </a:rPr>
              <a:t> Bernal</a:t>
            </a: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white"/>
                </a:solidFill>
                <a:effectLst/>
                <a:uLnTx/>
                <a:uFillTx/>
                <a:latin typeface="Candara" panose="020E0502030303020204" pitchFamily="34" charset="0"/>
                <a:ea typeface="+mn-ea"/>
                <a:cs typeface="Arial" panose="020B0604020202020204" pitchFamily="34" charset="0"/>
              </a:rPr>
              <a:t>Diana Nadeau</a:t>
            </a:r>
            <a:endParaRPr lang="en-US" sz="1800">
              <a:solidFill>
                <a:schemeClr val="bg1"/>
              </a:solidFill>
              <a:cs typeface="Arial" panose="020B0604020202020204" pitchFamily="34" charset="0"/>
            </a:endParaRPr>
          </a:p>
          <a:p>
            <a:pPr algn="ctr"/>
            <a:r>
              <a:rPr lang="en-US" sz="1800">
                <a:solidFill>
                  <a:schemeClr val="bg1"/>
                </a:solidFill>
                <a:cs typeface="Arial" panose="020B0604020202020204" pitchFamily="34" charset="0"/>
              </a:rPr>
              <a:t>Melanie Reese</a:t>
            </a:r>
          </a:p>
          <a:p>
            <a:pPr algn="ctr"/>
            <a:r>
              <a:rPr lang="en-US" sz="1800">
                <a:solidFill>
                  <a:schemeClr val="bg1"/>
                </a:solidFill>
                <a:cs typeface="Arial" panose="020B0604020202020204" pitchFamily="34" charset="0"/>
              </a:rPr>
              <a:t>Kelly Rauscher</a:t>
            </a:r>
          </a:p>
          <a:p>
            <a:pPr algn="ctr"/>
            <a:r>
              <a:rPr lang="en-US" sz="1800">
                <a:solidFill>
                  <a:schemeClr val="bg1"/>
                </a:solidFill>
                <a:cs typeface="Arial" panose="020B0604020202020204" pitchFamily="34" charset="0"/>
              </a:rPr>
              <a:t>Manny Guendulay</a:t>
            </a:r>
          </a:p>
          <a:p>
            <a:pPr algn="ctr"/>
            <a:endParaRPr lang="en-US" sz="1800">
              <a:solidFill>
                <a:schemeClr val="bg1"/>
              </a:solidFill>
              <a:cs typeface="Arial" panose="020B0604020202020204" pitchFamily="34" charset="0"/>
            </a:endParaRPr>
          </a:p>
          <a:p>
            <a:pPr algn="ctr"/>
            <a:r>
              <a:rPr lang="en-US" sz="1500">
                <a:solidFill>
                  <a:schemeClr val="bg1"/>
                </a:solidFill>
                <a:cs typeface="Arial" panose="020B0604020202020204" pitchFamily="34" charset="0"/>
              </a:rPr>
              <a:t>CLC Tool Webinar 2023</a:t>
            </a:r>
          </a:p>
          <a:p>
            <a:pPr algn="ctr"/>
            <a:endParaRPr lang="en-US" sz="1350">
              <a:solidFill>
                <a:schemeClr val="bg1"/>
              </a:solidFill>
            </a:endParaRPr>
          </a:p>
          <a:p>
            <a:pPr algn="ctr"/>
            <a:endParaRPr lang="en-US" sz="788">
              <a:solidFill>
                <a:schemeClr val="bg1"/>
              </a:solidFill>
              <a:cs typeface="Arial" panose="020B0604020202020204" pitchFamily="34" charset="0"/>
            </a:endParaRPr>
          </a:p>
        </p:txBody>
      </p:sp>
      <p:sp>
        <p:nvSpPr>
          <p:cNvPr id="3" name="Slide Number Placeholder 2">
            <a:extLst>
              <a:ext uri="{FF2B5EF4-FFF2-40B4-BE49-F238E27FC236}">
                <a16:creationId xmlns:a16="http://schemas.microsoft.com/office/drawing/2014/main" id="{9B0D30FE-0B99-469D-9068-78AEFB171371}"/>
              </a:ext>
            </a:extLst>
          </p:cNvPr>
          <p:cNvSpPr>
            <a:spLocks noGrp="1"/>
          </p:cNvSpPr>
          <p:nvPr>
            <p:ph type="sldNum" sz="quarter" idx="12"/>
          </p:nvPr>
        </p:nvSpPr>
        <p:spPr/>
        <p:txBody>
          <a:bodyPr/>
          <a:lstStyle/>
          <a:p>
            <a:pPr defTabSz="685800"/>
            <a:fld id="{E97799C9-84D9-46D2-A11E-BCF8A720529D}" type="slidenum">
              <a:rPr lang="en-US">
                <a:solidFill>
                  <a:srgbClr val="4472C4">
                    <a:lumMod val="50000"/>
                  </a:srgbClr>
                </a:solidFill>
              </a:rPr>
              <a:pPr defTabSz="685800"/>
              <a:t>1</a:t>
            </a:fld>
            <a:endParaRPr lang="en-US">
              <a:solidFill>
                <a:srgbClr val="4472C4">
                  <a:lumMod val="50000"/>
                </a:srgbClr>
              </a:solidFill>
            </a:endParaRPr>
          </a:p>
        </p:txBody>
      </p:sp>
      <p:pic>
        <p:nvPicPr>
          <p:cNvPr id="10" name="Picture 9" descr=" CADRE Logo: The Center for Appropriate Dispute Resolution in Special Education">
            <a:extLst>
              <a:ext uri="{FF2B5EF4-FFF2-40B4-BE49-F238E27FC236}">
                <a16:creationId xmlns:a16="http://schemas.microsoft.com/office/drawing/2014/main" id="{4A342BFE-E42B-4E58-8EC4-3B882F6367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22" y="2113345"/>
            <a:ext cx="5714043" cy="2191787"/>
          </a:xfrm>
          <a:prstGeom prst="rect">
            <a:avLst/>
          </a:prstGeom>
        </p:spPr>
      </p:pic>
    </p:spTree>
    <p:extLst>
      <p:ext uri="{BB962C8B-B14F-4D97-AF65-F5344CB8AC3E}">
        <p14:creationId xmlns:p14="http://schemas.microsoft.com/office/powerpoint/2010/main" val="581868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55AD09-889E-40CF-BBA8-E665FB866179}" type="slidenum">
              <a:rPr lang="en-US" smtClean="0"/>
              <a:pPr/>
              <a:t>10</a:t>
            </a:fld>
            <a:endParaRPr lang="en-US"/>
          </a:p>
        </p:txBody>
      </p:sp>
      <p:pic>
        <p:nvPicPr>
          <p:cNvPr id="7" name="Picture 6" descr="Title Bar: Assessing your system's cultural and linguistic competence.&#10;&#10;Image: Photo of a group of people talking in an office meeting environment.">
            <a:extLst>
              <a:ext uri="{FF2B5EF4-FFF2-40B4-BE49-F238E27FC236}">
                <a16:creationId xmlns:a16="http://schemas.microsoft.com/office/drawing/2014/main" id="{24554DA2-3066-92D1-DA33-A0E3077293CF}"/>
              </a:ext>
            </a:extLst>
          </p:cNvPr>
          <p:cNvPicPr>
            <a:picLocks noChangeAspect="1"/>
          </p:cNvPicPr>
          <p:nvPr/>
        </p:nvPicPr>
        <p:blipFill>
          <a:blip r:embed="rId3"/>
          <a:stretch>
            <a:fillRect/>
          </a:stretch>
        </p:blipFill>
        <p:spPr>
          <a:xfrm>
            <a:off x="628650" y="980936"/>
            <a:ext cx="8068360" cy="5375414"/>
          </a:xfrm>
          <a:prstGeom prst="rect">
            <a:avLst/>
          </a:prstGeom>
        </p:spPr>
      </p:pic>
      <p:sp>
        <p:nvSpPr>
          <p:cNvPr id="12" name="Title 11">
            <a:extLst>
              <a:ext uri="{FF2B5EF4-FFF2-40B4-BE49-F238E27FC236}">
                <a16:creationId xmlns:a16="http://schemas.microsoft.com/office/drawing/2014/main" id="{21B317BD-7DA5-5033-4D0E-9B02D344CC80}"/>
              </a:ext>
            </a:extLst>
          </p:cNvPr>
          <p:cNvSpPr txBox="1"/>
          <p:nvPr/>
        </p:nvSpPr>
        <p:spPr>
          <a:xfrm>
            <a:off x="150313" y="136525"/>
            <a:ext cx="8778366" cy="707886"/>
          </a:xfrm>
          <a:prstGeom prst="rect">
            <a:avLst/>
          </a:prstGeom>
          <a:solidFill>
            <a:srgbClr val="002060"/>
          </a:solidFill>
        </p:spPr>
        <p:txBody>
          <a:bodyPr wrap="square" rtlCol="0">
            <a:spAutoFit/>
          </a:bodyPr>
          <a:lstStyle/>
          <a:p>
            <a:r>
              <a:rPr lang="en-US" sz="4000" b="1" dirty="0">
                <a:solidFill>
                  <a:schemeClr val="bg1"/>
                </a:solidFill>
                <a:effectLst>
                  <a:outerShdw blurRad="38100" dist="38100" dir="2700000" algn="tl">
                    <a:srgbClr val="000000">
                      <a:alpha val="43137"/>
                    </a:srgbClr>
                  </a:outerShdw>
                </a:effectLst>
                <a:latin typeface="Candara" panose="020E0502030303020204" pitchFamily="34" charset="0"/>
              </a:rPr>
              <a:t>Why is CLC Self-assessment Important?</a:t>
            </a:r>
          </a:p>
        </p:txBody>
      </p:sp>
      <p:sp>
        <p:nvSpPr>
          <p:cNvPr id="11" name="Title 1" hidden="1">
            <a:extLst>
              <a:ext uri="{FF2B5EF4-FFF2-40B4-BE49-F238E27FC236}">
                <a16:creationId xmlns:a16="http://schemas.microsoft.com/office/drawing/2014/main" id="{FB22BC6B-B24E-4344-8931-AA11084C268B}"/>
              </a:ext>
            </a:extLst>
          </p:cNvPr>
          <p:cNvSpPr>
            <a:spLocks noGrp="1"/>
          </p:cNvSpPr>
          <p:nvPr>
            <p:ph type="title"/>
          </p:nvPr>
        </p:nvSpPr>
        <p:spPr>
          <a:xfrm>
            <a:off x="1408882" y="33988"/>
            <a:ext cx="263508" cy="631298"/>
          </a:xfrm>
        </p:spPr>
        <p:txBody>
          <a:bodyPr>
            <a:normAutofit/>
          </a:bodyPr>
          <a:lstStyle/>
          <a:p>
            <a:r>
              <a:rPr lang="en-US" sz="100" dirty="0"/>
              <a:t>Why is CCL Self-Assessment important</a:t>
            </a:r>
            <a:br>
              <a:rPr lang="en-US" sz="100" dirty="0"/>
            </a:br>
            <a:endParaRPr lang="en-US" sz="100" dirty="0"/>
          </a:p>
        </p:txBody>
      </p:sp>
    </p:spTree>
    <p:extLst>
      <p:ext uri="{BB962C8B-B14F-4D97-AF65-F5344CB8AC3E}">
        <p14:creationId xmlns:p14="http://schemas.microsoft.com/office/powerpoint/2010/main" val="4086960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0" name="Freeform: Shape 2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2" name="Arc 3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2" y="2698860"/>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prstClr val="black"/>
              </a:solidFill>
              <a:latin typeface="Calibri" panose="020F0502020204030204"/>
            </a:endParaRPr>
          </a:p>
        </p:txBody>
      </p:sp>
      <p:sp>
        <p:nvSpPr>
          <p:cNvPr id="6" name="Slide Number Placeholder 5">
            <a:extLst>
              <a:ext uri="{FF2B5EF4-FFF2-40B4-BE49-F238E27FC236}">
                <a16:creationId xmlns:a16="http://schemas.microsoft.com/office/drawing/2014/main" id="{29716C58-930E-A381-1CA2-5D4D86EB63A3}"/>
              </a:ext>
            </a:extLst>
          </p:cNvPr>
          <p:cNvSpPr>
            <a:spLocks noGrp="1"/>
          </p:cNvSpPr>
          <p:nvPr>
            <p:ph type="sldNum" sz="quarter" idx="12"/>
          </p:nvPr>
        </p:nvSpPr>
        <p:spPr>
          <a:xfrm>
            <a:off x="7372350" y="5608224"/>
            <a:ext cx="1543050" cy="273844"/>
          </a:xfrm>
        </p:spPr>
        <p:txBody>
          <a:bodyPr/>
          <a:lstStyle>
            <a:lvl1pPr>
              <a:defRPr>
                <a:solidFill>
                  <a:schemeClr val="tx1"/>
                </a:solidFill>
                <a:latin typeface="Candara" panose="020E0502030303020204" pitchFamily="34" charset="0"/>
              </a:defRPr>
            </a:lvl1pPr>
          </a:lstStyle>
          <a:p>
            <a:pPr defTabSz="685800"/>
            <a:fld id="{A297CB40-D9BE-4CE6-A22F-5A7D8FBE1E51}" type="slidenum">
              <a:rPr lang="en-US">
                <a:solidFill>
                  <a:prstClr val="black"/>
                </a:solidFill>
              </a:rPr>
              <a:pPr defTabSz="685800"/>
              <a:t>11</a:t>
            </a:fld>
            <a:endParaRPr lang="en-US">
              <a:solidFill>
                <a:prstClr val="black"/>
              </a:solidFill>
            </a:endParaRPr>
          </a:p>
        </p:txBody>
      </p:sp>
      <p:pic>
        <p:nvPicPr>
          <p:cNvPr id="5" name="Picture 4" descr="Photo of a teen and a mentor working at a laptop, both of from diverse backgrounds">
            <a:extLst>
              <a:ext uri="{FF2B5EF4-FFF2-40B4-BE49-F238E27FC236}">
                <a16:creationId xmlns:a16="http://schemas.microsoft.com/office/drawing/2014/main" id="{BB2FB366-52F4-3545-EC46-4521BC41C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8385" y="2449094"/>
            <a:ext cx="4098328" cy="27322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2F855CDD-CCBD-2BDC-D254-78398FA67836}"/>
              </a:ext>
            </a:extLst>
          </p:cNvPr>
          <p:cNvSpPr txBox="1"/>
          <p:nvPr/>
        </p:nvSpPr>
        <p:spPr>
          <a:xfrm>
            <a:off x="1953514" y="618693"/>
            <a:ext cx="7076186" cy="838632"/>
          </a:xfrm>
          <a:prstGeom prst="rect">
            <a:avLst/>
          </a:prstGeom>
        </p:spPr>
        <p:txBody>
          <a:bodyPr vert="horz" lIns="68580" tIns="34290" rIns="68580" bIns="34290" rtlCol="0" anchor="t">
            <a:normAutofit/>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ndara" panose="020E0502030303020204" pitchFamily="34" charset="0"/>
                <a:ea typeface="+mn-ea"/>
                <a:cs typeface="+mn-cs"/>
              </a:rPr>
              <a:t>Stakeholder engagement and family voice are crucial to the CLC self-assessment process. </a:t>
            </a:r>
          </a:p>
        </p:txBody>
      </p:sp>
      <p:sp>
        <p:nvSpPr>
          <p:cNvPr id="2" name="Title 1"/>
          <p:cNvSpPr>
            <a:spLocks noGrp="1"/>
          </p:cNvSpPr>
          <p:nvPr>
            <p:ph type="title"/>
          </p:nvPr>
        </p:nvSpPr>
        <p:spPr>
          <a:xfrm>
            <a:off x="0" y="1722430"/>
            <a:ext cx="2915426" cy="3345872"/>
          </a:xfrm>
        </p:spPr>
        <p:txBody>
          <a:bodyPr vert="horz" lIns="68580" tIns="34290" rIns="68580" bIns="34290" rtlCol="0" anchor="ctr">
            <a:normAutofit/>
          </a:bodyPr>
          <a:lstStyle/>
          <a:p>
            <a:r>
              <a:rPr lang="en-US" kern="1200">
                <a:solidFill>
                  <a:srgbClr val="FFFFFF"/>
                </a:solidFill>
              </a:rPr>
              <a:t>Understanding Needs and Interests</a:t>
            </a:r>
          </a:p>
        </p:txBody>
      </p:sp>
    </p:spTree>
    <p:extLst>
      <p:ext uri="{BB962C8B-B14F-4D97-AF65-F5344CB8AC3E}">
        <p14:creationId xmlns:p14="http://schemas.microsoft.com/office/powerpoint/2010/main" val="982281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7829550" y="6356350"/>
            <a:ext cx="685800" cy="365125"/>
          </a:xfrm>
        </p:spPr>
        <p:txBody>
          <a:bodyPr vert="horz" lIns="91440" tIns="45720" rIns="91440" bIns="45720" rtlCol="0" anchor="ctr">
            <a:normAutofit/>
          </a:bodyPr>
          <a:lstStyle/>
          <a:p>
            <a:pPr>
              <a:spcAft>
                <a:spcPts val="600"/>
              </a:spcAft>
              <a:defRPr/>
            </a:pPr>
            <a:fld id="{9355AD09-889E-40CF-BBA8-E665FB866179}" type="slidenum">
              <a:rPr lang="en-US" sz="1200">
                <a:solidFill>
                  <a:schemeClr val="tx1"/>
                </a:solidFill>
                <a:latin typeface="Calibri" panose="020F0502020204030204"/>
              </a:rPr>
              <a:pPr>
                <a:spcAft>
                  <a:spcPts val="600"/>
                </a:spcAft>
                <a:defRPr/>
              </a:pPr>
              <a:t>12</a:t>
            </a:fld>
            <a:endParaRPr lang="en-US" sz="1200">
              <a:solidFill>
                <a:schemeClr val="tx1"/>
              </a:solidFill>
              <a:latin typeface="Calibri" panose="020F0502020204030204"/>
            </a:endParaRPr>
          </a:p>
        </p:txBody>
      </p:sp>
      <p:pic>
        <p:nvPicPr>
          <p:cNvPr id="4098" name="Picture 2" descr="A photograph using a macro lens to show the focal quality of an SLR camera lens. The area around the lens is out of focus, but the glass in the center shows focal point."/>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l="24992" r="24992"/>
          <a:stretch/>
        </p:blipFill>
        <p:spPr bwMode="auto">
          <a:xfrm>
            <a:off x="5930900" y="0"/>
            <a:ext cx="3213100" cy="436427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218988" y="5606670"/>
            <a:ext cx="5991312" cy="519525"/>
          </a:xfrm>
        </p:spPr>
        <p:txBody>
          <a:bodyPr vert="horz" lIns="91440" tIns="45720" rIns="91440" bIns="45720" rtlCol="0">
            <a:normAutofit/>
          </a:bodyPr>
          <a:lstStyle/>
          <a:p>
            <a:pPr marL="0" indent="0" defTabSz="914400">
              <a:buNone/>
            </a:pPr>
            <a:r>
              <a:rPr lang="en-US" sz="2800">
                <a:latin typeface="Candara" panose="020E0502030303020204" pitchFamily="34" charset="0"/>
              </a:rPr>
              <a:t>Piloted the product with three SEAs</a:t>
            </a:r>
          </a:p>
        </p:txBody>
      </p:sp>
      <p:sp>
        <p:nvSpPr>
          <p:cNvPr id="8" name="TextBox 7">
            <a:extLst>
              <a:ext uri="{FF2B5EF4-FFF2-40B4-BE49-F238E27FC236}">
                <a16:creationId xmlns:a16="http://schemas.microsoft.com/office/drawing/2014/main" id="{F983D451-9721-039E-A022-6F151ED2BEB1}"/>
              </a:ext>
            </a:extLst>
          </p:cNvPr>
          <p:cNvSpPr txBox="1"/>
          <p:nvPr/>
        </p:nvSpPr>
        <p:spPr>
          <a:xfrm>
            <a:off x="209339" y="4871172"/>
            <a:ext cx="7520940" cy="523220"/>
          </a:xfrm>
          <a:prstGeom prst="rect">
            <a:avLst/>
          </a:prstGeom>
          <a:noFill/>
        </p:spPr>
        <p:txBody>
          <a:bodyPr wrap="square" rtlCol="0">
            <a:spAutoFit/>
          </a:bodyPr>
          <a:lstStyle/>
          <a:p>
            <a:r>
              <a:rPr lang="en-US" sz="2800" dirty="0">
                <a:latin typeface="Candara" panose="020E0502030303020204" pitchFamily="34" charset="0"/>
              </a:rPr>
              <a:t>Used the tool for our own internal assessment</a:t>
            </a:r>
          </a:p>
        </p:txBody>
      </p:sp>
      <p:sp>
        <p:nvSpPr>
          <p:cNvPr id="5" name="TextBox 4">
            <a:extLst>
              <a:ext uri="{FF2B5EF4-FFF2-40B4-BE49-F238E27FC236}">
                <a16:creationId xmlns:a16="http://schemas.microsoft.com/office/drawing/2014/main" id="{3DB46B20-281D-CE72-C2DE-96EF6681B9A0}"/>
              </a:ext>
            </a:extLst>
          </p:cNvPr>
          <p:cNvSpPr txBox="1"/>
          <p:nvPr/>
        </p:nvSpPr>
        <p:spPr>
          <a:xfrm>
            <a:off x="209339" y="2855585"/>
            <a:ext cx="5991312" cy="1815882"/>
          </a:xfrm>
          <a:prstGeom prst="rect">
            <a:avLst/>
          </a:prstGeom>
          <a:noFill/>
        </p:spPr>
        <p:txBody>
          <a:bodyPr wrap="square" rtlCol="0">
            <a:spAutoFit/>
          </a:bodyPr>
          <a:lstStyle/>
          <a:p>
            <a:r>
              <a:rPr lang="en-US" sz="2800" dirty="0">
                <a:latin typeface="Candara" panose="020E0502030303020204" pitchFamily="34" charset="0"/>
              </a:rPr>
              <a:t>Collaborated with: </a:t>
            </a:r>
          </a:p>
          <a:p>
            <a:pPr marL="457200" indent="-457200">
              <a:buFont typeface="Arial" panose="020B0604020202020204" pitchFamily="34" charset="0"/>
              <a:buChar char="•"/>
            </a:pPr>
            <a:r>
              <a:rPr lang="en-US" sz="2800" dirty="0">
                <a:latin typeface="Candara" panose="020E0502030303020204" pitchFamily="34" charset="0"/>
              </a:rPr>
              <a:t>CADRE stakeholders</a:t>
            </a:r>
          </a:p>
          <a:p>
            <a:pPr marL="457200" indent="-457200">
              <a:buFont typeface="Arial" panose="020B0604020202020204" pitchFamily="34" charset="0"/>
              <a:buChar char="•"/>
            </a:pPr>
            <a:r>
              <a:rPr lang="en-US" sz="2800" dirty="0">
                <a:latin typeface="Candara" panose="020E0502030303020204" pitchFamily="34" charset="0"/>
              </a:rPr>
              <a:t>CADRE consultants</a:t>
            </a:r>
          </a:p>
          <a:p>
            <a:pPr marL="457200" indent="-457200">
              <a:buFont typeface="Arial" panose="020B0604020202020204" pitchFamily="34" charset="0"/>
              <a:buChar char="•"/>
            </a:pPr>
            <a:r>
              <a:rPr lang="en-US" sz="2800" dirty="0">
                <a:latin typeface="Candara" panose="020E0502030303020204" pitchFamily="34" charset="0"/>
              </a:rPr>
              <a:t>OSEP project officer</a:t>
            </a:r>
          </a:p>
        </p:txBody>
      </p:sp>
      <p:sp>
        <p:nvSpPr>
          <p:cNvPr id="2" name="Title 1"/>
          <p:cNvSpPr>
            <a:spLocks noGrp="1"/>
          </p:cNvSpPr>
          <p:nvPr>
            <p:ph type="title"/>
          </p:nvPr>
        </p:nvSpPr>
        <p:spPr>
          <a:xfrm>
            <a:off x="209339" y="240277"/>
            <a:ext cx="3919316" cy="2119983"/>
          </a:xfrm>
          <a:solidFill>
            <a:srgbClr val="002060"/>
          </a:solidFill>
        </p:spPr>
        <p:txBody>
          <a:bodyPr vert="horz" lIns="91440" tIns="45720" rIns="91440" bIns="45720" rtlCol="0" anchor="ctr">
            <a:noAutofit/>
          </a:bodyPr>
          <a:lstStyle/>
          <a:p>
            <a:pPr defTabSz="914400"/>
            <a:r>
              <a:rPr lang="en-US" sz="4000" b="1">
                <a:solidFill>
                  <a:schemeClr val="bg1"/>
                </a:solidFill>
                <a:effectLst>
                  <a:outerShdw blurRad="38100" dist="38100" dir="2700000" algn="tl">
                    <a:srgbClr val="000000">
                      <a:alpha val="43137"/>
                    </a:srgbClr>
                  </a:outerShdw>
                </a:effectLst>
                <a:latin typeface="Candara" panose="020E0502030303020204" pitchFamily="34" charset="0"/>
              </a:rPr>
              <a:t>Developing CADRE’s CLC Assessment Tool</a:t>
            </a:r>
          </a:p>
        </p:txBody>
      </p:sp>
    </p:spTree>
    <p:extLst>
      <p:ext uri="{BB962C8B-B14F-4D97-AF65-F5344CB8AC3E}">
        <p14:creationId xmlns:p14="http://schemas.microsoft.com/office/powerpoint/2010/main" val="214174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9355AD09-889E-40CF-BBA8-E665FB866179}" type="slidenum">
              <a:rPr lang="en-US" sz="1200">
                <a:solidFill>
                  <a:prstClr val="black">
                    <a:tint val="75000"/>
                  </a:prstClr>
                </a:solidFill>
                <a:latin typeface="Calibri" panose="020F0502020204030204"/>
              </a:rPr>
              <a:pPr>
                <a:spcAft>
                  <a:spcPts val="600"/>
                </a:spcAft>
                <a:defRPr/>
              </a:pPr>
              <a:t>13</a:t>
            </a:fld>
            <a:endParaRPr lang="en-US" sz="1200" dirty="0">
              <a:solidFill>
                <a:prstClr val="black">
                  <a:tint val="75000"/>
                </a:prstClr>
              </a:solidFill>
              <a:latin typeface="Calibri" panose="020F0502020204030204"/>
            </a:endParaRPr>
          </a:p>
        </p:txBody>
      </p:sp>
      <p:sp>
        <p:nvSpPr>
          <p:cNvPr id="4112"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74529" y="5470492"/>
            <a:ext cx="1371600" cy="13716"/>
          </a:xfrm>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 name="connsiteX0" fmla="*/ 0 w 1371600"/>
              <a:gd name="connsiteY0" fmla="*/ 0 h 13716"/>
              <a:gd name="connsiteX1" fmla="*/ 644652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0249" y="32963"/>
                  <a:pt x="409296" y="-18450"/>
                  <a:pt x="685800" y="0"/>
                </a:cubicBezTo>
                <a:cubicBezTo>
                  <a:pt x="954142" y="211"/>
                  <a:pt x="1166785" y="22353"/>
                  <a:pt x="1371600" y="0"/>
                </a:cubicBezTo>
                <a:cubicBezTo>
                  <a:pt x="1370996" y="3142"/>
                  <a:pt x="1371820" y="8880"/>
                  <a:pt x="1371600" y="13716"/>
                </a:cubicBezTo>
                <a:cubicBezTo>
                  <a:pt x="1106837" y="28424"/>
                  <a:pt x="1032834" y="20364"/>
                  <a:pt x="713232" y="13716"/>
                </a:cubicBezTo>
                <a:cubicBezTo>
                  <a:pt x="399250" y="-7822"/>
                  <a:pt x="277176" y="48782"/>
                  <a:pt x="0" y="13716"/>
                </a:cubicBezTo>
                <a:cubicBezTo>
                  <a:pt x="310" y="7052"/>
                  <a:pt x="119" y="6101"/>
                  <a:pt x="0" y="0"/>
                </a:cubicBezTo>
                <a:close/>
              </a:path>
              <a:path w="1371600" h="13716" stroke="0" extrusionOk="0">
                <a:moveTo>
                  <a:pt x="0" y="0"/>
                </a:moveTo>
                <a:cubicBezTo>
                  <a:pt x="168171" y="-27104"/>
                  <a:pt x="522270" y="7661"/>
                  <a:pt x="644652" y="0"/>
                </a:cubicBezTo>
                <a:cubicBezTo>
                  <a:pt x="812772" y="-55512"/>
                  <a:pt x="1098507" y="70876"/>
                  <a:pt x="1371600" y="0"/>
                </a:cubicBezTo>
                <a:cubicBezTo>
                  <a:pt x="1372276" y="6444"/>
                  <a:pt x="1371882" y="10524"/>
                  <a:pt x="1371600" y="13716"/>
                </a:cubicBezTo>
                <a:cubicBezTo>
                  <a:pt x="1195700" y="-500"/>
                  <a:pt x="896159" y="12360"/>
                  <a:pt x="713232" y="13716"/>
                </a:cubicBezTo>
                <a:cubicBezTo>
                  <a:pt x="556279" y="-18909"/>
                  <a:pt x="248593" y="33389"/>
                  <a:pt x="0" y="13716"/>
                </a:cubicBezTo>
                <a:cubicBezTo>
                  <a:pt x="708" y="8775"/>
                  <a:pt x="205" y="3193"/>
                  <a:pt x="0" y="0"/>
                </a:cubicBezTo>
                <a:close/>
              </a:path>
              <a:path w="1371600" h="13716" fill="none" stroke="0" extrusionOk="0">
                <a:moveTo>
                  <a:pt x="0" y="0"/>
                </a:moveTo>
                <a:cubicBezTo>
                  <a:pt x="244262" y="19623"/>
                  <a:pt x="384306" y="-36563"/>
                  <a:pt x="685800" y="0"/>
                </a:cubicBezTo>
                <a:cubicBezTo>
                  <a:pt x="948860" y="14963"/>
                  <a:pt x="1224146" y="-8100"/>
                  <a:pt x="1371600" y="0"/>
                </a:cubicBezTo>
                <a:cubicBezTo>
                  <a:pt x="1371106" y="3035"/>
                  <a:pt x="1371590" y="7528"/>
                  <a:pt x="1371600" y="13716"/>
                </a:cubicBezTo>
                <a:cubicBezTo>
                  <a:pt x="1096935" y="20595"/>
                  <a:pt x="1028598" y="23761"/>
                  <a:pt x="713232" y="13716"/>
                </a:cubicBezTo>
                <a:cubicBezTo>
                  <a:pt x="397901" y="-1585"/>
                  <a:pt x="274098" y="18066"/>
                  <a:pt x="0" y="13716"/>
                </a:cubicBezTo>
                <a:cubicBezTo>
                  <a:pt x="190" y="7214"/>
                  <a:pt x="-13" y="597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7303" y="31625"/>
                          <a:pt x="422310" y="-25629"/>
                          <a:pt x="685800" y="0"/>
                        </a:cubicBezTo>
                        <a:cubicBezTo>
                          <a:pt x="949290" y="25629"/>
                          <a:pt x="1192357" y="6696"/>
                          <a:pt x="1371600" y="0"/>
                        </a:cubicBezTo>
                        <a:cubicBezTo>
                          <a:pt x="1371127" y="2892"/>
                          <a:pt x="1371229" y="8681"/>
                          <a:pt x="1371600" y="13716"/>
                        </a:cubicBezTo>
                        <a:cubicBezTo>
                          <a:pt x="1107995" y="21892"/>
                          <a:pt x="1033361" y="28370"/>
                          <a:pt x="713232" y="13716"/>
                        </a:cubicBezTo>
                        <a:cubicBezTo>
                          <a:pt x="393103" y="-938"/>
                          <a:pt x="289343" y="38649"/>
                          <a:pt x="0" y="13716"/>
                        </a:cubicBezTo>
                        <a:cubicBezTo>
                          <a:pt x="227" y="7219"/>
                          <a:pt x="197" y="5990"/>
                          <a:pt x="0" y="0"/>
                        </a:cubicBezTo>
                        <a:close/>
                      </a:path>
                      <a:path w="1371600" h="13716" stroke="0" extrusionOk="0">
                        <a:moveTo>
                          <a:pt x="0" y="0"/>
                        </a:moveTo>
                        <a:cubicBezTo>
                          <a:pt x="170249" y="-24099"/>
                          <a:pt x="504634" y="14338"/>
                          <a:pt x="644652" y="0"/>
                        </a:cubicBezTo>
                        <a:cubicBezTo>
                          <a:pt x="784670" y="-14338"/>
                          <a:pt x="1087773" y="8679"/>
                          <a:pt x="1371600" y="0"/>
                        </a:cubicBezTo>
                        <a:cubicBezTo>
                          <a:pt x="1372228" y="6235"/>
                          <a:pt x="1371259" y="10206"/>
                          <a:pt x="1371600" y="13716"/>
                        </a:cubicBezTo>
                        <a:cubicBezTo>
                          <a:pt x="1176823" y="-5981"/>
                          <a:pt x="900830" y="5417"/>
                          <a:pt x="713232" y="13716"/>
                        </a:cubicBezTo>
                        <a:cubicBezTo>
                          <a:pt x="525634" y="22015"/>
                          <a:pt x="282837" y="1152"/>
                          <a:pt x="0" y="13716"/>
                        </a:cubicBezTo>
                        <a:cubicBezTo>
                          <a:pt x="596" y="8712"/>
                          <a:pt x="320" y="342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OGO: Washington OSPI ">
            <a:extLst>
              <a:ext uri="{FF2B5EF4-FFF2-40B4-BE49-F238E27FC236}">
                <a16:creationId xmlns:a16="http://schemas.microsoft.com/office/drawing/2014/main" id="{71778153-19F4-4995-801E-BA8F16A42AB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997655" y="462024"/>
            <a:ext cx="7148690" cy="119833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3490720" y="4777739"/>
            <a:ext cx="5173220" cy="1399223"/>
          </a:xfrm>
        </p:spPr>
        <p:txBody>
          <a:bodyPr vert="horz" lIns="91440" tIns="45720" rIns="91440" bIns="45720" rtlCol="0" anchor="ctr">
            <a:normAutofit/>
          </a:bodyPr>
          <a:lstStyle/>
          <a:p>
            <a:pPr marL="0" indent="0" defTabSz="914400">
              <a:buNone/>
            </a:pPr>
            <a:r>
              <a:rPr lang="en-US" sz="2800" b="1" dirty="0">
                <a:latin typeface="Candara" panose="020E0502030303020204" pitchFamily="34" charset="0"/>
              </a:rPr>
              <a:t>Alyssa Fairbanks of Washington State Education Agency, Dispute Resolution Team Lead</a:t>
            </a:r>
          </a:p>
        </p:txBody>
      </p:sp>
      <p:sp>
        <p:nvSpPr>
          <p:cNvPr id="2" name="Title 1"/>
          <p:cNvSpPr>
            <a:spLocks noGrp="1"/>
          </p:cNvSpPr>
          <p:nvPr>
            <p:ph type="title"/>
          </p:nvPr>
        </p:nvSpPr>
        <p:spPr>
          <a:xfrm>
            <a:off x="480060" y="4777739"/>
            <a:ext cx="2564242" cy="1412119"/>
          </a:xfrm>
          <a:solidFill>
            <a:srgbClr val="002060"/>
          </a:solidFill>
        </p:spPr>
        <p:txBody>
          <a:bodyPr vert="horz" lIns="91440" tIns="45720" rIns="91440" bIns="45720" rtlCol="0" anchor="ctr">
            <a:noAutofit/>
          </a:bodyPr>
          <a:lstStyle/>
          <a:p>
            <a:pPr defTabSz="914400"/>
            <a:r>
              <a:rPr lang="en-US" sz="3600" b="1">
                <a:solidFill>
                  <a:schemeClr val="bg1"/>
                </a:solidFill>
                <a:effectLst>
                  <a:outerShdw blurRad="38100" dist="38100" dir="2700000" algn="tl">
                    <a:srgbClr val="000000">
                      <a:alpha val="43137"/>
                    </a:srgbClr>
                  </a:outerShdw>
                </a:effectLst>
                <a:latin typeface="Candara" panose="020E0502030303020204" pitchFamily="34" charset="0"/>
              </a:rPr>
              <a:t>WA (OSPI) Pilot State</a:t>
            </a:r>
          </a:p>
        </p:txBody>
      </p:sp>
      <p:sp>
        <p:nvSpPr>
          <p:cNvPr id="9" name="Title 21">
            <a:extLst>
              <a:ext uri="{FF2B5EF4-FFF2-40B4-BE49-F238E27FC236}">
                <a16:creationId xmlns:a16="http://schemas.microsoft.com/office/drawing/2014/main" id="{8CC632D8-737E-4A3D-B676-B1FCE7F19B36}"/>
              </a:ext>
            </a:extLst>
          </p:cNvPr>
          <p:cNvSpPr txBox="1">
            <a:spLocks/>
          </p:cNvSpPr>
          <p:nvPr/>
        </p:nvSpPr>
        <p:spPr>
          <a:xfrm>
            <a:off x="997655" y="1871579"/>
            <a:ext cx="7360924" cy="2387600"/>
          </a:xfrm>
          <a:prstGeom prst="rect">
            <a:avLst/>
          </a:prstGeom>
          <a:solidFill>
            <a:srgbClr val="FFC000"/>
          </a:solidFill>
        </p:spPr>
        <p:txBody>
          <a:bodyPr vert="horz" lIns="91440" tIns="45720" rIns="91440" bIns="45720" rtlCol="0" anchor="ctr">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000" dirty="0">
                <a:latin typeface="Candara" panose="020E0502030303020204" pitchFamily="34" charset="0"/>
              </a:rPr>
              <a:t>CLC Self-Assessment</a:t>
            </a:r>
            <a:br>
              <a:rPr lang="en-US" sz="5000" dirty="0">
                <a:latin typeface="Candara" panose="020E0502030303020204" pitchFamily="34" charset="0"/>
              </a:rPr>
            </a:br>
            <a:r>
              <a:rPr lang="en-US" sz="5000" dirty="0">
                <a:latin typeface="Candara" panose="020E0502030303020204" pitchFamily="34" charset="0"/>
              </a:rPr>
              <a:t>Washington State Experience</a:t>
            </a:r>
          </a:p>
        </p:txBody>
      </p:sp>
    </p:spTree>
    <p:extLst>
      <p:ext uri="{BB962C8B-B14F-4D97-AF65-F5344CB8AC3E}">
        <p14:creationId xmlns:p14="http://schemas.microsoft.com/office/powerpoint/2010/main" val="2374366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BE389B75-667F-43EA-A3CC-0BA06890E06D}"/>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9355AD09-889E-40CF-BBA8-E665FB866179}" type="slidenum">
              <a:rPr lang="en-US" sz="1200">
                <a:solidFill>
                  <a:prstClr val="black">
                    <a:tint val="75000"/>
                  </a:prstClr>
                </a:solidFill>
                <a:latin typeface="Calibri" panose="020F0502020204030204"/>
              </a:rPr>
              <a:pPr>
                <a:spcAft>
                  <a:spcPts val="600"/>
                </a:spcAft>
                <a:defRPr/>
              </a:pPr>
              <a:t>14</a:t>
            </a:fld>
            <a:endParaRPr lang="en-US" sz="1200" dirty="0">
              <a:solidFill>
                <a:prstClr val="black">
                  <a:tint val="75000"/>
                </a:prstClr>
              </a:solidFill>
              <a:latin typeface="Calibri" panose="020F0502020204030204"/>
            </a:endParaRPr>
          </a:p>
        </p:txBody>
      </p:sp>
      <p:pic>
        <p:nvPicPr>
          <p:cNvPr id="11" name="Picture 10" descr="Screen Shot of the Instructions to fill out the complaint form">
            <a:extLst>
              <a:ext uri="{FF2B5EF4-FFF2-40B4-BE49-F238E27FC236}">
                <a16:creationId xmlns:a16="http://schemas.microsoft.com/office/drawing/2014/main" id="{82EAD1D7-4FB2-E163-D62D-389B0EDDFE48}"/>
              </a:ext>
            </a:extLst>
          </p:cNvPr>
          <p:cNvPicPr>
            <a:picLocks noChangeAspect="1"/>
          </p:cNvPicPr>
          <p:nvPr/>
        </p:nvPicPr>
        <p:blipFill>
          <a:blip r:embed="rId2"/>
          <a:stretch>
            <a:fillRect/>
          </a:stretch>
        </p:blipFill>
        <p:spPr>
          <a:xfrm>
            <a:off x="4662408" y="857250"/>
            <a:ext cx="4201180" cy="5143500"/>
          </a:xfrm>
          <a:prstGeom prst="rect">
            <a:avLst/>
          </a:prstGeom>
        </p:spPr>
      </p:pic>
      <p:pic>
        <p:nvPicPr>
          <p:cNvPr id="9" name="Picture 8" descr="Screenshot of the Washington Request for Special Education Community Complaint form.">
            <a:extLst>
              <a:ext uri="{FF2B5EF4-FFF2-40B4-BE49-F238E27FC236}">
                <a16:creationId xmlns:a16="http://schemas.microsoft.com/office/drawing/2014/main" id="{A640D994-4EB4-7F31-2F37-F8C8EFAE4C97}"/>
              </a:ext>
            </a:extLst>
          </p:cNvPr>
          <p:cNvPicPr>
            <a:picLocks noChangeAspect="1"/>
          </p:cNvPicPr>
          <p:nvPr/>
        </p:nvPicPr>
        <p:blipFill>
          <a:blip r:embed="rId3"/>
          <a:stretch>
            <a:fillRect/>
          </a:stretch>
        </p:blipFill>
        <p:spPr>
          <a:xfrm>
            <a:off x="864079" y="857250"/>
            <a:ext cx="3863634" cy="5143500"/>
          </a:xfrm>
          <a:prstGeom prst="rect">
            <a:avLst/>
          </a:prstGeom>
        </p:spPr>
      </p:pic>
      <p:sp>
        <p:nvSpPr>
          <p:cNvPr id="2" name="Title 1" hidden="1">
            <a:extLst>
              <a:ext uri="{FF2B5EF4-FFF2-40B4-BE49-F238E27FC236}">
                <a16:creationId xmlns:a16="http://schemas.microsoft.com/office/drawing/2014/main" id="{F5F8B114-D8BC-4B18-B7E6-EBB0E3E61013}"/>
              </a:ext>
            </a:extLst>
          </p:cNvPr>
          <p:cNvSpPr>
            <a:spLocks noGrp="1"/>
          </p:cNvSpPr>
          <p:nvPr>
            <p:ph type="title"/>
          </p:nvPr>
        </p:nvSpPr>
        <p:spPr/>
        <p:txBody>
          <a:bodyPr/>
          <a:lstStyle/>
          <a:p>
            <a:r>
              <a:rPr lang="en-US" dirty="0"/>
              <a:t>A look at the Washington Complaint form</a:t>
            </a:r>
            <a:br>
              <a:rPr lang="en-US" dirty="0"/>
            </a:br>
            <a:endParaRPr lang="en-US" dirty="0"/>
          </a:p>
        </p:txBody>
      </p:sp>
    </p:spTree>
    <p:extLst>
      <p:ext uri="{BB962C8B-B14F-4D97-AF65-F5344CB8AC3E}">
        <p14:creationId xmlns:p14="http://schemas.microsoft.com/office/powerpoint/2010/main" val="4032184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A3D63424-CF6C-4350-872A-CA2C53987A4D}"/>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9355AD09-889E-40CF-BBA8-E665FB866179}" type="slidenum">
              <a:rPr lang="en-US" sz="1200">
                <a:solidFill>
                  <a:prstClr val="black">
                    <a:tint val="75000"/>
                  </a:prstClr>
                </a:solidFill>
                <a:latin typeface="Calibri" panose="020F0502020204030204"/>
              </a:rPr>
              <a:pPr>
                <a:spcAft>
                  <a:spcPts val="600"/>
                </a:spcAft>
                <a:defRPr/>
              </a:pPr>
              <a:t>15</a:t>
            </a:fld>
            <a:endParaRPr lang="en-US" sz="1200" dirty="0">
              <a:solidFill>
                <a:prstClr val="black">
                  <a:tint val="75000"/>
                </a:prstClr>
              </a:solidFill>
              <a:latin typeface="Calibri" panose="020F0502020204030204"/>
            </a:endParaRPr>
          </a:p>
        </p:txBody>
      </p:sp>
      <p:pic>
        <p:nvPicPr>
          <p:cNvPr id="5" name="Picture 4" descr="Screenshot of complaint form in Arabic&#10;">
            <a:extLst>
              <a:ext uri="{FF2B5EF4-FFF2-40B4-BE49-F238E27FC236}">
                <a16:creationId xmlns:a16="http://schemas.microsoft.com/office/drawing/2014/main" id="{AC8B10B6-7B76-0469-8C6A-34E935DDFB23}"/>
              </a:ext>
            </a:extLst>
          </p:cNvPr>
          <p:cNvPicPr>
            <a:picLocks noChangeAspect="1"/>
          </p:cNvPicPr>
          <p:nvPr/>
        </p:nvPicPr>
        <p:blipFill>
          <a:blip r:embed="rId3"/>
          <a:stretch>
            <a:fillRect/>
          </a:stretch>
        </p:blipFill>
        <p:spPr>
          <a:xfrm>
            <a:off x="517355" y="460772"/>
            <a:ext cx="3843338" cy="2657475"/>
          </a:xfrm>
          <a:prstGeom prst="rect">
            <a:avLst/>
          </a:prstGeom>
        </p:spPr>
      </p:pic>
      <p:pic>
        <p:nvPicPr>
          <p:cNvPr id="7" name="Picture 6" descr="Screenshot of complaint form in Korean">
            <a:extLst>
              <a:ext uri="{FF2B5EF4-FFF2-40B4-BE49-F238E27FC236}">
                <a16:creationId xmlns:a16="http://schemas.microsoft.com/office/drawing/2014/main" id="{8652C9A1-89DA-8C8E-7EE8-0B09F1EE267A}"/>
              </a:ext>
            </a:extLst>
          </p:cNvPr>
          <p:cNvPicPr>
            <a:picLocks noChangeAspect="1"/>
          </p:cNvPicPr>
          <p:nvPr/>
        </p:nvPicPr>
        <p:blipFill>
          <a:blip r:embed="rId4"/>
          <a:stretch>
            <a:fillRect/>
          </a:stretch>
        </p:blipFill>
        <p:spPr>
          <a:xfrm>
            <a:off x="4463902" y="447942"/>
            <a:ext cx="3807619" cy="2593181"/>
          </a:xfrm>
          <a:prstGeom prst="rect">
            <a:avLst/>
          </a:prstGeom>
        </p:spPr>
      </p:pic>
      <p:pic>
        <p:nvPicPr>
          <p:cNvPr id="9" name="Picture 8" descr="Screenshot of complaint form in Chinese">
            <a:extLst>
              <a:ext uri="{FF2B5EF4-FFF2-40B4-BE49-F238E27FC236}">
                <a16:creationId xmlns:a16="http://schemas.microsoft.com/office/drawing/2014/main" id="{1820A344-6FC7-340D-F976-3E118203A608}"/>
              </a:ext>
            </a:extLst>
          </p:cNvPr>
          <p:cNvPicPr>
            <a:picLocks noChangeAspect="1"/>
          </p:cNvPicPr>
          <p:nvPr/>
        </p:nvPicPr>
        <p:blipFill>
          <a:blip r:embed="rId5"/>
          <a:stretch>
            <a:fillRect/>
          </a:stretch>
        </p:blipFill>
        <p:spPr>
          <a:xfrm>
            <a:off x="517355" y="3207921"/>
            <a:ext cx="3600450" cy="2757488"/>
          </a:xfrm>
          <a:prstGeom prst="rect">
            <a:avLst/>
          </a:prstGeom>
        </p:spPr>
      </p:pic>
      <p:pic>
        <p:nvPicPr>
          <p:cNvPr id="11" name="Picture 10" descr="Screenshot of complaint form in Spanish&#10;">
            <a:extLst>
              <a:ext uri="{FF2B5EF4-FFF2-40B4-BE49-F238E27FC236}">
                <a16:creationId xmlns:a16="http://schemas.microsoft.com/office/drawing/2014/main" id="{F4A116D3-6D49-8818-49C0-3A26EE2B842B}"/>
              </a:ext>
            </a:extLst>
          </p:cNvPr>
          <p:cNvPicPr>
            <a:picLocks noChangeAspect="1"/>
          </p:cNvPicPr>
          <p:nvPr/>
        </p:nvPicPr>
        <p:blipFill>
          <a:blip r:embed="rId6"/>
          <a:stretch>
            <a:fillRect/>
          </a:stretch>
        </p:blipFill>
        <p:spPr>
          <a:xfrm>
            <a:off x="4499621" y="3207921"/>
            <a:ext cx="3771900" cy="2586038"/>
          </a:xfrm>
          <a:prstGeom prst="rect">
            <a:avLst/>
          </a:prstGeom>
        </p:spPr>
      </p:pic>
      <p:pic>
        <p:nvPicPr>
          <p:cNvPr id="13" name="Picture 12" descr="Options for form are printed in English, Arabic, Khmer, Korean, Punjabi, Russian, Simplified Chinese, Somali, Spanish, Tagalog, Ukrainian, and Vietnamese.">
            <a:extLst>
              <a:ext uri="{FF2B5EF4-FFF2-40B4-BE49-F238E27FC236}">
                <a16:creationId xmlns:a16="http://schemas.microsoft.com/office/drawing/2014/main" id="{B28934DA-E9DE-FC26-1D6A-27369A7D2B32}"/>
              </a:ext>
            </a:extLst>
          </p:cNvPr>
          <p:cNvPicPr>
            <a:picLocks noChangeAspect="1"/>
          </p:cNvPicPr>
          <p:nvPr/>
        </p:nvPicPr>
        <p:blipFill>
          <a:blip r:embed="rId7"/>
          <a:stretch>
            <a:fillRect/>
          </a:stretch>
        </p:blipFill>
        <p:spPr>
          <a:xfrm>
            <a:off x="1078332" y="6149827"/>
            <a:ext cx="6200775" cy="528638"/>
          </a:xfrm>
          <a:prstGeom prst="rect">
            <a:avLst/>
          </a:prstGeom>
        </p:spPr>
      </p:pic>
      <p:sp>
        <p:nvSpPr>
          <p:cNvPr id="8" name="Title 1" hidden="1">
            <a:extLst>
              <a:ext uri="{FF2B5EF4-FFF2-40B4-BE49-F238E27FC236}">
                <a16:creationId xmlns:a16="http://schemas.microsoft.com/office/drawing/2014/main" id="{29D2E41F-ACED-4A41-B3EA-3503A9173688}"/>
              </a:ext>
            </a:extLst>
          </p:cNvPr>
          <p:cNvSpPr>
            <a:spLocks noGrp="1"/>
          </p:cNvSpPr>
          <p:nvPr>
            <p:ph type="title"/>
          </p:nvPr>
        </p:nvSpPr>
        <p:spPr>
          <a:xfrm>
            <a:off x="628650" y="365128"/>
            <a:ext cx="7886700" cy="1325563"/>
          </a:xfrm>
        </p:spPr>
        <p:txBody>
          <a:bodyPr/>
          <a:lstStyle/>
          <a:p>
            <a:r>
              <a:rPr lang="en-US" dirty="0"/>
              <a:t>The </a:t>
            </a:r>
            <a:r>
              <a:rPr lang="en-US" dirty="0" err="1"/>
              <a:t>Washintgon</a:t>
            </a:r>
            <a:r>
              <a:rPr lang="en-US" dirty="0"/>
              <a:t> form in multiple languages</a:t>
            </a:r>
          </a:p>
        </p:txBody>
      </p:sp>
    </p:spTree>
    <p:extLst>
      <p:ext uri="{BB962C8B-B14F-4D97-AF65-F5344CB8AC3E}">
        <p14:creationId xmlns:p14="http://schemas.microsoft.com/office/powerpoint/2010/main" val="4208890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8B159752-33E7-438B-9A91-B94A919185F3}"/>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9355AD09-889E-40CF-BBA8-E665FB866179}" type="slidenum">
              <a:rPr lang="en-US" sz="1200">
                <a:solidFill>
                  <a:prstClr val="black">
                    <a:tint val="75000"/>
                  </a:prstClr>
                </a:solidFill>
                <a:latin typeface="Calibri" panose="020F0502020204030204"/>
              </a:rPr>
              <a:pPr>
                <a:spcAft>
                  <a:spcPts val="600"/>
                </a:spcAft>
                <a:defRPr/>
              </a:pPr>
              <a:t>16</a:t>
            </a:fld>
            <a:endParaRPr lang="en-US" sz="1200" dirty="0">
              <a:solidFill>
                <a:prstClr val="black">
                  <a:tint val="75000"/>
                </a:prstClr>
              </a:solidFill>
              <a:latin typeface="Calibri" panose="020F0502020204030204"/>
            </a:endParaRPr>
          </a:p>
        </p:txBody>
      </p:sp>
      <p:pic>
        <p:nvPicPr>
          <p:cNvPr id="5" name="Picture 4" descr="A general overview of the Special Education Community Complaint Process">
            <a:extLst>
              <a:ext uri="{FF2B5EF4-FFF2-40B4-BE49-F238E27FC236}">
                <a16:creationId xmlns:a16="http://schemas.microsoft.com/office/drawing/2014/main" id="{F948E00E-1A46-747D-8CA1-D6D4464A656A}"/>
              </a:ext>
            </a:extLst>
          </p:cNvPr>
          <p:cNvPicPr>
            <a:picLocks noChangeAspect="1"/>
          </p:cNvPicPr>
          <p:nvPr/>
        </p:nvPicPr>
        <p:blipFill>
          <a:blip r:embed="rId3"/>
          <a:stretch>
            <a:fillRect/>
          </a:stretch>
        </p:blipFill>
        <p:spPr>
          <a:xfrm>
            <a:off x="200025" y="991775"/>
            <a:ext cx="4036219" cy="1685925"/>
          </a:xfrm>
          <a:prstGeom prst="rect">
            <a:avLst/>
          </a:prstGeom>
        </p:spPr>
      </p:pic>
      <p:pic>
        <p:nvPicPr>
          <p:cNvPr id="7" name="Picture 6" descr="A screenshot of the form's information on mediation.">
            <a:extLst>
              <a:ext uri="{FF2B5EF4-FFF2-40B4-BE49-F238E27FC236}">
                <a16:creationId xmlns:a16="http://schemas.microsoft.com/office/drawing/2014/main" id="{553F2B68-9612-F700-0F92-32B07644B5B1}"/>
              </a:ext>
            </a:extLst>
          </p:cNvPr>
          <p:cNvPicPr>
            <a:picLocks noChangeAspect="1"/>
          </p:cNvPicPr>
          <p:nvPr/>
        </p:nvPicPr>
        <p:blipFill rotWithShape="1">
          <a:blip r:embed="rId4"/>
          <a:srcRect r="31994"/>
          <a:stretch/>
        </p:blipFill>
        <p:spPr>
          <a:xfrm>
            <a:off x="719384" y="2873449"/>
            <a:ext cx="2997499" cy="2986088"/>
          </a:xfrm>
          <a:prstGeom prst="rect">
            <a:avLst/>
          </a:prstGeom>
        </p:spPr>
      </p:pic>
      <p:pic>
        <p:nvPicPr>
          <p:cNvPr id="9" name="Picture 8" descr="A chart for collecting Student information related to the form.">
            <a:extLst>
              <a:ext uri="{FF2B5EF4-FFF2-40B4-BE49-F238E27FC236}">
                <a16:creationId xmlns:a16="http://schemas.microsoft.com/office/drawing/2014/main" id="{8349C216-615B-ADD1-7D2C-0B2AC044306A}"/>
              </a:ext>
            </a:extLst>
          </p:cNvPr>
          <p:cNvPicPr>
            <a:picLocks noChangeAspect="1"/>
          </p:cNvPicPr>
          <p:nvPr/>
        </p:nvPicPr>
        <p:blipFill>
          <a:blip r:embed="rId5"/>
          <a:stretch>
            <a:fillRect/>
          </a:stretch>
        </p:blipFill>
        <p:spPr>
          <a:xfrm>
            <a:off x="4236244" y="1357312"/>
            <a:ext cx="4707731" cy="4143375"/>
          </a:xfrm>
          <a:prstGeom prst="rect">
            <a:avLst/>
          </a:prstGeom>
        </p:spPr>
      </p:pic>
      <p:sp>
        <p:nvSpPr>
          <p:cNvPr id="6" name="Title 1" hidden="1">
            <a:extLst>
              <a:ext uri="{FF2B5EF4-FFF2-40B4-BE49-F238E27FC236}">
                <a16:creationId xmlns:a16="http://schemas.microsoft.com/office/drawing/2014/main" id="{E770D4C6-4108-4374-9770-BBC239241623}"/>
              </a:ext>
            </a:extLst>
          </p:cNvPr>
          <p:cNvSpPr>
            <a:spLocks noGrp="1"/>
          </p:cNvSpPr>
          <p:nvPr>
            <p:ph type="title"/>
          </p:nvPr>
        </p:nvSpPr>
        <p:spPr>
          <a:xfrm>
            <a:off x="628650" y="365128"/>
            <a:ext cx="7886700" cy="1325563"/>
          </a:xfrm>
        </p:spPr>
        <p:txBody>
          <a:bodyPr/>
          <a:lstStyle/>
          <a:p>
            <a:r>
              <a:rPr lang="en-US" dirty="0"/>
              <a:t>The complaint process in Washington</a:t>
            </a:r>
            <a:br>
              <a:rPr lang="en-US" dirty="0"/>
            </a:br>
            <a:endParaRPr lang="en-US" dirty="0"/>
          </a:p>
        </p:txBody>
      </p:sp>
    </p:spTree>
    <p:extLst>
      <p:ext uri="{BB962C8B-B14F-4D97-AF65-F5344CB8AC3E}">
        <p14:creationId xmlns:p14="http://schemas.microsoft.com/office/powerpoint/2010/main" val="3256518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2F4D9B-54A6-454B-B6C7-8F8F025BF035}"/>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9355AD09-889E-40CF-BBA8-E665FB866179}" type="slidenum">
              <a:rPr lang="en-US" sz="1200">
                <a:solidFill>
                  <a:prstClr val="black">
                    <a:tint val="75000"/>
                  </a:prstClr>
                </a:solidFill>
                <a:latin typeface="Calibri" panose="020F0502020204030204"/>
              </a:rPr>
              <a:pPr>
                <a:spcAft>
                  <a:spcPts val="600"/>
                </a:spcAft>
                <a:defRPr/>
              </a:pPr>
              <a:t>17</a:t>
            </a:fld>
            <a:endParaRPr lang="en-US" sz="1200" dirty="0">
              <a:solidFill>
                <a:prstClr val="black">
                  <a:tint val="75000"/>
                </a:prstClr>
              </a:solidFill>
              <a:latin typeface="Calibri" panose="020F0502020204030204"/>
            </a:endParaRPr>
          </a:p>
        </p:txBody>
      </p:sp>
      <p:graphicFrame>
        <p:nvGraphicFramePr>
          <p:cNvPr id="9" name="Chart 8" descr="A pie chart illustrating the percentage of Due Process Filing by Race and Ethnicity. 67% reports as White/Caucasion, 10% report as Black, 5% hispanic or latino, 11% report multiple, 4% Asian">
            <a:extLst>
              <a:ext uri="{FF2B5EF4-FFF2-40B4-BE49-F238E27FC236}">
                <a16:creationId xmlns:a16="http://schemas.microsoft.com/office/drawing/2014/main" id="{9BC60DBC-719F-C646-EA75-EC91C25A8A34}"/>
              </a:ext>
            </a:extLst>
          </p:cNvPr>
          <p:cNvGraphicFramePr/>
          <p:nvPr>
            <p:extLst>
              <p:ext uri="{D42A27DB-BD31-4B8C-83A1-F6EECF244321}">
                <p14:modId xmlns:p14="http://schemas.microsoft.com/office/powerpoint/2010/main" val="4209379862"/>
              </p:ext>
            </p:extLst>
          </p:nvPr>
        </p:nvGraphicFramePr>
        <p:xfrm>
          <a:off x="1273524" y="1582341"/>
          <a:ext cx="6689945" cy="429529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610BE73-B9A9-A8A5-45FB-8AD9C25D2A97}"/>
              </a:ext>
            </a:extLst>
          </p:cNvPr>
          <p:cNvSpPr>
            <a:spLocks noGrp="1"/>
          </p:cNvSpPr>
          <p:nvPr>
            <p:ph type="title"/>
          </p:nvPr>
        </p:nvSpPr>
        <p:spPr>
          <a:xfrm>
            <a:off x="433850" y="980364"/>
            <a:ext cx="7886700" cy="482435"/>
          </a:xfrm>
        </p:spPr>
        <p:txBody>
          <a:bodyPr vert="horz" lIns="68580" tIns="34290" rIns="68580" bIns="34290" rtlCol="0" anchor="ctr">
            <a:normAutofit/>
          </a:bodyPr>
          <a:lstStyle/>
          <a:p>
            <a:pPr algn="ctr"/>
            <a:r>
              <a:rPr lang="en-US" sz="2700" dirty="0"/>
              <a:t>2022 Due Process Filing by Race/Ethnicity</a:t>
            </a:r>
          </a:p>
        </p:txBody>
      </p:sp>
    </p:spTree>
    <p:extLst>
      <p:ext uri="{BB962C8B-B14F-4D97-AF65-F5344CB8AC3E}">
        <p14:creationId xmlns:p14="http://schemas.microsoft.com/office/powerpoint/2010/main" val="1707117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3C227B6A-54E6-41AA-8470-11C4D33A2878}"/>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9355AD09-889E-40CF-BBA8-E665FB866179}" type="slidenum">
              <a:rPr lang="en-US" sz="1200">
                <a:solidFill>
                  <a:prstClr val="black">
                    <a:tint val="75000"/>
                  </a:prstClr>
                </a:solidFill>
                <a:latin typeface="Calibri" panose="020F0502020204030204"/>
              </a:rPr>
              <a:pPr>
                <a:spcAft>
                  <a:spcPts val="600"/>
                </a:spcAft>
                <a:defRPr/>
              </a:pPr>
              <a:t>18</a:t>
            </a:fld>
            <a:endParaRPr lang="en-US" sz="1200" dirty="0">
              <a:solidFill>
                <a:prstClr val="black">
                  <a:tint val="75000"/>
                </a:prstClr>
              </a:solidFill>
              <a:latin typeface="Calibri" panose="020F0502020204030204"/>
            </a:endParaRPr>
          </a:p>
        </p:txBody>
      </p:sp>
      <p:sp>
        <p:nvSpPr>
          <p:cNvPr id="4" name="TextBox 3">
            <a:extLst>
              <a:ext uri="{FF2B5EF4-FFF2-40B4-BE49-F238E27FC236}">
                <a16:creationId xmlns:a16="http://schemas.microsoft.com/office/drawing/2014/main" id="{08CF9373-26FA-CF58-224C-D487A2683A45}"/>
              </a:ext>
            </a:extLst>
          </p:cNvPr>
          <p:cNvSpPr txBox="1"/>
          <p:nvPr/>
        </p:nvSpPr>
        <p:spPr>
          <a:xfrm>
            <a:off x="7343775" y="5359420"/>
            <a:ext cx="1687409" cy="300082"/>
          </a:xfrm>
          <a:prstGeom prst="rect">
            <a:avLst/>
          </a:prstGeom>
          <a:noFill/>
        </p:spPr>
        <p:txBody>
          <a:bodyPr wrap="square" rtlCol="0">
            <a:spAutoFit/>
          </a:bodyPr>
          <a:lstStyle/>
          <a:p>
            <a:r>
              <a:rPr lang="en-US" sz="1350" dirty="0"/>
              <a:t>Data as of 2/14/23</a:t>
            </a:r>
          </a:p>
        </p:txBody>
      </p:sp>
      <p:graphicFrame>
        <p:nvGraphicFramePr>
          <p:cNvPr id="9" name="Chart 8" descr="A pie chart looking at 2023 Due Process Filing by Race/Ethnicity. 52% report as White, 15% Black, 19% as Multiple, and 5% for both Asian and unknown">
            <a:extLst>
              <a:ext uri="{FF2B5EF4-FFF2-40B4-BE49-F238E27FC236}">
                <a16:creationId xmlns:a16="http://schemas.microsoft.com/office/drawing/2014/main" id="{9BC60DBC-719F-C646-EA75-EC91C25A8A34}"/>
              </a:ext>
            </a:extLst>
          </p:cNvPr>
          <p:cNvGraphicFramePr/>
          <p:nvPr>
            <p:extLst>
              <p:ext uri="{D42A27DB-BD31-4B8C-83A1-F6EECF244321}">
                <p14:modId xmlns:p14="http://schemas.microsoft.com/office/powerpoint/2010/main" val="3149311807"/>
              </p:ext>
            </p:extLst>
          </p:nvPr>
        </p:nvGraphicFramePr>
        <p:xfrm>
          <a:off x="1580599" y="1666102"/>
          <a:ext cx="6152137" cy="411588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610BE73-B9A9-A8A5-45FB-8AD9C25D2A97}"/>
              </a:ext>
            </a:extLst>
          </p:cNvPr>
          <p:cNvSpPr>
            <a:spLocks noGrp="1"/>
          </p:cNvSpPr>
          <p:nvPr>
            <p:ph type="title"/>
          </p:nvPr>
        </p:nvSpPr>
        <p:spPr>
          <a:xfrm>
            <a:off x="392906" y="1076014"/>
            <a:ext cx="7886700" cy="543849"/>
          </a:xfrm>
        </p:spPr>
        <p:txBody>
          <a:bodyPr vert="horz" lIns="68580" tIns="34290" rIns="68580" bIns="34290" rtlCol="0" anchor="ctr">
            <a:normAutofit/>
          </a:bodyPr>
          <a:lstStyle/>
          <a:p>
            <a:pPr algn="ctr"/>
            <a:r>
              <a:rPr lang="en-US" sz="2700" dirty="0"/>
              <a:t>2023 Due Process Filing by Race/Ethnicity</a:t>
            </a:r>
          </a:p>
        </p:txBody>
      </p:sp>
    </p:spTree>
    <p:extLst>
      <p:ext uri="{BB962C8B-B14F-4D97-AF65-F5344CB8AC3E}">
        <p14:creationId xmlns:p14="http://schemas.microsoft.com/office/powerpoint/2010/main" val="3367453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0" name="Rectangle 410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2"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74529" y="5470492"/>
            <a:ext cx="1371600" cy="13716"/>
          </a:xfrm>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 name="connsiteX0" fmla="*/ 0 w 1371600"/>
              <a:gd name="connsiteY0" fmla="*/ 0 h 13716"/>
              <a:gd name="connsiteX1" fmla="*/ 644652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0249" y="32963"/>
                  <a:pt x="409296" y="-18450"/>
                  <a:pt x="685800" y="0"/>
                </a:cubicBezTo>
                <a:cubicBezTo>
                  <a:pt x="954142" y="211"/>
                  <a:pt x="1166785" y="22353"/>
                  <a:pt x="1371600" y="0"/>
                </a:cubicBezTo>
                <a:cubicBezTo>
                  <a:pt x="1370996" y="3142"/>
                  <a:pt x="1371820" y="8880"/>
                  <a:pt x="1371600" y="13716"/>
                </a:cubicBezTo>
                <a:cubicBezTo>
                  <a:pt x="1106837" y="28424"/>
                  <a:pt x="1032834" y="20364"/>
                  <a:pt x="713232" y="13716"/>
                </a:cubicBezTo>
                <a:cubicBezTo>
                  <a:pt x="399250" y="-7822"/>
                  <a:pt x="277176" y="48782"/>
                  <a:pt x="0" y="13716"/>
                </a:cubicBezTo>
                <a:cubicBezTo>
                  <a:pt x="310" y="7052"/>
                  <a:pt x="119" y="6101"/>
                  <a:pt x="0" y="0"/>
                </a:cubicBezTo>
                <a:close/>
              </a:path>
              <a:path w="1371600" h="13716" stroke="0" extrusionOk="0">
                <a:moveTo>
                  <a:pt x="0" y="0"/>
                </a:moveTo>
                <a:cubicBezTo>
                  <a:pt x="168171" y="-27104"/>
                  <a:pt x="522270" y="7661"/>
                  <a:pt x="644652" y="0"/>
                </a:cubicBezTo>
                <a:cubicBezTo>
                  <a:pt x="812772" y="-55512"/>
                  <a:pt x="1098507" y="70876"/>
                  <a:pt x="1371600" y="0"/>
                </a:cubicBezTo>
                <a:cubicBezTo>
                  <a:pt x="1372276" y="6444"/>
                  <a:pt x="1371882" y="10524"/>
                  <a:pt x="1371600" y="13716"/>
                </a:cubicBezTo>
                <a:cubicBezTo>
                  <a:pt x="1195700" y="-500"/>
                  <a:pt x="896159" y="12360"/>
                  <a:pt x="713232" y="13716"/>
                </a:cubicBezTo>
                <a:cubicBezTo>
                  <a:pt x="556279" y="-18909"/>
                  <a:pt x="248593" y="33389"/>
                  <a:pt x="0" y="13716"/>
                </a:cubicBezTo>
                <a:cubicBezTo>
                  <a:pt x="708" y="8775"/>
                  <a:pt x="205" y="3193"/>
                  <a:pt x="0" y="0"/>
                </a:cubicBezTo>
                <a:close/>
              </a:path>
              <a:path w="1371600" h="13716" fill="none" stroke="0" extrusionOk="0">
                <a:moveTo>
                  <a:pt x="0" y="0"/>
                </a:moveTo>
                <a:cubicBezTo>
                  <a:pt x="244262" y="19623"/>
                  <a:pt x="384306" y="-36563"/>
                  <a:pt x="685800" y="0"/>
                </a:cubicBezTo>
                <a:cubicBezTo>
                  <a:pt x="948860" y="14963"/>
                  <a:pt x="1224146" y="-8100"/>
                  <a:pt x="1371600" y="0"/>
                </a:cubicBezTo>
                <a:cubicBezTo>
                  <a:pt x="1371106" y="3035"/>
                  <a:pt x="1371590" y="7528"/>
                  <a:pt x="1371600" y="13716"/>
                </a:cubicBezTo>
                <a:cubicBezTo>
                  <a:pt x="1096935" y="20595"/>
                  <a:pt x="1028598" y="23761"/>
                  <a:pt x="713232" y="13716"/>
                </a:cubicBezTo>
                <a:cubicBezTo>
                  <a:pt x="397901" y="-1585"/>
                  <a:pt x="274098" y="18066"/>
                  <a:pt x="0" y="13716"/>
                </a:cubicBezTo>
                <a:cubicBezTo>
                  <a:pt x="190" y="7214"/>
                  <a:pt x="-13" y="597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7303" y="31625"/>
                          <a:pt x="422310" y="-25629"/>
                          <a:pt x="685800" y="0"/>
                        </a:cubicBezTo>
                        <a:cubicBezTo>
                          <a:pt x="949290" y="25629"/>
                          <a:pt x="1192357" y="6696"/>
                          <a:pt x="1371600" y="0"/>
                        </a:cubicBezTo>
                        <a:cubicBezTo>
                          <a:pt x="1371127" y="2892"/>
                          <a:pt x="1371229" y="8681"/>
                          <a:pt x="1371600" y="13716"/>
                        </a:cubicBezTo>
                        <a:cubicBezTo>
                          <a:pt x="1107995" y="21892"/>
                          <a:pt x="1033361" y="28370"/>
                          <a:pt x="713232" y="13716"/>
                        </a:cubicBezTo>
                        <a:cubicBezTo>
                          <a:pt x="393103" y="-938"/>
                          <a:pt x="289343" y="38649"/>
                          <a:pt x="0" y="13716"/>
                        </a:cubicBezTo>
                        <a:cubicBezTo>
                          <a:pt x="227" y="7219"/>
                          <a:pt x="197" y="5990"/>
                          <a:pt x="0" y="0"/>
                        </a:cubicBezTo>
                        <a:close/>
                      </a:path>
                      <a:path w="1371600" h="13716" stroke="0" extrusionOk="0">
                        <a:moveTo>
                          <a:pt x="0" y="0"/>
                        </a:moveTo>
                        <a:cubicBezTo>
                          <a:pt x="170249" y="-24099"/>
                          <a:pt x="504634" y="14338"/>
                          <a:pt x="644652" y="0"/>
                        </a:cubicBezTo>
                        <a:cubicBezTo>
                          <a:pt x="784670" y="-14338"/>
                          <a:pt x="1087773" y="8679"/>
                          <a:pt x="1371600" y="0"/>
                        </a:cubicBezTo>
                        <a:cubicBezTo>
                          <a:pt x="1372228" y="6235"/>
                          <a:pt x="1371259" y="10206"/>
                          <a:pt x="1371600" y="13716"/>
                        </a:cubicBezTo>
                        <a:cubicBezTo>
                          <a:pt x="1176823" y="-5981"/>
                          <a:pt x="900830" y="5417"/>
                          <a:pt x="713232" y="13716"/>
                        </a:cubicBezTo>
                        <a:cubicBezTo>
                          <a:pt x="525634" y="22015"/>
                          <a:pt x="282837" y="1152"/>
                          <a:pt x="0" y="13716"/>
                        </a:cubicBezTo>
                        <a:cubicBezTo>
                          <a:pt x="596" y="8712"/>
                          <a:pt x="320" y="342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9355AD09-889E-40CF-BBA8-E665FB866179}" type="slidenum">
              <a:rPr lang="en-US" sz="1200">
                <a:solidFill>
                  <a:prstClr val="black">
                    <a:tint val="75000"/>
                  </a:prstClr>
                </a:solidFill>
                <a:latin typeface="Calibri" panose="020F0502020204030204"/>
              </a:rPr>
              <a:pPr>
                <a:spcAft>
                  <a:spcPts val="600"/>
                </a:spcAft>
                <a:defRPr/>
              </a:pPr>
              <a:t>19</a:t>
            </a:fld>
            <a:endParaRPr lang="en-US" sz="1200">
              <a:solidFill>
                <a:prstClr val="black">
                  <a:tint val="75000"/>
                </a:prstClr>
              </a:solidFill>
              <a:latin typeface="Calibri" panose="020F0502020204030204"/>
            </a:endParaRPr>
          </a:p>
        </p:txBody>
      </p:sp>
      <p:sp>
        <p:nvSpPr>
          <p:cNvPr id="23" name="TextBox 22">
            <a:extLst>
              <a:ext uri="{FF2B5EF4-FFF2-40B4-BE49-F238E27FC236}">
                <a16:creationId xmlns:a16="http://schemas.microsoft.com/office/drawing/2014/main" id="{F35E1FBA-55AA-0549-2E94-B4030352FCB9}"/>
              </a:ext>
            </a:extLst>
          </p:cNvPr>
          <p:cNvSpPr txBox="1"/>
          <p:nvPr/>
        </p:nvSpPr>
        <p:spPr>
          <a:xfrm>
            <a:off x="7486650" y="5123407"/>
            <a:ext cx="1396032" cy="1015663"/>
          </a:xfrm>
          <a:prstGeom prst="rect">
            <a:avLst/>
          </a:prstGeom>
          <a:noFill/>
        </p:spPr>
        <p:txBody>
          <a:bodyPr wrap="square" rtlCol="0">
            <a:spAutoFit/>
          </a:bodyPr>
          <a:lstStyle/>
          <a:p>
            <a:r>
              <a:rPr lang="en-US" sz="2000">
                <a:latin typeface="Candara" panose="020E0502030303020204" pitchFamily="34" charset="0"/>
              </a:rPr>
              <a:t>Identifying future goals</a:t>
            </a:r>
          </a:p>
        </p:txBody>
      </p:sp>
      <p:sp>
        <p:nvSpPr>
          <p:cNvPr id="22" name="TextBox 21">
            <a:extLst>
              <a:ext uri="{FF2B5EF4-FFF2-40B4-BE49-F238E27FC236}">
                <a16:creationId xmlns:a16="http://schemas.microsoft.com/office/drawing/2014/main" id="{DEDBFAFF-1306-7D55-9FCF-53214BC155E8}"/>
              </a:ext>
            </a:extLst>
          </p:cNvPr>
          <p:cNvSpPr txBox="1"/>
          <p:nvPr/>
        </p:nvSpPr>
        <p:spPr>
          <a:xfrm>
            <a:off x="5918898" y="5123407"/>
            <a:ext cx="1319784" cy="1015663"/>
          </a:xfrm>
          <a:prstGeom prst="rect">
            <a:avLst/>
          </a:prstGeom>
          <a:noFill/>
        </p:spPr>
        <p:txBody>
          <a:bodyPr wrap="square" rtlCol="0">
            <a:spAutoFit/>
          </a:bodyPr>
          <a:lstStyle/>
          <a:p>
            <a:r>
              <a:rPr lang="en-US" sz="2000">
                <a:latin typeface="Candara" panose="020E0502030303020204" pitchFamily="34" charset="0"/>
              </a:rPr>
              <a:t>Engaging diverse groups</a:t>
            </a:r>
          </a:p>
        </p:txBody>
      </p:sp>
      <p:sp>
        <p:nvSpPr>
          <p:cNvPr id="21" name="TextBox 20">
            <a:extLst>
              <a:ext uri="{FF2B5EF4-FFF2-40B4-BE49-F238E27FC236}">
                <a16:creationId xmlns:a16="http://schemas.microsoft.com/office/drawing/2014/main" id="{14E3D1C5-2A5F-FF10-7FD4-5D362F2ABF17}"/>
              </a:ext>
            </a:extLst>
          </p:cNvPr>
          <p:cNvSpPr txBox="1"/>
          <p:nvPr/>
        </p:nvSpPr>
        <p:spPr>
          <a:xfrm>
            <a:off x="4219558" y="5123407"/>
            <a:ext cx="1174749" cy="707886"/>
          </a:xfrm>
          <a:prstGeom prst="rect">
            <a:avLst/>
          </a:prstGeom>
          <a:noFill/>
        </p:spPr>
        <p:txBody>
          <a:bodyPr wrap="square" rtlCol="0">
            <a:spAutoFit/>
          </a:bodyPr>
          <a:lstStyle/>
          <a:p>
            <a:r>
              <a:rPr lang="en-US" sz="2000">
                <a:latin typeface="Candara" panose="020E0502030303020204" pitchFamily="34" charset="0"/>
              </a:rPr>
              <a:t>Data intake</a:t>
            </a:r>
          </a:p>
        </p:txBody>
      </p:sp>
      <p:sp>
        <p:nvSpPr>
          <p:cNvPr id="20" name="TextBox 19">
            <a:extLst>
              <a:ext uri="{FF2B5EF4-FFF2-40B4-BE49-F238E27FC236}">
                <a16:creationId xmlns:a16="http://schemas.microsoft.com/office/drawing/2014/main" id="{C6004841-EF50-E62C-AA5A-453A1C8A5E64}"/>
              </a:ext>
            </a:extLst>
          </p:cNvPr>
          <p:cNvSpPr txBox="1"/>
          <p:nvPr/>
        </p:nvSpPr>
        <p:spPr>
          <a:xfrm>
            <a:off x="7486650" y="4241800"/>
            <a:ext cx="1028700" cy="707886"/>
          </a:xfrm>
          <a:prstGeom prst="rect">
            <a:avLst/>
          </a:prstGeom>
          <a:noFill/>
        </p:spPr>
        <p:txBody>
          <a:bodyPr wrap="square" rtlCol="0">
            <a:spAutoFit/>
          </a:bodyPr>
          <a:lstStyle/>
          <a:p>
            <a:r>
              <a:rPr lang="en-US" sz="2000">
                <a:latin typeface="Candara" panose="020E0502030303020204" pitchFamily="34" charset="0"/>
              </a:rPr>
              <a:t>Intake forms</a:t>
            </a:r>
          </a:p>
        </p:txBody>
      </p:sp>
      <p:sp>
        <p:nvSpPr>
          <p:cNvPr id="19" name="TextBox 18">
            <a:extLst>
              <a:ext uri="{FF2B5EF4-FFF2-40B4-BE49-F238E27FC236}">
                <a16:creationId xmlns:a16="http://schemas.microsoft.com/office/drawing/2014/main" id="{F6693B46-EDBD-4981-8DDB-37B483AC060C}"/>
              </a:ext>
            </a:extLst>
          </p:cNvPr>
          <p:cNvSpPr txBox="1"/>
          <p:nvPr/>
        </p:nvSpPr>
        <p:spPr>
          <a:xfrm>
            <a:off x="5918898" y="4241800"/>
            <a:ext cx="1333500" cy="707886"/>
          </a:xfrm>
          <a:prstGeom prst="rect">
            <a:avLst/>
          </a:prstGeom>
          <a:noFill/>
        </p:spPr>
        <p:txBody>
          <a:bodyPr wrap="square" rtlCol="0">
            <a:spAutoFit/>
          </a:bodyPr>
          <a:lstStyle/>
          <a:p>
            <a:r>
              <a:rPr lang="en-US" sz="2000">
                <a:latin typeface="Candara" panose="020E0502030303020204" pitchFamily="34" charset="0"/>
              </a:rPr>
              <a:t>Website content</a:t>
            </a:r>
          </a:p>
        </p:txBody>
      </p:sp>
      <p:sp>
        <p:nvSpPr>
          <p:cNvPr id="18" name="TextBox 17">
            <a:extLst>
              <a:ext uri="{FF2B5EF4-FFF2-40B4-BE49-F238E27FC236}">
                <a16:creationId xmlns:a16="http://schemas.microsoft.com/office/drawing/2014/main" id="{AFBC7893-8D44-3638-9A89-EBED6E0DCCCC}"/>
              </a:ext>
            </a:extLst>
          </p:cNvPr>
          <p:cNvSpPr txBox="1"/>
          <p:nvPr/>
        </p:nvSpPr>
        <p:spPr>
          <a:xfrm>
            <a:off x="4219558" y="4241800"/>
            <a:ext cx="1333500" cy="707886"/>
          </a:xfrm>
          <a:prstGeom prst="rect">
            <a:avLst/>
          </a:prstGeom>
          <a:noFill/>
        </p:spPr>
        <p:txBody>
          <a:bodyPr wrap="square" rtlCol="0">
            <a:spAutoFit/>
          </a:bodyPr>
          <a:lstStyle/>
          <a:p>
            <a:r>
              <a:rPr lang="en-US" sz="2000">
                <a:latin typeface="Candara" panose="020E0502030303020204" pitchFamily="34" charset="0"/>
              </a:rPr>
              <a:t>Translated Materials</a:t>
            </a:r>
          </a:p>
        </p:txBody>
      </p:sp>
      <p:grpSp>
        <p:nvGrpSpPr>
          <p:cNvPr id="38" name="Google Shape;196;p18" descr="A title header that reads, &quot;Areas of SEA Improvement." title="Areas of SEA Improvement">
            <a:extLst>
              <a:ext uri="{FF2B5EF4-FFF2-40B4-BE49-F238E27FC236}">
                <a16:creationId xmlns:a16="http://schemas.microsoft.com/office/drawing/2014/main" id="{F04E7074-A881-9AE5-A372-273E90E8D3A2}"/>
              </a:ext>
            </a:extLst>
          </p:cNvPr>
          <p:cNvGrpSpPr/>
          <p:nvPr/>
        </p:nvGrpSpPr>
        <p:grpSpPr>
          <a:xfrm>
            <a:off x="4512168" y="3117191"/>
            <a:ext cx="3805363" cy="1140541"/>
            <a:chOff x="4126502" y="3117191"/>
            <a:chExt cx="4061014" cy="1140541"/>
          </a:xfrm>
        </p:grpSpPr>
        <p:sp>
          <p:nvSpPr>
            <p:cNvPr id="39" name="Google Shape;197;p18">
              <a:extLst>
                <a:ext uri="{FF2B5EF4-FFF2-40B4-BE49-F238E27FC236}">
                  <a16:creationId xmlns:a16="http://schemas.microsoft.com/office/drawing/2014/main" id="{18EDD10B-21B2-24F0-4F34-41DFEBE96427}"/>
                </a:ext>
              </a:extLst>
            </p:cNvPr>
            <p:cNvSpPr/>
            <p:nvPr/>
          </p:nvSpPr>
          <p:spPr>
            <a:xfrm rot="16200000">
              <a:off x="5628334" y="1751472"/>
              <a:ext cx="785100" cy="3788763"/>
            </a:xfrm>
            <a:prstGeom prst="roundRect">
              <a:avLst>
                <a:gd name="adj" fmla="val 50000"/>
              </a:avLst>
            </a:pr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8;p18">
              <a:extLst>
                <a:ext uri="{FF2B5EF4-FFF2-40B4-BE49-F238E27FC236}">
                  <a16:creationId xmlns:a16="http://schemas.microsoft.com/office/drawing/2014/main" id="{2E6063E6-8CBC-C6F3-A49F-2F2B98A0A607}"/>
                </a:ext>
              </a:extLst>
            </p:cNvPr>
            <p:cNvSpPr txBox="1"/>
            <p:nvPr/>
          </p:nvSpPr>
          <p:spPr>
            <a:xfrm>
              <a:off x="4204062" y="3356067"/>
              <a:ext cx="3736365" cy="53784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a:solidFill>
                    <a:schemeClr val="bg1"/>
                  </a:solidFill>
                  <a:latin typeface="Candara" panose="020E0502030303020204" pitchFamily="34" charset="0"/>
                  <a:ea typeface="Fira Sans Extra Condensed Medium"/>
                  <a:cs typeface="Fira Sans Extra Condensed Medium"/>
                  <a:sym typeface="Fira Sans Extra Condensed Medium"/>
                </a:rPr>
                <a:t>Areas of SEA Improvement:</a:t>
              </a:r>
              <a:endParaRPr sz="2000" b="1">
                <a:solidFill>
                  <a:schemeClr val="bg1"/>
                </a:solidFill>
                <a:latin typeface="Candara" panose="020E0502030303020204" pitchFamily="34" charset="0"/>
                <a:ea typeface="Roboto"/>
                <a:cs typeface="Roboto"/>
                <a:sym typeface="Roboto"/>
              </a:endParaRPr>
            </a:p>
          </p:txBody>
        </p:sp>
        <p:grpSp>
          <p:nvGrpSpPr>
            <p:cNvPr id="42" name="Google Shape;200;p18">
              <a:extLst>
                <a:ext uri="{FF2B5EF4-FFF2-40B4-BE49-F238E27FC236}">
                  <a16:creationId xmlns:a16="http://schemas.microsoft.com/office/drawing/2014/main" id="{3028738D-2DBA-651C-1459-B261BE9C58F3}"/>
                </a:ext>
              </a:extLst>
            </p:cNvPr>
            <p:cNvGrpSpPr/>
            <p:nvPr/>
          </p:nvGrpSpPr>
          <p:grpSpPr>
            <a:xfrm>
              <a:off x="7442188" y="3117191"/>
              <a:ext cx="745328" cy="1140541"/>
              <a:chOff x="7442188" y="3117191"/>
              <a:chExt cx="745328" cy="1140541"/>
            </a:xfrm>
          </p:grpSpPr>
          <p:sp>
            <p:nvSpPr>
              <p:cNvPr id="43" name="Google Shape;201;p18">
                <a:extLst>
                  <a:ext uri="{FF2B5EF4-FFF2-40B4-BE49-F238E27FC236}">
                    <a16:creationId xmlns:a16="http://schemas.microsoft.com/office/drawing/2014/main" id="{ADE4632C-FFE7-6658-51EC-8A612A87D4A1}"/>
                  </a:ext>
                </a:extLst>
              </p:cNvPr>
              <p:cNvSpPr/>
              <p:nvPr/>
            </p:nvSpPr>
            <p:spPr>
              <a:xfrm rot="5121365">
                <a:off x="7303209" y="3269451"/>
                <a:ext cx="1036568" cy="732047"/>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solidFill>
                <a:schemeClr val="accent6">
                  <a:lumMod val="50000"/>
                </a:schemeClr>
              </a:solidFill>
              <a:ln w="28575" cap="rnd" cmpd="sng">
                <a:solidFill>
                  <a:schemeClr val="accent6">
                    <a:lumMod val="75000"/>
                  </a:schemeClr>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2;p18">
                <a:extLst>
                  <a:ext uri="{FF2B5EF4-FFF2-40B4-BE49-F238E27FC236}">
                    <a16:creationId xmlns:a16="http://schemas.microsoft.com/office/drawing/2014/main" id="{914F96B9-8754-A17E-9950-FE179B985E96}"/>
                  </a:ext>
                </a:extLst>
              </p:cNvPr>
              <p:cNvSpPr/>
              <p:nvPr/>
            </p:nvSpPr>
            <p:spPr>
              <a:xfrm rot="15530648">
                <a:off x="7431688" y="4113432"/>
                <a:ext cx="154800" cy="133800"/>
              </a:xfrm>
              <a:prstGeom prst="triangle">
                <a:avLst>
                  <a:gd name="adj" fmla="val 50000"/>
                </a:avLst>
              </a:prstGeom>
              <a:solidFill>
                <a:schemeClr val="accent6">
                  <a:lumMod val="50000"/>
                </a:schemeClr>
              </a:solid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 name="TextBox 15">
            <a:extLst>
              <a:ext uri="{FF2B5EF4-FFF2-40B4-BE49-F238E27FC236}">
                <a16:creationId xmlns:a16="http://schemas.microsoft.com/office/drawing/2014/main" id="{C1034B09-F0AB-46A0-3A1A-977B4A34DB5B}"/>
              </a:ext>
            </a:extLst>
          </p:cNvPr>
          <p:cNvSpPr txBox="1"/>
          <p:nvPr/>
        </p:nvSpPr>
        <p:spPr>
          <a:xfrm>
            <a:off x="4371911" y="2421868"/>
            <a:ext cx="4427474" cy="707886"/>
          </a:xfrm>
          <a:prstGeom prst="rect">
            <a:avLst/>
          </a:prstGeom>
          <a:noFill/>
        </p:spPr>
        <p:txBody>
          <a:bodyPr wrap="square" rtlCol="0">
            <a:spAutoFit/>
          </a:bodyPr>
          <a:lstStyle/>
          <a:p>
            <a:r>
              <a:rPr lang="en-US" sz="2000" dirty="0">
                <a:latin typeface="Candara" panose="020E0502030303020204" pitchFamily="34" charset="0"/>
              </a:rPr>
              <a:t>More empathetic when</a:t>
            </a:r>
            <a:r>
              <a:rPr lang="en-US" sz="2000">
                <a:latin typeface="Candara" panose="020E0502030303020204" pitchFamily="34" charset="0"/>
              </a:rPr>
              <a:t> helping DR system users</a:t>
            </a:r>
          </a:p>
        </p:txBody>
      </p:sp>
      <p:sp>
        <p:nvSpPr>
          <p:cNvPr id="15" name="TextBox 14">
            <a:extLst>
              <a:ext uri="{FF2B5EF4-FFF2-40B4-BE49-F238E27FC236}">
                <a16:creationId xmlns:a16="http://schemas.microsoft.com/office/drawing/2014/main" id="{FEF5A867-973B-F91C-BA84-0712570E03DE}"/>
              </a:ext>
            </a:extLst>
          </p:cNvPr>
          <p:cNvSpPr txBox="1"/>
          <p:nvPr/>
        </p:nvSpPr>
        <p:spPr>
          <a:xfrm>
            <a:off x="4368978" y="1866395"/>
            <a:ext cx="4283091" cy="400110"/>
          </a:xfrm>
          <a:prstGeom prst="rect">
            <a:avLst/>
          </a:prstGeom>
          <a:noFill/>
        </p:spPr>
        <p:txBody>
          <a:bodyPr wrap="square" rtlCol="0">
            <a:spAutoFit/>
          </a:bodyPr>
          <a:lstStyle/>
          <a:p>
            <a:r>
              <a:rPr lang="en-US" sz="2000">
                <a:latin typeface="Candara" panose="020E0502030303020204" pitchFamily="34" charset="0"/>
              </a:rPr>
              <a:t>A shift in previous views/assumptions</a:t>
            </a:r>
          </a:p>
        </p:txBody>
      </p:sp>
      <p:sp>
        <p:nvSpPr>
          <p:cNvPr id="14" name="TextBox 13">
            <a:extLst>
              <a:ext uri="{FF2B5EF4-FFF2-40B4-BE49-F238E27FC236}">
                <a16:creationId xmlns:a16="http://schemas.microsoft.com/office/drawing/2014/main" id="{B720AB54-BFB2-B108-5943-75B50E1D981B}"/>
              </a:ext>
            </a:extLst>
          </p:cNvPr>
          <p:cNvSpPr txBox="1"/>
          <p:nvPr/>
        </p:nvSpPr>
        <p:spPr>
          <a:xfrm>
            <a:off x="4368978" y="1324833"/>
            <a:ext cx="4518089" cy="400110"/>
          </a:xfrm>
          <a:prstGeom prst="rect">
            <a:avLst/>
          </a:prstGeom>
          <a:noFill/>
        </p:spPr>
        <p:txBody>
          <a:bodyPr wrap="square" rtlCol="0">
            <a:spAutoFit/>
          </a:bodyPr>
          <a:lstStyle/>
          <a:p>
            <a:r>
              <a:rPr lang="en-US" sz="2000" dirty="0">
                <a:latin typeface="Candara" panose="020E0502030303020204" pitchFamily="34" charset="0"/>
              </a:rPr>
              <a:t>Diversity, equity, access awareness</a:t>
            </a:r>
          </a:p>
        </p:txBody>
      </p:sp>
      <p:grpSp>
        <p:nvGrpSpPr>
          <p:cNvPr id="29" name="Google Shape;203;p18" descr="A button reading: &quot;Benefits of the assessment:&quot;" title="Benefits of the Assessment">
            <a:extLst>
              <a:ext uri="{FF2B5EF4-FFF2-40B4-BE49-F238E27FC236}">
                <a16:creationId xmlns:a16="http://schemas.microsoft.com/office/drawing/2014/main" id="{64E4AEBB-6ABE-5FAE-4532-8F2323414F7F}"/>
              </a:ext>
            </a:extLst>
          </p:cNvPr>
          <p:cNvGrpSpPr/>
          <p:nvPr/>
        </p:nvGrpSpPr>
        <p:grpSpPr>
          <a:xfrm>
            <a:off x="4347870" y="233435"/>
            <a:ext cx="3872205" cy="1073449"/>
            <a:chOff x="5410525" y="2708964"/>
            <a:chExt cx="2627713" cy="1073449"/>
          </a:xfrm>
          <a:solidFill>
            <a:schemeClr val="bg2">
              <a:lumMod val="25000"/>
            </a:schemeClr>
          </a:solidFill>
        </p:grpSpPr>
        <p:sp>
          <p:nvSpPr>
            <p:cNvPr id="30" name="Google Shape;204;p18">
              <a:extLst>
                <a:ext uri="{FF2B5EF4-FFF2-40B4-BE49-F238E27FC236}">
                  <a16:creationId xmlns:a16="http://schemas.microsoft.com/office/drawing/2014/main" id="{B1E3F604-EBA8-E7D6-585D-D7D7C3735BBB}"/>
                </a:ext>
                <a:ext uri="{C183D7F6-B498-43B3-948B-1728B52AA6E4}">
                  <adec:decorative xmlns:adec="http://schemas.microsoft.com/office/drawing/2017/decorative" val="1"/>
                </a:ext>
              </a:extLst>
            </p:cNvPr>
            <p:cNvSpPr/>
            <p:nvPr/>
          </p:nvSpPr>
          <p:spPr>
            <a:xfrm rot="-5400000">
              <a:off x="6408038" y="1969366"/>
              <a:ext cx="785100" cy="2475300"/>
            </a:xfrm>
            <a:prstGeom prst="roundRect">
              <a:avLst>
                <a:gd name="adj" fmla="val 50000"/>
              </a:avLst>
            </a:pr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05;p18">
              <a:extLst>
                <a:ext uri="{FF2B5EF4-FFF2-40B4-BE49-F238E27FC236}">
                  <a16:creationId xmlns:a16="http://schemas.microsoft.com/office/drawing/2014/main" id="{E7260D93-0B48-520F-161D-A03ED5B2A605}"/>
                </a:ext>
              </a:extLst>
            </p:cNvPr>
            <p:cNvSpPr txBox="1"/>
            <p:nvPr/>
          </p:nvSpPr>
          <p:spPr>
            <a:xfrm>
              <a:off x="5666042" y="2939266"/>
              <a:ext cx="2205580" cy="535500"/>
            </a:xfrm>
            <a:prstGeom prst="rect">
              <a:avLst/>
            </a:prstGeom>
            <a:solidFill>
              <a:schemeClr val="accent5">
                <a:lumMod val="50000"/>
              </a:schemeClr>
            </a:solidFill>
            <a:ln>
              <a:noFill/>
            </a:ln>
          </p:spPr>
          <p:txBody>
            <a:bodyPr spcFirstLastPara="1" wrap="square" lIns="91425" tIns="91425" rIns="91425" bIns="91425" anchor="ctr" anchorCtr="0">
              <a:noAutofit/>
            </a:bodyPr>
            <a:lstStyle/>
            <a:p>
              <a:pPr marL="0" indent="0" defTabSz="914400">
                <a:buNone/>
              </a:pPr>
              <a:r>
                <a:rPr lang="en-US" sz="2000" b="1">
                  <a:solidFill>
                    <a:schemeClr val="bg1"/>
                  </a:solidFill>
                  <a:latin typeface="Candara" panose="020E0502030303020204" pitchFamily="34" charset="0"/>
                </a:rPr>
                <a:t>Benefits of the assessment:</a:t>
              </a:r>
            </a:p>
          </p:txBody>
        </p:sp>
        <p:grpSp>
          <p:nvGrpSpPr>
            <p:cNvPr id="33" name="Google Shape;207;p18">
              <a:extLst>
                <a:ext uri="{FF2B5EF4-FFF2-40B4-BE49-F238E27FC236}">
                  <a16:creationId xmlns:a16="http://schemas.microsoft.com/office/drawing/2014/main" id="{0B39AE2E-7DEE-D18B-75DF-1F72E49E0688}"/>
                </a:ext>
              </a:extLst>
            </p:cNvPr>
            <p:cNvGrpSpPr/>
            <p:nvPr/>
          </p:nvGrpSpPr>
          <p:grpSpPr>
            <a:xfrm>
              <a:off x="5410525" y="2708964"/>
              <a:ext cx="632175" cy="1073449"/>
              <a:chOff x="5410525" y="2708964"/>
              <a:chExt cx="632175" cy="1073449"/>
            </a:xfrm>
            <a:grpFill/>
          </p:grpSpPr>
          <p:sp>
            <p:nvSpPr>
              <p:cNvPr id="34" name="Google Shape;208;p18">
                <a:extLst>
                  <a:ext uri="{FF2B5EF4-FFF2-40B4-BE49-F238E27FC236}">
                    <a16:creationId xmlns:a16="http://schemas.microsoft.com/office/drawing/2014/main" id="{99BE4706-C928-E520-D36B-66FB2D3493F2}"/>
                  </a:ext>
                  <a:ext uri="{C183D7F6-B498-43B3-948B-1728B52AA6E4}">
                    <adec:decorative xmlns:adec="http://schemas.microsoft.com/office/drawing/2017/decorative" val="1"/>
                  </a:ext>
                </a:extLst>
              </p:cNvPr>
              <p:cNvSpPr/>
              <p:nvPr/>
            </p:nvSpPr>
            <p:spPr>
              <a:xfrm rot="-5400000">
                <a:off x="5161673" y="2957816"/>
                <a:ext cx="996089" cy="498385"/>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solidFill>
                <a:schemeClr val="accent2"/>
              </a:solidFill>
              <a:ln w="28575" cap="rnd"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9;p18">
                <a:extLst>
                  <a:ext uri="{FF2B5EF4-FFF2-40B4-BE49-F238E27FC236}">
                    <a16:creationId xmlns:a16="http://schemas.microsoft.com/office/drawing/2014/main" id="{BD4AC5C9-BB3C-4F09-52D2-E3F52AE51987}"/>
                  </a:ext>
                  <a:ext uri="{C183D7F6-B498-43B3-948B-1728B52AA6E4}">
                    <adec:decorative xmlns:adec="http://schemas.microsoft.com/office/drawing/2017/decorative" val="1"/>
                  </a:ext>
                </a:extLst>
              </p:cNvPr>
              <p:cNvSpPr/>
              <p:nvPr/>
            </p:nvSpPr>
            <p:spPr>
              <a:xfrm rot="5400000">
                <a:off x="5898400" y="3638113"/>
                <a:ext cx="154800" cy="133800"/>
              </a:xfrm>
              <a:prstGeom prst="triangle">
                <a:avLst>
                  <a:gd name="adj" fmla="val 50000"/>
                </a:avLst>
              </a:prstGeom>
              <a:solidFill>
                <a:schemeClr val="accent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 name="TextBox 12">
            <a:extLst>
              <a:ext uri="{FF2B5EF4-FFF2-40B4-BE49-F238E27FC236}">
                <a16:creationId xmlns:a16="http://schemas.microsoft.com/office/drawing/2014/main" id="{C1755094-54C1-AAB5-F7F5-6967DE96251B}"/>
              </a:ext>
            </a:extLst>
          </p:cNvPr>
          <p:cNvSpPr txBox="1"/>
          <p:nvPr/>
        </p:nvSpPr>
        <p:spPr>
          <a:xfrm>
            <a:off x="344615" y="2998953"/>
            <a:ext cx="2423985" cy="400110"/>
          </a:xfrm>
          <a:prstGeom prst="rect">
            <a:avLst/>
          </a:prstGeom>
          <a:noFill/>
        </p:spPr>
        <p:txBody>
          <a:bodyPr wrap="square" rtlCol="0">
            <a:spAutoFit/>
          </a:bodyPr>
          <a:lstStyle/>
          <a:p>
            <a:r>
              <a:rPr lang="en-US" sz="2000">
                <a:latin typeface="Candara" panose="020E0502030303020204" pitchFamily="34" charset="0"/>
              </a:rPr>
              <a:t>Impact of politics</a:t>
            </a:r>
          </a:p>
        </p:txBody>
      </p:sp>
      <p:sp>
        <p:nvSpPr>
          <p:cNvPr id="12" name="TextBox 11">
            <a:extLst>
              <a:ext uri="{FF2B5EF4-FFF2-40B4-BE49-F238E27FC236}">
                <a16:creationId xmlns:a16="http://schemas.microsoft.com/office/drawing/2014/main" id="{504CD184-FCFA-DBA1-732E-A2F5801DC075}"/>
              </a:ext>
            </a:extLst>
          </p:cNvPr>
          <p:cNvSpPr txBox="1"/>
          <p:nvPr/>
        </p:nvSpPr>
        <p:spPr>
          <a:xfrm>
            <a:off x="344615" y="2435379"/>
            <a:ext cx="3552253" cy="400110"/>
          </a:xfrm>
          <a:prstGeom prst="rect">
            <a:avLst/>
          </a:prstGeom>
          <a:noFill/>
        </p:spPr>
        <p:txBody>
          <a:bodyPr wrap="square" rtlCol="0">
            <a:spAutoFit/>
          </a:bodyPr>
          <a:lstStyle/>
          <a:p>
            <a:r>
              <a:rPr lang="en-US" sz="2000">
                <a:latin typeface="Candara" panose="020E0502030303020204" pitchFamily="34" charset="0"/>
              </a:rPr>
              <a:t>Strained stakeholder relations</a:t>
            </a:r>
          </a:p>
        </p:txBody>
      </p:sp>
      <p:sp>
        <p:nvSpPr>
          <p:cNvPr id="11" name="TextBox 10">
            <a:extLst>
              <a:ext uri="{FF2B5EF4-FFF2-40B4-BE49-F238E27FC236}">
                <a16:creationId xmlns:a16="http://schemas.microsoft.com/office/drawing/2014/main" id="{12119676-5AB6-B20C-3CE5-08109C55E972}"/>
              </a:ext>
            </a:extLst>
          </p:cNvPr>
          <p:cNvSpPr txBox="1"/>
          <p:nvPr/>
        </p:nvSpPr>
        <p:spPr>
          <a:xfrm>
            <a:off x="344615" y="1866395"/>
            <a:ext cx="2797287" cy="400110"/>
          </a:xfrm>
          <a:prstGeom prst="rect">
            <a:avLst/>
          </a:prstGeom>
          <a:noFill/>
        </p:spPr>
        <p:txBody>
          <a:bodyPr wrap="square" rtlCol="0">
            <a:spAutoFit/>
          </a:bodyPr>
          <a:lstStyle/>
          <a:p>
            <a:r>
              <a:rPr lang="en-US" sz="2000">
                <a:latin typeface="Candara" panose="020E0502030303020204" pitchFamily="34" charset="0"/>
              </a:rPr>
              <a:t>Change in leadership</a:t>
            </a:r>
          </a:p>
        </p:txBody>
      </p:sp>
      <p:sp>
        <p:nvSpPr>
          <p:cNvPr id="10" name="TextBox 9">
            <a:extLst>
              <a:ext uri="{FF2B5EF4-FFF2-40B4-BE49-F238E27FC236}">
                <a16:creationId xmlns:a16="http://schemas.microsoft.com/office/drawing/2014/main" id="{59E8CE8B-85DF-8C64-08B7-417E6AF0CBDA}"/>
              </a:ext>
            </a:extLst>
          </p:cNvPr>
          <p:cNvSpPr txBox="1"/>
          <p:nvPr/>
        </p:nvSpPr>
        <p:spPr>
          <a:xfrm>
            <a:off x="344615" y="1333500"/>
            <a:ext cx="3109785" cy="400110"/>
          </a:xfrm>
          <a:prstGeom prst="rect">
            <a:avLst/>
          </a:prstGeom>
          <a:noFill/>
        </p:spPr>
        <p:txBody>
          <a:bodyPr wrap="square" rtlCol="0">
            <a:spAutoFit/>
          </a:bodyPr>
          <a:lstStyle/>
          <a:p>
            <a:r>
              <a:rPr lang="en-US" sz="2000" dirty="0">
                <a:latin typeface="Candara" panose="020E0502030303020204" pitchFamily="34" charset="0"/>
              </a:rPr>
              <a:t>Staff capacity and turnover</a:t>
            </a:r>
          </a:p>
        </p:txBody>
      </p:sp>
      <p:grpSp>
        <p:nvGrpSpPr>
          <p:cNvPr id="6" name="Google Shape;189;p18" descr="A rounded rectanglular icon reading &quot;Unforeseen Barriers.&quot;" title="Unforeseen Barriers">
            <a:extLst>
              <a:ext uri="{FF2B5EF4-FFF2-40B4-BE49-F238E27FC236}">
                <a16:creationId xmlns:a16="http://schemas.microsoft.com/office/drawing/2014/main" id="{21ACE39E-35D0-BBE2-0BB3-2A08E484008C}"/>
              </a:ext>
            </a:extLst>
          </p:cNvPr>
          <p:cNvGrpSpPr/>
          <p:nvPr/>
        </p:nvGrpSpPr>
        <p:grpSpPr>
          <a:xfrm>
            <a:off x="344615" y="260034"/>
            <a:ext cx="3095593" cy="1073467"/>
            <a:chOff x="1258163" y="1712946"/>
            <a:chExt cx="2648478" cy="1073467"/>
          </a:xfrm>
        </p:grpSpPr>
        <p:sp>
          <p:nvSpPr>
            <p:cNvPr id="7" name="Google Shape;190;p18">
              <a:extLst>
                <a:ext uri="{FF2B5EF4-FFF2-40B4-BE49-F238E27FC236}">
                  <a16:creationId xmlns:a16="http://schemas.microsoft.com/office/drawing/2014/main" id="{C8245F03-27C1-E3D5-8DB9-C7D0828BC010}"/>
                </a:ext>
                <a:ext uri="{C183D7F6-B498-43B3-948B-1728B52AA6E4}">
                  <adec:decorative xmlns:adec="http://schemas.microsoft.com/office/drawing/2017/decorative" val="1"/>
                </a:ext>
              </a:extLst>
            </p:cNvPr>
            <p:cNvSpPr/>
            <p:nvPr/>
          </p:nvSpPr>
          <p:spPr>
            <a:xfrm rot="16200000">
              <a:off x="2103263" y="973353"/>
              <a:ext cx="785100" cy="24753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1;p18">
              <a:extLst>
                <a:ext uri="{FF2B5EF4-FFF2-40B4-BE49-F238E27FC236}">
                  <a16:creationId xmlns:a16="http://schemas.microsoft.com/office/drawing/2014/main" id="{E1B1D4E5-F784-24AC-0F85-0F0A13002A0F}"/>
                </a:ext>
                <a:ext uri="{C183D7F6-B498-43B3-948B-1728B52AA6E4}">
                  <adec:decorative xmlns:adec="http://schemas.microsoft.com/office/drawing/2017/decorative" val="1"/>
                </a:ext>
              </a:extLst>
            </p:cNvPr>
            <p:cNvSpPr txBox="1"/>
            <p:nvPr/>
          </p:nvSpPr>
          <p:spPr>
            <a:xfrm>
              <a:off x="1418397" y="1943253"/>
              <a:ext cx="2475301" cy="535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b="1">
                  <a:solidFill>
                    <a:srgbClr val="FFFFFF"/>
                  </a:solidFill>
                  <a:latin typeface="Candara" panose="020E0502030303020204" pitchFamily="34" charset="0"/>
                  <a:ea typeface="Fira Sans Extra Condensed Medium"/>
                  <a:cs typeface="Fira Sans Extra Condensed Medium"/>
                  <a:sym typeface="Fira Sans Extra Condensed Medium"/>
                </a:rPr>
                <a:t>Unforeseen Barriers:</a:t>
              </a:r>
            </a:p>
          </p:txBody>
        </p:sp>
        <p:grpSp>
          <p:nvGrpSpPr>
            <p:cNvPr id="24" name="Google Shape;193;p18">
              <a:extLst>
                <a:ext uri="{FF2B5EF4-FFF2-40B4-BE49-F238E27FC236}">
                  <a16:creationId xmlns:a16="http://schemas.microsoft.com/office/drawing/2014/main" id="{651FD0B5-10CD-3B34-2E68-0B687CD6ACE7}"/>
                </a:ext>
              </a:extLst>
            </p:cNvPr>
            <p:cNvGrpSpPr/>
            <p:nvPr/>
          </p:nvGrpSpPr>
          <p:grpSpPr>
            <a:xfrm>
              <a:off x="3262250" y="1712946"/>
              <a:ext cx="644391" cy="1073467"/>
              <a:chOff x="3262250" y="1712946"/>
              <a:chExt cx="644391" cy="1073467"/>
            </a:xfrm>
          </p:grpSpPr>
          <p:sp>
            <p:nvSpPr>
              <p:cNvPr id="25" name="Google Shape;194;p18">
                <a:extLst>
                  <a:ext uri="{FF2B5EF4-FFF2-40B4-BE49-F238E27FC236}">
                    <a16:creationId xmlns:a16="http://schemas.microsoft.com/office/drawing/2014/main" id="{6BEA316F-4D20-7E90-4429-C38DB6855101}"/>
                  </a:ext>
                  <a:ext uri="{C183D7F6-B498-43B3-948B-1728B52AA6E4}">
                    <adec:decorative xmlns:adec="http://schemas.microsoft.com/office/drawing/2017/decorative" val="1"/>
                  </a:ext>
                </a:extLst>
              </p:cNvPr>
              <p:cNvSpPr/>
              <p:nvPr/>
            </p:nvSpPr>
            <p:spPr>
              <a:xfrm rot="16200000">
                <a:off x="3159766" y="1962182"/>
                <a:ext cx="996112" cy="497639"/>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solidFill>
                <a:schemeClr val="accent5">
                  <a:lumMod val="50000"/>
                </a:schemeClr>
              </a:solidFill>
              <a:ln w="28575" cap="rnd" cmpd="sng">
                <a:solidFill>
                  <a:schemeClr val="accent5">
                    <a:lumMod val="50000"/>
                  </a:schemeClr>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5;p18">
                <a:extLst>
                  <a:ext uri="{FF2B5EF4-FFF2-40B4-BE49-F238E27FC236}">
                    <a16:creationId xmlns:a16="http://schemas.microsoft.com/office/drawing/2014/main" id="{B7243BDD-E251-6903-B81C-0FD75BEB6798}"/>
                  </a:ext>
                  <a:ext uri="{C183D7F6-B498-43B3-948B-1728B52AA6E4}">
                    <adec:decorative xmlns:adec="http://schemas.microsoft.com/office/drawing/2017/decorative" val="1"/>
                  </a:ext>
                </a:extLst>
              </p:cNvPr>
              <p:cNvSpPr/>
              <p:nvPr/>
            </p:nvSpPr>
            <p:spPr>
              <a:xfrm rot="-5400000">
                <a:off x="3251750" y="2642113"/>
                <a:ext cx="154800" cy="133800"/>
              </a:xfrm>
              <a:prstGeom prst="triangle">
                <a:avLst>
                  <a:gd name="adj" fmla="val 50000"/>
                </a:avLst>
              </a:prstGeom>
              <a:solidFill>
                <a:schemeClr val="accent5">
                  <a:lumMod val="50000"/>
                </a:schemeClr>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itle 1"/>
          <p:cNvSpPr>
            <a:spLocks noGrp="1"/>
          </p:cNvSpPr>
          <p:nvPr>
            <p:ph type="title"/>
          </p:nvPr>
        </p:nvSpPr>
        <p:spPr>
          <a:xfrm>
            <a:off x="344615" y="4095554"/>
            <a:ext cx="2564242" cy="2443358"/>
          </a:xfrm>
          <a:solidFill>
            <a:srgbClr val="002060"/>
          </a:solidFill>
        </p:spPr>
        <p:txBody>
          <a:bodyPr vert="horz" lIns="91440" tIns="45720" rIns="91440" bIns="45720" rtlCol="0" anchor="ctr">
            <a:noAutofit/>
          </a:bodyPr>
          <a:lstStyle/>
          <a:p>
            <a:pPr algn="ctr" defTabSz="914400"/>
            <a:r>
              <a:rPr lang="en-US" sz="3600" b="1">
                <a:solidFill>
                  <a:schemeClr val="bg1"/>
                </a:solidFill>
                <a:effectLst>
                  <a:outerShdw blurRad="38100" dist="38100" dir="2700000" algn="tl">
                    <a:srgbClr val="000000">
                      <a:alpha val="43137"/>
                    </a:srgbClr>
                  </a:outerShdw>
                </a:effectLst>
                <a:latin typeface="Candara" panose="020E0502030303020204" pitchFamily="34" charset="0"/>
              </a:rPr>
              <a:t>Pilot Feedback and Lessons Learned</a:t>
            </a:r>
          </a:p>
        </p:txBody>
      </p:sp>
    </p:spTree>
    <p:extLst>
      <p:ext uri="{BB962C8B-B14F-4D97-AF65-F5344CB8AC3E}">
        <p14:creationId xmlns:p14="http://schemas.microsoft.com/office/powerpoint/2010/main" val="89158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p:bldP spid="21" grpId="0"/>
      <p:bldP spid="20" grpId="0"/>
      <p:bldP spid="19" grpId="0"/>
      <p:bldP spid="18" grpId="0"/>
      <p:bldP spid="16" grpId="0"/>
      <p:bldP spid="15" grpId="0"/>
      <p:bldP spid="14" grpId="0"/>
      <p:bldP spid="13" grpId="0"/>
      <p:bldP spid="12" grpId="0"/>
      <p:bldP spid="11"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hidden="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Rectangle 46">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Slide Number Placeholder 5">
            <a:extLst>
              <a:ext uri="{FF2B5EF4-FFF2-40B4-BE49-F238E27FC236}">
                <a16:creationId xmlns:a16="http://schemas.microsoft.com/office/drawing/2014/main" id="{29716C58-930E-A381-1CA2-5D4D86EB63A3}"/>
              </a:ext>
            </a:extLst>
          </p:cNvPr>
          <p:cNvSpPr>
            <a:spLocks noGrp="1"/>
          </p:cNvSpPr>
          <p:nvPr>
            <p:ph type="sldNum" sz="quarter" idx="12"/>
          </p:nvPr>
        </p:nvSpPr>
        <p:spPr>
          <a:xfrm>
            <a:off x="8030718" y="6382512"/>
            <a:ext cx="514350" cy="320040"/>
          </a:xfrm>
        </p:spPr>
        <p:txBody>
          <a:bodyPr vert="horz" lIns="91440" tIns="45720" rIns="91440" bIns="45720" rtlCol="0" anchor="ctr">
            <a:normAutofit/>
          </a:bodyPr>
          <a:lstStyle>
            <a:lvl1pPr>
              <a:defRPr>
                <a:solidFill>
                  <a:schemeClr val="tx1"/>
                </a:solidFill>
                <a:latin typeface="Candara" panose="020E0502030303020204" pitchFamily="34" charset="0"/>
              </a:defRPr>
            </a:lvl1pPr>
          </a:lstStyle>
          <a:p>
            <a:pPr>
              <a:spcAft>
                <a:spcPts val="600"/>
              </a:spcAft>
            </a:pPr>
            <a:fld id="{A297CB40-D9BE-4CE6-A22F-5A7D8FBE1E51}" type="slidenum">
              <a:rPr lang="en-US">
                <a:solidFill>
                  <a:schemeClr val="tx1">
                    <a:tint val="75000"/>
                  </a:schemeClr>
                </a:solidFill>
                <a:latin typeface="+mn-lt"/>
              </a:rPr>
              <a:pPr>
                <a:spcAft>
                  <a:spcPts val="600"/>
                </a:spcAft>
              </a:pPr>
              <a:t>2</a:t>
            </a:fld>
            <a:endParaRPr lang="en-US">
              <a:solidFill>
                <a:schemeClr val="tx1">
                  <a:tint val="75000"/>
                </a:schemeClr>
              </a:solidFill>
              <a:latin typeface="+mn-lt"/>
            </a:endParaRPr>
          </a:p>
        </p:txBody>
      </p:sp>
      <p:sp>
        <p:nvSpPr>
          <p:cNvPr id="2" name="Title 1"/>
          <p:cNvSpPr>
            <a:spLocks noGrp="1"/>
          </p:cNvSpPr>
          <p:nvPr>
            <p:ph type="title"/>
          </p:nvPr>
        </p:nvSpPr>
        <p:spPr>
          <a:xfrm>
            <a:off x="718879" y="800392"/>
            <a:ext cx="7698446" cy="1212102"/>
          </a:xfrm>
          <a:solidFill>
            <a:schemeClr val="accent1">
              <a:lumMod val="50000"/>
            </a:schemeClr>
          </a:solidFill>
        </p:spPr>
        <p:txBody>
          <a:bodyPr vert="horz" lIns="91440" tIns="45720" rIns="91440" bIns="45720" rtlCol="0" anchor="ctr">
            <a:normAutofit/>
          </a:bodyPr>
          <a:lstStyle/>
          <a:p>
            <a:pPr defTabSz="914400"/>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ea typeface="+mj-ea"/>
                <a:cs typeface="+mj-cs"/>
              </a:rPr>
              <a:t>Welcome!</a:t>
            </a:r>
            <a:endParaRPr lang="en-US" sz="3500" kern="1200" dirty="0">
              <a:solidFill>
                <a:srgbClr val="FFFFFF"/>
              </a:solidFill>
              <a:latin typeface="+mj-lt"/>
              <a:ea typeface="+mj-ea"/>
              <a:cs typeface="+mj-cs"/>
            </a:endParaRPr>
          </a:p>
        </p:txBody>
      </p:sp>
      <p:sp>
        <p:nvSpPr>
          <p:cNvPr id="7" name="TextBox 6">
            <a:extLst>
              <a:ext uri="{FF2B5EF4-FFF2-40B4-BE49-F238E27FC236}">
                <a16:creationId xmlns:a16="http://schemas.microsoft.com/office/drawing/2014/main" id="{2F855CDD-CCBD-2BDC-D254-78398FA67836}"/>
              </a:ext>
            </a:extLst>
          </p:cNvPr>
          <p:cNvSpPr txBox="1"/>
          <p:nvPr/>
        </p:nvSpPr>
        <p:spPr>
          <a:xfrm>
            <a:off x="3954002" y="2812887"/>
            <a:ext cx="3546282" cy="313407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err="1">
                <a:ln>
                  <a:noFill/>
                </a:ln>
                <a:solidFill>
                  <a:srgbClr val="000000"/>
                </a:solidFill>
                <a:effectLst/>
                <a:uLnTx/>
                <a:uFillTx/>
                <a:latin typeface="Candara" panose="020E0502030303020204" pitchFamily="34" charset="0"/>
                <a:ea typeface="+mn-ea"/>
                <a:cs typeface="Arial" panose="020B0604020202020204" pitchFamily="34" charset="0"/>
              </a:rPr>
              <a:t>Noëlla</a:t>
            </a:r>
            <a:r>
              <a:rPr kumimoji="0" lang="en-US" sz="2400" b="0" i="0" u="none" strike="noStrike" kern="1200" cap="none" spc="0" normalizeH="0" baseline="0" noProof="0">
                <a:ln>
                  <a:noFill/>
                </a:ln>
                <a:solidFill>
                  <a:srgbClr val="000000"/>
                </a:solidFill>
                <a:effectLst/>
                <a:uLnTx/>
                <a:uFillTx/>
                <a:latin typeface="Candara" panose="020E0502030303020204" pitchFamily="34" charset="0"/>
                <a:ea typeface="+mn-ea"/>
                <a:cs typeface="Arial" panose="020B0604020202020204" pitchFamily="34" charset="0"/>
              </a:rPr>
              <a:t> Bernal</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000000"/>
                </a:solidFill>
                <a:effectLst/>
                <a:uLnTx/>
                <a:uFillTx/>
                <a:latin typeface="Candara" panose="020E0502030303020204" pitchFamily="34" charset="0"/>
                <a:ea typeface="+mn-ea"/>
                <a:cs typeface="Arial" panose="020B0604020202020204" pitchFamily="34" charset="0"/>
              </a:rPr>
              <a:t>Diana Nadeau</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000000"/>
                </a:solidFill>
                <a:effectLst/>
                <a:uLnTx/>
                <a:uFillTx/>
                <a:latin typeface="Candara" panose="020E0502030303020204" pitchFamily="34" charset="0"/>
                <a:ea typeface="+mn-ea"/>
                <a:cs typeface="Arial" panose="020B0604020202020204" pitchFamily="34" charset="0"/>
              </a:rPr>
              <a:t>Melanie Reese</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000000"/>
                </a:solidFill>
                <a:effectLst/>
                <a:uLnTx/>
                <a:uFillTx/>
                <a:latin typeface="Candara" panose="020E0502030303020204" pitchFamily="34" charset="0"/>
                <a:ea typeface="+mn-ea"/>
                <a:cs typeface="Arial" panose="020B0604020202020204" pitchFamily="34" charset="0"/>
              </a:rPr>
              <a:t>Kelly Rauscher</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000000"/>
                </a:solidFill>
                <a:effectLst/>
                <a:uLnTx/>
                <a:uFillTx/>
                <a:latin typeface="Candara" panose="020E0502030303020204" pitchFamily="34" charset="0"/>
                <a:ea typeface="+mn-ea"/>
                <a:cs typeface="Arial" panose="020B0604020202020204" pitchFamily="34" charset="0"/>
              </a:rPr>
              <a:t>Manny Guendulay</a:t>
            </a:r>
          </a:p>
          <a:p>
            <a:pPr marL="342900" marR="0" lvl="0" indent="-228600" fontAlgn="auto">
              <a:lnSpc>
                <a:spcPct val="90000"/>
              </a:lnSpc>
              <a:spcBef>
                <a:spcPct val="20000"/>
              </a:spcBef>
              <a:spcAft>
                <a:spcPts val="0"/>
              </a:spcAft>
              <a:buClrTx/>
              <a:buSzTx/>
              <a:buFont typeface="Arial" panose="020B0604020202020204" pitchFamily="34" charset="0"/>
              <a:buChar char="•"/>
              <a:tabLst/>
              <a:defRPr/>
            </a:pPr>
            <a:endParaRPr kumimoji="0" lang="en-US" sz="2100" b="1" i="0" u="none" strike="noStrike" cap="none" spc="0" normalizeH="0" baseline="0" noProof="0">
              <a:ln>
                <a:noFill/>
              </a:ln>
              <a:effectLst/>
              <a:uLnTx/>
              <a:uFillTx/>
            </a:endParaRPr>
          </a:p>
        </p:txBody>
      </p:sp>
      <p:pic>
        <p:nvPicPr>
          <p:cNvPr id="3" name="Picture 2" descr=" CADRE Logo: The Center for Appropriate Dispute Resolution in Special Education">
            <a:extLst>
              <a:ext uri="{FF2B5EF4-FFF2-40B4-BE49-F238E27FC236}">
                <a16:creationId xmlns:a16="http://schemas.microsoft.com/office/drawing/2014/main" id="{6BC52357-7CFA-7DA7-F533-7C153E9419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491" y="3191833"/>
            <a:ext cx="3654915" cy="1541457"/>
          </a:xfrm>
          <a:prstGeom prst="rect">
            <a:avLst/>
          </a:prstGeom>
        </p:spPr>
      </p:pic>
    </p:spTree>
    <p:extLst>
      <p:ext uri="{BB962C8B-B14F-4D97-AF65-F5344CB8AC3E}">
        <p14:creationId xmlns:p14="http://schemas.microsoft.com/office/powerpoint/2010/main" val="1077445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685800"/>
            <a:fld id="{9355AD09-889E-40CF-BBA8-E665FB866179}" type="slidenum">
              <a:rPr lang="en-US">
                <a:solidFill>
                  <a:prstClr val="black">
                    <a:tint val="75000"/>
                  </a:prstClr>
                </a:solidFill>
                <a:latin typeface="Calibri" panose="020F0502020204030204"/>
              </a:rPr>
              <a:pPr defTabSz="685800"/>
              <a:t>20</a:t>
            </a:fld>
            <a:endParaRPr lang="en-US">
              <a:solidFill>
                <a:prstClr val="black">
                  <a:tint val="75000"/>
                </a:prstClr>
              </a:solidFill>
              <a:latin typeface="Calibri" panose="020F0502020204030204"/>
            </a:endParaRPr>
          </a:p>
        </p:txBody>
      </p:sp>
      <p:pic>
        <p:nvPicPr>
          <p:cNvPr id="4098" name="Picture 2" descr="Diagram depicting five function areas of system design and improvemen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58901" y="2897784"/>
            <a:ext cx="3085099" cy="3026023"/>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title="Bullet Point: Evaluation and Continuous Improvement (CQI)">
            <a:extLst>
              <a:ext uri="{FF2B5EF4-FFF2-40B4-BE49-F238E27FC236}">
                <a16:creationId xmlns:a16="http://schemas.microsoft.com/office/drawing/2014/main" id="{3FE6742D-273E-B076-878C-C27508C3A839}"/>
              </a:ext>
            </a:extLst>
          </p:cNvPr>
          <p:cNvGrpSpPr/>
          <p:nvPr/>
        </p:nvGrpSpPr>
        <p:grpSpPr>
          <a:xfrm>
            <a:off x="331786" y="5205988"/>
            <a:ext cx="5888564" cy="428271"/>
            <a:chOff x="331786" y="5205988"/>
            <a:chExt cx="5888564" cy="428271"/>
          </a:xfrm>
        </p:grpSpPr>
        <p:sp>
          <p:nvSpPr>
            <p:cNvPr id="10" name="TextBox 9" descr="A bullet point reading, &quot;Evaluation and continuous improvement (CQI)." title="A bullet point reading, &quot;Evaluation and continuous improvement (CQI).">
              <a:extLst>
                <a:ext uri="{FF2B5EF4-FFF2-40B4-BE49-F238E27FC236}">
                  <a16:creationId xmlns:a16="http://schemas.microsoft.com/office/drawing/2014/main" id="{DFE68BD1-8D56-3ADB-37E9-989B13AF2716}"/>
                </a:ext>
              </a:extLst>
            </p:cNvPr>
            <p:cNvSpPr txBox="1"/>
            <p:nvPr/>
          </p:nvSpPr>
          <p:spPr>
            <a:xfrm>
              <a:off x="331786" y="5205988"/>
              <a:ext cx="5613400" cy="383182"/>
            </a:xfrm>
            <a:prstGeom prst="rect">
              <a:avLst/>
            </a:prstGeom>
            <a:noFill/>
          </p:spPr>
          <p:txBody>
            <a:bodyPr wrap="square" lIns="91440" tIns="45720" rIns="91440" bIns="45720" rtlCol="0" anchor="t">
              <a:spAutoFit/>
            </a:bodyPr>
            <a:lstStyle/>
            <a:p>
              <a:pPr marR="0" lvl="0" algn="l" defTabSz="685783" rtl="0" eaLnBrk="1" fontAlgn="auto" latinLnBrk="0" hangingPunct="1">
                <a:lnSpc>
                  <a:spcPct val="90000"/>
                </a:lnSpc>
                <a:spcBef>
                  <a:spcPts val="750"/>
                </a:spcBef>
                <a:spcAft>
                  <a:spcPts val="0"/>
                </a:spcAft>
                <a:buClrTx/>
                <a:buSzTx/>
                <a:tabLst/>
                <a:defRPr/>
              </a:pPr>
              <a:r>
                <a:rPr kumimoji="0" lang="en-US" sz="2100" b="0" i="0" u="none" strike="noStrike" kern="1200" cap="none" spc="0" normalizeH="0" baseline="0" noProof="0">
                  <a:ln>
                    <a:noFill/>
                  </a:ln>
                  <a:effectLst/>
                  <a:uLnTx/>
                  <a:uFillTx/>
                  <a:latin typeface="Candara"/>
                </a:rPr>
                <a:t>Evaluation and continuous improvement (CQI)</a:t>
              </a:r>
            </a:p>
          </p:txBody>
        </p:sp>
        <p:sp>
          <p:nvSpPr>
            <p:cNvPr id="15" name="Freeform: Shape 14">
              <a:extLst>
                <a:ext uri="{FF2B5EF4-FFF2-40B4-BE49-F238E27FC236}">
                  <a16:creationId xmlns:a16="http://schemas.microsoft.com/office/drawing/2014/main" id="{A68408FD-D8D8-ECC3-ED45-0B0EC6CDB3F7}"/>
                </a:ext>
              </a:extLst>
            </p:cNvPr>
            <p:cNvSpPr/>
            <p:nvPr/>
          </p:nvSpPr>
          <p:spPr>
            <a:xfrm>
              <a:off x="445167" y="5550038"/>
              <a:ext cx="5775183" cy="84221"/>
            </a:xfrm>
            <a:custGeom>
              <a:avLst/>
              <a:gdLst>
                <a:gd name="connsiteX0" fmla="*/ 0 w 5775183"/>
                <a:gd name="connsiteY0" fmla="*/ 0 h 84221"/>
                <a:gd name="connsiteX1" fmla="*/ 5775158 w 5775183"/>
                <a:gd name="connsiteY1" fmla="*/ 24063 h 84221"/>
                <a:gd name="connsiteX2" fmla="*/ 84221 w 5775183"/>
                <a:gd name="connsiteY2" fmla="*/ 72189 h 84221"/>
                <a:gd name="connsiteX3" fmla="*/ 5594685 w 5775183"/>
                <a:gd name="connsiteY3" fmla="*/ 84221 h 84221"/>
              </a:gdLst>
              <a:ahLst/>
              <a:cxnLst>
                <a:cxn ang="0">
                  <a:pos x="connsiteX0" y="connsiteY0"/>
                </a:cxn>
                <a:cxn ang="0">
                  <a:pos x="connsiteX1" y="connsiteY1"/>
                </a:cxn>
                <a:cxn ang="0">
                  <a:pos x="connsiteX2" y="connsiteY2"/>
                </a:cxn>
                <a:cxn ang="0">
                  <a:pos x="connsiteX3" y="connsiteY3"/>
                </a:cxn>
              </a:cxnLst>
              <a:rect l="l" t="t" r="r" b="b"/>
              <a:pathLst>
                <a:path w="5775183" h="84221">
                  <a:moveTo>
                    <a:pt x="0" y="0"/>
                  </a:moveTo>
                  <a:lnTo>
                    <a:pt x="5775158" y="24063"/>
                  </a:lnTo>
                  <a:cubicBezTo>
                    <a:pt x="5789195" y="36094"/>
                    <a:pt x="114300" y="62163"/>
                    <a:pt x="84221" y="72189"/>
                  </a:cubicBezTo>
                  <a:cubicBezTo>
                    <a:pt x="54142" y="82215"/>
                    <a:pt x="2824413" y="83218"/>
                    <a:pt x="5594685" y="84221"/>
                  </a:cubicBezTo>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descr="Bullet Point: Public Awareness and outreach" title="Bullet Point: Public Awareness and outreach">
            <a:extLst>
              <a:ext uri="{FF2B5EF4-FFF2-40B4-BE49-F238E27FC236}">
                <a16:creationId xmlns:a16="http://schemas.microsoft.com/office/drawing/2014/main" id="{BCED1692-1B56-429E-F4C3-32EDC06ED136}"/>
              </a:ext>
            </a:extLst>
          </p:cNvPr>
          <p:cNvGrpSpPr/>
          <p:nvPr/>
        </p:nvGrpSpPr>
        <p:grpSpPr>
          <a:xfrm>
            <a:off x="331786" y="4473948"/>
            <a:ext cx="4727575" cy="386790"/>
            <a:chOff x="331786" y="4473948"/>
            <a:chExt cx="4727575" cy="386790"/>
          </a:xfrm>
        </p:grpSpPr>
        <p:sp>
          <p:nvSpPr>
            <p:cNvPr id="9" name="TextBox 8">
              <a:extLst>
                <a:ext uri="{FF2B5EF4-FFF2-40B4-BE49-F238E27FC236}">
                  <a16:creationId xmlns:a16="http://schemas.microsoft.com/office/drawing/2014/main" id="{1676CC04-8806-066E-986A-B081F3223E23}"/>
                </a:ext>
              </a:extLst>
            </p:cNvPr>
            <p:cNvSpPr txBox="1"/>
            <p:nvPr/>
          </p:nvSpPr>
          <p:spPr>
            <a:xfrm>
              <a:off x="331786" y="4473948"/>
              <a:ext cx="4727575" cy="383182"/>
            </a:xfrm>
            <a:prstGeom prst="rect">
              <a:avLst/>
            </a:prstGeom>
            <a:noFill/>
          </p:spPr>
          <p:txBody>
            <a:bodyPr wrap="square" rtlCol="0">
              <a:spAutoFit/>
            </a:bodyPr>
            <a:lstStyle/>
            <a:p>
              <a:pPr marR="0" lvl="0" algn="l" defTabSz="685783" rtl="0" eaLnBrk="1" fontAlgn="auto" latinLnBrk="0" hangingPunct="1">
                <a:lnSpc>
                  <a:spcPct val="90000"/>
                </a:lnSpc>
                <a:spcBef>
                  <a:spcPts val="750"/>
                </a:spcBef>
                <a:spcAft>
                  <a:spcPts val="0"/>
                </a:spcAft>
                <a:buClrTx/>
                <a:buSzTx/>
                <a:tabLst/>
                <a:defRPr/>
              </a:pPr>
              <a:r>
                <a:rPr kumimoji="0" lang="en-US" sz="2100" b="0" i="0" u="none" strike="noStrike" kern="1200" cap="none" spc="0" normalizeH="0" baseline="0" noProof="0">
                  <a:ln>
                    <a:noFill/>
                  </a:ln>
                  <a:solidFill>
                    <a:prstClr val="black"/>
                  </a:solidFill>
                  <a:effectLst/>
                  <a:uLnTx/>
                  <a:uFillTx/>
                  <a:latin typeface="Candara" panose="020E0502030303020204" pitchFamily="34" charset="0"/>
                  <a:ea typeface="+mn-ea"/>
                  <a:cs typeface="+mn-cs"/>
                </a:rPr>
                <a:t>Public awareness and outreach</a:t>
              </a:r>
            </a:p>
          </p:txBody>
        </p:sp>
        <p:sp>
          <p:nvSpPr>
            <p:cNvPr id="14" name="Freeform: Shape 13" descr="A bullet point reading &quot;Practitioner Standards and Professional Development.&quot;" title="A bullet point reading, &quot;Public Awareness and Outreach&quot;">
              <a:extLst>
                <a:ext uri="{FF2B5EF4-FFF2-40B4-BE49-F238E27FC236}">
                  <a16:creationId xmlns:a16="http://schemas.microsoft.com/office/drawing/2014/main" id="{9E12301C-C145-C8EE-408F-DB79EDD301AC}"/>
                </a:ext>
              </a:extLst>
            </p:cNvPr>
            <p:cNvSpPr/>
            <p:nvPr/>
          </p:nvSpPr>
          <p:spPr>
            <a:xfrm>
              <a:off x="445168" y="4815019"/>
              <a:ext cx="4042612" cy="45719"/>
            </a:xfrm>
            <a:custGeom>
              <a:avLst/>
              <a:gdLst>
                <a:gd name="connsiteX0" fmla="*/ 0 w 5775183"/>
                <a:gd name="connsiteY0" fmla="*/ 0 h 84221"/>
                <a:gd name="connsiteX1" fmla="*/ 5775158 w 5775183"/>
                <a:gd name="connsiteY1" fmla="*/ 24063 h 84221"/>
                <a:gd name="connsiteX2" fmla="*/ 84221 w 5775183"/>
                <a:gd name="connsiteY2" fmla="*/ 72189 h 84221"/>
                <a:gd name="connsiteX3" fmla="*/ 5594685 w 5775183"/>
                <a:gd name="connsiteY3" fmla="*/ 84221 h 84221"/>
              </a:gdLst>
              <a:ahLst/>
              <a:cxnLst>
                <a:cxn ang="0">
                  <a:pos x="connsiteX0" y="connsiteY0"/>
                </a:cxn>
                <a:cxn ang="0">
                  <a:pos x="connsiteX1" y="connsiteY1"/>
                </a:cxn>
                <a:cxn ang="0">
                  <a:pos x="connsiteX2" y="connsiteY2"/>
                </a:cxn>
                <a:cxn ang="0">
                  <a:pos x="connsiteX3" y="connsiteY3"/>
                </a:cxn>
              </a:cxnLst>
              <a:rect l="l" t="t" r="r" b="b"/>
              <a:pathLst>
                <a:path w="5775183" h="84221">
                  <a:moveTo>
                    <a:pt x="0" y="0"/>
                  </a:moveTo>
                  <a:lnTo>
                    <a:pt x="5775158" y="24063"/>
                  </a:lnTo>
                  <a:cubicBezTo>
                    <a:pt x="5789195" y="36094"/>
                    <a:pt x="114300" y="62163"/>
                    <a:pt x="84221" y="72189"/>
                  </a:cubicBezTo>
                  <a:cubicBezTo>
                    <a:pt x="54142" y="82215"/>
                    <a:pt x="2824413" y="83218"/>
                    <a:pt x="5594685" y="84221"/>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grpSp>
      <p:grpSp>
        <p:nvGrpSpPr>
          <p:cNvPr id="18" name="Group 17" descr="A bullet point reading &quot;Practitioner Standards and Professional Development.&quot;" title="A bullet point reading &quot;Practitioner Standards and Professional Development.&quot;">
            <a:extLst>
              <a:ext uri="{FF2B5EF4-FFF2-40B4-BE49-F238E27FC236}">
                <a16:creationId xmlns:a16="http://schemas.microsoft.com/office/drawing/2014/main" id="{D9788206-2918-B05A-62EF-60B4FEDEA86C}"/>
              </a:ext>
            </a:extLst>
          </p:cNvPr>
          <p:cNvGrpSpPr/>
          <p:nvPr/>
        </p:nvGrpSpPr>
        <p:grpSpPr>
          <a:xfrm>
            <a:off x="331786" y="3741908"/>
            <a:ext cx="6292853" cy="425292"/>
            <a:chOff x="331786" y="3741908"/>
            <a:chExt cx="6292853" cy="425292"/>
          </a:xfrm>
        </p:grpSpPr>
        <p:sp>
          <p:nvSpPr>
            <p:cNvPr id="8" name="TextBox 7">
              <a:extLst>
                <a:ext uri="{FF2B5EF4-FFF2-40B4-BE49-F238E27FC236}">
                  <a16:creationId xmlns:a16="http://schemas.microsoft.com/office/drawing/2014/main" id="{E2173CCD-900C-693B-82EF-97E1B6343456}"/>
                </a:ext>
              </a:extLst>
            </p:cNvPr>
            <p:cNvSpPr txBox="1"/>
            <p:nvPr/>
          </p:nvSpPr>
          <p:spPr>
            <a:xfrm>
              <a:off x="331786" y="3741908"/>
              <a:ext cx="6292853" cy="383182"/>
            </a:xfrm>
            <a:prstGeom prst="rect">
              <a:avLst/>
            </a:prstGeom>
            <a:noFill/>
          </p:spPr>
          <p:txBody>
            <a:bodyPr wrap="square" rtlCol="0">
              <a:spAutoFit/>
            </a:bodyPr>
            <a:lstStyle/>
            <a:p>
              <a:pPr marR="0" lvl="0" algn="l" defTabSz="685783" rtl="0" eaLnBrk="1" fontAlgn="auto" latinLnBrk="0" hangingPunct="1">
                <a:lnSpc>
                  <a:spcPct val="90000"/>
                </a:lnSpc>
                <a:spcBef>
                  <a:spcPts val="750"/>
                </a:spcBef>
                <a:spcAft>
                  <a:spcPts val="0"/>
                </a:spcAft>
                <a:buClrTx/>
                <a:buSzTx/>
                <a:tabLst/>
                <a:defRPr/>
              </a:pPr>
              <a:r>
                <a:rPr kumimoji="0" lang="en-US" sz="2100" b="0" i="0" u="none" strike="noStrike" kern="1200" cap="none" spc="0" normalizeH="0" baseline="0" noProof="0">
                  <a:ln>
                    <a:noFill/>
                  </a:ln>
                  <a:solidFill>
                    <a:prstClr val="black"/>
                  </a:solidFill>
                  <a:effectLst/>
                  <a:uLnTx/>
                  <a:uFillTx/>
                  <a:latin typeface="Candara" panose="020E0502030303020204" pitchFamily="34" charset="0"/>
                  <a:ea typeface="+mn-ea"/>
                  <a:cs typeface="+mn-cs"/>
                </a:rPr>
                <a:t>Practitioner standards and professional development</a:t>
              </a:r>
            </a:p>
          </p:txBody>
        </p:sp>
        <p:sp>
          <p:nvSpPr>
            <p:cNvPr id="13" name="Freeform: Shape 12">
              <a:extLst>
                <a:ext uri="{FF2B5EF4-FFF2-40B4-BE49-F238E27FC236}">
                  <a16:creationId xmlns:a16="http://schemas.microsoft.com/office/drawing/2014/main" id="{DCB288ED-3C1F-7A49-6FD4-12F953D69A08}"/>
                </a:ext>
              </a:extLst>
            </p:cNvPr>
            <p:cNvSpPr/>
            <p:nvPr/>
          </p:nvSpPr>
          <p:spPr>
            <a:xfrm>
              <a:off x="445167" y="4082979"/>
              <a:ext cx="5775183" cy="84221"/>
            </a:xfrm>
            <a:custGeom>
              <a:avLst/>
              <a:gdLst>
                <a:gd name="connsiteX0" fmla="*/ 0 w 5775183"/>
                <a:gd name="connsiteY0" fmla="*/ 0 h 84221"/>
                <a:gd name="connsiteX1" fmla="*/ 5775158 w 5775183"/>
                <a:gd name="connsiteY1" fmla="*/ 24063 h 84221"/>
                <a:gd name="connsiteX2" fmla="*/ 84221 w 5775183"/>
                <a:gd name="connsiteY2" fmla="*/ 72189 h 84221"/>
                <a:gd name="connsiteX3" fmla="*/ 5594685 w 5775183"/>
                <a:gd name="connsiteY3" fmla="*/ 84221 h 84221"/>
              </a:gdLst>
              <a:ahLst/>
              <a:cxnLst>
                <a:cxn ang="0">
                  <a:pos x="connsiteX0" y="connsiteY0"/>
                </a:cxn>
                <a:cxn ang="0">
                  <a:pos x="connsiteX1" y="connsiteY1"/>
                </a:cxn>
                <a:cxn ang="0">
                  <a:pos x="connsiteX2" y="connsiteY2"/>
                </a:cxn>
                <a:cxn ang="0">
                  <a:pos x="connsiteX3" y="connsiteY3"/>
                </a:cxn>
              </a:cxnLst>
              <a:rect l="l" t="t" r="r" b="b"/>
              <a:pathLst>
                <a:path w="5775183" h="84221">
                  <a:moveTo>
                    <a:pt x="0" y="0"/>
                  </a:moveTo>
                  <a:lnTo>
                    <a:pt x="5775158" y="24063"/>
                  </a:lnTo>
                  <a:cubicBezTo>
                    <a:pt x="5789195" y="36094"/>
                    <a:pt x="114300" y="62163"/>
                    <a:pt x="84221" y="72189"/>
                  </a:cubicBezTo>
                  <a:cubicBezTo>
                    <a:pt x="54142" y="82215"/>
                    <a:pt x="2824413" y="83218"/>
                    <a:pt x="5594685" y="84221"/>
                  </a:cubicBezTo>
                </a:path>
              </a:pathLst>
            </a:cu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grpSp>
      <p:grpSp>
        <p:nvGrpSpPr>
          <p:cNvPr id="17" name="Group 16" descr="A bullet point reading Program Access and Delivery" title="A bullet point reading Program Access and Delivery">
            <a:extLst>
              <a:ext uri="{FF2B5EF4-FFF2-40B4-BE49-F238E27FC236}">
                <a16:creationId xmlns:a16="http://schemas.microsoft.com/office/drawing/2014/main" id="{6C94EB20-C923-1A0B-C625-D0C614E4C004}"/>
              </a:ext>
            </a:extLst>
          </p:cNvPr>
          <p:cNvGrpSpPr/>
          <p:nvPr/>
        </p:nvGrpSpPr>
        <p:grpSpPr>
          <a:xfrm>
            <a:off x="342896" y="3009868"/>
            <a:ext cx="4727575" cy="419132"/>
            <a:chOff x="342896" y="3009868"/>
            <a:chExt cx="4727575" cy="419132"/>
          </a:xfrm>
        </p:grpSpPr>
        <p:sp>
          <p:nvSpPr>
            <p:cNvPr id="7" name="TextBox 6">
              <a:extLst>
                <a:ext uri="{FF2B5EF4-FFF2-40B4-BE49-F238E27FC236}">
                  <a16:creationId xmlns:a16="http://schemas.microsoft.com/office/drawing/2014/main" id="{DA76BD3A-701C-93FE-AC67-ED434FF19539}"/>
                </a:ext>
              </a:extLst>
            </p:cNvPr>
            <p:cNvSpPr txBox="1"/>
            <p:nvPr/>
          </p:nvSpPr>
          <p:spPr>
            <a:xfrm>
              <a:off x="342896" y="3009868"/>
              <a:ext cx="4727575" cy="383182"/>
            </a:xfrm>
            <a:prstGeom prst="rect">
              <a:avLst/>
            </a:prstGeom>
            <a:noFill/>
          </p:spPr>
          <p:txBody>
            <a:bodyPr wrap="square" rtlCol="0">
              <a:spAutoFit/>
            </a:bodyPr>
            <a:lstStyle/>
            <a:p>
              <a:pPr marR="0" lvl="0" algn="l" defTabSz="685783" rtl="0" eaLnBrk="1" fontAlgn="auto" latinLnBrk="0" hangingPunct="1">
                <a:lnSpc>
                  <a:spcPct val="90000"/>
                </a:lnSpc>
                <a:spcBef>
                  <a:spcPts val="750"/>
                </a:spcBef>
                <a:spcAft>
                  <a:spcPts val="0"/>
                </a:spcAft>
                <a:buClrTx/>
                <a:buSzTx/>
                <a:tabLst/>
                <a:defRPr/>
              </a:pPr>
              <a:r>
                <a:rPr kumimoji="0" lang="en-US" sz="2100" b="0" i="0" u="none" strike="noStrike" kern="1200" cap="none" spc="0" normalizeH="0" baseline="0" noProof="0">
                  <a:ln>
                    <a:noFill/>
                  </a:ln>
                  <a:solidFill>
                    <a:prstClr val="black"/>
                  </a:solidFill>
                  <a:effectLst/>
                  <a:uLnTx/>
                  <a:uFillTx/>
                  <a:latin typeface="Candara" panose="020E0502030303020204" pitchFamily="34" charset="0"/>
                  <a:ea typeface="+mn-ea"/>
                  <a:cs typeface="+mn-cs"/>
                </a:rPr>
                <a:t>Program access and delivery</a:t>
              </a:r>
            </a:p>
          </p:txBody>
        </p:sp>
        <p:sp>
          <p:nvSpPr>
            <p:cNvPr id="12" name="Freeform: Shape 11">
              <a:extLst>
                <a:ext uri="{FF2B5EF4-FFF2-40B4-BE49-F238E27FC236}">
                  <a16:creationId xmlns:a16="http://schemas.microsoft.com/office/drawing/2014/main" id="{1770AECD-73AB-05A7-8352-E1EBD0AF39FA}"/>
                </a:ext>
              </a:extLst>
            </p:cNvPr>
            <p:cNvSpPr/>
            <p:nvPr/>
          </p:nvSpPr>
          <p:spPr>
            <a:xfrm>
              <a:off x="445167" y="3309362"/>
              <a:ext cx="3651588" cy="119638"/>
            </a:xfrm>
            <a:custGeom>
              <a:avLst/>
              <a:gdLst>
                <a:gd name="connsiteX0" fmla="*/ 0 w 5775183"/>
                <a:gd name="connsiteY0" fmla="*/ 0 h 84221"/>
                <a:gd name="connsiteX1" fmla="*/ 5775158 w 5775183"/>
                <a:gd name="connsiteY1" fmla="*/ 24063 h 84221"/>
                <a:gd name="connsiteX2" fmla="*/ 84221 w 5775183"/>
                <a:gd name="connsiteY2" fmla="*/ 72189 h 84221"/>
                <a:gd name="connsiteX3" fmla="*/ 5594685 w 5775183"/>
                <a:gd name="connsiteY3" fmla="*/ 84221 h 84221"/>
              </a:gdLst>
              <a:ahLst/>
              <a:cxnLst>
                <a:cxn ang="0">
                  <a:pos x="connsiteX0" y="connsiteY0"/>
                </a:cxn>
                <a:cxn ang="0">
                  <a:pos x="connsiteX1" y="connsiteY1"/>
                </a:cxn>
                <a:cxn ang="0">
                  <a:pos x="connsiteX2" y="connsiteY2"/>
                </a:cxn>
                <a:cxn ang="0">
                  <a:pos x="connsiteX3" y="connsiteY3"/>
                </a:cxn>
              </a:cxnLst>
              <a:rect l="l" t="t" r="r" b="b"/>
              <a:pathLst>
                <a:path w="5775183" h="84221">
                  <a:moveTo>
                    <a:pt x="0" y="0"/>
                  </a:moveTo>
                  <a:lnTo>
                    <a:pt x="5775158" y="24063"/>
                  </a:lnTo>
                  <a:cubicBezTo>
                    <a:pt x="5789195" y="36094"/>
                    <a:pt x="114300" y="62163"/>
                    <a:pt x="84221" y="72189"/>
                  </a:cubicBezTo>
                  <a:cubicBezTo>
                    <a:pt x="54142" y="82215"/>
                    <a:pt x="2824413" y="83218"/>
                    <a:pt x="5594685" y="84221"/>
                  </a:cubicBezTo>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descr="A bullet reading Systemwide values, infrastructure, and organization" title="A bullet reading Systemwide values, infrastructure, and organization">
            <a:extLst>
              <a:ext uri="{FF2B5EF4-FFF2-40B4-BE49-F238E27FC236}">
                <a16:creationId xmlns:a16="http://schemas.microsoft.com/office/drawing/2014/main" id="{C8F9F160-919D-86F4-35AE-49399FC6BB73}"/>
              </a:ext>
            </a:extLst>
          </p:cNvPr>
          <p:cNvGrpSpPr/>
          <p:nvPr/>
        </p:nvGrpSpPr>
        <p:grpSpPr>
          <a:xfrm>
            <a:off x="331786" y="2277828"/>
            <a:ext cx="6454775" cy="417246"/>
            <a:chOff x="331786" y="2277828"/>
            <a:chExt cx="6454775" cy="417246"/>
          </a:xfrm>
        </p:grpSpPr>
        <p:sp>
          <p:nvSpPr>
            <p:cNvPr id="5" name="TextBox 4">
              <a:extLst>
                <a:ext uri="{FF2B5EF4-FFF2-40B4-BE49-F238E27FC236}">
                  <a16:creationId xmlns:a16="http://schemas.microsoft.com/office/drawing/2014/main" id="{1580BCBE-95FB-DFE1-E8DF-F48CDCDD8A42}"/>
                </a:ext>
              </a:extLst>
            </p:cNvPr>
            <p:cNvSpPr txBox="1"/>
            <p:nvPr/>
          </p:nvSpPr>
          <p:spPr>
            <a:xfrm>
              <a:off x="331786" y="2277828"/>
              <a:ext cx="6454775" cy="383182"/>
            </a:xfrm>
            <a:prstGeom prst="rect">
              <a:avLst/>
            </a:prstGeom>
            <a:noFill/>
          </p:spPr>
          <p:txBody>
            <a:bodyPr wrap="square" lIns="91440" tIns="45720" rIns="91440" bIns="45720" rtlCol="0" anchor="t">
              <a:spAutoFit/>
            </a:bodyPr>
            <a:lstStyle/>
            <a:p>
              <a:pPr marR="0" lvl="0" algn="l" defTabSz="685783" rtl="0" eaLnBrk="1" fontAlgn="auto" latinLnBrk="0" hangingPunct="1">
                <a:lnSpc>
                  <a:spcPct val="90000"/>
                </a:lnSpc>
                <a:spcBef>
                  <a:spcPts val="750"/>
                </a:spcBef>
                <a:spcAft>
                  <a:spcPts val="0"/>
                </a:spcAft>
                <a:buClrTx/>
                <a:buSzTx/>
                <a:tabLst/>
                <a:defRPr/>
              </a:pPr>
              <a:r>
                <a:rPr kumimoji="0" lang="en-US" sz="2100" b="0" i="0" u="none" strike="noStrike" kern="1200" cap="none" spc="0" normalizeH="0" baseline="0" noProof="0">
                  <a:ln>
                    <a:noFill/>
                  </a:ln>
                  <a:effectLst/>
                  <a:uLnTx/>
                  <a:uFillTx/>
                  <a:latin typeface="Candara"/>
                </a:rPr>
                <a:t>Systemwide values, infrastructure, and organization</a:t>
              </a:r>
            </a:p>
          </p:txBody>
        </p:sp>
        <p:sp>
          <p:nvSpPr>
            <p:cNvPr id="11" name="Freeform: Shape 10">
              <a:extLst>
                <a:ext uri="{FF2B5EF4-FFF2-40B4-BE49-F238E27FC236}">
                  <a16:creationId xmlns:a16="http://schemas.microsoft.com/office/drawing/2014/main" id="{B9486256-3DD9-0825-F785-649F626A81C9}"/>
                </a:ext>
              </a:extLst>
            </p:cNvPr>
            <p:cNvSpPr/>
            <p:nvPr/>
          </p:nvSpPr>
          <p:spPr>
            <a:xfrm>
              <a:off x="445168" y="2610853"/>
              <a:ext cx="5775183" cy="84221"/>
            </a:xfrm>
            <a:custGeom>
              <a:avLst/>
              <a:gdLst>
                <a:gd name="connsiteX0" fmla="*/ 0 w 5775183"/>
                <a:gd name="connsiteY0" fmla="*/ 0 h 84221"/>
                <a:gd name="connsiteX1" fmla="*/ 5775158 w 5775183"/>
                <a:gd name="connsiteY1" fmla="*/ 24063 h 84221"/>
                <a:gd name="connsiteX2" fmla="*/ 84221 w 5775183"/>
                <a:gd name="connsiteY2" fmla="*/ 72189 h 84221"/>
                <a:gd name="connsiteX3" fmla="*/ 5594685 w 5775183"/>
                <a:gd name="connsiteY3" fmla="*/ 84221 h 84221"/>
              </a:gdLst>
              <a:ahLst/>
              <a:cxnLst>
                <a:cxn ang="0">
                  <a:pos x="connsiteX0" y="connsiteY0"/>
                </a:cxn>
                <a:cxn ang="0">
                  <a:pos x="connsiteX1" y="connsiteY1"/>
                </a:cxn>
                <a:cxn ang="0">
                  <a:pos x="connsiteX2" y="connsiteY2"/>
                </a:cxn>
                <a:cxn ang="0">
                  <a:pos x="connsiteX3" y="connsiteY3"/>
                </a:cxn>
              </a:cxnLst>
              <a:rect l="l" t="t" r="r" b="b"/>
              <a:pathLst>
                <a:path w="5775183" h="84221">
                  <a:moveTo>
                    <a:pt x="0" y="0"/>
                  </a:moveTo>
                  <a:lnTo>
                    <a:pt x="5775158" y="24063"/>
                  </a:lnTo>
                  <a:cubicBezTo>
                    <a:pt x="5789195" y="36094"/>
                    <a:pt x="114300" y="62163"/>
                    <a:pt x="84221" y="72189"/>
                  </a:cubicBezTo>
                  <a:cubicBezTo>
                    <a:pt x="54142" y="82215"/>
                    <a:pt x="2824413" y="83218"/>
                    <a:pt x="5594685" y="84221"/>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sz="half" idx="1"/>
          </p:nvPr>
        </p:nvSpPr>
        <p:spPr>
          <a:xfrm>
            <a:off x="342896" y="1712287"/>
            <a:ext cx="4867275" cy="404274"/>
          </a:xfrm>
        </p:spPr>
        <p:txBody>
          <a:bodyPr>
            <a:normAutofit lnSpcReduction="10000"/>
          </a:bodyPr>
          <a:lstStyle/>
          <a:p>
            <a:pPr marL="0" indent="0">
              <a:buNone/>
            </a:pPr>
            <a:r>
              <a:rPr lang="en-US" sz="2400" b="1" dirty="0">
                <a:latin typeface="Candara" panose="020E0502030303020204" pitchFamily="34" charset="0"/>
              </a:rPr>
              <a:t>There are five function areas:</a:t>
            </a:r>
          </a:p>
        </p:txBody>
      </p:sp>
      <p:sp>
        <p:nvSpPr>
          <p:cNvPr id="2" name="Title 1"/>
          <p:cNvSpPr>
            <a:spLocks noGrp="1"/>
          </p:cNvSpPr>
          <p:nvPr>
            <p:ph type="title"/>
          </p:nvPr>
        </p:nvSpPr>
        <p:spPr>
          <a:xfrm>
            <a:off x="179614" y="249960"/>
            <a:ext cx="8784771" cy="1032930"/>
          </a:xfrm>
          <a:solidFill>
            <a:srgbClr val="002060"/>
          </a:solidFill>
        </p:spPr>
        <p:txBody>
          <a:bodyPr/>
          <a:lstStyle/>
          <a:p>
            <a:pPr algn="ctr"/>
            <a:r>
              <a:rPr lang="en-US" b="1">
                <a:solidFill>
                  <a:schemeClr val="bg1"/>
                </a:solidFill>
                <a:effectLst>
                  <a:outerShdw blurRad="38100" dist="38100" dir="2700000" algn="tl">
                    <a:srgbClr val="000000">
                      <a:alpha val="43137"/>
                    </a:srgbClr>
                  </a:outerShdw>
                </a:effectLst>
                <a:latin typeface="Candara" panose="020E0502030303020204" pitchFamily="34" charset="0"/>
              </a:rPr>
              <a:t>The Tool: Understanding Your System’s Strengths and Opportunities to Grow</a:t>
            </a:r>
          </a:p>
        </p:txBody>
      </p:sp>
    </p:spTree>
    <p:extLst>
      <p:ext uri="{BB962C8B-B14F-4D97-AF65-F5344CB8AC3E}">
        <p14:creationId xmlns:p14="http://schemas.microsoft.com/office/powerpoint/2010/main" val="1450846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9F055D-4E15-60B3-D4B1-C02BCEB4F73F}"/>
              </a:ext>
              <a:ext uri="{C183D7F6-B498-43B3-948B-1728B52AA6E4}">
                <adec:decorative xmlns:adec="http://schemas.microsoft.com/office/drawing/2017/decorative" val="1"/>
              </a:ext>
            </a:extLst>
          </p:cNvPr>
          <p:cNvSpPr txBox="1"/>
          <p:nvPr/>
        </p:nvSpPr>
        <p:spPr>
          <a:xfrm>
            <a:off x="1408824" y="3429000"/>
            <a:ext cx="2533209" cy="2437544"/>
          </a:xfrm>
          <a:prstGeom prst="rect">
            <a:avLst/>
          </a:prstGeom>
          <a:solidFill>
            <a:srgbClr val="ED7D31"/>
          </a:solidFill>
        </p:spPr>
        <p:txBody>
          <a:bodyPr wrap="square" rtlCol="0">
            <a:spAutoFit/>
          </a:bodyPr>
          <a:lstStyle/>
          <a:p>
            <a:endParaRPr lang="en-US"/>
          </a:p>
        </p:txBody>
      </p:sp>
      <p:sp>
        <p:nvSpPr>
          <p:cNvPr id="9"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49688" y="1685652"/>
            <a:ext cx="2456259"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8" name="Slide Number Placeholder 5">
            <a:extLst>
              <a:ext uri="{FF2B5EF4-FFF2-40B4-BE49-F238E27FC236}">
                <a16:creationId xmlns:a16="http://schemas.microsoft.com/office/drawing/2014/main" id="{E2FC9894-8B44-0AFE-E72C-C62D93FD0AC9}"/>
              </a:ext>
            </a:extLst>
          </p:cNvPr>
          <p:cNvSpPr>
            <a:spLocks noGrp="1"/>
          </p:cNvSpPr>
          <p:nvPr>
            <p:ph type="sldNum" sz="quarter" idx="12"/>
          </p:nvPr>
        </p:nvSpPr>
        <p:spPr>
          <a:xfrm>
            <a:off x="6934200" y="6489827"/>
            <a:ext cx="2057400" cy="365125"/>
          </a:xfrm>
        </p:spPr>
        <p:txBody>
          <a:bodyPr vert="horz" lIns="91440" tIns="45720" rIns="91440" bIns="45720" rtlCol="0" anchor="ctr">
            <a:normAutofit/>
          </a:bodyPr>
          <a:lstStyle>
            <a:lvl1pPr>
              <a:defRPr>
                <a:solidFill>
                  <a:schemeClr val="tx1"/>
                </a:solidFill>
                <a:latin typeface="Candara" panose="020E0502030303020204" pitchFamily="34" charset="0"/>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A297CB40-D9BE-4CE6-A22F-5A7D8FBE1E51}" type="slidenum">
              <a:rPr kumimoji="0" lang="en-US" sz="1200" b="0" i="0" u="none" strike="noStrike" kern="1200" cap="none" spc="0" normalizeH="0" baseline="0" noProof="0" smtClean="0">
                <a:ln>
                  <a:noFill/>
                </a:ln>
                <a:solidFill>
                  <a:prstClr val="black"/>
                </a:solidFill>
                <a:effectLst/>
                <a:uLnTx/>
                <a:uFillTx/>
                <a:latin typeface="Candara" panose="020E050203030302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ndara" panose="020E0502030303020204" pitchFamily="34" charset="0"/>
              <a:ea typeface="+mn-ea"/>
              <a:cs typeface="+mn-cs"/>
            </a:endParaRPr>
          </a:p>
        </p:txBody>
      </p:sp>
      <p:sp>
        <p:nvSpPr>
          <p:cNvPr id="10" name="TextBox 9">
            <a:extLst>
              <a:ext uri="{FF2B5EF4-FFF2-40B4-BE49-F238E27FC236}">
                <a16:creationId xmlns:a16="http://schemas.microsoft.com/office/drawing/2014/main" id="{FA117EBE-B975-1159-1A53-C5656F144DBA}"/>
              </a:ext>
            </a:extLst>
          </p:cNvPr>
          <p:cNvSpPr txBox="1"/>
          <p:nvPr/>
        </p:nvSpPr>
        <p:spPr>
          <a:xfrm>
            <a:off x="4495981" y="1685651"/>
            <a:ext cx="4322894" cy="3046988"/>
          </a:xfrm>
          <a:custGeom>
            <a:avLst/>
            <a:gdLst>
              <a:gd name="connsiteX0" fmla="*/ 0 w 4322894"/>
              <a:gd name="connsiteY0" fmla="*/ 0 h 3046988"/>
              <a:gd name="connsiteX1" fmla="*/ 487869 w 4322894"/>
              <a:gd name="connsiteY1" fmla="*/ 0 h 3046988"/>
              <a:gd name="connsiteX2" fmla="*/ 1018968 w 4322894"/>
              <a:gd name="connsiteY2" fmla="*/ 0 h 3046988"/>
              <a:gd name="connsiteX3" fmla="*/ 1722982 w 4322894"/>
              <a:gd name="connsiteY3" fmla="*/ 0 h 3046988"/>
              <a:gd name="connsiteX4" fmla="*/ 2340538 w 4322894"/>
              <a:gd name="connsiteY4" fmla="*/ 0 h 3046988"/>
              <a:gd name="connsiteX5" fmla="*/ 2958095 w 4322894"/>
              <a:gd name="connsiteY5" fmla="*/ 0 h 3046988"/>
              <a:gd name="connsiteX6" fmla="*/ 3489193 w 4322894"/>
              <a:gd name="connsiteY6" fmla="*/ 0 h 3046988"/>
              <a:gd name="connsiteX7" fmla="*/ 4322894 w 4322894"/>
              <a:gd name="connsiteY7" fmla="*/ 0 h 3046988"/>
              <a:gd name="connsiteX8" fmla="*/ 4322894 w 4322894"/>
              <a:gd name="connsiteY8" fmla="*/ 548458 h 3046988"/>
              <a:gd name="connsiteX9" fmla="*/ 4322894 w 4322894"/>
              <a:gd name="connsiteY9" fmla="*/ 1188325 h 3046988"/>
              <a:gd name="connsiteX10" fmla="*/ 4322894 w 4322894"/>
              <a:gd name="connsiteY10" fmla="*/ 1797723 h 3046988"/>
              <a:gd name="connsiteX11" fmla="*/ 4322894 w 4322894"/>
              <a:gd name="connsiteY11" fmla="*/ 2468060 h 3046988"/>
              <a:gd name="connsiteX12" fmla="*/ 4322894 w 4322894"/>
              <a:gd name="connsiteY12" fmla="*/ 3046988 h 3046988"/>
              <a:gd name="connsiteX13" fmla="*/ 3705338 w 4322894"/>
              <a:gd name="connsiteY13" fmla="*/ 3046988 h 3046988"/>
              <a:gd name="connsiteX14" fmla="*/ 3131010 w 4322894"/>
              <a:gd name="connsiteY14" fmla="*/ 3046988 h 3046988"/>
              <a:gd name="connsiteX15" fmla="*/ 2556683 w 4322894"/>
              <a:gd name="connsiteY15" fmla="*/ 3046988 h 3046988"/>
              <a:gd name="connsiteX16" fmla="*/ 1895898 w 4322894"/>
              <a:gd name="connsiteY16" fmla="*/ 3046988 h 3046988"/>
              <a:gd name="connsiteX17" fmla="*/ 1278342 w 4322894"/>
              <a:gd name="connsiteY17" fmla="*/ 3046988 h 3046988"/>
              <a:gd name="connsiteX18" fmla="*/ 704014 w 4322894"/>
              <a:gd name="connsiteY18" fmla="*/ 3046988 h 3046988"/>
              <a:gd name="connsiteX19" fmla="*/ 0 w 4322894"/>
              <a:gd name="connsiteY19" fmla="*/ 3046988 h 3046988"/>
              <a:gd name="connsiteX20" fmla="*/ 0 w 4322894"/>
              <a:gd name="connsiteY20" fmla="*/ 2468060 h 3046988"/>
              <a:gd name="connsiteX21" fmla="*/ 0 w 4322894"/>
              <a:gd name="connsiteY21" fmla="*/ 1919602 h 3046988"/>
              <a:gd name="connsiteX22" fmla="*/ 0 w 4322894"/>
              <a:gd name="connsiteY22" fmla="*/ 1371145 h 3046988"/>
              <a:gd name="connsiteX23" fmla="*/ 0 w 4322894"/>
              <a:gd name="connsiteY23" fmla="*/ 792217 h 3046988"/>
              <a:gd name="connsiteX24" fmla="*/ 0 w 4322894"/>
              <a:gd name="connsiteY24" fmla="*/ 0 h 304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322894" h="3046988" extrusionOk="0">
                <a:moveTo>
                  <a:pt x="0" y="0"/>
                </a:moveTo>
                <a:cubicBezTo>
                  <a:pt x="206569" y="-4004"/>
                  <a:pt x="333431" y="-5327"/>
                  <a:pt x="487869" y="0"/>
                </a:cubicBezTo>
                <a:cubicBezTo>
                  <a:pt x="642307" y="5327"/>
                  <a:pt x="864271" y="12267"/>
                  <a:pt x="1018968" y="0"/>
                </a:cubicBezTo>
                <a:cubicBezTo>
                  <a:pt x="1173665" y="-12267"/>
                  <a:pt x="1508904" y="3232"/>
                  <a:pt x="1722982" y="0"/>
                </a:cubicBezTo>
                <a:cubicBezTo>
                  <a:pt x="1937060" y="-3232"/>
                  <a:pt x="2156379" y="-25239"/>
                  <a:pt x="2340538" y="0"/>
                </a:cubicBezTo>
                <a:cubicBezTo>
                  <a:pt x="2524697" y="25239"/>
                  <a:pt x="2719002" y="13816"/>
                  <a:pt x="2958095" y="0"/>
                </a:cubicBezTo>
                <a:cubicBezTo>
                  <a:pt x="3197188" y="-13816"/>
                  <a:pt x="3283028" y="19510"/>
                  <a:pt x="3489193" y="0"/>
                </a:cubicBezTo>
                <a:cubicBezTo>
                  <a:pt x="3695358" y="-19510"/>
                  <a:pt x="4006033" y="-32808"/>
                  <a:pt x="4322894" y="0"/>
                </a:cubicBezTo>
                <a:cubicBezTo>
                  <a:pt x="4332675" y="141349"/>
                  <a:pt x="4322211" y="349862"/>
                  <a:pt x="4322894" y="548458"/>
                </a:cubicBezTo>
                <a:cubicBezTo>
                  <a:pt x="4323577" y="747054"/>
                  <a:pt x="4323537" y="919413"/>
                  <a:pt x="4322894" y="1188325"/>
                </a:cubicBezTo>
                <a:cubicBezTo>
                  <a:pt x="4322251" y="1457237"/>
                  <a:pt x="4310500" y="1572038"/>
                  <a:pt x="4322894" y="1797723"/>
                </a:cubicBezTo>
                <a:cubicBezTo>
                  <a:pt x="4335288" y="2023408"/>
                  <a:pt x="4356172" y="2149395"/>
                  <a:pt x="4322894" y="2468060"/>
                </a:cubicBezTo>
                <a:cubicBezTo>
                  <a:pt x="4289616" y="2786725"/>
                  <a:pt x="4341356" y="2814818"/>
                  <a:pt x="4322894" y="3046988"/>
                </a:cubicBezTo>
                <a:cubicBezTo>
                  <a:pt x="4156394" y="3053458"/>
                  <a:pt x="3904291" y="3030570"/>
                  <a:pt x="3705338" y="3046988"/>
                </a:cubicBezTo>
                <a:cubicBezTo>
                  <a:pt x="3506385" y="3063406"/>
                  <a:pt x="3271169" y="3028352"/>
                  <a:pt x="3131010" y="3046988"/>
                </a:cubicBezTo>
                <a:cubicBezTo>
                  <a:pt x="2990851" y="3065624"/>
                  <a:pt x="2832177" y="3022435"/>
                  <a:pt x="2556683" y="3046988"/>
                </a:cubicBezTo>
                <a:cubicBezTo>
                  <a:pt x="2281189" y="3071541"/>
                  <a:pt x="2052698" y="3015963"/>
                  <a:pt x="1895898" y="3046988"/>
                </a:cubicBezTo>
                <a:cubicBezTo>
                  <a:pt x="1739098" y="3078013"/>
                  <a:pt x="1552353" y="3038503"/>
                  <a:pt x="1278342" y="3046988"/>
                </a:cubicBezTo>
                <a:cubicBezTo>
                  <a:pt x="1004331" y="3055473"/>
                  <a:pt x="938085" y="3046512"/>
                  <a:pt x="704014" y="3046988"/>
                </a:cubicBezTo>
                <a:cubicBezTo>
                  <a:pt x="469943" y="3047464"/>
                  <a:pt x="208569" y="3069380"/>
                  <a:pt x="0" y="3046988"/>
                </a:cubicBezTo>
                <a:cubicBezTo>
                  <a:pt x="24475" y="2831764"/>
                  <a:pt x="24189" y="2653673"/>
                  <a:pt x="0" y="2468060"/>
                </a:cubicBezTo>
                <a:cubicBezTo>
                  <a:pt x="-24189" y="2282447"/>
                  <a:pt x="-13510" y="2051583"/>
                  <a:pt x="0" y="1919602"/>
                </a:cubicBezTo>
                <a:cubicBezTo>
                  <a:pt x="13510" y="1787621"/>
                  <a:pt x="-4591" y="1626939"/>
                  <a:pt x="0" y="1371145"/>
                </a:cubicBezTo>
                <a:cubicBezTo>
                  <a:pt x="4591" y="1115351"/>
                  <a:pt x="-9035" y="949209"/>
                  <a:pt x="0" y="792217"/>
                </a:cubicBezTo>
                <a:cubicBezTo>
                  <a:pt x="9035" y="635225"/>
                  <a:pt x="-5347" y="233151"/>
                  <a:pt x="0" y="0"/>
                </a:cubicBezTo>
                <a:close/>
              </a:path>
            </a:pathLst>
          </a:custGeom>
          <a:noFill/>
          <a:ln w="19050">
            <a:solidFill>
              <a:schemeClr val="accent5">
                <a:lumMod val="50000"/>
              </a:schemeClr>
            </a:solidFill>
            <a:extLst>
              <a:ext uri="{C807C97D-BFC1-408E-A445-0C87EB9F89A2}">
                <ask:lineSketchStyleProps xmlns:ask="http://schemas.microsoft.com/office/drawing/2018/sketchyshapes" sd="2650216993">
                  <a:prstGeom prst="rect">
                    <a:avLst/>
                  </a:prstGeom>
                  <ask:type>
                    <ask:lineSketchFreehand/>
                  </ask:type>
                </ask:lineSketchStyleProps>
              </a:ext>
            </a:extLst>
          </a:ln>
        </p:spPr>
        <p:txBody>
          <a:bodyPr wrap="square" rtlCol="0">
            <a:spAutoFit/>
          </a:bodyPr>
          <a:lstStyle/>
          <a:p>
            <a:pPr marL="112713" lvl="0">
              <a:defRPr/>
            </a:pPr>
            <a:r>
              <a:rPr lang="en-US" sz="2400">
                <a:solidFill>
                  <a:prstClr val="black"/>
                </a:solidFill>
                <a:latin typeface="Candara" panose="020E0502030303020204" pitchFamily="34" charset="0"/>
              </a:rPr>
              <a:t>This area examines the mechanisms in place that enable people across racial, ethnic, cultural, and linguistic groups to easily access all available DR options and the practices in place that ensure community engagement.</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grpSp>
        <p:nvGrpSpPr>
          <p:cNvPr id="7" name="Group 6" descr="An icon of an Asterisk in a circle" title="Icon">
            <a:extLst>
              <a:ext uri="{FF2B5EF4-FFF2-40B4-BE49-F238E27FC236}">
                <a16:creationId xmlns:a16="http://schemas.microsoft.com/office/drawing/2014/main" id="{53DA7F62-8BFF-CE86-757B-28C96807E8ED}"/>
              </a:ext>
            </a:extLst>
          </p:cNvPr>
          <p:cNvGrpSpPr/>
          <p:nvPr/>
        </p:nvGrpSpPr>
        <p:grpSpPr>
          <a:xfrm>
            <a:off x="1817244" y="3788447"/>
            <a:ext cx="1640173" cy="1655815"/>
            <a:chOff x="3867678" y="1143000"/>
            <a:chExt cx="1618721" cy="1691141"/>
          </a:xfrm>
        </p:grpSpPr>
        <p:sp>
          <p:nvSpPr>
            <p:cNvPr id="6" name="Oval 5">
              <a:extLst>
                <a:ext uri="{FF2B5EF4-FFF2-40B4-BE49-F238E27FC236}">
                  <a16:creationId xmlns:a16="http://schemas.microsoft.com/office/drawing/2014/main" id="{21AC7553-20CB-AC73-9616-C6B71D0D0104}"/>
                </a:ext>
                <a:ext uri="{C183D7F6-B498-43B3-948B-1728B52AA6E4}">
                  <adec:decorative xmlns:adec="http://schemas.microsoft.com/office/drawing/2017/decorative" val="1"/>
                </a:ext>
              </a:extLst>
            </p:cNvPr>
            <p:cNvSpPr/>
            <p:nvPr/>
          </p:nvSpPr>
          <p:spPr>
            <a:xfrm>
              <a:off x="3867678" y="1143000"/>
              <a:ext cx="1618721" cy="16911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8">
              <a:extLst>
                <a:ext uri="{FF2B5EF4-FFF2-40B4-BE49-F238E27FC236}">
                  <a16:creationId xmlns:a16="http://schemas.microsoft.com/office/drawing/2014/main" id="{BD205557-C9E8-0C42-2844-5C40D5FE28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01948" y="1312449"/>
              <a:ext cx="1150179" cy="1295942"/>
            </a:xfrm>
            <a:prstGeom prst="rect">
              <a:avLst/>
            </a:prstGeom>
          </p:spPr>
        </p:pic>
      </p:grpSp>
      <p:sp>
        <p:nvSpPr>
          <p:cNvPr id="2" name="Title 1"/>
          <p:cNvSpPr>
            <a:spLocks noGrp="1"/>
          </p:cNvSpPr>
          <p:nvPr>
            <p:ph type="title"/>
          </p:nvPr>
        </p:nvSpPr>
        <p:spPr>
          <a:xfrm>
            <a:off x="914400" y="1302949"/>
            <a:ext cx="2785527" cy="2359312"/>
          </a:xfrm>
        </p:spPr>
        <p:txBody>
          <a:bodyPr vert="horz" lIns="91440" tIns="45720" rIns="91440" bIns="45720" rtlCol="0" anchor="ctr">
            <a:normAutofit/>
          </a:bodyPr>
          <a:lstStyle/>
          <a:p>
            <a:r>
              <a:rPr lang="en-US" sz="3200" kern="1200" dirty="0"/>
              <a:t>Function Area:</a:t>
            </a:r>
            <a:br>
              <a:rPr lang="en-US" sz="3200" kern="1200" dirty="0"/>
            </a:br>
            <a:r>
              <a:rPr lang="en-US" sz="3200" kern="1200" dirty="0"/>
              <a:t>Program Access and Delivery</a:t>
            </a:r>
          </a:p>
        </p:txBody>
      </p:sp>
    </p:spTree>
    <p:extLst>
      <p:ext uri="{BB962C8B-B14F-4D97-AF65-F5344CB8AC3E}">
        <p14:creationId xmlns:p14="http://schemas.microsoft.com/office/powerpoint/2010/main" val="50540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7C4E48B-5EA3-4DED-9BD9-B4B82094822A}"/>
              </a:ext>
            </a:extLst>
          </p:cNvPr>
          <p:cNvSpPr>
            <a:spLocks noGrp="1"/>
          </p:cNvSpPr>
          <p:nvPr>
            <p:ph idx="1"/>
          </p:nvPr>
        </p:nvSpPr>
        <p:spPr/>
        <p:txBody>
          <a:bodyPr/>
          <a:lstStyle/>
          <a:p>
            <a:endParaRPr lang="en-US"/>
          </a:p>
        </p:txBody>
      </p:sp>
      <p:sp>
        <p:nvSpPr>
          <p:cNvPr id="4" name="Slide Number Placeholder 3" hidden="1">
            <a:extLst>
              <a:ext uri="{FF2B5EF4-FFF2-40B4-BE49-F238E27FC236}">
                <a16:creationId xmlns:a16="http://schemas.microsoft.com/office/drawing/2014/main" id="{0D56F5FE-6367-44EB-7284-4238D673FDD4}"/>
              </a:ext>
            </a:extLst>
          </p:cNvPr>
          <p:cNvSpPr>
            <a:spLocks noGrp="1"/>
          </p:cNvSpPr>
          <p:nvPr>
            <p:ph type="sldNum" sz="quarter" idx="12"/>
          </p:nvPr>
        </p:nvSpPr>
        <p:spPr/>
        <p:txBody>
          <a:bodyPr/>
          <a:lstStyle/>
          <a:p>
            <a:pPr lvl="0"/>
            <a:fld id="{A297CB40-D9BE-4CE6-A22F-5A7D8FBE1E51}" type="slidenum">
              <a:rPr lang="en-US" noProof="0" smtClean="0"/>
              <a:pPr lvl="0"/>
              <a:t>22</a:t>
            </a:fld>
            <a:endParaRPr lang="en-US" noProof="0"/>
          </a:p>
        </p:txBody>
      </p:sp>
      <p:pic>
        <p:nvPicPr>
          <p:cNvPr id="10" name="Picture 9" descr="An image of a CLC Evaluation Rubric">
            <a:extLst>
              <a:ext uri="{FF2B5EF4-FFF2-40B4-BE49-F238E27FC236}">
                <a16:creationId xmlns:a16="http://schemas.microsoft.com/office/drawing/2014/main" id="{6F912E70-5A01-4F45-CEAC-D6BF5727B032}"/>
              </a:ext>
            </a:extLst>
          </p:cNvPr>
          <p:cNvPicPr>
            <a:picLocks noChangeAspect="1"/>
          </p:cNvPicPr>
          <p:nvPr/>
        </p:nvPicPr>
        <p:blipFill>
          <a:blip r:embed="rId3"/>
          <a:stretch>
            <a:fillRect/>
          </a:stretch>
        </p:blipFill>
        <p:spPr>
          <a:xfrm>
            <a:off x="2420989" y="1503310"/>
            <a:ext cx="6489086" cy="5175811"/>
          </a:xfrm>
          <a:prstGeom prst="rect">
            <a:avLst/>
          </a:prstGeom>
        </p:spPr>
      </p:pic>
      <p:sp>
        <p:nvSpPr>
          <p:cNvPr id="8" name="TextBox 7">
            <a:extLst>
              <a:ext uri="{FF2B5EF4-FFF2-40B4-BE49-F238E27FC236}">
                <a16:creationId xmlns:a16="http://schemas.microsoft.com/office/drawing/2014/main" id="{021DB551-137A-5033-CBCD-572092FC1BE6}"/>
              </a:ext>
            </a:extLst>
          </p:cNvPr>
          <p:cNvSpPr txBox="1"/>
          <p:nvPr/>
        </p:nvSpPr>
        <p:spPr>
          <a:xfrm>
            <a:off x="2887370" y="132789"/>
            <a:ext cx="5558130" cy="1323439"/>
          </a:xfrm>
          <a:prstGeom prst="rect">
            <a:avLst/>
          </a:prstGeom>
          <a:solidFill>
            <a:schemeClr val="accent1">
              <a:lumMod val="50000"/>
            </a:scheme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Candara"/>
              </a:rPr>
              <a:t>Indicators within </a:t>
            </a:r>
            <a:r>
              <a:rPr lang="en-US" sz="4000" b="1">
                <a:solidFill>
                  <a:schemeClr val="bg1"/>
                </a:solidFill>
                <a:effectLst>
                  <a:outerShdw blurRad="38100" dist="38100" dir="2700000" algn="tl">
                    <a:srgbClr val="000000">
                      <a:alpha val="43137"/>
                    </a:srgbClr>
                  </a:outerShdw>
                </a:effectLst>
                <a:latin typeface="Candara"/>
              </a:rPr>
              <a:t>Function</a:t>
            </a:r>
            <a:r>
              <a:rPr kumimoji="0" lang="en-US" sz="40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Candara"/>
              </a:rPr>
              <a:t> </a:t>
            </a:r>
            <a:r>
              <a:rPr lang="en-US" sz="4000" b="1">
                <a:solidFill>
                  <a:schemeClr val="bg1"/>
                </a:solidFill>
                <a:effectLst>
                  <a:outerShdw blurRad="38100" dist="38100" dir="2700000" algn="tl">
                    <a:srgbClr val="000000">
                      <a:alpha val="43137"/>
                    </a:srgbClr>
                  </a:outerShdw>
                </a:effectLst>
                <a:latin typeface="Candara"/>
              </a:rPr>
              <a:t>Area</a:t>
            </a:r>
            <a:endParaRPr kumimoji="0" lang="en-US" sz="40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Candara"/>
            </a:endParaRPr>
          </a:p>
        </p:txBody>
      </p:sp>
      <p:pic>
        <p:nvPicPr>
          <p:cNvPr id="5" name="Picture 4" descr="Icon for Function Area: Program Access and Delivery">
            <a:extLst>
              <a:ext uri="{FF2B5EF4-FFF2-40B4-BE49-F238E27FC236}">
                <a16:creationId xmlns:a16="http://schemas.microsoft.com/office/drawing/2014/main" id="{C021C8B3-B9B4-6D2E-7253-052BF6910DA6}"/>
              </a:ext>
            </a:extLst>
          </p:cNvPr>
          <p:cNvPicPr>
            <a:picLocks noChangeAspect="1"/>
          </p:cNvPicPr>
          <p:nvPr/>
        </p:nvPicPr>
        <p:blipFill>
          <a:blip r:embed="rId4"/>
          <a:stretch>
            <a:fillRect/>
          </a:stretch>
        </p:blipFill>
        <p:spPr>
          <a:xfrm>
            <a:off x="280014" y="1047471"/>
            <a:ext cx="1964345" cy="2978429"/>
          </a:xfrm>
          <a:prstGeom prst="rect">
            <a:avLst/>
          </a:prstGeom>
        </p:spPr>
      </p:pic>
      <p:sp>
        <p:nvSpPr>
          <p:cNvPr id="3" name="Title 2" hidden="1">
            <a:extLst>
              <a:ext uri="{FF2B5EF4-FFF2-40B4-BE49-F238E27FC236}">
                <a16:creationId xmlns:a16="http://schemas.microsoft.com/office/drawing/2014/main" id="{B3DD704A-D5B9-4F89-93E4-0D784B8A74AC}"/>
              </a:ext>
            </a:extLst>
          </p:cNvPr>
          <p:cNvSpPr>
            <a:spLocks noGrp="1"/>
          </p:cNvSpPr>
          <p:nvPr>
            <p:ph type="title"/>
          </p:nvPr>
        </p:nvSpPr>
        <p:spPr/>
        <p:txBody>
          <a:bodyPr/>
          <a:lstStyle/>
          <a:p>
            <a:r>
              <a:rPr lang="en-US" dirty="0"/>
              <a:t>Function Area: Program Access and Delivery</a:t>
            </a:r>
          </a:p>
        </p:txBody>
      </p:sp>
    </p:spTree>
    <p:extLst>
      <p:ext uri="{BB962C8B-B14F-4D97-AF65-F5344CB8AC3E}">
        <p14:creationId xmlns:p14="http://schemas.microsoft.com/office/powerpoint/2010/main" val="1915178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56F5FE-6367-44EB-7284-4238D673FDD4}"/>
              </a:ext>
            </a:extLst>
          </p:cNvPr>
          <p:cNvSpPr>
            <a:spLocks noGrp="1"/>
          </p:cNvSpPr>
          <p:nvPr>
            <p:ph type="sldNum" sz="quarter" idx="12"/>
          </p:nvPr>
        </p:nvSpPr>
        <p:spPr/>
        <p:txBody>
          <a:bodyPr/>
          <a:lstStyle/>
          <a:p>
            <a:pPr lvl="0"/>
            <a:fld id="{A297CB40-D9BE-4CE6-A22F-5A7D8FBE1E51}" type="slidenum">
              <a:rPr lang="en-US" noProof="0" smtClean="0"/>
              <a:pPr lvl="0"/>
              <a:t>23</a:t>
            </a:fld>
            <a:endParaRPr lang="en-US" noProof="0"/>
          </a:p>
        </p:txBody>
      </p:sp>
      <p:grpSp>
        <p:nvGrpSpPr>
          <p:cNvPr id="9" name="Google Shape;57;p15">
            <a:extLst>
              <a:ext uri="{FF2B5EF4-FFF2-40B4-BE49-F238E27FC236}">
                <a16:creationId xmlns:a16="http://schemas.microsoft.com/office/drawing/2014/main" id="{549ACE54-940C-3657-4008-7DF74924E6FF}"/>
              </a:ext>
              <a:ext uri="{C183D7F6-B498-43B3-948B-1728B52AA6E4}">
                <adec:decorative xmlns:adec="http://schemas.microsoft.com/office/drawing/2017/decorative" val="1"/>
              </a:ext>
            </a:extLst>
          </p:cNvPr>
          <p:cNvGrpSpPr/>
          <p:nvPr/>
        </p:nvGrpSpPr>
        <p:grpSpPr>
          <a:xfrm>
            <a:off x="290161" y="1488440"/>
            <a:ext cx="8498906" cy="5166266"/>
            <a:chOff x="4354079" y="1100948"/>
            <a:chExt cx="4503986" cy="2780686"/>
          </a:xfrm>
        </p:grpSpPr>
        <p:sp>
          <p:nvSpPr>
            <p:cNvPr id="14" name="Google Shape;62;p15">
              <a:extLst>
                <a:ext uri="{FF2B5EF4-FFF2-40B4-BE49-F238E27FC236}">
                  <a16:creationId xmlns:a16="http://schemas.microsoft.com/office/drawing/2014/main" id="{949A833D-77EB-3BE3-8073-ED3F5AB4BC94}"/>
                </a:ext>
              </a:extLst>
            </p:cNvPr>
            <p:cNvSpPr/>
            <p:nvPr/>
          </p:nvSpPr>
          <p:spPr>
            <a:xfrm>
              <a:off x="5288353" y="1121374"/>
              <a:ext cx="3569712" cy="938698"/>
            </a:xfrm>
            <a:custGeom>
              <a:avLst/>
              <a:gdLst/>
              <a:ahLst/>
              <a:cxnLst/>
              <a:rect l="l" t="t" r="r" b="b"/>
              <a:pathLst>
                <a:path w="102192" h="36398" extrusionOk="0">
                  <a:moveTo>
                    <a:pt x="1" y="1"/>
                  </a:moveTo>
                  <a:cubicBezTo>
                    <a:pt x="10049" y="1"/>
                    <a:pt x="18193" y="8145"/>
                    <a:pt x="18193" y="18193"/>
                  </a:cubicBezTo>
                  <a:cubicBezTo>
                    <a:pt x="18193" y="28242"/>
                    <a:pt x="10049" y="36398"/>
                    <a:pt x="1" y="36398"/>
                  </a:cubicBezTo>
                  <a:lnTo>
                    <a:pt x="83999" y="36398"/>
                  </a:lnTo>
                  <a:cubicBezTo>
                    <a:pt x="94048" y="36398"/>
                    <a:pt x="102192" y="28242"/>
                    <a:pt x="102192" y="18193"/>
                  </a:cubicBezTo>
                  <a:cubicBezTo>
                    <a:pt x="102192" y="8145"/>
                    <a:pt x="94048" y="1"/>
                    <a:pt x="83999" y="1"/>
                  </a:cubicBezTo>
                  <a:close/>
                </a:path>
              </a:pathLst>
            </a:custGeom>
            <a:solidFill>
              <a:schemeClr val="bg2">
                <a:lumMod val="50000"/>
              </a:schemeClr>
            </a:solidFill>
            <a:ln>
              <a:noFill/>
            </a:ln>
          </p:spPr>
          <p:txBody>
            <a:bodyPr spcFirstLastPara="1" wrap="square" lIns="731500" tIns="91425" rIns="457200" bIns="91425" anchor="ctr" anchorCtr="0">
              <a:noAutofit/>
            </a:bodyPr>
            <a:lstStyle/>
            <a:p>
              <a:pPr algn="ctr">
                <a:buClr>
                  <a:schemeClr val="dk1"/>
                </a:buClr>
                <a:buSzPts val="1100"/>
                <a:buFont typeface="Arial"/>
              </a:pPr>
              <a:endParaRPr lang="en-US">
                <a:solidFill>
                  <a:srgbClr val="FFFFFF"/>
                </a:solidFill>
                <a:latin typeface="Roboto"/>
                <a:ea typeface="Roboto"/>
                <a:cs typeface="Roboto"/>
              </a:endParaRPr>
            </a:p>
          </p:txBody>
        </p:sp>
        <p:sp>
          <p:nvSpPr>
            <p:cNvPr id="16" name="Google Shape;64;p15">
              <a:extLst>
                <a:ext uri="{FF2B5EF4-FFF2-40B4-BE49-F238E27FC236}">
                  <a16:creationId xmlns:a16="http://schemas.microsoft.com/office/drawing/2014/main" id="{9B474D92-7073-A9FF-8DD6-A5F985E2365E}"/>
                </a:ext>
              </a:extLst>
            </p:cNvPr>
            <p:cNvSpPr/>
            <p:nvPr/>
          </p:nvSpPr>
          <p:spPr>
            <a:xfrm>
              <a:off x="4354079" y="1924104"/>
              <a:ext cx="3688898" cy="1054306"/>
            </a:xfrm>
            <a:custGeom>
              <a:avLst/>
              <a:gdLst/>
              <a:ahLst/>
              <a:cxnLst/>
              <a:rect l="l" t="t" r="r" b="b"/>
              <a:pathLst>
                <a:path w="102193" h="36399" extrusionOk="0">
                  <a:moveTo>
                    <a:pt x="18194" y="1"/>
                  </a:moveTo>
                  <a:cubicBezTo>
                    <a:pt x="8145" y="1"/>
                    <a:pt x="1" y="8145"/>
                    <a:pt x="1" y="18194"/>
                  </a:cubicBezTo>
                  <a:cubicBezTo>
                    <a:pt x="1" y="28243"/>
                    <a:pt x="8145" y="36398"/>
                    <a:pt x="18194" y="36398"/>
                  </a:cubicBezTo>
                  <a:lnTo>
                    <a:pt x="102192" y="36398"/>
                  </a:lnTo>
                  <a:cubicBezTo>
                    <a:pt x="92143" y="36398"/>
                    <a:pt x="83999" y="28243"/>
                    <a:pt x="83999" y="18194"/>
                  </a:cubicBezTo>
                  <a:cubicBezTo>
                    <a:pt x="83999" y="8145"/>
                    <a:pt x="92143" y="1"/>
                    <a:pt x="102192" y="1"/>
                  </a:cubicBezTo>
                  <a:close/>
                </a:path>
              </a:pathLst>
            </a:custGeom>
            <a:solidFill>
              <a:schemeClr val="accent5">
                <a:lumMod val="50000"/>
              </a:schemeClr>
            </a:solidFill>
            <a:ln>
              <a:noFill/>
            </a:ln>
          </p:spPr>
          <p:txBody>
            <a:bodyPr spcFirstLastPara="1" wrap="square" lIns="457200" tIns="91425" rIns="731500" bIns="91425" anchor="ctr" anchorCtr="0">
              <a:noAutofit/>
            </a:bodyPr>
            <a:lstStyle/>
            <a:p>
              <a:pPr marL="0" lvl="0" indent="0" algn="ctr" rtl="0">
                <a:spcBef>
                  <a:spcPts val="0"/>
                </a:spcBef>
                <a:spcAft>
                  <a:spcPts val="0"/>
                </a:spcAft>
                <a:buClr>
                  <a:schemeClr val="dk1"/>
                </a:buClr>
                <a:buSzPts val="1100"/>
                <a:buFont typeface="Arial"/>
                <a:buNone/>
              </a:pPr>
              <a:endParaRPr>
                <a:solidFill>
                  <a:srgbClr val="FFFFFF"/>
                </a:solidFill>
                <a:latin typeface="Roboto"/>
                <a:ea typeface="Roboto"/>
                <a:cs typeface="Roboto"/>
                <a:sym typeface="Roboto"/>
              </a:endParaRPr>
            </a:p>
          </p:txBody>
        </p:sp>
        <p:sp>
          <p:nvSpPr>
            <p:cNvPr id="12" name="Google Shape;60;p15">
              <a:extLst>
                <a:ext uri="{FF2B5EF4-FFF2-40B4-BE49-F238E27FC236}">
                  <a16:creationId xmlns:a16="http://schemas.microsoft.com/office/drawing/2014/main" id="{5B2EB3AC-E5E6-B719-F445-BE07A1AE9374}"/>
                </a:ext>
                <a:ext uri="{C183D7F6-B498-43B3-948B-1728B52AA6E4}">
                  <adec:decorative xmlns:adec="http://schemas.microsoft.com/office/drawing/2017/decorative" val="0"/>
                </a:ext>
              </a:extLst>
            </p:cNvPr>
            <p:cNvSpPr/>
            <p:nvPr/>
          </p:nvSpPr>
          <p:spPr>
            <a:xfrm>
              <a:off x="5365547" y="2893143"/>
              <a:ext cx="3204671" cy="905743"/>
            </a:xfrm>
            <a:custGeom>
              <a:avLst/>
              <a:gdLst/>
              <a:ahLst/>
              <a:cxnLst/>
              <a:rect l="l" t="t" r="r" b="b"/>
              <a:pathLst>
                <a:path w="102192" h="36399" extrusionOk="0">
                  <a:moveTo>
                    <a:pt x="1" y="1"/>
                  </a:moveTo>
                  <a:cubicBezTo>
                    <a:pt x="10049" y="1"/>
                    <a:pt x="18193" y="8145"/>
                    <a:pt x="18193" y="18194"/>
                  </a:cubicBezTo>
                  <a:cubicBezTo>
                    <a:pt x="18193" y="28242"/>
                    <a:pt x="10049" y="36398"/>
                    <a:pt x="1" y="36398"/>
                  </a:cubicBezTo>
                  <a:lnTo>
                    <a:pt x="83999" y="36398"/>
                  </a:lnTo>
                  <a:cubicBezTo>
                    <a:pt x="94048" y="36398"/>
                    <a:pt x="102192" y="28242"/>
                    <a:pt x="102192" y="18194"/>
                  </a:cubicBezTo>
                  <a:cubicBezTo>
                    <a:pt x="102192" y="8145"/>
                    <a:pt x="94048" y="1"/>
                    <a:pt x="83999" y="1"/>
                  </a:cubicBezTo>
                  <a:close/>
                </a:path>
              </a:pathLst>
            </a:custGeom>
            <a:solidFill>
              <a:schemeClr val="accent2"/>
            </a:solidFill>
            <a:ln>
              <a:solidFill>
                <a:schemeClr val="accent5">
                  <a:lumMod val="50000"/>
                </a:schemeClr>
              </a:solidFill>
            </a:ln>
          </p:spPr>
          <p:txBody>
            <a:bodyPr spcFirstLastPara="1" wrap="square" lIns="731500" tIns="91425" rIns="457200" bIns="91425" anchor="ctr" anchorCtr="0">
              <a:noAutofit/>
            </a:bodyPr>
            <a:lstStyle/>
            <a:p>
              <a:pPr marL="0" lvl="0" indent="0" algn="ctr" rtl="0">
                <a:spcBef>
                  <a:spcPts val="0"/>
                </a:spcBef>
                <a:spcAft>
                  <a:spcPts val="0"/>
                </a:spcAft>
                <a:buClr>
                  <a:schemeClr val="dk1"/>
                </a:buClr>
                <a:buSzPts val="1100"/>
                <a:buFont typeface="Arial"/>
                <a:buNone/>
              </a:pPr>
              <a:endParaRPr>
                <a:solidFill>
                  <a:srgbClr val="FFFFFF"/>
                </a:solidFill>
                <a:latin typeface="Roboto"/>
                <a:ea typeface="Roboto"/>
                <a:cs typeface="Roboto"/>
                <a:sym typeface="Roboto"/>
              </a:endParaRPr>
            </a:p>
          </p:txBody>
        </p:sp>
        <p:sp>
          <p:nvSpPr>
            <p:cNvPr id="17" name="Google Shape;65;p15">
              <a:extLst>
                <a:ext uri="{FF2B5EF4-FFF2-40B4-BE49-F238E27FC236}">
                  <a16:creationId xmlns:a16="http://schemas.microsoft.com/office/drawing/2014/main" id="{1012B66F-8DF8-A5E9-2C14-148C19D0D62C}"/>
                </a:ext>
                <a:ext uri="{C183D7F6-B498-43B3-948B-1728B52AA6E4}">
                  <adec:decorative xmlns:adec="http://schemas.microsoft.com/office/drawing/2017/decorative" val="1"/>
                </a:ext>
              </a:extLst>
            </p:cNvPr>
            <p:cNvSpPr/>
            <p:nvPr/>
          </p:nvSpPr>
          <p:spPr>
            <a:xfrm>
              <a:off x="7361946" y="1924105"/>
              <a:ext cx="1058649" cy="1086839"/>
            </a:xfrm>
            <a:custGeom>
              <a:avLst/>
              <a:gdLst>
                <a:gd name="connsiteX0" fmla="*/ 529164 w 1058649"/>
                <a:gd name="connsiteY0" fmla="*/ 29 h 1086839"/>
                <a:gd name="connsiteX1" fmla="*/ 29 w 1058649"/>
                <a:gd name="connsiteY1" fmla="*/ 543255 h 1086839"/>
                <a:gd name="connsiteX2" fmla="*/ 529164 w 1058649"/>
                <a:gd name="connsiteY2" fmla="*/ 1086809 h 1086839"/>
                <a:gd name="connsiteX3" fmla="*/ 1058619 w 1058649"/>
                <a:gd name="connsiteY3" fmla="*/ 543255 h 1086839"/>
                <a:gd name="connsiteX4" fmla="*/ 529164 w 1058649"/>
                <a:gd name="connsiteY4" fmla="*/ 29 h 1086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649" h="1086839" fill="none" extrusionOk="0">
                  <a:moveTo>
                    <a:pt x="529164" y="29"/>
                  </a:moveTo>
                  <a:cubicBezTo>
                    <a:pt x="300859" y="-35027"/>
                    <a:pt x="65071" y="237719"/>
                    <a:pt x="29" y="543255"/>
                  </a:cubicBezTo>
                  <a:cubicBezTo>
                    <a:pt x="-52267" y="876440"/>
                    <a:pt x="292886" y="1095155"/>
                    <a:pt x="529164" y="1086809"/>
                  </a:cubicBezTo>
                  <a:cubicBezTo>
                    <a:pt x="826839" y="1081264"/>
                    <a:pt x="999152" y="823941"/>
                    <a:pt x="1058619" y="543255"/>
                  </a:cubicBezTo>
                  <a:cubicBezTo>
                    <a:pt x="992717" y="285148"/>
                    <a:pt x="843843" y="42578"/>
                    <a:pt x="529164" y="29"/>
                  </a:cubicBezTo>
                  <a:close/>
                </a:path>
                <a:path w="1058649" h="1086839" stroke="0" extrusionOk="0">
                  <a:moveTo>
                    <a:pt x="529164" y="29"/>
                  </a:moveTo>
                  <a:cubicBezTo>
                    <a:pt x="245783" y="-8062"/>
                    <a:pt x="2601" y="249728"/>
                    <a:pt x="29" y="543255"/>
                  </a:cubicBezTo>
                  <a:cubicBezTo>
                    <a:pt x="-71055" y="803993"/>
                    <a:pt x="191395" y="1102039"/>
                    <a:pt x="529164" y="1086809"/>
                  </a:cubicBezTo>
                  <a:cubicBezTo>
                    <a:pt x="845135" y="1095452"/>
                    <a:pt x="1028299" y="881723"/>
                    <a:pt x="1058619" y="543255"/>
                  </a:cubicBezTo>
                  <a:cubicBezTo>
                    <a:pt x="1106409" y="280833"/>
                    <a:pt x="806036" y="9121"/>
                    <a:pt x="529164" y="29"/>
                  </a:cubicBezTo>
                  <a:close/>
                </a:path>
              </a:pathLst>
            </a:custGeom>
            <a:solidFill>
              <a:schemeClr val="accent5">
                <a:lumMod val="50000"/>
              </a:schemeClr>
            </a:solidFill>
            <a:ln w="28575">
              <a:solidFill>
                <a:schemeClr val="bg1"/>
              </a:solidFill>
              <a:extLst>
                <a:ext uri="{C807C97D-BFC1-408E-A445-0C87EB9F89A2}">
                  <ask:lineSketchStyleProps xmlns:ask="http://schemas.microsoft.com/office/drawing/2018/sketchyshapes" sd="1808761005">
                    <a:custGeom>
                      <a:avLst/>
                      <a:gdLst/>
                      <a:ahLst/>
                      <a:cxnLst/>
                      <a:rect l="l" t="t" r="r" b="b"/>
                      <a:pathLst>
                        <a:path w="36399" h="36399" extrusionOk="0">
                          <a:moveTo>
                            <a:pt x="18194" y="1"/>
                          </a:moveTo>
                          <a:cubicBezTo>
                            <a:pt x="8145" y="1"/>
                            <a:pt x="1" y="8145"/>
                            <a:pt x="1" y="18194"/>
                          </a:cubicBezTo>
                          <a:cubicBezTo>
                            <a:pt x="1" y="28243"/>
                            <a:pt x="8145" y="36398"/>
                            <a:pt x="18194" y="36398"/>
                          </a:cubicBezTo>
                          <a:cubicBezTo>
                            <a:pt x="28254" y="36398"/>
                            <a:pt x="36398" y="28243"/>
                            <a:pt x="36398" y="18194"/>
                          </a:cubicBezTo>
                          <a:cubicBezTo>
                            <a:pt x="36398" y="8145"/>
                            <a:pt x="28254" y="1"/>
                            <a:pt x="18194" y="1"/>
                          </a:cubicBezTo>
                          <a:close/>
                        </a:path>
                      </a:pathLst>
                    </a:custGeom>
                    <ask:type>
                      <ask:lineSketchScribble/>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1;p15">
              <a:extLst>
                <a:ext uri="{FF2B5EF4-FFF2-40B4-BE49-F238E27FC236}">
                  <a16:creationId xmlns:a16="http://schemas.microsoft.com/office/drawing/2014/main" id="{181B7981-1B64-5719-37B7-D1997936DDC1}"/>
                </a:ext>
                <a:ext uri="{C183D7F6-B498-43B3-948B-1728B52AA6E4}">
                  <adec:decorative xmlns:adec="http://schemas.microsoft.com/office/drawing/2017/decorative" val="1"/>
                </a:ext>
              </a:extLst>
            </p:cNvPr>
            <p:cNvSpPr/>
            <p:nvPr/>
          </p:nvSpPr>
          <p:spPr>
            <a:xfrm>
              <a:off x="4911153" y="2902734"/>
              <a:ext cx="1040253" cy="978900"/>
            </a:xfrm>
            <a:custGeom>
              <a:avLst/>
              <a:gdLst>
                <a:gd name="connsiteX0" fmla="*/ 519940 w 1040253"/>
                <a:gd name="connsiteY0" fmla="*/ 26 h 978900"/>
                <a:gd name="connsiteX1" fmla="*/ 28 w 1040253"/>
                <a:gd name="connsiteY1" fmla="*/ 489302 h 978900"/>
                <a:gd name="connsiteX2" fmla="*/ 519940 w 1040253"/>
                <a:gd name="connsiteY2" fmla="*/ 978873 h 978900"/>
                <a:gd name="connsiteX3" fmla="*/ 1040224 w 1040253"/>
                <a:gd name="connsiteY3" fmla="*/ 489302 h 978900"/>
                <a:gd name="connsiteX4" fmla="*/ 519940 w 1040253"/>
                <a:gd name="connsiteY4" fmla="*/ 26 h 97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253" h="978900" fill="none" extrusionOk="0">
                  <a:moveTo>
                    <a:pt x="519940" y="26"/>
                  </a:moveTo>
                  <a:cubicBezTo>
                    <a:pt x="250371" y="14729"/>
                    <a:pt x="-23668" y="189332"/>
                    <a:pt x="28" y="489302"/>
                  </a:cubicBezTo>
                  <a:cubicBezTo>
                    <a:pt x="-60619" y="763336"/>
                    <a:pt x="220304" y="1029276"/>
                    <a:pt x="519940" y="978873"/>
                  </a:cubicBezTo>
                  <a:cubicBezTo>
                    <a:pt x="807203" y="957609"/>
                    <a:pt x="1010778" y="769605"/>
                    <a:pt x="1040224" y="489302"/>
                  </a:cubicBezTo>
                  <a:cubicBezTo>
                    <a:pt x="1019908" y="192762"/>
                    <a:pt x="852209" y="-25256"/>
                    <a:pt x="519940" y="26"/>
                  </a:cubicBezTo>
                  <a:close/>
                </a:path>
                <a:path w="1040253" h="978900" stroke="0" extrusionOk="0">
                  <a:moveTo>
                    <a:pt x="519940" y="26"/>
                  </a:moveTo>
                  <a:cubicBezTo>
                    <a:pt x="229687" y="-5671"/>
                    <a:pt x="6393" y="216210"/>
                    <a:pt x="28" y="489302"/>
                  </a:cubicBezTo>
                  <a:cubicBezTo>
                    <a:pt x="28625" y="820151"/>
                    <a:pt x="211059" y="988999"/>
                    <a:pt x="519940" y="978873"/>
                  </a:cubicBezTo>
                  <a:cubicBezTo>
                    <a:pt x="791346" y="965174"/>
                    <a:pt x="1074856" y="746657"/>
                    <a:pt x="1040224" y="489302"/>
                  </a:cubicBezTo>
                  <a:cubicBezTo>
                    <a:pt x="1008176" y="185646"/>
                    <a:pt x="819786" y="9615"/>
                    <a:pt x="519940" y="26"/>
                  </a:cubicBezTo>
                  <a:close/>
                </a:path>
              </a:pathLst>
            </a:custGeom>
            <a:solidFill>
              <a:schemeClr val="accent2"/>
            </a:solidFill>
            <a:ln w="28575">
              <a:solidFill>
                <a:schemeClr val="bg2"/>
              </a:solidFill>
              <a:extLst>
                <a:ext uri="{C807C97D-BFC1-408E-A445-0C87EB9F89A2}">
                  <ask:lineSketchStyleProps xmlns:ask="http://schemas.microsoft.com/office/drawing/2018/sketchyshapes" sd="3978248048">
                    <a:custGeom>
                      <a:avLst/>
                      <a:gdLst/>
                      <a:ahLst/>
                      <a:cxnLst/>
                      <a:rect l="l" t="t" r="r" b="b"/>
                      <a:pathLst>
                        <a:path w="36399" h="36399" extrusionOk="0">
                          <a:moveTo>
                            <a:pt x="18193" y="1"/>
                          </a:moveTo>
                          <a:cubicBezTo>
                            <a:pt x="8145" y="1"/>
                            <a:pt x="1" y="8145"/>
                            <a:pt x="1" y="18194"/>
                          </a:cubicBezTo>
                          <a:cubicBezTo>
                            <a:pt x="1" y="28242"/>
                            <a:pt x="8145" y="36398"/>
                            <a:pt x="18193" y="36398"/>
                          </a:cubicBezTo>
                          <a:cubicBezTo>
                            <a:pt x="28242" y="36398"/>
                            <a:pt x="36398" y="28242"/>
                            <a:pt x="36398" y="18194"/>
                          </a:cubicBezTo>
                          <a:cubicBezTo>
                            <a:pt x="36398" y="8145"/>
                            <a:pt x="28242" y="1"/>
                            <a:pt x="18193" y="1"/>
                          </a:cubicBezTo>
                          <a:close/>
                        </a:path>
                      </a:pathLst>
                    </a:custGeom>
                    <ask:type>
                      <ask:lineSketchScribble/>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3;p15">
              <a:extLst>
                <a:ext uri="{FF2B5EF4-FFF2-40B4-BE49-F238E27FC236}">
                  <a16:creationId xmlns:a16="http://schemas.microsoft.com/office/drawing/2014/main" id="{571BACB5-6407-155C-8F44-F074CF94CD4B}"/>
                </a:ext>
                <a:ext uri="{C183D7F6-B498-43B3-948B-1728B52AA6E4}">
                  <adec:decorative xmlns:adec="http://schemas.microsoft.com/office/drawing/2017/decorative" val="1"/>
                </a:ext>
              </a:extLst>
            </p:cNvPr>
            <p:cNvSpPr/>
            <p:nvPr/>
          </p:nvSpPr>
          <p:spPr>
            <a:xfrm>
              <a:off x="4825875" y="1100948"/>
              <a:ext cx="1114324" cy="932461"/>
            </a:xfrm>
            <a:custGeom>
              <a:avLst/>
              <a:gdLst>
                <a:gd name="connsiteX0" fmla="*/ 556963 w 1114324"/>
                <a:gd name="connsiteY0" fmla="*/ 25 h 932461"/>
                <a:gd name="connsiteX1" fmla="*/ 30 w 1114324"/>
                <a:gd name="connsiteY1" fmla="*/ 466076 h 932461"/>
                <a:gd name="connsiteX2" fmla="*/ 556963 w 1114324"/>
                <a:gd name="connsiteY2" fmla="*/ 932461 h 932461"/>
                <a:gd name="connsiteX3" fmla="*/ 1114293 w 1114324"/>
                <a:gd name="connsiteY3" fmla="*/ 466076 h 932461"/>
                <a:gd name="connsiteX4" fmla="*/ 556963 w 1114324"/>
                <a:gd name="connsiteY4" fmla="*/ 25 h 932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324" h="932461" fill="none" extrusionOk="0">
                  <a:moveTo>
                    <a:pt x="556963" y="25"/>
                  </a:moveTo>
                  <a:cubicBezTo>
                    <a:pt x="266477" y="14336"/>
                    <a:pt x="-5244" y="202048"/>
                    <a:pt x="30" y="466076"/>
                  </a:cubicBezTo>
                  <a:cubicBezTo>
                    <a:pt x="-35089" y="725721"/>
                    <a:pt x="233278" y="997417"/>
                    <a:pt x="556963" y="932461"/>
                  </a:cubicBezTo>
                  <a:cubicBezTo>
                    <a:pt x="864685" y="908386"/>
                    <a:pt x="1084956" y="733556"/>
                    <a:pt x="1114293" y="466076"/>
                  </a:cubicBezTo>
                  <a:cubicBezTo>
                    <a:pt x="1077584" y="161165"/>
                    <a:pt x="902237" y="-21082"/>
                    <a:pt x="556963" y="25"/>
                  </a:cubicBezTo>
                  <a:close/>
                </a:path>
                <a:path w="1114324" h="932461" stroke="0" extrusionOk="0">
                  <a:moveTo>
                    <a:pt x="556963" y="25"/>
                  </a:moveTo>
                  <a:cubicBezTo>
                    <a:pt x="236776" y="-23166"/>
                    <a:pt x="43205" y="189408"/>
                    <a:pt x="30" y="466076"/>
                  </a:cubicBezTo>
                  <a:cubicBezTo>
                    <a:pt x="12003" y="748899"/>
                    <a:pt x="208661" y="951432"/>
                    <a:pt x="556963" y="932461"/>
                  </a:cubicBezTo>
                  <a:cubicBezTo>
                    <a:pt x="828036" y="900728"/>
                    <a:pt x="1159895" y="706567"/>
                    <a:pt x="1114293" y="466076"/>
                  </a:cubicBezTo>
                  <a:cubicBezTo>
                    <a:pt x="1077363" y="170171"/>
                    <a:pt x="893695" y="22069"/>
                    <a:pt x="556963" y="25"/>
                  </a:cubicBezTo>
                  <a:close/>
                </a:path>
              </a:pathLst>
            </a:custGeom>
            <a:solidFill>
              <a:schemeClr val="bg2">
                <a:lumMod val="50000"/>
              </a:schemeClr>
            </a:solidFill>
            <a:ln w="28575">
              <a:solidFill>
                <a:schemeClr val="bg2"/>
              </a:solidFill>
              <a:extLst>
                <a:ext uri="{C807C97D-BFC1-408E-A445-0C87EB9F89A2}">
                  <ask:lineSketchStyleProps xmlns:ask="http://schemas.microsoft.com/office/drawing/2018/sketchyshapes" sd="3978248048">
                    <a:custGeom>
                      <a:avLst/>
                      <a:gdLst/>
                      <a:ahLst/>
                      <a:cxnLst/>
                      <a:rect l="l" t="t" r="r" b="b"/>
                      <a:pathLst>
                        <a:path w="36399" h="36398" extrusionOk="0">
                          <a:moveTo>
                            <a:pt x="18193" y="1"/>
                          </a:moveTo>
                          <a:cubicBezTo>
                            <a:pt x="8145" y="1"/>
                            <a:pt x="1" y="8145"/>
                            <a:pt x="1" y="18193"/>
                          </a:cubicBezTo>
                          <a:cubicBezTo>
                            <a:pt x="1" y="28242"/>
                            <a:pt x="8145" y="36398"/>
                            <a:pt x="18193" y="36398"/>
                          </a:cubicBezTo>
                          <a:cubicBezTo>
                            <a:pt x="28242" y="36398"/>
                            <a:pt x="36398" y="28242"/>
                            <a:pt x="36398" y="18193"/>
                          </a:cubicBezTo>
                          <a:cubicBezTo>
                            <a:pt x="36398" y="8145"/>
                            <a:pt x="28242" y="1"/>
                            <a:pt x="18193" y="1"/>
                          </a:cubicBezTo>
                          <a:close/>
                        </a:path>
                      </a:pathLst>
                    </a:custGeom>
                    <ask:type>
                      <ask:lineSketchFreehand/>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59;p24">
            <a:extLst>
              <a:ext uri="{FF2B5EF4-FFF2-40B4-BE49-F238E27FC236}">
                <a16:creationId xmlns:a16="http://schemas.microsoft.com/office/drawing/2014/main" id="{F395D739-77D7-7B14-4FD9-E809355BFEE2}"/>
              </a:ext>
              <a:ext uri="{C183D7F6-B498-43B3-948B-1728B52AA6E4}">
                <adec:decorative xmlns:adec="http://schemas.microsoft.com/office/drawing/2017/decorative" val="1"/>
              </a:ext>
            </a:extLst>
          </p:cNvPr>
          <p:cNvSpPr/>
          <p:nvPr/>
        </p:nvSpPr>
        <p:spPr>
          <a:xfrm>
            <a:off x="6392410" y="3574918"/>
            <a:ext cx="1020577" cy="943429"/>
          </a:xfrm>
          <a:custGeom>
            <a:avLst/>
            <a:gdLst/>
            <a:ahLst/>
            <a:cxnLst/>
            <a:rect l="l" t="t" r="r" b="b"/>
            <a:pathLst>
              <a:path w="30683" h="30695" extrusionOk="0">
                <a:moveTo>
                  <a:pt x="15348" y="1"/>
                </a:moveTo>
                <a:cubicBezTo>
                  <a:pt x="6871" y="1"/>
                  <a:pt x="1" y="6871"/>
                  <a:pt x="1" y="15348"/>
                </a:cubicBezTo>
                <a:cubicBezTo>
                  <a:pt x="1" y="23825"/>
                  <a:pt x="6871" y="30695"/>
                  <a:pt x="15348" y="30695"/>
                </a:cubicBezTo>
                <a:cubicBezTo>
                  <a:pt x="23813" y="30695"/>
                  <a:pt x="30683" y="23825"/>
                  <a:pt x="30683" y="15348"/>
                </a:cubicBezTo>
                <a:cubicBezTo>
                  <a:pt x="30683" y="6871"/>
                  <a:pt x="23813" y="1"/>
                  <a:pt x="15348" y="1"/>
                </a:cubicBezTo>
                <a:close/>
              </a:path>
            </a:pathLst>
          </a:cu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59;p24">
            <a:extLst>
              <a:ext uri="{FF2B5EF4-FFF2-40B4-BE49-F238E27FC236}">
                <a16:creationId xmlns:a16="http://schemas.microsoft.com/office/drawing/2014/main" id="{BD7A22CB-9EC6-6BC1-1815-BC195A9D0308}"/>
              </a:ext>
              <a:ext uri="{C183D7F6-B498-43B3-948B-1728B52AA6E4}">
                <adec:decorative xmlns:adec="http://schemas.microsoft.com/office/drawing/2017/decorative" val="1"/>
              </a:ext>
            </a:extLst>
          </p:cNvPr>
          <p:cNvSpPr/>
          <p:nvPr/>
        </p:nvSpPr>
        <p:spPr>
          <a:xfrm>
            <a:off x="1773346" y="1842523"/>
            <a:ext cx="1010407" cy="944829"/>
          </a:xfrm>
          <a:custGeom>
            <a:avLst/>
            <a:gdLst/>
            <a:ahLst/>
            <a:cxnLst/>
            <a:rect l="l" t="t" r="r" b="b"/>
            <a:pathLst>
              <a:path w="30683" h="30695" extrusionOk="0">
                <a:moveTo>
                  <a:pt x="15348" y="1"/>
                </a:moveTo>
                <a:cubicBezTo>
                  <a:pt x="6871" y="1"/>
                  <a:pt x="1" y="6871"/>
                  <a:pt x="1" y="15348"/>
                </a:cubicBezTo>
                <a:cubicBezTo>
                  <a:pt x="1" y="23825"/>
                  <a:pt x="6871" y="30695"/>
                  <a:pt x="15348" y="30695"/>
                </a:cubicBezTo>
                <a:cubicBezTo>
                  <a:pt x="23813" y="30695"/>
                  <a:pt x="30683" y="23825"/>
                  <a:pt x="30683" y="15348"/>
                </a:cubicBezTo>
                <a:cubicBezTo>
                  <a:pt x="30683" y="6871"/>
                  <a:pt x="23813" y="1"/>
                  <a:pt x="15348" y="1"/>
                </a:cubicBezTo>
                <a:close/>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59;p24">
            <a:extLst>
              <a:ext uri="{FF2B5EF4-FFF2-40B4-BE49-F238E27FC236}">
                <a16:creationId xmlns:a16="http://schemas.microsoft.com/office/drawing/2014/main" id="{19C877A5-03C7-B754-8FBB-1943977091C4}"/>
              </a:ext>
              <a:ext uri="{C183D7F6-B498-43B3-948B-1728B52AA6E4}">
                <adec:decorative xmlns:adec="http://schemas.microsoft.com/office/drawing/2017/decorative" val="1"/>
              </a:ext>
            </a:extLst>
          </p:cNvPr>
          <p:cNvSpPr/>
          <p:nvPr/>
        </p:nvSpPr>
        <p:spPr>
          <a:xfrm>
            <a:off x="1731294" y="5264303"/>
            <a:ext cx="1058410" cy="1010407"/>
          </a:xfrm>
          <a:custGeom>
            <a:avLst/>
            <a:gdLst/>
            <a:ahLst/>
            <a:cxnLst/>
            <a:rect l="l" t="t" r="r" b="b"/>
            <a:pathLst>
              <a:path w="30683" h="30695" extrusionOk="0">
                <a:moveTo>
                  <a:pt x="15348" y="1"/>
                </a:moveTo>
                <a:cubicBezTo>
                  <a:pt x="6871" y="1"/>
                  <a:pt x="1" y="6871"/>
                  <a:pt x="1" y="15348"/>
                </a:cubicBezTo>
                <a:cubicBezTo>
                  <a:pt x="1" y="23825"/>
                  <a:pt x="6871" y="30695"/>
                  <a:pt x="15348" y="30695"/>
                </a:cubicBezTo>
                <a:cubicBezTo>
                  <a:pt x="23813" y="30695"/>
                  <a:pt x="30683" y="23825"/>
                  <a:pt x="30683" y="15348"/>
                </a:cubicBezTo>
                <a:cubicBezTo>
                  <a:pt x="30683" y="6871"/>
                  <a:pt x="23813" y="1"/>
                  <a:pt x="15348" y="1"/>
                </a:cubicBezTo>
                <a:close/>
              </a:path>
            </a:pathLst>
          </a:custGeom>
          <a:noFill/>
          <a:ln w="19050" cap="flat" cmpd="sng">
            <a:solidFill>
              <a:schemeClr val="accent5">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86288B0A-087D-540E-5B2B-0E742970208A}"/>
              </a:ext>
            </a:extLst>
          </p:cNvPr>
          <p:cNvSpPr txBox="1"/>
          <p:nvPr/>
        </p:nvSpPr>
        <p:spPr>
          <a:xfrm>
            <a:off x="3322186" y="5240783"/>
            <a:ext cx="4641385" cy="1015663"/>
          </a:xfrm>
          <a:prstGeom prst="rect">
            <a:avLst/>
          </a:prstGeom>
          <a:noFill/>
        </p:spPr>
        <p:txBody>
          <a:bodyPr wrap="square" rtlCol="0">
            <a:spAutoFit/>
          </a:bodyPr>
          <a:lstStyle/>
          <a:p>
            <a:r>
              <a:rPr lang="en-US" sz="2000" b="1">
                <a:solidFill>
                  <a:schemeClr val="bg1"/>
                </a:solidFill>
                <a:latin typeface="Candara" panose="020E0502030303020204" pitchFamily="34" charset="0"/>
              </a:rPr>
              <a:t>has policies and practices to engage and develop partnerships with underserved communities</a:t>
            </a:r>
          </a:p>
        </p:txBody>
      </p:sp>
      <p:pic>
        <p:nvPicPr>
          <p:cNvPr id="50" name="Graphic 49" descr="Boardroom outline" title="Icon:">
            <a:extLst>
              <a:ext uri="{FF2B5EF4-FFF2-40B4-BE49-F238E27FC236}">
                <a16:creationId xmlns:a16="http://schemas.microsoft.com/office/drawing/2014/main" id="{7DE644D7-7968-D8EB-C271-5B27D737A3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61313" y="5240147"/>
            <a:ext cx="1010407" cy="1010407"/>
          </a:xfrm>
          <a:prstGeom prst="rect">
            <a:avLst/>
          </a:prstGeom>
        </p:spPr>
      </p:pic>
      <p:sp>
        <p:nvSpPr>
          <p:cNvPr id="2" name="TextBox 1">
            <a:extLst>
              <a:ext uri="{FF2B5EF4-FFF2-40B4-BE49-F238E27FC236}">
                <a16:creationId xmlns:a16="http://schemas.microsoft.com/office/drawing/2014/main" id="{790AD083-E214-A294-ECE0-104E25FF3409}"/>
              </a:ext>
            </a:extLst>
          </p:cNvPr>
          <p:cNvSpPr txBox="1"/>
          <p:nvPr/>
        </p:nvSpPr>
        <p:spPr>
          <a:xfrm>
            <a:off x="907887" y="3371013"/>
            <a:ext cx="5435599" cy="1323439"/>
          </a:xfrm>
          <a:prstGeom prst="rect">
            <a:avLst/>
          </a:prstGeom>
          <a:noFill/>
        </p:spPr>
        <p:txBody>
          <a:bodyPr wrap="square" rtlCol="0">
            <a:spAutoFit/>
          </a:bodyPr>
          <a:lstStyle/>
          <a:p>
            <a:r>
              <a:rPr lang="en-US" sz="2000" b="1" dirty="0">
                <a:solidFill>
                  <a:schemeClr val="bg1"/>
                </a:solidFill>
                <a:latin typeface="Candara" panose="020E0502030303020204" pitchFamily="34" charset="0"/>
              </a:rPr>
              <a:t>has intake processes responsive to the:  </a:t>
            </a:r>
          </a:p>
          <a:p>
            <a:r>
              <a:rPr lang="en-US" sz="2000" b="1" dirty="0">
                <a:solidFill>
                  <a:schemeClr val="bg1"/>
                </a:solidFill>
                <a:latin typeface="Candara" panose="020E0502030303020204" pitchFamily="34" charset="0"/>
              </a:rPr>
              <a:t>a) Cultures of families or clients</a:t>
            </a:r>
          </a:p>
          <a:p>
            <a:r>
              <a:rPr lang="en-US" sz="2000" b="1" dirty="0">
                <a:solidFill>
                  <a:schemeClr val="bg1"/>
                </a:solidFill>
                <a:latin typeface="Candara" panose="020E0502030303020204" pitchFamily="34" charset="0"/>
              </a:rPr>
              <a:t>b) Languages spoken by families or clients</a:t>
            </a:r>
          </a:p>
          <a:p>
            <a:r>
              <a:rPr lang="en-US" sz="2000" b="1" dirty="0">
                <a:solidFill>
                  <a:schemeClr val="bg1"/>
                </a:solidFill>
                <a:latin typeface="Candara" panose="020E0502030303020204" pitchFamily="34" charset="0"/>
              </a:rPr>
              <a:t>c) Accessibility needs of families or clients</a:t>
            </a:r>
          </a:p>
        </p:txBody>
      </p:sp>
      <p:pic>
        <p:nvPicPr>
          <p:cNvPr id="45" name="Graphic 44" descr="Call center with solid fill">
            <a:extLst>
              <a:ext uri="{FF2B5EF4-FFF2-40B4-BE49-F238E27FC236}">
                <a16:creationId xmlns:a16="http://schemas.microsoft.com/office/drawing/2014/main" id="{A55CF4E9-9A24-4F98-965F-C6A5B349CA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20552" y="3658927"/>
            <a:ext cx="738222" cy="719643"/>
          </a:xfrm>
          <a:prstGeom prst="rect">
            <a:avLst/>
          </a:prstGeom>
        </p:spPr>
      </p:pic>
      <p:sp>
        <p:nvSpPr>
          <p:cNvPr id="43" name="TextBox 42">
            <a:extLst>
              <a:ext uri="{FF2B5EF4-FFF2-40B4-BE49-F238E27FC236}">
                <a16:creationId xmlns:a16="http://schemas.microsoft.com/office/drawing/2014/main" id="{4E5EEA5C-F21A-2881-101F-A97BBB23CB34}"/>
              </a:ext>
            </a:extLst>
          </p:cNvPr>
          <p:cNvSpPr txBox="1"/>
          <p:nvPr/>
        </p:nvSpPr>
        <p:spPr>
          <a:xfrm>
            <a:off x="3415807" y="1628449"/>
            <a:ext cx="5054401" cy="1323439"/>
          </a:xfrm>
          <a:prstGeom prst="rect">
            <a:avLst/>
          </a:prstGeom>
          <a:noFill/>
        </p:spPr>
        <p:txBody>
          <a:bodyPr wrap="square" lIns="91440" tIns="45720" rIns="91440" bIns="45720" anchor="t">
            <a:spAutoFit/>
          </a:bodyPr>
          <a:lstStyle/>
          <a:p>
            <a:r>
              <a:rPr lang="en-US" sz="2000" b="1">
                <a:solidFill>
                  <a:schemeClr val="bg1"/>
                </a:solidFill>
                <a:latin typeface="Candara"/>
              </a:rPr>
              <a:t>has assessed institutional barriers that prevent individuals, populations, &amp; communities from accessing and using services and supports</a:t>
            </a:r>
            <a:endParaRPr lang="en-US">
              <a:solidFill>
                <a:schemeClr val="bg1"/>
              </a:solidFill>
              <a:latin typeface="Calibri"/>
              <a:cs typeface="Calibri"/>
            </a:endParaRPr>
          </a:p>
        </p:txBody>
      </p:sp>
      <p:pic>
        <p:nvPicPr>
          <p:cNvPr id="40" name="Graphic 39" descr="Construction Barricade with solid fill" title="Icon">
            <a:extLst>
              <a:ext uri="{FF2B5EF4-FFF2-40B4-BE49-F238E27FC236}">
                <a16:creationId xmlns:a16="http://schemas.microsoft.com/office/drawing/2014/main" id="{58175144-F459-D05F-E6E5-1722E607EE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18172" y="1945370"/>
            <a:ext cx="725697" cy="725697"/>
          </a:xfrm>
          <a:prstGeom prst="rect">
            <a:avLst/>
          </a:prstGeom>
        </p:spPr>
      </p:pic>
      <p:sp>
        <p:nvSpPr>
          <p:cNvPr id="7" name="TextBox 6">
            <a:extLst>
              <a:ext uri="{FF2B5EF4-FFF2-40B4-BE49-F238E27FC236}">
                <a16:creationId xmlns:a16="http://schemas.microsoft.com/office/drawing/2014/main" id="{943992FC-1E0B-5D4D-C652-2F548403313B}"/>
              </a:ext>
            </a:extLst>
          </p:cNvPr>
          <p:cNvSpPr txBox="1"/>
          <p:nvPr/>
        </p:nvSpPr>
        <p:spPr>
          <a:xfrm>
            <a:off x="290161" y="1008956"/>
            <a:ext cx="5435600" cy="461665"/>
          </a:xfrm>
          <a:prstGeom prst="rect">
            <a:avLst/>
          </a:prstGeom>
          <a:noFill/>
        </p:spPr>
        <p:txBody>
          <a:bodyPr wrap="square" rtlCol="0">
            <a:spAutoFit/>
          </a:bodyPr>
          <a:lstStyle/>
          <a:p>
            <a:r>
              <a:rPr lang="en-US" sz="2400" b="1">
                <a:latin typeface="Candara" panose="020E0502030303020204" pitchFamily="34" charset="0"/>
              </a:rPr>
              <a:t>Our Dispute Resolution system…</a:t>
            </a:r>
          </a:p>
        </p:txBody>
      </p:sp>
      <p:sp>
        <p:nvSpPr>
          <p:cNvPr id="8" name="Title">
            <a:extLst>
              <a:ext uri="{FF2B5EF4-FFF2-40B4-BE49-F238E27FC236}">
                <a16:creationId xmlns:a16="http://schemas.microsoft.com/office/drawing/2014/main" id="{021DB551-137A-5033-CBCD-572092FC1BE6}"/>
              </a:ext>
            </a:extLst>
          </p:cNvPr>
          <p:cNvSpPr txBox="1"/>
          <p:nvPr/>
        </p:nvSpPr>
        <p:spPr>
          <a:xfrm>
            <a:off x="354932" y="177486"/>
            <a:ext cx="8434135" cy="707886"/>
          </a:xfrm>
          <a:prstGeom prst="rect">
            <a:avLst/>
          </a:prstGeom>
          <a:solidFill>
            <a:schemeClr val="accent1">
              <a:lumMod val="50000"/>
            </a:schemeClr>
          </a:solid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Candara"/>
              </a:rPr>
              <a:t> Program Access &amp; Delivery Indicators</a:t>
            </a:r>
          </a:p>
        </p:txBody>
      </p:sp>
      <p:sp>
        <p:nvSpPr>
          <p:cNvPr id="5" name="Title 4" hidden="1">
            <a:extLst>
              <a:ext uri="{FF2B5EF4-FFF2-40B4-BE49-F238E27FC236}">
                <a16:creationId xmlns:a16="http://schemas.microsoft.com/office/drawing/2014/main" id="{8119FA44-504E-43E5-B889-E1DA0EEDB184}"/>
              </a:ext>
            </a:extLst>
          </p:cNvPr>
          <p:cNvSpPr>
            <a:spLocks noGrp="1"/>
          </p:cNvSpPr>
          <p:nvPr>
            <p:ph type="title"/>
          </p:nvPr>
        </p:nvSpPr>
        <p:spPr/>
        <p:txBody>
          <a:bodyPr/>
          <a:lstStyle/>
          <a:p>
            <a:r>
              <a:rPr lang="en-US" dirty="0"/>
              <a:t>Program Access and Delivery Indicators</a:t>
            </a:r>
          </a:p>
        </p:txBody>
      </p:sp>
    </p:spTree>
    <p:extLst>
      <p:ext uri="{BB962C8B-B14F-4D97-AF65-F5344CB8AC3E}">
        <p14:creationId xmlns:p14="http://schemas.microsoft.com/office/powerpoint/2010/main" val="105643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56F5FE-6367-44EB-7284-4238D673FD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7CB40-D9BE-4CE6-A22F-5A7D8FBE1E51}" type="slidenum">
              <a:rPr kumimoji="0" lang="en-US" sz="1200" b="0" i="0" u="none" strike="noStrike" kern="1200" cap="none" spc="0" normalizeH="0" baseline="0" noProof="0" smtClean="0">
                <a:ln>
                  <a:noFill/>
                </a:ln>
                <a:solidFill>
                  <a:prstClr val="black"/>
                </a:solidFill>
                <a:effectLst/>
                <a:uLnTx/>
                <a:uFillTx/>
                <a:latin typeface="Candara" panose="020E05020303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ndara" panose="020E0502030303020204" pitchFamily="34" charset="0"/>
              <a:ea typeface="+mn-ea"/>
              <a:cs typeface="+mn-cs"/>
            </a:endParaRPr>
          </a:p>
        </p:txBody>
      </p:sp>
      <p:pic>
        <p:nvPicPr>
          <p:cNvPr id="2" name="Picture 1" descr="Table with a couple of CLC dispute resolution indicators with a cell for rating, and a cell for commenting on each indicator">
            <a:extLst>
              <a:ext uri="{FF2B5EF4-FFF2-40B4-BE49-F238E27FC236}">
                <a16:creationId xmlns:a16="http://schemas.microsoft.com/office/drawing/2014/main" id="{64BFFA89-13B9-5BA3-F93E-4E931B2138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954" y="4267202"/>
            <a:ext cx="8576090" cy="2111484"/>
          </a:xfrm>
          <a:prstGeom prst="rect">
            <a:avLst/>
          </a:prstGeom>
        </p:spPr>
      </p:pic>
      <p:sp>
        <p:nvSpPr>
          <p:cNvPr id="3" name="Title 8">
            <a:extLst>
              <a:ext uri="{FF2B5EF4-FFF2-40B4-BE49-F238E27FC236}">
                <a16:creationId xmlns:a16="http://schemas.microsoft.com/office/drawing/2014/main" id="{42B89D4E-EB04-F31F-5814-33A7D4951755}"/>
              </a:ext>
            </a:extLst>
          </p:cNvPr>
          <p:cNvSpPr>
            <a:spLocks noGrp="1"/>
          </p:cNvSpPr>
          <p:nvPr>
            <p:ph type="title"/>
          </p:nvPr>
        </p:nvSpPr>
        <p:spPr>
          <a:xfrm>
            <a:off x="788415" y="3137136"/>
            <a:ext cx="7567169" cy="929750"/>
          </a:xfrm>
        </p:spPr>
        <p:txBody>
          <a:bodyPr vert="horz" lIns="91440" tIns="45720" rIns="91440" bIns="45720" rtlCol="0" anchor="b">
            <a:normAutofit/>
          </a:bodyPr>
          <a:lstStyle/>
          <a:p>
            <a:r>
              <a:rPr lang="en-US" sz="5200" dirty="0"/>
              <a:t>Ratings and Comments</a:t>
            </a:r>
          </a:p>
        </p:txBody>
      </p:sp>
      <p:pic>
        <p:nvPicPr>
          <p:cNvPr id="13" name="Picture 12" descr="An image of the CLC evaluation tool with steps rows 1, 2, and 3.">
            <a:extLst>
              <a:ext uri="{FF2B5EF4-FFF2-40B4-BE49-F238E27FC236}">
                <a16:creationId xmlns:a16="http://schemas.microsoft.com/office/drawing/2014/main" id="{0A845472-EAA0-A564-67AB-4A09FCF3E520}"/>
              </a:ext>
            </a:extLst>
          </p:cNvPr>
          <p:cNvPicPr>
            <a:picLocks noChangeAspect="1"/>
          </p:cNvPicPr>
          <p:nvPr/>
        </p:nvPicPr>
        <p:blipFill>
          <a:blip r:embed="rId4"/>
          <a:stretch>
            <a:fillRect/>
          </a:stretch>
        </p:blipFill>
        <p:spPr>
          <a:xfrm>
            <a:off x="4055856" y="479314"/>
            <a:ext cx="4935744" cy="2211115"/>
          </a:xfrm>
          <a:prstGeom prst="rect">
            <a:avLst/>
          </a:prstGeom>
          <a:ln>
            <a:solidFill>
              <a:schemeClr val="tx1"/>
            </a:solidFill>
            <a:extLst>
              <a:ext uri="{C807C97D-BFC1-408E-A445-0C87EB9F89A2}">
                <ask:lineSketchStyleProps xmlns:ask="http://schemas.microsoft.com/office/drawing/2018/sketchyshapes" sd="1219033472">
                  <a:custGeom>
                    <a:avLst/>
                    <a:gdLst>
                      <a:gd name="connsiteX0" fmla="*/ 0 w 6528720"/>
                      <a:gd name="connsiteY0" fmla="*/ 0 h 4107119"/>
                      <a:gd name="connsiteX1" fmla="*/ 6528720 w 6528720"/>
                      <a:gd name="connsiteY1" fmla="*/ 0 h 4107119"/>
                      <a:gd name="connsiteX2" fmla="*/ 6528720 w 6528720"/>
                      <a:gd name="connsiteY2" fmla="*/ 4107119 h 4107119"/>
                      <a:gd name="connsiteX3" fmla="*/ 0 w 6528720"/>
                      <a:gd name="connsiteY3" fmla="*/ 4107119 h 4107119"/>
                      <a:gd name="connsiteX4" fmla="*/ 0 w 6528720"/>
                      <a:gd name="connsiteY4" fmla="*/ 0 h 4107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8720" h="4107119" fill="none" extrusionOk="0">
                        <a:moveTo>
                          <a:pt x="0" y="0"/>
                        </a:moveTo>
                        <a:cubicBezTo>
                          <a:pt x="2820019" y="-49533"/>
                          <a:pt x="5347885" y="-14809"/>
                          <a:pt x="6528720" y="0"/>
                        </a:cubicBezTo>
                        <a:cubicBezTo>
                          <a:pt x="6616359" y="510475"/>
                          <a:pt x="6456041" y="2154000"/>
                          <a:pt x="6528720" y="4107119"/>
                        </a:cubicBezTo>
                        <a:cubicBezTo>
                          <a:pt x="4965844" y="4058888"/>
                          <a:pt x="2479108" y="4191574"/>
                          <a:pt x="0" y="4107119"/>
                        </a:cubicBezTo>
                        <a:cubicBezTo>
                          <a:pt x="-38581" y="3445343"/>
                          <a:pt x="63341" y="729375"/>
                          <a:pt x="0" y="0"/>
                        </a:cubicBezTo>
                        <a:close/>
                      </a:path>
                      <a:path w="6528720" h="4107119" stroke="0" extrusionOk="0">
                        <a:moveTo>
                          <a:pt x="0" y="0"/>
                        </a:moveTo>
                        <a:cubicBezTo>
                          <a:pt x="983884" y="118645"/>
                          <a:pt x="4030773" y="116012"/>
                          <a:pt x="6528720" y="0"/>
                        </a:cubicBezTo>
                        <a:cubicBezTo>
                          <a:pt x="6395838" y="940941"/>
                          <a:pt x="6613671" y="2648030"/>
                          <a:pt x="6528720" y="4107119"/>
                        </a:cubicBezTo>
                        <a:cubicBezTo>
                          <a:pt x="4549189" y="4241719"/>
                          <a:pt x="3239639" y="3949923"/>
                          <a:pt x="0" y="4107119"/>
                        </a:cubicBezTo>
                        <a:cubicBezTo>
                          <a:pt x="-20187" y="2220234"/>
                          <a:pt x="-152480" y="1020571"/>
                          <a:pt x="0" y="0"/>
                        </a:cubicBezTo>
                        <a:close/>
                      </a:path>
                    </a:pathLst>
                  </a:custGeom>
                  <ask:type>
                    <ask:lineSketchNone/>
                  </ask:type>
                </ask:lineSketchStyleProps>
              </a:ext>
            </a:extLst>
          </a:ln>
        </p:spPr>
      </p:pic>
      <p:sp>
        <p:nvSpPr>
          <p:cNvPr id="8" name="TextBox 7">
            <a:extLst>
              <a:ext uri="{FF2B5EF4-FFF2-40B4-BE49-F238E27FC236}">
                <a16:creationId xmlns:a16="http://schemas.microsoft.com/office/drawing/2014/main" id="{021DB551-137A-5033-CBCD-572092FC1BE6}"/>
              </a:ext>
            </a:extLst>
          </p:cNvPr>
          <p:cNvSpPr txBox="1"/>
          <p:nvPr/>
        </p:nvSpPr>
        <p:spPr>
          <a:xfrm>
            <a:off x="2169905" y="1223629"/>
            <a:ext cx="1824246" cy="523220"/>
          </a:xfrm>
          <a:prstGeom prst="rect">
            <a:avLst/>
          </a:prstGeom>
          <a:solidFill>
            <a:schemeClr val="accent1">
              <a:lumMod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ea typeface="+mn-ea"/>
                <a:cs typeface="+mn-cs"/>
              </a:rPr>
              <a:t>Indicators</a:t>
            </a:r>
          </a:p>
        </p:txBody>
      </p:sp>
      <p:pic>
        <p:nvPicPr>
          <p:cNvPr id="6" name="Picture 5" descr="Page Title: Function Area: Program Access and Delivery">
            <a:extLst>
              <a:ext uri="{FF2B5EF4-FFF2-40B4-BE49-F238E27FC236}">
                <a16:creationId xmlns:a16="http://schemas.microsoft.com/office/drawing/2014/main" id="{808BE715-2418-CCCE-0601-4CE909CD8320}"/>
              </a:ext>
            </a:extLst>
          </p:cNvPr>
          <p:cNvPicPr>
            <a:picLocks noChangeAspect="1"/>
          </p:cNvPicPr>
          <p:nvPr/>
        </p:nvPicPr>
        <p:blipFill>
          <a:blip r:embed="rId5"/>
          <a:stretch>
            <a:fillRect/>
          </a:stretch>
        </p:blipFill>
        <p:spPr>
          <a:xfrm>
            <a:off x="283954" y="242299"/>
            <a:ext cx="1824246" cy="2771260"/>
          </a:xfrm>
          <a:prstGeom prst="rect">
            <a:avLst/>
          </a:prstGeom>
        </p:spPr>
      </p:pic>
    </p:spTree>
    <p:extLst>
      <p:ext uri="{BB962C8B-B14F-4D97-AF65-F5344CB8AC3E}">
        <p14:creationId xmlns:p14="http://schemas.microsoft.com/office/powerpoint/2010/main" val="3037100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9F055D-4E15-60B3-D4B1-C02BCEB4F73F}"/>
              </a:ext>
              <a:ext uri="{C183D7F6-B498-43B3-948B-1728B52AA6E4}">
                <adec:decorative xmlns:adec="http://schemas.microsoft.com/office/drawing/2017/decorative" val="1"/>
              </a:ext>
            </a:extLst>
          </p:cNvPr>
          <p:cNvSpPr txBox="1"/>
          <p:nvPr/>
        </p:nvSpPr>
        <p:spPr>
          <a:xfrm>
            <a:off x="1360697" y="3429000"/>
            <a:ext cx="2553269" cy="2374711"/>
          </a:xfrm>
          <a:prstGeom prst="rect">
            <a:avLst/>
          </a:prstGeom>
          <a:solidFill>
            <a:schemeClr val="accent2"/>
          </a:solidFill>
        </p:spPr>
        <p:txBody>
          <a:bodyPr wrap="square" rtlCol="0">
            <a:spAutoFit/>
          </a:bodyPr>
          <a:lstStyle/>
          <a:p>
            <a:endParaRPr lang="en-US"/>
          </a:p>
        </p:txBody>
      </p:sp>
      <p:sp>
        <p:nvSpPr>
          <p:cNvPr id="9"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49688" y="1685652"/>
            <a:ext cx="2456259"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8" name="Slide Number Placeholder 5">
            <a:extLst>
              <a:ext uri="{FF2B5EF4-FFF2-40B4-BE49-F238E27FC236}">
                <a16:creationId xmlns:a16="http://schemas.microsoft.com/office/drawing/2014/main" id="{E2FC9894-8B44-0AFE-E72C-C62D93FD0AC9}"/>
              </a:ext>
            </a:extLst>
          </p:cNvPr>
          <p:cNvSpPr>
            <a:spLocks noGrp="1"/>
          </p:cNvSpPr>
          <p:nvPr>
            <p:ph type="sldNum" sz="quarter" idx="12"/>
          </p:nvPr>
        </p:nvSpPr>
        <p:spPr>
          <a:xfrm>
            <a:off x="6934200" y="6489827"/>
            <a:ext cx="2057400" cy="365125"/>
          </a:xfrm>
        </p:spPr>
        <p:txBody>
          <a:bodyPr vert="horz" lIns="91440" tIns="45720" rIns="91440" bIns="45720" rtlCol="0" anchor="ctr">
            <a:normAutofit/>
          </a:bodyPr>
          <a:lstStyle>
            <a:lvl1pPr>
              <a:defRPr>
                <a:solidFill>
                  <a:schemeClr val="tx1"/>
                </a:solidFill>
                <a:latin typeface="Candara" panose="020E0502030303020204" pitchFamily="34" charset="0"/>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A297CB40-D9BE-4CE6-A22F-5A7D8FBE1E51}" type="slidenum">
              <a:rPr kumimoji="0" lang="en-US" sz="1200" b="0" i="0" u="none" strike="noStrike" kern="1200" cap="none" spc="0" normalizeH="0" baseline="0" noProof="0" smtClean="0">
                <a:ln>
                  <a:noFill/>
                </a:ln>
                <a:solidFill>
                  <a:prstClr val="black"/>
                </a:solidFill>
                <a:effectLst/>
                <a:uLnTx/>
                <a:uFillTx/>
                <a:latin typeface="Candara" panose="020E050203030302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ndara" panose="020E0502030303020204" pitchFamily="34" charset="0"/>
              <a:ea typeface="+mn-ea"/>
              <a:cs typeface="+mn-cs"/>
            </a:endParaRPr>
          </a:p>
        </p:txBody>
      </p:sp>
      <p:grpSp>
        <p:nvGrpSpPr>
          <p:cNvPr id="5" name="Group 4">
            <a:extLst>
              <a:ext uri="{FF2B5EF4-FFF2-40B4-BE49-F238E27FC236}">
                <a16:creationId xmlns:a16="http://schemas.microsoft.com/office/drawing/2014/main" id="{1C1FC9CC-D7BF-775D-FA33-E83CC99928BC}"/>
              </a:ext>
              <a:ext uri="{C183D7F6-B498-43B3-948B-1728B52AA6E4}">
                <adec:decorative xmlns:adec="http://schemas.microsoft.com/office/drawing/2017/decorative" val="1"/>
              </a:ext>
            </a:extLst>
          </p:cNvPr>
          <p:cNvGrpSpPr/>
          <p:nvPr/>
        </p:nvGrpSpPr>
        <p:grpSpPr>
          <a:xfrm>
            <a:off x="1732572" y="3778664"/>
            <a:ext cx="1735108" cy="1765350"/>
            <a:chOff x="313898" y="81886"/>
            <a:chExt cx="914400" cy="914400"/>
          </a:xfrm>
        </p:grpSpPr>
        <p:sp>
          <p:nvSpPr>
            <p:cNvPr id="6" name="Oval 5">
              <a:extLst>
                <a:ext uri="{FF2B5EF4-FFF2-40B4-BE49-F238E27FC236}">
                  <a16:creationId xmlns:a16="http://schemas.microsoft.com/office/drawing/2014/main" id="{D4A9C26F-4F09-DB52-CB81-1980F4332E95}"/>
                </a:ext>
                <a:ext uri="{C183D7F6-B498-43B3-948B-1728B52AA6E4}">
                  <adec:decorative xmlns:adec="http://schemas.microsoft.com/office/drawing/2017/decorative" val="1"/>
                </a:ext>
              </a:extLst>
            </p:cNvPr>
            <p:cNvSpPr/>
            <p:nvPr/>
          </p:nvSpPr>
          <p:spPr>
            <a:xfrm>
              <a:off x="313898" y="81886"/>
              <a:ext cx="914400" cy="914400"/>
            </a:xfrm>
            <a:prstGeom prst="ellipse">
              <a:avLst/>
            </a:prstGeom>
            <a:solidFill>
              <a:srgbClr val="E8C2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Graphic 234">
              <a:extLst>
                <a:ext uri="{FF2B5EF4-FFF2-40B4-BE49-F238E27FC236}">
                  <a16:creationId xmlns:a16="http://schemas.microsoft.com/office/drawing/2014/main" id="{ECB829DF-908E-E0D7-3DA2-0CC2F0968E5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8964" y="109195"/>
              <a:ext cx="872037" cy="872037"/>
            </a:xfrm>
            <a:prstGeom prst="rect">
              <a:avLst/>
            </a:prstGeom>
          </p:spPr>
        </p:pic>
      </p:grpSp>
      <p:sp>
        <p:nvSpPr>
          <p:cNvPr id="13" name="TextBox 12">
            <a:extLst>
              <a:ext uri="{FF2B5EF4-FFF2-40B4-BE49-F238E27FC236}">
                <a16:creationId xmlns:a16="http://schemas.microsoft.com/office/drawing/2014/main" id="{1E298F98-8DFB-972D-ABB9-FE702618EB72}"/>
              </a:ext>
            </a:extLst>
          </p:cNvPr>
          <p:cNvSpPr txBox="1"/>
          <p:nvPr/>
        </p:nvSpPr>
        <p:spPr>
          <a:xfrm>
            <a:off x="4494597" y="2254263"/>
            <a:ext cx="4330701" cy="2677656"/>
          </a:xfrm>
          <a:custGeom>
            <a:avLst/>
            <a:gdLst>
              <a:gd name="connsiteX0" fmla="*/ 0 w 4330701"/>
              <a:gd name="connsiteY0" fmla="*/ 0 h 2677656"/>
              <a:gd name="connsiteX1" fmla="*/ 488751 w 4330701"/>
              <a:gd name="connsiteY1" fmla="*/ 0 h 2677656"/>
              <a:gd name="connsiteX2" fmla="*/ 1064115 w 4330701"/>
              <a:gd name="connsiteY2" fmla="*/ 0 h 2677656"/>
              <a:gd name="connsiteX3" fmla="*/ 1726094 w 4330701"/>
              <a:gd name="connsiteY3" fmla="*/ 0 h 2677656"/>
              <a:gd name="connsiteX4" fmla="*/ 2431379 w 4330701"/>
              <a:gd name="connsiteY4" fmla="*/ 0 h 2677656"/>
              <a:gd name="connsiteX5" fmla="*/ 3136665 w 4330701"/>
              <a:gd name="connsiteY5" fmla="*/ 0 h 2677656"/>
              <a:gd name="connsiteX6" fmla="*/ 3668722 w 4330701"/>
              <a:gd name="connsiteY6" fmla="*/ 0 h 2677656"/>
              <a:gd name="connsiteX7" fmla="*/ 4330701 w 4330701"/>
              <a:gd name="connsiteY7" fmla="*/ 0 h 2677656"/>
              <a:gd name="connsiteX8" fmla="*/ 4330701 w 4330701"/>
              <a:gd name="connsiteY8" fmla="*/ 589084 h 2677656"/>
              <a:gd name="connsiteX9" fmla="*/ 4330701 w 4330701"/>
              <a:gd name="connsiteY9" fmla="*/ 1285275 h 2677656"/>
              <a:gd name="connsiteX10" fmla="*/ 4330701 w 4330701"/>
              <a:gd name="connsiteY10" fmla="*/ 1981465 h 2677656"/>
              <a:gd name="connsiteX11" fmla="*/ 4330701 w 4330701"/>
              <a:gd name="connsiteY11" fmla="*/ 2677656 h 2677656"/>
              <a:gd name="connsiteX12" fmla="*/ 3798643 w 4330701"/>
              <a:gd name="connsiteY12" fmla="*/ 2677656 h 2677656"/>
              <a:gd name="connsiteX13" fmla="*/ 3179972 w 4330701"/>
              <a:gd name="connsiteY13" fmla="*/ 2677656 h 2677656"/>
              <a:gd name="connsiteX14" fmla="*/ 2647914 w 4330701"/>
              <a:gd name="connsiteY14" fmla="*/ 2677656 h 2677656"/>
              <a:gd name="connsiteX15" fmla="*/ 1985936 w 4330701"/>
              <a:gd name="connsiteY15" fmla="*/ 2677656 h 2677656"/>
              <a:gd name="connsiteX16" fmla="*/ 1497185 w 4330701"/>
              <a:gd name="connsiteY16" fmla="*/ 2677656 h 2677656"/>
              <a:gd name="connsiteX17" fmla="*/ 835207 w 4330701"/>
              <a:gd name="connsiteY17" fmla="*/ 2677656 h 2677656"/>
              <a:gd name="connsiteX18" fmla="*/ 0 w 4330701"/>
              <a:gd name="connsiteY18" fmla="*/ 2677656 h 2677656"/>
              <a:gd name="connsiteX19" fmla="*/ 0 w 4330701"/>
              <a:gd name="connsiteY19" fmla="*/ 1954689 h 2677656"/>
              <a:gd name="connsiteX20" fmla="*/ 0 w 4330701"/>
              <a:gd name="connsiteY20" fmla="*/ 1365605 h 2677656"/>
              <a:gd name="connsiteX21" fmla="*/ 0 w 4330701"/>
              <a:gd name="connsiteY21" fmla="*/ 749744 h 2677656"/>
              <a:gd name="connsiteX22" fmla="*/ 0 w 4330701"/>
              <a:gd name="connsiteY22" fmla="*/ 0 h 267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30701" h="2677656" extrusionOk="0">
                <a:moveTo>
                  <a:pt x="0" y="0"/>
                </a:moveTo>
                <a:cubicBezTo>
                  <a:pt x="212564" y="-13132"/>
                  <a:pt x="381912" y="3355"/>
                  <a:pt x="488751" y="0"/>
                </a:cubicBezTo>
                <a:cubicBezTo>
                  <a:pt x="595590" y="-3355"/>
                  <a:pt x="780565" y="-16794"/>
                  <a:pt x="1064115" y="0"/>
                </a:cubicBezTo>
                <a:cubicBezTo>
                  <a:pt x="1347665" y="16794"/>
                  <a:pt x="1419252" y="-3855"/>
                  <a:pt x="1726094" y="0"/>
                </a:cubicBezTo>
                <a:cubicBezTo>
                  <a:pt x="2032936" y="3855"/>
                  <a:pt x="2160360" y="-11479"/>
                  <a:pt x="2431379" y="0"/>
                </a:cubicBezTo>
                <a:cubicBezTo>
                  <a:pt x="2702399" y="11479"/>
                  <a:pt x="2929141" y="34580"/>
                  <a:pt x="3136665" y="0"/>
                </a:cubicBezTo>
                <a:cubicBezTo>
                  <a:pt x="3344189" y="-34580"/>
                  <a:pt x="3427760" y="-10728"/>
                  <a:pt x="3668722" y="0"/>
                </a:cubicBezTo>
                <a:cubicBezTo>
                  <a:pt x="3909684" y="10728"/>
                  <a:pt x="4031464" y="-16504"/>
                  <a:pt x="4330701" y="0"/>
                </a:cubicBezTo>
                <a:cubicBezTo>
                  <a:pt x="4343851" y="244472"/>
                  <a:pt x="4346379" y="390303"/>
                  <a:pt x="4330701" y="589084"/>
                </a:cubicBezTo>
                <a:cubicBezTo>
                  <a:pt x="4315023" y="787865"/>
                  <a:pt x="4299525" y="1139662"/>
                  <a:pt x="4330701" y="1285275"/>
                </a:cubicBezTo>
                <a:cubicBezTo>
                  <a:pt x="4361877" y="1430888"/>
                  <a:pt x="4347150" y="1706205"/>
                  <a:pt x="4330701" y="1981465"/>
                </a:cubicBezTo>
                <a:cubicBezTo>
                  <a:pt x="4314253" y="2256725"/>
                  <a:pt x="4327412" y="2486972"/>
                  <a:pt x="4330701" y="2677656"/>
                </a:cubicBezTo>
                <a:cubicBezTo>
                  <a:pt x="4159500" y="2667708"/>
                  <a:pt x="3988855" y="2684979"/>
                  <a:pt x="3798643" y="2677656"/>
                </a:cubicBezTo>
                <a:cubicBezTo>
                  <a:pt x="3608431" y="2670333"/>
                  <a:pt x="3360112" y="2707627"/>
                  <a:pt x="3179972" y="2677656"/>
                </a:cubicBezTo>
                <a:cubicBezTo>
                  <a:pt x="2999832" y="2647685"/>
                  <a:pt x="2794095" y="2657857"/>
                  <a:pt x="2647914" y="2677656"/>
                </a:cubicBezTo>
                <a:cubicBezTo>
                  <a:pt x="2501733" y="2697455"/>
                  <a:pt x="2161599" y="2674639"/>
                  <a:pt x="1985936" y="2677656"/>
                </a:cubicBezTo>
                <a:cubicBezTo>
                  <a:pt x="1810273" y="2680673"/>
                  <a:pt x="1601006" y="2675177"/>
                  <a:pt x="1497185" y="2677656"/>
                </a:cubicBezTo>
                <a:cubicBezTo>
                  <a:pt x="1393364" y="2680135"/>
                  <a:pt x="1030822" y="2700732"/>
                  <a:pt x="835207" y="2677656"/>
                </a:cubicBezTo>
                <a:cubicBezTo>
                  <a:pt x="639592" y="2654580"/>
                  <a:pt x="202078" y="2669444"/>
                  <a:pt x="0" y="2677656"/>
                </a:cubicBezTo>
                <a:cubicBezTo>
                  <a:pt x="-32363" y="2486474"/>
                  <a:pt x="19032" y="2111621"/>
                  <a:pt x="0" y="1954689"/>
                </a:cubicBezTo>
                <a:cubicBezTo>
                  <a:pt x="-19032" y="1797757"/>
                  <a:pt x="3828" y="1617720"/>
                  <a:pt x="0" y="1365605"/>
                </a:cubicBezTo>
                <a:cubicBezTo>
                  <a:pt x="-3828" y="1113490"/>
                  <a:pt x="-4753" y="927729"/>
                  <a:pt x="0" y="749744"/>
                </a:cubicBezTo>
                <a:cubicBezTo>
                  <a:pt x="4753" y="571759"/>
                  <a:pt x="-28497" y="300971"/>
                  <a:pt x="0" y="0"/>
                </a:cubicBezTo>
                <a:close/>
              </a:path>
            </a:pathLst>
          </a:custGeom>
          <a:noFill/>
          <a:ln w="19050">
            <a:solidFill>
              <a:schemeClr val="accent2"/>
            </a:solidFill>
            <a:extLst>
              <a:ext uri="{C807C97D-BFC1-408E-A445-0C87EB9F89A2}">
                <ask:lineSketchStyleProps xmlns:ask="http://schemas.microsoft.com/office/drawing/2018/sketchyshapes" sd="2360393361">
                  <a:prstGeom prst="rect">
                    <a:avLst/>
                  </a:prstGeom>
                  <ask:type>
                    <ask:lineSketchFreehand/>
                  </ask:type>
                </ask:lineSketchStyleProps>
              </a:ext>
            </a:extLst>
          </a:ln>
        </p:spPr>
        <p:txBody>
          <a:bodyPr wrap="square" rtlCol="0">
            <a:spAutoFit/>
          </a:bodyPr>
          <a:lstStyle>
            <a:defPPr>
              <a:defRPr lang="en-US"/>
            </a:defPPr>
            <a:lvl1pPr marL="112713" lvl="0">
              <a:defRPr sz="2400">
                <a:solidFill>
                  <a:prstClr val="black"/>
                </a:solidFill>
                <a:latin typeface="Candara" panose="020E0502030303020204" pitchFamily="34" charset="0"/>
              </a:defRPr>
            </a:lvl1pPr>
          </a:lstStyle>
          <a:p>
            <a:pPr>
              <a:spcBef>
                <a:spcPts val="1200"/>
              </a:spcBef>
            </a:pPr>
            <a:r>
              <a:rPr lang="en-US"/>
              <a:t>This section examines the dispute resolution system’s commitment to providing clear, consistent, and accessible information to the diverse communities they serve.</a:t>
            </a:r>
          </a:p>
        </p:txBody>
      </p:sp>
      <p:sp>
        <p:nvSpPr>
          <p:cNvPr id="2" name="Title 1"/>
          <p:cNvSpPr>
            <a:spLocks noGrp="1"/>
          </p:cNvSpPr>
          <p:nvPr>
            <p:ph type="title"/>
          </p:nvPr>
        </p:nvSpPr>
        <p:spPr>
          <a:xfrm>
            <a:off x="928048" y="1294595"/>
            <a:ext cx="2770495" cy="2298496"/>
          </a:xfrm>
        </p:spPr>
        <p:txBody>
          <a:bodyPr vert="horz" lIns="91440" tIns="45720" rIns="91440" bIns="45720" rtlCol="0" anchor="ctr">
            <a:normAutofit/>
          </a:bodyPr>
          <a:lstStyle/>
          <a:p>
            <a:r>
              <a:rPr lang="en-US" sz="3200" kern="1200" dirty="0"/>
              <a:t>Function Area:</a:t>
            </a:r>
            <a:br>
              <a:rPr lang="en-US" sz="3200" kern="1200" dirty="0"/>
            </a:br>
            <a:r>
              <a:rPr lang="en-US" sz="3200" kern="1200" dirty="0"/>
              <a:t>Public Awareness and Outreach</a:t>
            </a:r>
          </a:p>
        </p:txBody>
      </p:sp>
    </p:spTree>
    <p:extLst>
      <p:ext uri="{BB962C8B-B14F-4D97-AF65-F5344CB8AC3E}">
        <p14:creationId xmlns:p14="http://schemas.microsoft.com/office/powerpoint/2010/main" val="1489048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56F5FE-6367-44EB-7284-4238D673FDD4}"/>
              </a:ext>
            </a:extLst>
          </p:cNvPr>
          <p:cNvSpPr>
            <a:spLocks noGrp="1"/>
          </p:cNvSpPr>
          <p:nvPr>
            <p:ph type="sldNum" sz="quarter" idx="12"/>
          </p:nvPr>
        </p:nvSpPr>
        <p:spPr/>
        <p:txBody>
          <a:bodyPr/>
          <a:lstStyle/>
          <a:p>
            <a:pPr lvl="0"/>
            <a:fld id="{A297CB40-D9BE-4CE6-A22F-5A7D8FBE1E51}" type="slidenum">
              <a:rPr lang="en-US" noProof="0" smtClean="0"/>
              <a:pPr lvl="0"/>
              <a:t>26</a:t>
            </a:fld>
            <a:endParaRPr lang="en-US" noProof="0" dirty="0"/>
          </a:p>
        </p:txBody>
      </p:sp>
      <p:pic>
        <p:nvPicPr>
          <p:cNvPr id="7" name="Picture 6" descr="Screenshot of self assessment tool on function area: Public Awareness and Outreach showing five function areas.">
            <a:extLst>
              <a:ext uri="{FF2B5EF4-FFF2-40B4-BE49-F238E27FC236}">
                <a16:creationId xmlns:a16="http://schemas.microsoft.com/office/drawing/2014/main" id="{152D1AB7-3226-5310-0FD2-5F3147EE7E96}"/>
              </a:ext>
            </a:extLst>
          </p:cNvPr>
          <p:cNvPicPr>
            <a:picLocks noChangeAspect="1"/>
          </p:cNvPicPr>
          <p:nvPr/>
        </p:nvPicPr>
        <p:blipFill>
          <a:blip r:embed="rId3"/>
          <a:stretch>
            <a:fillRect/>
          </a:stretch>
        </p:blipFill>
        <p:spPr>
          <a:xfrm>
            <a:off x="2462880" y="1925630"/>
            <a:ext cx="6528720" cy="4107119"/>
          </a:xfrm>
          <a:prstGeom prst="rect">
            <a:avLst/>
          </a:prstGeom>
          <a:ln>
            <a:solidFill>
              <a:schemeClr val="tx1"/>
            </a:solidFill>
            <a:extLst>
              <a:ext uri="{C807C97D-BFC1-408E-A445-0C87EB9F89A2}">
                <ask:lineSketchStyleProps xmlns:ask="http://schemas.microsoft.com/office/drawing/2018/sketchyshapes" sd="1219033472">
                  <a:custGeom>
                    <a:avLst/>
                    <a:gdLst>
                      <a:gd name="connsiteX0" fmla="*/ 0 w 6528720"/>
                      <a:gd name="connsiteY0" fmla="*/ 0 h 4107119"/>
                      <a:gd name="connsiteX1" fmla="*/ 6528720 w 6528720"/>
                      <a:gd name="connsiteY1" fmla="*/ 0 h 4107119"/>
                      <a:gd name="connsiteX2" fmla="*/ 6528720 w 6528720"/>
                      <a:gd name="connsiteY2" fmla="*/ 4107119 h 4107119"/>
                      <a:gd name="connsiteX3" fmla="*/ 0 w 6528720"/>
                      <a:gd name="connsiteY3" fmla="*/ 4107119 h 4107119"/>
                      <a:gd name="connsiteX4" fmla="*/ 0 w 6528720"/>
                      <a:gd name="connsiteY4" fmla="*/ 0 h 4107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8720" h="4107119" fill="none" extrusionOk="0">
                        <a:moveTo>
                          <a:pt x="0" y="0"/>
                        </a:moveTo>
                        <a:cubicBezTo>
                          <a:pt x="2820019" y="-49533"/>
                          <a:pt x="5347885" y="-14809"/>
                          <a:pt x="6528720" y="0"/>
                        </a:cubicBezTo>
                        <a:cubicBezTo>
                          <a:pt x="6616359" y="510475"/>
                          <a:pt x="6456041" y="2154000"/>
                          <a:pt x="6528720" y="4107119"/>
                        </a:cubicBezTo>
                        <a:cubicBezTo>
                          <a:pt x="4965844" y="4058888"/>
                          <a:pt x="2479108" y="4191574"/>
                          <a:pt x="0" y="4107119"/>
                        </a:cubicBezTo>
                        <a:cubicBezTo>
                          <a:pt x="-38581" y="3445343"/>
                          <a:pt x="63341" y="729375"/>
                          <a:pt x="0" y="0"/>
                        </a:cubicBezTo>
                        <a:close/>
                      </a:path>
                      <a:path w="6528720" h="4107119" stroke="0" extrusionOk="0">
                        <a:moveTo>
                          <a:pt x="0" y="0"/>
                        </a:moveTo>
                        <a:cubicBezTo>
                          <a:pt x="983884" y="118645"/>
                          <a:pt x="4030773" y="116012"/>
                          <a:pt x="6528720" y="0"/>
                        </a:cubicBezTo>
                        <a:cubicBezTo>
                          <a:pt x="6395838" y="940941"/>
                          <a:pt x="6613671" y="2648030"/>
                          <a:pt x="6528720" y="4107119"/>
                        </a:cubicBezTo>
                        <a:cubicBezTo>
                          <a:pt x="4549189" y="4241719"/>
                          <a:pt x="3239639" y="3949923"/>
                          <a:pt x="0" y="4107119"/>
                        </a:cubicBezTo>
                        <a:cubicBezTo>
                          <a:pt x="-20187" y="2220234"/>
                          <a:pt x="-152480" y="1020571"/>
                          <a:pt x="0" y="0"/>
                        </a:cubicBezTo>
                        <a:close/>
                      </a:path>
                    </a:pathLst>
                  </a:custGeom>
                  <ask:type>
                    <ask:lineSketchNone/>
                  </ask:type>
                </ask:lineSketchStyleProps>
              </a:ext>
            </a:extLst>
          </a:ln>
        </p:spPr>
      </p:pic>
      <p:pic>
        <p:nvPicPr>
          <p:cNvPr id="5" name="Title" descr="Slide Title: Function Area: Public A">
            <a:extLst>
              <a:ext uri="{FF2B5EF4-FFF2-40B4-BE49-F238E27FC236}">
                <a16:creationId xmlns:a16="http://schemas.microsoft.com/office/drawing/2014/main" id="{C52DB410-E232-3674-A7DF-70B2BCAE836B}"/>
              </a:ext>
            </a:extLst>
          </p:cNvPr>
          <p:cNvPicPr>
            <a:picLocks noChangeAspect="1"/>
          </p:cNvPicPr>
          <p:nvPr/>
        </p:nvPicPr>
        <p:blipFill>
          <a:blip r:embed="rId4"/>
          <a:stretch>
            <a:fillRect/>
          </a:stretch>
        </p:blipFill>
        <p:spPr>
          <a:xfrm>
            <a:off x="263368" y="2155459"/>
            <a:ext cx="2040924" cy="3094304"/>
          </a:xfrm>
          <a:prstGeom prst="rect">
            <a:avLst/>
          </a:prstGeom>
        </p:spPr>
      </p:pic>
      <p:sp>
        <p:nvSpPr>
          <p:cNvPr id="3" name="Title 2">
            <a:extLst>
              <a:ext uri="{FF2B5EF4-FFF2-40B4-BE49-F238E27FC236}">
                <a16:creationId xmlns:a16="http://schemas.microsoft.com/office/drawing/2014/main" id="{19E7F0EC-5FBC-4FEF-9F93-7CB3681F97E8}"/>
              </a:ext>
            </a:extLst>
          </p:cNvPr>
          <p:cNvSpPr>
            <a:spLocks noGrp="1"/>
          </p:cNvSpPr>
          <p:nvPr>
            <p:ph type="title"/>
          </p:nvPr>
        </p:nvSpPr>
        <p:spPr>
          <a:xfrm>
            <a:off x="800385" y="280216"/>
            <a:ext cx="7886700" cy="1180236"/>
          </a:xfrm>
        </p:spPr>
        <p:txBody>
          <a:bodyPr>
            <a:normAutofit fontScale="90000"/>
          </a:bodyPr>
          <a:lstStyle/>
          <a:p>
            <a:br>
              <a:rPr lang="en-US" dirty="0"/>
            </a:br>
            <a:r>
              <a:rPr lang="en-US" dirty="0"/>
              <a:t>Indicators within Function Area</a:t>
            </a:r>
            <a:br>
              <a:rPr lang="en-US" dirty="0"/>
            </a:br>
            <a:endParaRPr lang="en-US" dirty="0"/>
          </a:p>
        </p:txBody>
      </p:sp>
    </p:spTree>
    <p:extLst>
      <p:ext uri="{BB962C8B-B14F-4D97-AF65-F5344CB8AC3E}">
        <p14:creationId xmlns:p14="http://schemas.microsoft.com/office/powerpoint/2010/main" val="505845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EEB877CF-6A14-E7A4-DF70-B4422E4A90EB}"/>
              </a:ext>
            </a:extLst>
          </p:cNvPr>
          <p:cNvSpPr txBox="1">
            <a:spLocks/>
          </p:cNvSpPr>
          <p:nvPr/>
        </p:nvSpPr>
        <p:spPr>
          <a:xfrm>
            <a:off x="6934200" y="636517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ndara" panose="020E05020303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297CB40-D9BE-4CE6-A22F-5A7D8FBE1E51}" type="slidenum">
              <a:rPr lang="en-US" smtClean="0">
                <a:solidFill>
                  <a:prstClr val="black"/>
                </a:solidFill>
              </a:rPr>
              <a:pPr>
                <a:defRPr/>
              </a:pPr>
              <a:t>27</a:t>
            </a:fld>
            <a:endParaRPr lang="en-US">
              <a:solidFill>
                <a:prstClr val="black"/>
              </a:solidFill>
            </a:endParaRPr>
          </a:p>
        </p:txBody>
      </p:sp>
      <p:grpSp>
        <p:nvGrpSpPr>
          <p:cNvPr id="10" name="Google Shape;57;p15">
            <a:extLst>
              <a:ext uri="{FF2B5EF4-FFF2-40B4-BE49-F238E27FC236}">
                <a16:creationId xmlns:a16="http://schemas.microsoft.com/office/drawing/2014/main" id="{00987645-7132-6B9D-93FC-0B110918F7C8}"/>
              </a:ext>
              <a:ext uri="{C183D7F6-B498-43B3-948B-1728B52AA6E4}">
                <adec:decorative xmlns:adec="http://schemas.microsoft.com/office/drawing/2017/decorative" val="1"/>
              </a:ext>
            </a:extLst>
          </p:cNvPr>
          <p:cNvGrpSpPr/>
          <p:nvPr/>
        </p:nvGrpSpPr>
        <p:grpSpPr>
          <a:xfrm>
            <a:off x="290160" y="2016125"/>
            <a:ext cx="8366088" cy="4536696"/>
            <a:chOff x="4354079" y="1384968"/>
            <a:chExt cx="4433600" cy="2441826"/>
          </a:xfrm>
        </p:grpSpPr>
        <p:sp>
          <p:nvSpPr>
            <p:cNvPr id="11" name="Google Shape;60;p15">
              <a:extLst>
                <a:ext uri="{FF2B5EF4-FFF2-40B4-BE49-F238E27FC236}">
                  <a16:creationId xmlns:a16="http://schemas.microsoft.com/office/drawing/2014/main" id="{77791614-7267-CE92-F46C-89F05EEFE3C2}"/>
                </a:ext>
              </a:extLst>
            </p:cNvPr>
            <p:cNvSpPr/>
            <p:nvPr/>
          </p:nvSpPr>
          <p:spPr>
            <a:xfrm>
              <a:off x="5628008" y="2945920"/>
              <a:ext cx="3054692" cy="843197"/>
            </a:xfrm>
            <a:custGeom>
              <a:avLst/>
              <a:gdLst/>
              <a:ahLst/>
              <a:cxnLst/>
              <a:rect l="l" t="t" r="r" b="b"/>
              <a:pathLst>
                <a:path w="102192" h="36399" extrusionOk="0">
                  <a:moveTo>
                    <a:pt x="1" y="1"/>
                  </a:moveTo>
                  <a:cubicBezTo>
                    <a:pt x="10049" y="1"/>
                    <a:pt x="18193" y="8145"/>
                    <a:pt x="18193" y="18194"/>
                  </a:cubicBezTo>
                  <a:cubicBezTo>
                    <a:pt x="18193" y="28242"/>
                    <a:pt x="10049" y="36398"/>
                    <a:pt x="1" y="36398"/>
                  </a:cubicBezTo>
                  <a:lnTo>
                    <a:pt x="83999" y="36398"/>
                  </a:lnTo>
                  <a:cubicBezTo>
                    <a:pt x="94048" y="36398"/>
                    <a:pt x="102192" y="28242"/>
                    <a:pt x="102192" y="18194"/>
                  </a:cubicBezTo>
                  <a:cubicBezTo>
                    <a:pt x="102192" y="8145"/>
                    <a:pt x="94048" y="1"/>
                    <a:pt x="83999" y="1"/>
                  </a:cubicBezTo>
                  <a:close/>
                </a:path>
              </a:pathLst>
            </a:custGeom>
            <a:solidFill>
              <a:schemeClr val="accent3">
                <a:lumMod val="75000"/>
              </a:schemeClr>
            </a:solidFill>
            <a:ln>
              <a:solidFill>
                <a:schemeClr val="accent5">
                  <a:lumMod val="50000"/>
                </a:schemeClr>
              </a:solidFill>
            </a:ln>
          </p:spPr>
          <p:txBody>
            <a:bodyPr spcFirstLastPara="1" wrap="square" lIns="731500" tIns="91425" rIns="457200" bIns="91425" anchor="ctr" anchorCtr="0">
              <a:noAutofit/>
            </a:bodyPr>
            <a:lstStyle/>
            <a:p>
              <a:pPr marL="0" lvl="0" indent="0" algn="ctr" rtl="0">
                <a:spcBef>
                  <a:spcPts val="0"/>
                </a:spcBef>
                <a:spcAft>
                  <a:spcPts val="0"/>
                </a:spcAft>
                <a:buClr>
                  <a:schemeClr val="dk1"/>
                </a:buClr>
                <a:buSzPts val="1100"/>
                <a:buFont typeface="Arial"/>
                <a:buNone/>
              </a:pPr>
              <a:endParaRPr>
                <a:solidFill>
                  <a:srgbClr val="FFFFFF"/>
                </a:solidFill>
                <a:latin typeface="Roboto"/>
                <a:ea typeface="Roboto"/>
                <a:cs typeface="Roboto"/>
                <a:sym typeface="Roboto"/>
              </a:endParaRPr>
            </a:p>
          </p:txBody>
        </p:sp>
        <p:sp>
          <p:nvSpPr>
            <p:cNvPr id="13" name="Google Shape;62;p15">
              <a:extLst>
                <a:ext uri="{FF2B5EF4-FFF2-40B4-BE49-F238E27FC236}">
                  <a16:creationId xmlns:a16="http://schemas.microsoft.com/office/drawing/2014/main" id="{9E666060-1EDD-9385-1D47-4DF2CF19F52C}"/>
                </a:ext>
              </a:extLst>
            </p:cNvPr>
            <p:cNvSpPr/>
            <p:nvPr/>
          </p:nvSpPr>
          <p:spPr>
            <a:xfrm>
              <a:off x="5217967" y="1384968"/>
              <a:ext cx="3569712" cy="883609"/>
            </a:xfrm>
            <a:custGeom>
              <a:avLst/>
              <a:gdLst/>
              <a:ahLst/>
              <a:cxnLst/>
              <a:rect l="l" t="t" r="r" b="b"/>
              <a:pathLst>
                <a:path w="102192" h="36398" extrusionOk="0">
                  <a:moveTo>
                    <a:pt x="1" y="1"/>
                  </a:moveTo>
                  <a:cubicBezTo>
                    <a:pt x="10049" y="1"/>
                    <a:pt x="18193" y="8145"/>
                    <a:pt x="18193" y="18193"/>
                  </a:cubicBezTo>
                  <a:cubicBezTo>
                    <a:pt x="18193" y="28242"/>
                    <a:pt x="10049" y="36398"/>
                    <a:pt x="1" y="36398"/>
                  </a:cubicBezTo>
                  <a:lnTo>
                    <a:pt x="83999" y="36398"/>
                  </a:lnTo>
                  <a:cubicBezTo>
                    <a:pt x="94048" y="36398"/>
                    <a:pt x="102192" y="28242"/>
                    <a:pt x="102192" y="18193"/>
                  </a:cubicBezTo>
                  <a:cubicBezTo>
                    <a:pt x="102192" y="8145"/>
                    <a:pt x="94048" y="1"/>
                    <a:pt x="83999" y="1"/>
                  </a:cubicBezTo>
                  <a:close/>
                </a:path>
              </a:pathLst>
            </a:custGeom>
            <a:solidFill>
              <a:schemeClr val="accent2"/>
            </a:solidFill>
            <a:ln>
              <a:solidFill>
                <a:schemeClr val="accent2"/>
              </a:solidFill>
            </a:ln>
          </p:spPr>
          <p:txBody>
            <a:bodyPr spcFirstLastPara="1" wrap="square" lIns="731500" tIns="91425" rIns="457200" bIns="91425" anchor="ctr" anchorCtr="0">
              <a:noAutofit/>
            </a:bodyPr>
            <a:lstStyle/>
            <a:p>
              <a:pPr marL="0" lvl="0" indent="0" algn="ctr" rtl="0">
                <a:spcBef>
                  <a:spcPts val="0"/>
                </a:spcBef>
                <a:spcAft>
                  <a:spcPts val="0"/>
                </a:spcAft>
                <a:buClr>
                  <a:schemeClr val="dk1"/>
                </a:buClr>
                <a:buSzPts val="1100"/>
                <a:buFont typeface="Arial"/>
                <a:buNone/>
              </a:pPr>
              <a:endParaRPr>
                <a:solidFill>
                  <a:srgbClr val="FFFFFF"/>
                </a:solidFill>
                <a:latin typeface="Roboto"/>
                <a:ea typeface="Roboto"/>
                <a:cs typeface="Roboto"/>
                <a:sym typeface="Roboto"/>
              </a:endParaRPr>
            </a:p>
          </p:txBody>
        </p:sp>
        <p:sp>
          <p:nvSpPr>
            <p:cNvPr id="15" name="Google Shape;64;p15">
              <a:extLst>
                <a:ext uri="{FF2B5EF4-FFF2-40B4-BE49-F238E27FC236}">
                  <a16:creationId xmlns:a16="http://schemas.microsoft.com/office/drawing/2014/main" id="{F49FD312-DD70-FC29-1AD6-70A2455E5346}"/>
                </a:ext>
              </a:extLst>
            </p:cNvPr>
            <p:cNvSpPr/>
            <p:nvPr/>
          </p:nvSpPr>
          <p:spPr>
            <a:xfrm>
              <a:off x="4354079" y="2186155"/>
              <a:ext cx="3688898" cy="824781"/>
            </a:xfrm>
            <a:custGeom>
              <a:avLst/>
              <a:gdLst/>
              <a:ahLst/>
              <a:cxnLst/>
              <a:rect l="l" t="t" r="r" b="b"/>
              <a:pathLst>
                <a:path w="102193" h="36399" extrusionOk="0">
                  <a:moveTo>
                    <a:pt x="18194" y="1"/>
                  </a:moveTo>
                  <a:cubicBezTo>
                    <a:pt x="8145" y="1"/>
                    <a:pt x="1" y="8145"/>
                    <a:pt x="1" y="18194"/>
                  </a:cubicBezTo>
                  <a:cubicBezTo>
                    <a:pt x="1" y="28243"/>
                    <a:pt x="8145" y="36398"/>
                    <a:pt x="18194" y="36398"/>
                  </a:cubicBezTo>
                  <a:lnTo>
                    <a:pt x="102192" y="36398"/>
                  </a:lnTo>
                  <a:cubicBezTo>
                    <a:pt x="92143" y="36398"/>
                    <a:pt x="83999" y="28243"/>
                    <a:pt x="83999" y="18194"/>
                  </a:cubicBezTo>
                  <a:cubicBezTo>
                    <a:pt x="83999" y="8145"/>
                    <a:pt x="92143" y="1"/>
                    <a:pt x="102192" y="1"/>
                  </a:cubicBezTo>
                  <a:close/>
                </a:path>
              </a:pathLst>
            </a:custGeom>
            <a:solidFill>
              <a:schemeClr val="accent5">
                <a:lumMod val="50000"/>
              </a:schemeClr>
            </a:solidFill>
            <a:ln>
              <a:noFill/>
            </a:ln>
          </p:spPr>
          <p:txBody>
            <a:bodyPr spcFirstLastPara="1" wrap="square" lIns="457200" tIns="91425" rIns="731500" bIns="91425" anchor="ctr" anchorCtr="0">
              <a:noAutofit/>
            </a:bodyPr>
            <a:lstStyle/>
            <a:p>
              <a:pPr marL="0" lvl="0" indent="0" algn="ctr" rtl="0">
                <a:spcBef>
                  <a:spcPts val="0"/>
                </a:spcBef>
                <a:spcAft>
                  <a:spcPts val="0"/>
                </a:spcAft>
                <a:buClr>
                  <a:schemeClr val="dk1"/>
                </a:buClr>
                <a:buSzPts val="1100"/>
                <a:buFont typeface="Arial"/>
                <a:buNone/>
              </a:pPr>
              <a:endParaRPr>
                <a:solidFill>
                  <a:srgbClr val="FFFFFF"/>
                </a:solidFill>
                <a:latin typeface="Roboto"/>
                <a:ea typeface="Roboto"/>
                <a:cs typeface="Roboto"/>
                <a:sym typeface="Roboto"/>
              </a:endParaRPr>
            </a:p>
          </p:txBody>
        </p:sp>
        <p:sp>
          <p:nvSpPr>
            <p:cNvPr id="16" name="Google Shape;65;p15">
              <a:extLst>
                <a:ext uri="{FF2B5EF4-FFF2-40B4-BE49-F238E27FC236}">
                  <a16:creationId xmlns:a16="http://schemas.microsoft.com/office/drawing/2014/main" id="{0368560E-5179-AC31-5453-1E158DA1B308}"/>
                </a:ext>
              </a:extLst>
            </p:cNvPr>
            <p:cNvSpPr/>
            <p:nvPr/>
          </p:nvSpPr>
          <p:spPr>
            <a:xfrm>
              <a:off x="7361946" y="2167740"/>
              <a:ext cx="1087834" cy="860805"/>
            </a:xfrm>
            <a:custGeom>
              <a:avLst/>
              <a:gdLst>
                <a:gd name="connsiteX0" fmla="*/ 543752 w 1087834"/>
                <a:gd name="connsiteY0" fmla="*/ 23 h 860805"/>
                <a:gd name="connsiteX1" fmla="*/ 29 w 1087834"/>
                <a:gd name="connsiteY1" fmla="*/ 430272 h 860805"/>
                <a:gd name="connsiteX2" fmla="*/ 543752 w 1087834"/>
                <a:gd name="connsiteY2" fmla="*/ 860781 h 860805"/>
                <a:gd name="connsiteX3" fmla="*/ 1087804 w 1087834"/>
                <a:gd name="connsiteY3" fmla="*/ 430272 h 860805"/>
                <a:gd name="connsiteX4" fmla="*/ 543752 w 1087834"/>
                <a:gd name="connsiteY4" fmla="*/ 23 h 86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834" h="860805" fill="none" extrusionOk="0">
                  <a:moveTo>
                    <a:pt x="543752" y="23"/>
                  </a:moveTo>
                  <a:cubicBezTo>
                    <a:pt x="260078" y="-9104"/>
                    <a:pt x="8804" y="191882"/>
                    <a:pt x="29" y="430272"/>
                  </a:cubicBezTo>
                  <a:cubicBezTo>
                    <a:pt x="-27511" y="685370"/>
                    <a:pt x="280288" y="866276"/>
                    <a:pt x="543752" y="860781"/>
                  </a:cubicBezTo>
                  <a:cubicBezTo>
                    <a:pt x="872593" y="830042"/>
                    <a:pt x="1080061" y="665400"/>
                    <a:pt x="1087804" y="430272"/>
                  </a:cubicBezTo>
                  <a:cubicBezTo>
                    <a:pt x="1038650" y="223909"/>
                    <a:pt x="871733" y="52657"/>
                    <a:pt x="543752" y="23"/>
                  </a:cubicBezTo>
                  <a:close/>
                </a:path>
                <a:path w="1087834" h="860805" stroke="0" extrusionOk="0">
                  <a:moveTo>
                    <a:pt x="543752" y="23"/>
                  </a:moveTo>
                  <a:cubicBezTo>
                    <a:pt x="268953" y="-23212"/>
                    <a:pt x="3590" y="201657"/>
                    <a:pt x="29" y="430272"/>
                  </a:cubicBezTo>
                  <a:cubicBezTo>
                    <a:pt x="-42298" y="644512"/>
                    <a:pt x="168799" y="885761"/>
                    <a:pt x="543752" y="860781"/>
                  </a:cubicBezTo>
                  <a:cubicBezTo>
                    <a:pt x="865712" y="868656"/>
                    <a:pt x="1058811" y="704656"/>
                    <a:pt x="1087804" y="430272"/>
                  </a:cubicBezTo>
                  <a:cubicBezTo>
                    <a:pt x="1096424" y="199410"/>
                    <a:pt x="817875" y="15370"/>
                    <a:pt x="543752" y="23"/>
                  </a:cubicBezTo>
                  <a:close/>
                </a:path>
              </a:pathLst>
            </a:custGeom>
            <a:solidFill>
              <a:schemeClr val="accent5">
                <a:lumMod val="50000"/>
              </a:schemeClr>
            </a:solidFill>
            <a:ln w="28575">
              <a:solidFill>
                <a:schemeClr val="bg1"/>
              </a:solidFill>
              <a:extLst>
                <a:ext uri="{C807C97D-BFC1-408E-A445-0C87EB9F89A2}">
                  <ask:lineSketchStyleProps xmlns:ask="http://schemas.microsoft.com/office/drawing/2018/sketchyshapes" sd="1808761005">
                    <a:custGeom>
                      <a:avLst/>
                      <a:gdLst/>
                      <a:ahLst/>
                      <a:cxnLst/>
                      <a:rect l="l" t="t" r="r" b="b"/>
                      <a:pathLst>
                        <a:path w="36399" h="36399" extrusionOk="0">
                          <a:moveTo>
                            <a:pt x="18194" y="1"/>
                          </a:moveTo>
                          <a:cubicBezTo>
                            <a:pt x="8145" y="1"/>
                            <a:pt x="1" y="8145"/>
                            <a:pt x="1" y="18194"/>
                          </a:cubicBezTo>
                          <a:cubicBezTo>
                            <a:pt x="1" y="28243"/>
                            <a:pt x="8145" y="36398"/>
                            <a:pt x="18194" y="36398"/>
                          </a:cubicBezTo>
                          <a:cubicBezTo>
                            <a:pt x="28254" y="36398"/>
                            <a:pt x="36398" y="28243"/>
                            <a:pt x="36398" y="18194"/>
                          </a:cubicBezTo>
                          <a:cubicBezTo>
                            <a:pt x="36398" y="8145"/>
                            <a:pt x="28254" y="1"/>
                            <a:pt x="18194" y="1"/>
                          </a:cubicBezTo>
                          <a:close/>
                        </a:path>
                      </a:pathLst>
                    </a:custGeom>
                    <ask:type>
                      <ask:lineSketchScribble/>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3;p15">
              <a:extLst>
                <a:ext uri="{FF2B5EF4-FFF2-40B4-BE49-F238E27FC236}">
                  <a16:creationId xmlns:a16="http://schemas.microsoft.com/office/drawing/2014/main" id="{3DB1D495-8865-52E0-4583-AF3F27867231}"/>
                </a:ext>
              </a:extLst>
            </p:cNvPr>
            <p:cNvSpPr/>
            <p:nvPr/>
          </p:nvSpPr>
          <p:spPr>
            <a:xfrm>
              <a:off x="4799364" y="1394828"/>
              <a:ext cx="1058649" cy="888093"/>
            </a:xfrm>
            <a:custGeom>
              <a:avLst/>
              <a:gdLst>
                <a:gd name="connsiteX0" fmla="*/ 529135 w 1058649"/>
                <a:gd name="connsiteY0" fmla="*/ 24 h 888093"/>
                <a:gd name="connsiteX1" fmla="*/ 29 w 1058649"/>
                <a:gd name="connsiteY1" fmla="*/ 443900 h 888093"/>
                <a:gd name="connsiteX2" fmla="*/ 529135 w 1058649"/>
                <a:gd name="connsiteY2" fmla="*/ 888093 h 888093"/>
                <a:gd name="connsiteX3" fmla="*/ 1058619 w 1058649"/>
                <a:gd name="connsiteY3" fmla="*/ 443900 h 888093"/>
                <a:gd name="connsiteX4" fmla="*/ 529135 w 1058649"/>
                <a:gd name="connsiteY4" fmla="*/ 24 h 888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649" h="888093" fill="none" extrusionOk="0">
                  <a:moveTo>
                    <a:pt x="529135" y="24"/>
                  </a:moveTo>
                  <a:cubicBezTo>
                    <a:pt x="280613" y="36561"/>
                    <a:pt x="-26406" y="165583"/>
                    <a:pt x="29" y="443900"/>
                  </a:cubicBezTo>
                  <a:cubicBezTo>
                    <a:pt x="-43623" y="691831"/>
                    <a:pt x="229619" y="917486"/>
                    <a:pt x="529135" y="888093"/>
                  </a:cubicBezTo>
                  <a:cubicBezTo>
                    <a:pt x="821565" y="840698"/>
                    <a:pt x="1042851" y="694486"/>
                    <a:pt x="1058619" y="443900"/>
                  </a:cubicBezTo>
                  <a:cubicBezTo>
                    <a:pt x="1028075" y="159213"/>
                    <a:pt x="833480" y="-6748"/>
                    <a:pt x="529135" y="24"/>
                  </a:cubicBezTo>
                  <a:close/>
                </a:path>
                <a:path w="1058649" h="888093" stroke="0" extrusionOk="0">
                  <a:moveTo>
                    <a:pt x="529135" y="24"/>
                  </a:moveTo>
                  <a:cubicBezTo>
                    <a:pt x="211850" y="-46156"/>
                    <a:pt x="48890" y="176943"/>
                    <a:pt x="29" y="443900"/>
                  </a:cubicBezTo>
                  <a:cubicBezTo>
                    <a:pt x="15901" y="722738"/>
                    <a:pt x="180681" y="914301"/>
                    <a:pt x="529135" y="888093"/>
                  </a:cubicBezTo>
                  <a:cubicBezTo>
                    <a:pt x="796606" y="866572"/>
                    <a:pt x="1097128" y="674778"/>
                    <a:pt x="1058619" y="443900"/>
                  </a:cubicBezTo>
                  <a:cubicBezTo>
                    <a:pt x="1030801" y="169739"/>
                    <a:pt x="873134" y="39221"/>
                    <a:pt x="529135" y="24"/>
                  </a:cubicBezTo>
                  <a:close/>
                </a:path>
              </a:pathLst>
            </a:custGeom>
            <a:solidFill>
              <a:schemeClr val="accent2"/>
            </a:solidFill>
            <a:ln w="28575">
              <a:solidFill>
                <a:schemeClr val="bg1"/>
              </a:solidFill>
              <a:extLst>
                <a:ext uri="{C807C97D-BFC1-408E-A445-0C87EB9F89A2}">
                  <ask:lineSketchStyleProps xmlns:ask="http://schemas.microsoft.com/office/drawing/2018/sketchyshapes" sd="3978248048">
                    <a:custGeom>
                      <a:avLst/>
                      <a:gdLst/>
                      <a:ahLst/>
                      <a:cxnLst/>
                      <a:rect l="l" t="t" r="r" b="b"/>
                      <a:pathLst>
                        <a:path w="36399" h="36398" extrusionOk="0">
                          <a:moveTo>
                            <a:pt x="18193" y="1"/>
                          </a:moveTo>
                          <a:cubicBezTo>
                            <a:pt x="8145" y="1"/>
                            <a:pt x="1" y="8145"/>
                            <a:pt x="1" y="18193"/>
                          </a:cubicBezTo>
                          <a:cubicBezTo>
                            <a:pt x="1" y="28242"/>
                            <a:pt x="8145" y="36398"/>
                            <a:pt x="18193" y="36398"/>
                          </a:cubicBezTo>
                          <a:cubicBezTo>
                            <a:pt x="28242" y="36398"/>
                            <a:pt x="36398" y="28242"/>
                            <a:pt x="36398" y="18193"/>
                          </a:cubicBezTo>
                          <a:cubicBezTo>
                            <a:pt x="36398" y="8145"/>
                            <a:pt x="28242" y="1"/>
                            <a:pt x="18193" y="1"/>
                          </a:cubicBezTo>
                          <a:close/>
                        </a:path>
                      </a:pathLst>
                    </a:custGeom>
                    <ask:type>
                      <ask:lineSketchFreehand/>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1;p15">
              <a:extLst>
                <a:ext uri="{FF2B5EF4-FFF2-40B4-BE49-F238E27FC236}">
                  <a16:creationId xmlns:a16="http://schemas.microsoft.com/office/drawing/2014/main" id="{FB1919CD-C89F-2E21-DE7B-7EA217F88F60}"/>
                </a:ext>
              </a:extLst>
            </p:cNvPr>
            <p:cNvSpPr/>
            <p:nvPr/>
          </p:nvSpPr>
          <p:spPr>
            <a:xfrm>
              <a:off x="5139878" y="2851865"/>
              <a:ext cx="1087834" cy="974929"/>
            </a:xfrm>
            <a:custGeom>
              <a:avLst/>
              <a:gdLst>
                <a:gd name="connsiteX0" fmla="*/ 543722 w 1087834"/>
                <a:gd name="connsiteY0" fmla="*/ 26 h 974929"/>
                <a:gd name="connsiteX1" fmla="*/ 29 w 1087834"/>
                <a:gd name="connsiteY1" fmla="*/ 487317 h 974929"/>
                <a:gd name="connsiteX2" fmla="*/ 543722 w 1087834"/>
                <a:gd name="connsiteY2" fmla="*/ 974902 h 974929"/>
                <a:gd name="connsiteX3" fmla="*/ 1087804 w 1087834"/>
                <a:gd name="connsiteY3" fmla="*/ 487317 h 974929"/>
                <a:gd name="connsiteX4" fmla="*/ 543722 w 1087834"/>
                <a:gd name="connsiteY4" fmla="*/ 26 h 974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834" h="974929" fill="none" extrusionOk="0">
                  <a:moveTo>
                    <a:pt x="543722" y="26"/>
                  </a:moveTo>
                  <a:cubicBezTo>
                    <a:pt x="297969" y="45609"/>
                    <a:pt x="-20084" y="192937"/>
                    <a:pt x="29" y="487317"/>
                  </a:cubicBezTo>
                  <a:cubicBezTo>
                    <a:pt x="-54846" y="759893"/>
                    <a:pt x="223853" y="1053990"/>
                    <a:pt x="543722" y="974902"/>
                  </a:cubicBezTo>
                  <a:cubicBezTo>
                    <a:pt x="844149" y="945488"/>
                    <a:pt x="1047773" y="770146"/>
                    <a:pt x="1087804" y="487317"/>
                  </a:cubicBezTo>
                  <a:cubicBezTo>
                    <a:pt x="1075394" y="202102"/>
                    <a:pt x="898924" y="-30751"/>
                    <a:pt x="543722" y="26"/>
                  </a:cubicBezTo>
                  <a:close/>
                </a:path>
                <a:path w="1087834" h="974929" stroke="0" extrusionOk="0">
                  <a:moveTo>
                    <a:pt x="543722" y="26"/>
                  </a:moveTo>
                  <a:cubicBezTo>
                    <a:pt x="239556" y="-7107"/>
                    <a:pt x="60975" y="190980"/>
                    <a:pt x="29" y="487317"/>
                  </a:cubicBezTo>
                  <a:cubicBezTo>
                    <a:pt x="10180" y="777966"/>
                    <a:pt x="182955" y="1003095"/>
                    <a:pt x="543722" y="974902"/>
                  </a:cubicBezTo>
                  <a:cubicBezTo>
                    <a:pt x="835571" y="967544"/>
                    <a:pt x="1148840" y="733762"/>
                    <a:pt x="1087804" y="487317"/>
                  </a:cubicBezTo>
                  <a:cubicBezTo>
                    <a:pt x="1069179" y="198747"/>
                    <a:pt x="891660" y="36103"/>
                    <a:pt x="543722" y="26"/>
                  </a:cubicBezTo>
                  <a:close/>
                </a:path>
              </a:pathLst>
            </a:custGeom>
            <a:solidFill>
              <a:schemeClr val="accent3">
                <a:lumMod val="75000"/>
              </a:schemeClr>
            </a:solidFill>
            <a:ln w="28575">
              <a:solidFill>
                <a:schemeClr val="bg2"/>
              </a:solidFill>
              <a:extLst>
                <a:ext uri="{C807C97D-BFC1-408E-A445-0C87EB9F89A2}">
                  <ask:lineSketchStyleProps xmlns:ask="http://schemas.microsoft.com/office/drawing/2018/sketchyshapes" sd="3978248048">
                    <a:custGeom>
                      <a:avLst/>
                      <a:gdLst/>
                      <a:ahLst/>
                      <a:cxnLst/>
                      <a:rect l="l" t="t" r="r" b="b"/>
                      <a:pathLst>
                        <a:path w="36399" h="36399" extrusionOk="0">
                          <a:moveTo>
                            <a:pt x="18193" y="1"/>
                          </a:moveTo>
                          <a:cubicBezTo>
                            <a:pt x="8145" y="1"/>
                            <a:pt x="1" y="8145"/>
                            <a:pt x="1" y="18194"/>
                          </a:cubicBezTo>
                          <a:cubicBezTo>
                            <a:pt x="1" y="28242"/>
                            <a:pt x="8145" y="36398"/>
                            <a:pt x="18193" y="36398"/>
                          </a:cubicBezTo>
                          <a:cubicBezTo>
                            <a:pt x="28242" y="36398"/>
                            <a:pt x="36398" y="28242"/>
                            <a:pt x="36398" y="18194"/>
                          </a:cubicBezTo>
                          <a:cubicBezTo>
                            <a:pt x="36398" y="8145"/>
                            <a:pt x="28242" y="1"/>
                            <a:pt x="18193" y="1"/>
                          </a:cubicBezTo>
                          <a:close/>
                        </a:path>
                      </a:pathLst>
                    </a:custGeom>
                    <ask:type>
                      <ask:lineSketchScribble/>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459;p24">
            <a:extLst>
              <a:ext uri="{FF2B5EF4-FFF2-40B4-BE49-F238E27FC236}">
                <a16:creationId xmlns:a16="http://schemas.microsoft.com/office/drawing/2014/main" id="{CCC89F8F-FD59-25BC-8656-4EF7BB927F9A}"/>
              </a:ext>
              <a:ext uri="{C183D7F6-B498-43B3-948B-1728B52AA6E4}">
                <adec:decorative xmlns:adec="http://schemas.microsoft.com/office/drawing/2017/decorative" val="1"/>
              </a:ext>
            </a:extLst>
          </p:cNvPr>
          <p:cNvSpPr/>
          <p:nvPr/>
        </p:nvSpPr>
        <p:spPr>
          <a:xfrm>
            <a:off x="2188433" y="5095251"/>
            <a:ext cx="1189444" cy="1103801"/>
          </a:xfrm>
          <a:custGeom>
            <a:avLst/>
            <a:gdLst/>
            <a:ahLst/>
            <a:cxnLst/>
            <a:rect l="l" t="t" r="r" b="b"/>
            <a:pathLst>
              <a:path w="30683" h="30695" extrusionOk="0">
                <a:moveTo>
                  <a:pt x="15348" y="1"/>
                </a:moveTo>
                <a:cubicBezTo>
                  <a:pt x="6871" y="1"/>
                  <a:pt x="1" y="6871"/>
                  <a:pt x="1" y="15348"/>
                </a:cubicBezTo>
                <a:cubicBezTo>
                  <a:pt x="1" y="23825"/>
                  <a:pt x="6871" y="30695"/>
                  <a:pt x="15348" y="30695"/>
                </a:cubicBezTo>
                <a:cubicBezTo>
                  <a:pt x="23813" y="30695"/>
                  <a:pt x="30683" y="23825"/>
                  <a:pt x="30683" y="15348"/>
                </a:cubicBezTo>
                <a:cubicBezTo>
                  <a:pt x="30683" y="6871"/>
                  <a:pt x="23813" y="1"/>
                  <a:pt x="15348" y="1"/>
                </a:cubicBezTo>
                <a:close/>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9;p24">
            <a:extLst>
              <a:ext uri="{FF2B5EF4-FFF2-40B4-BE49-F238E27FC236}">
                <a16:creationId xmlns:a16="http://schemas.microsoft.com/office/drawing/2014/main" id="{9A4D1DFD-2282-146D-14C3-97DCB21BE3CB}"/>
              </a:ext>
              <a:ext uri="{C183D7F6-B498-43B3-948B-1728B52AA6E4}">
                <adec:decorative xmlns:adec="http://schemas.microsoft.com/office/drawing/2017/decorative" val="1"/>
              </a:ext>
            </a:extLst>
          </p:cNvPr>
          <p:cNvSpPr/>
          <p:nvPr/>
        </p:nvSpPr>
        <p:spPr>
          <a:xfrm>
            <a:off x="6392410" y="3747498"/>
            <a:ext cx="1068022" cy="974881"/>
          </a:xfrm>
          <a:custGeom>
            <a:avLst/>
            <a:gdLst/>
            <a:ahLst/>
            <a:cxnLst/>
            <a:rect l="l" t="t" r="r" b="b"/>
            <a:pathLst>
              <a:path w="30683" h="30695" extrusionOk="0">
                <a:moveTo>
                  <a:pt x="15348" y="1"/>
                </a:moveTo>
                <a:cubicBezTo>
                  <a:pt x="6871" y="1"/>
                  <a:pt x="1" y="6871"/>
                  <a:pt x="1" y="15348"/>
                </a:cubicBezTo>
                <a:cubicBezTo>
                  <a:pt x="1" y="23825"/>
                  <a:pt x="6871" y="30695"/>
                  <a:pt x="15348" y="30695"/>
                </a:cubicBezTo>
                <a:cubicBezTo>
                  <a:pt x="23813" y="30695"/>
                  <a:pt x="30683" y="23825"/>
                  <a:pt x="30683" y="15348"/>
                </a:cubicBezTo>
                <a:cubicBezTo>
                  <a:pt x="30683" y="6871"/>
                  <a:pt x="23813" y="1"/>
                  <a:pt x="15348" y="1"/>
                </a:cubicBezTo>
                <a:close/>
              </a:path>
            </a:pathLst>
          </a:cu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59;p24">
            <a:extLst>
              <a:ext uri="{FF2B5EF4-FFF2-40B4-BE49-F238E27FC236}">
                <a16:creationId xmlns:a16="http://schemas.microsoft.com/office/drawing/2014/main" id="{03D4315F-5D57-FE64-859F-CC00B98864E4}"/>
              </a:ext>
              <a:ext uri="{C183D7F6-B498-43B3-948B-1728B52AA6E4}">
                <adec:decorative xmlns:adec="http://schemas.microsoft.com/office/drawing/2017/decorative" val="1"/>
              </a:ext>
            </a:extLst>
          </p:cNvPr>
          <p:cNvSpPr/>
          <p:nvPr/>
        </p:nvSpPr>
        <p:spPr>
          <a:xfrm>
            <a:off x="1636933" y="2262442"/>
            <a:ext cx="1010407" cy="944829"/>
          </a:xfrm>
          <a:custGeom>
            <a:avLst/>
            <a:gdLst/>
            <a:ahLst/>
            <a:cxnLst/>
            <a:rect l="l" t="t" r="r" b="b"/>
            <a:pathLst>
              <a:path w="30683" h="30695" extrusionOk="0">
                <a:moveTo>
                  <a:pt x="15348" y="1"/>
                </a:moveTo>
                <a:cubicBezTo>
                  <a:pt x="6871" y="1"/>
                  <a:pt x="1" y="6871"/>
                  <a:pt x="1" y="15348"/>
                </a:cubicBezTo>
                <a:cubicBezTo>
                  <a:pt x="1" y="23825"/>
                  <a:pt x="6871" y="30695"/>
                  <a:pt x="15348" y="30695"/>
                </a:cubicBezTo>
                <a:cubicBezTo>
                  <a:pt x="23813" y="30695"/>
                  <a:pt x="30683" y="23825"/>
                  <a:pt x="30683" y="15348"/>
                </a:cubicBezTo>
                <a:cubicBezTo>
                  <a:pt x="30683" y="6871"/>
                  <a:pt x="23813" y="1"/>
                  <a:pt x="15348" y="1"/>
                </a:cubicBezTo>
                <a:close/>
              </a:path>
            </a:pathLst>
          </a:custGeom>
          <a:noFill/>
          <a:ln w="19050" cap="flat" cmpd="sng">
            <a:solidFill>
              <a:schemeClr val="accent5">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a:extLst>
              <a:ext uri="{FF2B5EF4-FFF2-40B4-BE49-F238E27FC236}">
                <a16:creationId xmlns:a16="http://schemas.microsoft.com/office/drawing/2014/main" id="{C01AA4D5-3430-E49A-7A48-89002AF66204}"/>
              </a:ext>
            </a:extLst>
          </p:cNvPr>
          <p:cNvSpPr txBox="1"/>
          <p:nvPr/>
        </p:nvSpPr>
        <p:spPr>
          <a:xfrm>
            <a:off x="3860108" y="5317723"/>
            <a:ext cx="4582280"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Ensures all materials that use images of people accurately reflect the diverse populations in the state</a:t>
            </a:r>
          </a:p>
        </p:txBody>
      </p:sp>
      <p:pic>
        <p:nvPicPr>
          <p:cNvPr id="24" name="Graphic 23" descr="Address Book with solid fill">
            <a:extLst>
              <a:ext uri="{FF2B5EF4-FFF2-40B4-BE49-F238E27FC236}">
                <a16:creationId xmlns:a16="http://schemas.microsoft.com/office/drawing/2014/main" id="{874880BF-D9E9-FE53-5BC2-08AF652274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323263" y="5164501"/>
            <a:ext cx="942202" cy="942202"/>
          </a:xfrm>
          <a:prstGeom prst="rect">
            <a:avLst/>
          </a:prstGeom>
        </p:spPr>
      </p:pic>
      <p:sp>
        <p:nvSpPr>
          <p:cNvPr id="20" name="TextBox 19">
            <a:extLst>
              <a:ext uri="{FF2B5EF4-FFF2-40B4-BE49-F238E27FC236}">
                <a16:creationId xmlns:a16="http://schemas.microsoft.com/office/drawing/2014/main" id="{B96BC71F-2316-EFDA-00C3-1F68A72AF427}"/>
              </a:ext>
            </a:extLst>
          </p:cNvPr>
          <p:cNvSpPr txBox="1"/>
          <p:nvPr/>
        </p:nvSpPr>
        <p:spPr>
          <a:xfrm>
            <a:off x="920075" y="3933110"/>
            <a:ext cx="5435599"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Uses multiple platforms and formats tailored for culturally and linguistically diverse communities </a:t>
            </a:r>
          </a:p>
        </p:txBody>
      </p:sp>
      <p:pic>
        <p:nvPicPr>
          <p:cNvPr id="19" name="Graphic 18" descr="Icon of a Computer screen">
            <a:extLst>
              <a:ext uri="{FF2B5EF4-FFF2-40B4-BE49-F238E27FC236}">
                <a16:creationId xmlns:a16="http://schemas.microsoft.com/office/drawing/2014/main" id="{7F4C0B12-2BEE-C3BF-7318-243DE030BC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571408" y="3860322"/>
            <a:ext cx="719643" cy="719643"/>
          </a:xfrm>
          <a:prstGeom prst="rect">
            <a:avLst/>
          </a:prstGeom>
        </p:spPr>
      </p:pic>
      <p:sp>
        <p:nvSpPr>
          <p:cNvPr id="18" name="TextBox 17">
            <a:extLst>
              <a:ext uri="{FF2B5EF4-FFF2-40B4-BE49-F238E27FC236}">
                <a16:creationId xmlns:a16="http://schemas.microsoft.com/office/drawing/2014/main" id="{E45FC092-3942-AAAD-5D13-F93A228BDD66}"/>
              </a:ext>
            </a:extLst>
          </p:cNvPr>
          <p:cNvSpPr txBox="1"/>
          <p:nvPr/>
        </p:nvSpPr>
        <p:spPr>
          <a:xfrm>
            <a:off x="3169056" y="2038834"/>
            <a:ext cx="5054401" cy="1477328"/>
          </a:xfrm>
          <a:prstGeom prst="rect">
            <a:avLst/>
          </a:prstGeom>
          <a:noFill/>
        </p:spPr>
        <p:txBody>
          <a:bodyPr wrap="square">
            <a:spAutoFit/>
          </a:bodyPr>
          <a:lstStyle/>
          <a:p>
            <a:r>
              <a:rPr lang="en-US" b="1" dirty="0">
                <a:solidFill>
                  <a:schemeClr val="bg1"/>
                </a:solidFill>
                <a:latin typeface="Candara"/>
              </a:rPr>
              <a:t>Ensures products &amp; services are: </a:t>
            </a:r>
            <a:endParaRPr lang="en-US" b="1" dirty="0">
              <a:solidFill>
                <a:schemeClr val="bg1"/>
              </a:solidFill>
              <a:latin typeface="Candara" panose="020E0502030303020204" pitchFamily="34" charset="0"/>
            </a:endParaRPr>
          </a:p>
          <a:p>
            <a:r>
              <a:rPr lang="en-US" b="1" dirty="0">
                <a:solidFill>
                  <a:schemeClr val="bg1"/>
                </a:solidFill>
                <a:latin typeface="Candara"/>
              </a:rPr>
              <a:t>a) Publicized &amp; disseminated appropriately</a:t>
            </a:r>
            <a:endParaRPr lang="en-US" b="1" dirty="0">
              <a:solidFill>
                <a:schemeClr val="bg1"/>
              </a:solidFill>
              <a:latin typeface="Candara" panose="020E0502030303020204" pitchFamily="34" charset="0"/>
            </a:endParaRPr>
          </a:p>
          <a:p>
            <a:r>
              <a:rPr lang="en-US" b="1" dirty="0">
                <a:solidFill>
                  <a:schemeClr val="bg1"/>
                </a:solidFill>
                <a:latin typeface="Candara"/>
              </a:rPr>
              <a:t>b) Offered in multiple languages </a:t>
            </a:r>
            <a:endParaRPr lang="en-US" b="1" dirty="0">
              <a:solidFill>
                <a:schemeClr val="bg1"/>
              </a:solidFill>
              <a:latin typeface="Candara" panose="020E0502030303020204" pitchFamily="34" charset="0"/>
            </a:endParaRPr>
          </a:p>
          <a:p>
            <a:pPr marL="285750" indent="-285750"/>
            <a:r>
              <a:rPr lang="en-US" b="1" dirty="0">
                <a:solidFill>
                  <a:schemeClr val="bg1"/>
                </a:solidFill>
                <a:latin typeface="Candara"/>
              </a:rPr>
              <a:t>c) In plain language &amp; at appropriate literacy level</a:t>
            </a:r>
            <a:endParaRPr lang="en-US" b="1" dirty="0">
              <a:solidFill>
                <a:schemeClr val="bg1"/>
              </a:solidFill>
              <a:latin typeface="Candara" panose="020E0502030303020204" pitchFamily="34" charset="0"/>
            </a:endParaRPr>
          </a:p>
          <a:p>
            <a:r>
              <a:rPr lang="en-US" b="1" dirty="0">
                <a:solidFill>
                  <a:schemeClr val="bg1"/>
                </a:solidFill>
                <a:latin typeface="Candara"/>
              </a:rPr>
              <a:t>d) Accessible </a:t>
            </a:r>
          </a:p>
        </p:txBody>
      </p:sp>
      <p:pic>
        <p:nvPicPr>
          <p:cNvPr id="27" name="Graphic 26" descr="Key Icon">
            <a:extLst>
              <a:ext uri="{FF2B5EF4-FFF2-40B4-BE49-F238E27FC236}">
                <a16:creationId xmlns:a16="http://schemas.microsoft.com/office/drawing/2014/main" id="{4BA03A82-C9EE-E4D7-7B73-223718F4BD9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841127">
            <a:off x="1684936" y="2313600"/>
            <a:ext cx="914400" cy="914400"/>
          </a:xfrm>
          <a:prstGeom prst="rect">
            <a:avLst/>
          </a:prstGeom>
        </p:spPr>
      </p:pic>
      <p:sp>
        <p:nvSpPr>
          <p:cNvPr id="5" name="TextBox 4">
            <a:extLst>
              <a:ext uri="{FF2B5EF4-FFF2-40B4-BE49-F238E27FC236}">
                <a16:creationId xmlns:a16="http://schemas.microsoft.com/office/drawing/2014/main" id="{EDDF5AFB-70EA-8C30-7CE6-B9B602508CBC}"/>
              </a:ext>
            </a:extLst>
          </p:cNvPr>
          <p:cNvSpPr txBox="1"/>
          <p:nvPr/>
        </p:nvSpPr>
        <p:spPr>
          <a:xfrm>
            <a:off x="400439" y="1512253"/>
            <a:ext cx="4789499" cy="461665"/>
          </a:xfrm>
          <a:prstGeom prst="rect">
            <a:avLst/>
          </a:prstGeom>
          <a:noFill/>
        </p:spPr>
        <p:txBody>
          <a:bodyPr wrap="square" rtlCol="0">
            <a:spAutoFit/>
          </a:bodyPr>
          <a:lstStyle/>
          <a:p>
            <a:r>
              <a:rPr lang="en-US" sz="2400" b="1" dirty="0">
                <a:latin typeface="Candara" panose="020E0502030303020204" pitchFamily="34" charset="0"/>
              </a:rPr>
              <a:t>Our dispute resolution system:</a:t>
            </a:r>
          </a:p>
        </p:txBody>
      </p:sp>
      <p:sp>
        <p:nvSpPr>
          <p:cNvPr id="8" name="Title">
            <a:extLst>
              <a:ext uri="{FF2B5EF4-FFF2-40B4-BE49-F238E27FC236}">
                <a16:creationId xmlns:a16="http://schemas.microsoft.com/office/drawing/2014/main" id="{021DB551-137A-5033-CBCD-572092FC1BE6}"/>
              </a:ext>
            </a:extLst>
          </p:cNvPr>
          <p:cNvSpPr txBox="1"/>
          <p:nvPr/>
        </p:nvSpPr>
        <p:spPr>
          <a:xfrm>
            <a:off x="400439" y="158416"/>
            <a:ext cx="8260961" cy="1323439"/>
          </a:xfrm>
          <a:prstGeom prst="rect">
            <a:avLst/>
          </a:prstGeom>
          <a:solidFill>
            <a:schemeClr val="accent1">
              <a:lumMod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rPr>
              <a:t>Public Awareness &amp; </a:t>
            </a: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ea typeface="+mn-ea"/>
                <a:cs typeface="+mn-cs"/>
              </a:rPr>
              <a:t>Outreach Indicators</a:t>
            </a:r>
          </a:p>
        </p:txBody>
      </p:sp>
      <p:sp>
        <p:nvSpPr>
          <p:cNvPr id="3" name="Title 2" hidden="1">
            <a:extLst>
              <a:ext uri="{FF2B5EF4-FFF2-40B4-BE49-F238E27FC236}">
                <a16:creationId xmlns:a16="http://schemas.microsoft.com/office/drawing/2014/main" id="{33CC9E75-E71E-473A-B0A1-717DC848986A}"/>
              </a:ext>
            </a:extLst>
          </p:cNvPr>
          <p:cNvSpPr>
            <a:spLocks noGrp="1"/>
          </p:cNvSpPr>
          <p:nvPr>
            <p:ph type="title"/>
          </p:nvPr>
        </p:nvSpPr>
        <p:spPr/>
        <p:txBody>
          <a:bodyPr>
            <a:normAutofit fontScale="90000"/>
          </a:bodyPr>
          <a:lstStyle/>
          <a:p>
            <a:r>
              <a:rPr lang="en-US" dirty="0"/>
              <a:t>Public Awareness and Outreach Indicators</a:t>
            </a:r>
            <a:br>
              <a:rPr lang="en-US" dirty="0"/>
            </a:br>
            <a:endParaRPr lang="en-US" dirty="0"/>
          </a:p>
        </p:txBody>
      </p:sp>
    </p:spTree>
    <p:extLst>
      <p:ext uri="{BB962C8B-B14F-4D97-AF65-F5344CB8AC3E}">
        <p14:creationId xmlns:p14="http://schemas.microsoft.com/office/powerpoint/2010/main" val="78282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Effect transition="in" filter="fade">
                                      <p:cBhvr>
                                        <p:cTn id="23" dur="500"/>
                                        <p:tgtEl>
                                          <p:spTgt spid="23">
                                            <p:txEl>
                                              <p:pRg st="0" end="0"/>
                                            </p:txEl>
                                          </p:spTgt>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1" grpId="0" animBg="1"/>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56F5FE-6367-44EB-7284-4238D673FD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7CB40-D9BE-4CE6-A22F-5A7D8FBE1E51}" type="slidenum">
              <a:rPr kumimoji="0" lang="en-US" sz="1200" b="0" i="0" u="none" strike="noStrike" kern="1200" cap="none" spc="0" normalizeH="0" baseline="0" noProof="0" smtClean="0">
                <a:ln>
                  <a:noFill/>
                </a:ln>
                <a:solidFill>
                  <a:prstClr val="black"/>
                </a:solidFill>
                <a:effectLst/>
                <a:uLnTx/>
                <a:uFillTx/>
                <a:latin typeface="Candara" panose="020E05020303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ndara" panose="020E0502030303020204" pitchFamily="34" charset="0"/>
              <a:ea typeface="+mn-ea"/>
              <a:cs typeface="+mn-cs"/>
            </a:endParaRPr>
          </a:p>
        </p:txBody>
      </p:sp>
      <p:pic>
        <p:nvPicPr>
          <p:cNvPr id="17" name="Picture 16" descr="Photo of a person smiling.">
            <a:extLst>
              <a:ext uri="{FF2B5EF4-FFF2-40B4-BE49-F238E27FC236}">
                <a16:creationId xmlns:a16="http://schemas.microsoft.com/office/drawing/2014/main" id="{D69EE347-C0CD-91AB-CC95-25343A578D36}"/>
              </a:ext>
            </a:extLst>
          </p:cNvPr>
          <p:cNvPicPr>
            <a:picLocks noChangeAspect="1"/>
          </p:cNvPicPr>
          <p:nvPr/>
        </p:nvPicPr>
        <p:blipFill>
          <a:blip r:embed="rId3"/>
          <a:stretch>
            <a:fillRect/>
          </a:stretch>
        </p:blipFill>
        <p:spPr>
          <a:xfrm>
            <a:off x="5352706" y="127703"/>
            <a:ext cx="3162987" cy="6553200"/>
          </a:xfrm>
          <a:prstGeom prst="rect">
            <a:avLst/>
          </a:prstGeom>
        </p:spPr>
      </p:pic>
      <p:sp>
        <p:nvSpPr>
          <p:cNvPr id="24" name="TextBox 23">
            <a:extLst>
              <a:ext uri="{FF2B5EF4-FFF2-40B4-BE49-F238E27FC236}">
                <a16:creationId xmlns:a16="http://schemas.microsoft.com/office/drawing/2014/main" id="{DC831FE2-3E0A-93E5-38A3-F3E77247BC1C}"/>
              </a:ext>
              <a:ext uri="{C183D7F6-B498-43B3-948B-1728B52AA6E4}">
                <adec:decorative xmlns:adec="http://schemas.microsoft.com/office/drawing/2017/decorative" val="1"/>
              </a:ext>
            </a:extLst>
          </p:cNvPr>
          <p:cNvSpPr txBox="1"/>
          <p:nvPr/>
        </p:nvSpPr>
        <p:spPr>
          <a:xfrm>
            <a:off x="482254" y="6078871"/>
            <a:ext cx="3492500" cy="400110"/>
          </a:xfrm>
          <a:prstGeom prst="rect">
            <a:avLst/>
          </a:prstGeom>
          <a:noFill/>
        </p:spPr>
        <p:txBody>
          <a:bodyPr wrap="square" rtlCol="0">
            <a:spAutoFit/>
          </a:bodyPr>
          <a:lstStyle/>
          <a:p>
            <a:r>
              <a:rPr lang="en-US" sz="2000" dirty="0">
                <a:latin typeface="Candara" panose="020E0502030303020204" pitchFamily="34" charset="0"/>
              </a:rPr>
              <a:t>Glossary of terms</a:t>
            </a:r>
          </a:p>
        </p:txBody>
      </p:sp>
      <p:sp>
        <p:nvSpPr>
          <p:cNvPr id="10" name="Freeform: Shape 9">
            <a:extLst>
              <a:ext uri="{FF2B5EF4-FFF2-40B4-BE49-F238E27FC236}">
                <a16:creationId xmlns:a16="http://schemas.microsoft.com/office/drawing/2014/main" id="{23B2117A-2A5D-6E79-348D-4CB1C216E620}"/>
              </a:ext>
              <a:ext uri="{C183D7F6-B498-43B3-948B-1728B52AA6E4}">
                <adec:decorative xmlns:adec="http://schemas.microsoft.com/office/drawing/2017/decorative" val="1"/>
              </a:ext>
            </a:extLst>
          </p:cNvPr>
          <p:cNvSpPr/>
          <p:nvPr/>
        </p:nvSpPr>
        <p:spPr>
          <a:xfrm>
            <a:off x="623820" y="6403451"/>
            <a:ext cx="4332331" cy="72673"/>
          </a:xfrm>
          <a:custGeom>
            <a:avLst/>
            <a:gdLst>
              <a:gd name="connsiteX0" fmla="*/ 0 w 4332331"/>
              <a:gd name="connsiteY0" fmla="*/ 0 h 72673"/>
              <a:gd name="connsiteX1" fmla="*/ 4162926 w 4332331"/>
              <a:gd name="connsiteY1" fmla="*/ 24063 h 72673"/>
              <a:gd name="connsiteX2" fmla="*/ 108284 w 4332331"/>
              <a:gd name="connsiteY2" fmla="*/ 72189 h 72673"/>
              <a:gd name="connsiteX3" fmla="*/ 4078705 w 4332331"/>
              <a:gd name="connsiteY3" fmla="*/ 48126 h 72673"/>
              <a:gd name="connsiteX4" fmla="*/ 3946358 w 4332331"/>
              <a:gd name="connsiteY4" fmla="*/ 36095 h 72673"/>
              <a:gd name="connsiteX5" fmla="*/ 3934326 w 4332331"/>
              <a:gd name="connsiteY5" fmla="*/ 36095 h 72673"/>
              <a:gd name="connsiteX6" fmla="*/ 3934326 w 4332331"/>
              <a:gd name="connsiteY6" fmla="*/ 36095 h 7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2331" h="72673">
                <a:moveTo>
                  <a:pt x="0" y="0"/>
                </a:moveTo>
                <a:lnTo>
                  <a:pt x="4162926" y="24063"/>
                </a:lnTo>
                <a:cubicBezTo>
                  <a:pt x="4180973" y="36095"/>
                  <a:pt x="122321" y="68178"/>
                  <a:pt x="108284" y="72189"/>
                </a:cubicBezTo>
                <a:cubicBezTo>
                  <a:pt x="94247" y="76200"/>
                  <a:pt x="3439026" y="54142"/>
                  <a:pt x="4078705" y="48126"/>
                </a:cubicBezTo>
                <a:cubicBezTo>
                  <a:pt x="4718384" y="42110"/>
                  <a:pt x="3946358" y="36095"/>
                  <a:pt x="3946358" y="36095"/>
                </a:cubicBezTo>
                <a:cubicBezTo>
                  <a:pt x="3922295" y="34090"/>
                  <a:pt x="3934326" y="36095"/>
                  <a:pt x="3934326" y="36095"/>
                </a:cubicBezTo>
                <a:lnTo>
                  <a:pt x="3934326" y="36095"/>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551CCAE-FF93-D3A5-4565-77E21AC3FB23}"/>
              </a:ext>
              <a:ext uri="{C183D7F6-B498-43B3-948B-1728B52AA6E4}">
                <adec:decorative xmlns:adec="http://schemas.microsoft.com/office/drawing/2017/decorative" val="1"/>
              </a:ext>
            </a:extLst>
          </p:cNvPr>
          <p:cNvSpPr txBox="1"/>
          <p:nvPr/>
        </p:nvSpPr>
        <p:spPr>
          <a:xfrm>
            <a:off x="482254" y="5566883"/>
            <a:ext cx="4724399" cy="400110"/>
          </a:xfrm>
          <a:prstGeom prst="rect">
            <a:avLst/>
          </a:prstGeom>
          <a:noFill/>
        </p:spPr>
        <p:txBody>
          <a:bodyPr wrap="square" rtlCol="0">
            <a:spAutoFit/>
          </a:bodyPr>
          <a:lstStyle/>
          <a:p>
            <a:r>
              <a:rPr lang="en-US" sz="2000" dirty="0">
                <a:latin typeface="Candara" panose="020E0502030303020204" pitchFamily="34" charset="0"/>
              </a:rPr>
              <a:t>Stakeholder engagement and family voice</a:t>
            </a:r>
          </a:p>
        </p:txBody>
      </p:sp>
      <p:sp>
        <p:nvSpPr>
          <p:cNvPr id="9" name="Freeform: Shape 8">
            <a:extLst>
              <a:ext uri="{FF2B5EF4-FFF2-40B4-BE49-F238E27FC236}">
                <a16:creationId xmlns:a16="http://schemas.microsoft.com/office/drawing/2014/main" id="{10115C3E-1A83-0C23-50A4-9DF9490AAA01}"/>
              </a:ext>
              <a:ext uri="{C183D7F6-B498-43B3-948B-1728B52AA6E4}">
                <adec:decorative xmlns:adec="http://schemas.microsoft.com/office/drawing/2017/decorative" val="1"/>
              </a:ext>
            </a:extLst>
          </p:cNvPr>
          <p:cNvSpPr/>
          <p:nvPr/>
        </p:nvSpPr>
        <p:spPr>
          <a:xfrm>
            <a:off x="604274" y="5921213"/>
            <a:ext cx="4332331" cy="72673"/>
          </a:xfrm>
          <a:custGeom>
            <a:avLst/>
            <a:gdLst>
              <a:gd name="connsiteX0" fmla="*/ 0 w 4332331"/>
              <a:gd name="connsiteY0" fmla="*/ 0 h 72673"/>
              <a:gd name="connsiteX1" fmla="*/ 4162926 w 4332331"/>
              <a:gd name="connsiteY1" fmla="*/ 24063 h 72673"/>
              <a:gd name="connsiteX2" fmla="*/ 108284 w 4332331"/>
              <a:gd name="connsiteY2" fmla="*/ 72189 h 72673"/>
              <a:gd name="connsiteX3" fmla="*/ 4078705 w 4332331"/>
              <a:gd name="connsiteY3" fmla="*/ 48126 h 72673"/>
              <a:gd name="connsiteX4" fmla="*/ 3946358 w 4332331"/>
              <a:gd name="connsiteY4" fmla="*/ 36095 h 72673"/>
              <a:gd name="connsiteX5" fmla="*/ 3934326 w 4332331"/>
              <a:gd name="connsiteY5" fmla="*/ 36095 h 72673"/>
              <a:gd name="connsiteX6" fmla="*/ 3934326 w 4332331"/>
              <a:gd name="connsiteY6" fmla="*/ 36095 h 7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2331" h="72673">
                <a:moveTo>
                  <a:pt x="0" y="0"/>
                </a:moveTo>
                <a:lnTo>
                  <a:pt x="4162926" y="24063"/>
                </a:lnTo>
                <a:cubicBezTo>
                  <a:pt x="4180973" y="36095"/>
                  <a:pt x="122321" y="68178"/>
                  <a:pt x="108284" y="72189"/>
                </a:cubicBezTo>
                <a:cubicBezTo>
                  <a:pt x="94247" y="76200"/>
                  <a:pt x="3439026" y="54142"/>
                  <a:pt x="4078705" y="48126"/>
                </a:cubicBezTo>
                <a:cubicBezTo>
                  <a:pt x="4718384" y="42110"/>
                  <a:pt x="3946358" y="36095"/>
                  <a:pt x="3946358" y="36095"/>
                </a:cubicBezTo>
                <a:cubicBezTo>
                  <a:pt x="3922295" y="34090"/>
                  <a:pt x="3934326" y="36095"/>
                  <a:pt x="3934326" y="36095"/>
                </a:cubicBezTo>
                <a:lnTo>
                  <a:pt x="3934326" y="3609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6BB7510-0AFC-0276-615E-1411F9E2A349}"/>
              </a:ext>
            </a:extLst>
          </p:cNvPr>
          <p:cNvSpPr txBox="1"/>
          <p:nvPr/>
        </p:nvSpPr>
        <p:spPr>
          <a:xfrm>
            <a:off x="482254" y="5030184"/>
            <a:ext cx="4216398" cy="400110"/>
          </a:xfrm>
          <a:prstGeom prst="rect">
            <a:avLst/>
          </a:prstGeom>
          <a:noFill/>
        </p:spPr>
        <p:txBody>
          <a:bodyPr wrap="square" rtlCol="0">
            <a:spAutoFit/>
          </a:bodyPr>
          <a:lstStyle/>
          <a:p>
            <a:r>
              <a:rPr lang="en-US" sz="2000" dirty="0">
                <a:latin typeface="Candara" panose="020E0502030303020204" pitchFamily="34" charset="0"/>
              </a:rPr>
              <a:t>Coaching questions and group norms</a:t>
            </a:r>
          </a:p>
        </p:txBody>
      </p:sp>
      <p:sp>
        <p:nvSpPr>
          <p:cNvPr id="8" name="Freeform: Shape 7">
            <a:extLst>
              <a:ext uri="{FF2B5EF4-FFF2-40B4-BE49-F238E27FC236}">
                <a16:creationId xmlns:a16="http://schemas.microsoft.com/office/drawing/2014/main" id="{AFF76E84-3CD1-5867-70A2-CFAF047ABF83}"/>
              </a:ext>
              <a:ext uri="{C183D7F6-B498-43B3-948B-1728B52AA6E4}">
                <adec:decorative xmlns:adec="http://schemas.microsoft.com/office/drawing/2017/decorative" val="1"/>
              </a:ext>
            </a:extLst>
          </p:cNvPr>
          <p:cNvSpPr/>
          <p:nvPr/>
        </p:nvSpPr>
        <p:spPr>
          <a:xfrm>
            <a:off x="604274" y="5372681"/>
            <a:ext cx="4332331" cy="72673"/>
          </a:xfrm>
          <a:custGeom>
            <a:avLst/>
            <a:gdLst>
              <a:gd name="connsiteX0" fmla="*/ 0 w 4332331"/>
              <a:gd name="connsiteY0" fmla="*/ 0 h 72673"/>
              <a:gd name="connsiteX1" fmla="*/ 4162926 w 4332331"/>
              <a:gd name="connsiteY1" fmla="*/ 24063 h 72673"/>
              <a:gd name="connsiteX2" fmla="*/ 108284 w 4332331"/>
              <a:gd name="connsiteY2" fmla="*/ 72189 h 72673"/>
              <a:gd name="connsiteX3" fmla="*/ 4078705 w 4332331"/>
              <a:gd name="connsiteY3" fmla="*/ 48126 h 72673"/>
              <a:gd name="connsiteX4" fmla="*/ 3946358 w 4332331"/>
              <a:gd name="connsiteY4" fmla="*/ 36095 h 72673"/>
              <a:gd name="connsiteX5" fmla="*/ 3934326 w 4332331"/>
              <a:gd name="connsiteY5" fmla="*/ 36095 h 72673"/>
              <a:gd name="connsiteX6" fmla="*/ 3934326 w 4332331"/>
              <a:gd name="connsiteY6" fmla="*/ 36095 h 7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2331" h="72673">
                <a:moveTo>
                  <a:pt x="0" y="0"/>
                </a:moveTo>
                <a:lnTo>
                  <a:pt x="4162926" y="24063"/>
                </a:lnTo>
                <a:cubicBezTo>
                  <a:pt x="4180973" y="36095"/>
                  <a:pt x="122321" y="68178"/>
                  <a:pt x="108284" y="72189"/>
                </a:cubicBezTo>
                <a:cubicBezTo>
                  <a:pt x="94247" y="76200"/>
                  <a:pt x="3439026" y="54142"/>
                  <a:pt x="4078705" y="48126"/>
                </a:cubicBezTo>
                <a:cubicBezTo>
                  <a:pt x="4718384" y="42110"/>
                  <a:pt x="3946358" y="36095"/>
                  <a:pt x="3946358" y="36095"/>
                </a:cubicBezTo>
                <a:cubicBezTo>
                  <a:pt x="3922295" y="34090"/>
                  <a:pt x="3934326" y="36095"/>
                  <a:pt x="3934326" y="36095"/>
                </a:cubicBezTo>
                <a:lnTo>
                  <a:pt x="3934326" y="36095"/>
                </a:lnTo>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F829749-8903-BCAF-FA5E-8C949EE68134}"/>
              </a:ext>
            </a:extLst>
          </p:cNvPr>
          <p:cNvSpPr txBox="1"/>
          <p:nvPr/>
        </p:nvSpPr>
        <p:spPr>
          <a:xfrm>
            <a:off x="482254" y="4493485"/>
            <a:ext cx="4165599" cy="400110"/>
          </a:xfrm>
          <a:prstGeom prst="rect">
            <a:avLst/>
          </a:prstGeom>
          <a:noFill/>
        </p:spPr>
        <p:txBody>
          <a:bodyPr wrap="square" rtlCol="0">
            <a:spAutoFit/>
          </a:bodyPr>
          <a:lstStyle/>
          <a:p>
            <a:r>
              <a:rPr lang="en-US" sz="2000" dirty="0">
                <a:latin typeface="Candara" panose="020E0502030303020204" pitchFamily="34" charset="0"/>
              </a:rPr>
              <a:t>Action planning</a:t>
            </a:r>
          </a:p>
        </p:txBody>
      </p:sp>
      <p:sp>
        <p:nvSpPr>
          <p:cNvPr id="7" name="Freeform: Shape 6">
            <a:extLst>
              <a:ext uri="{FF2B5EF4-FFF2-40B4-BE49-F238E27FC236}">
                <a16:creationId xmlns:a16="http://schemas.microsoft.com/office/drawing/2014/main" id="{F61CE785-41FD-4495-874E-2E446165695A}"/>
              </a:ext>
              <a:ext uri="{C183D7F6-B498-43B3-948B-1728B52AA6E4}">
                <adec:decorative xmlns:adec="http://schemas.microsoft.com/office/drawing/2017/decorative" val="1"/>
              </a:ext>
            </a:extLst>
          </p:cNvPr>
          <p:cNvSpPr/>
          <p:nvPr/>
        </p:nvSpPr>
        <p:spPr>
          <a:xfrm>
            <a:off x="553475" y="4832632"/>
            <a:ext cx="4332331" cy="72673"/>
          </a:xfrm>
          <a:custGeom>
            <a:avLst/>
            <a:gdLst>
              <a:gd name="connsiteX0" fmla="*/ 0 w 4332331"/>
              <a:gd name="connsiteY0" fmla="*/ 0 h 72673"/>
              <a:gd name="connsiteX1" fmla="*/ 4162926 w 4332331"/>
              <a:gd name="connsiteY1" fmla="*/ 24063 h 72673"/>
              <a:gd name="connsiteX2" fmla="*/ 108284 w 4332331"/>
              <a:gd name="connsiteY2" fmla="*/ 72189 h 72673"/>
              <a:gd name="connsiteX3" fmla="*/ 4078705 w 4332331"/>
              <a:gd name="connsiteY3" fmla="*/ 48126 h 72673"/>
              <a:gd name="connsiteX4" fmla="*/ 3946358 w 4332331"/>
              <a:gd name="connsiteY4" fmla="*/ 36095 h 72673"/>
              <a:gd name="connsiteX5" fmla="*/ 3934326 w 4332331"/>
              <a:gd name="connsiteY5" fmla="*/ 36095 h 72673"/>
              <a:gd name="connsiteX6" fmla="*/ 3934326 w 4332331"/>
              <a:gd name="connsiteY6" fmla="*/ 36095 h 7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2331" h="72673">
                <a:moveTo>
                  <a:pt x="0" y="0"/>
                </a:moveTo>
                <a:lnTo>
                  <a:pt x="4162926" y="24063"/>
                </a:lnTo>
                <a:cubicBezTo>
                  <a:pt x="4180973" y="36095"/>
                  <a:pt x="122321" y="68178"/>
                  <a:pt x="108284" y="72189"/>
                </a:cubicBezTo>
                <a:cubicBezTo>
                  <a:pt x="94247" y="76200"/>
                  <a:pt x="3439026" y="54142"/>
                  <a:pt x="4078705" y="48126"/>
                </a:cubicBezTo>
                <a:cubicBezTo>
                  <a:pt x="4718384" y="42110"/>
                  <a:pt x="3946358" y="36095"/>
                  <a:pt x="3946358" y="36095"/>
                </a:cubicBezTo>
                <a:cubicBezTo>
                  <a:pt x="3922295" y="34090"/>
                  <a:pt x="3934326" y="36095"/>
                  <a:pt x="3934326" y="36095"/>
                </a:cubicBezTo>
                <a:lnTo>
                  <a:pt x="3934326" y="36095"/>
                </a:lnTo>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1B278DA-DBA8-38E6-EA35-8B38973485DD}"/>
              </a:ext>
            </a:extLst>
          </p:cNvPr>
          <p:cNvSpPr txBox="1"/>
          <p:nvPr/>
        </p:nvSpPr>
        <p:spPr>
          <a:xfrm>
            <a:off x="482254" y="3949906"/>
            <a:ext cx="4292598" cy="400110"/>
          </a:xfrm>
          <a:prstGeom prst="rect">
            <a:avLst/>
          </a:prstGeom>
          <a:noFill/>
        </p:spPr>
        <p:txBody>
          <a:bodyPr wrap="square" rtlCol="0">
            <a:spAutoFit/>
          </a:bodyPr>
          <a:lstStyle/>
          <a:p>
            <a:r>
              <a:rPr lang="en-US" sz="2000" dirty="0">
                <a:latin typeface="Candara" panose="020E0502030303020204" pitchFamily="34" charset="0"/>
              </a:rPr>
              <a:t>An overview of the function areas</a:t>
            </a:r>
          </a:p>
        </p:txBody>
      </p:sp>
      <p:sp>
        <p:nvSpPr>
          <p:cNvPr id="6" name="Freeform: Shape 5">
            <a:extLst>
              <a:ext uri="{FF2B5EF4-FFF2-40B4-BE49-F238E27FC236}">
                <a16:creationId xmlns:a16="http://schemas.microsoft.com/office/drawing/2014/main" id="{CA0303F5-6505-8CB2-DDA1-9A8B17A7680A}"/>
              </a:ext>
              <a:ext uri="{C183D7F6-B498-43B3-948B-1728B52AA6E4}">
                <adec:decorative xmlns:adec="http://schemas.microsoft.com/office/drawing/2017/decorative" val="1"/>
              </a:ext>
            </a:extLst>
          </p:cNvPr>
          <p:cNvSpPr/>
          <p:nvPr/>
        </p:nvSpPr>
        <p:spPr>
          <a:xfrm>
            <a:off x="544468" y="4303837"/>
            <a:ext cx="4332331" cy="72673"/>
          </a:xfrm>
          <a:custGeom>
            <a:avLst/>
            <a:gdLst>
              <a:gd name="connsiteX0" fmla="*/ 0 w 4332331"/>
              <a:gd name="connsiteY0" fmla="*/ 0 h 72673"/>
              <a:gd name="connsiteX1" fmla="*/ 4162926 w 4332331"/>
              <a:gd name="connsiteY1" fmla="*/ 24063 h 72673"/>
              <a:gd name="connsiteX2" fmla="*/ 108284 w 4332331"/>
              <a:gd name="connsiteY2" fmla="*/ 72189 h 72673"/>
              <a:gd name="connsiteX3" fmla="*/ 4078705 w 4332331"/>
              <a:gd name="connsiteY3" fmla="*/ 48126 h 72673"/>
              <a:gd name="connsiteX4" fmla="*/ 3946358 w 4332331"/>
              <a:gd name="connsiteY4" fmla="*/ 36095 h 72673"/>
              <a:gd name="connsiteX5" fmla="*/ 3934326 w 4332331"/>
              <a:gd name="connsiteY5" fmla="*/ 36095 h 72673"/>
              <a:gd name="connsiteX6" fmla="*/ 3934326 w 4332331"/>
              <a:gd name="connsiteY6" fmla="*/ 36095 h 7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2331" h="72673">
                <a:moveTo>
                  <a:pt x="0" y="0"/>
                </a:moveTo>
                <a:lnTo>
                  <a:pt x="4162926" y="24063"/>
                </a:lnTo>
                <a:cubicBezTo>
                  <a:pt x="4180973" y="36095"/>
                  <a:pt x="122321" y="68178"/>
                  <a:pt x="108284" y="72189"/>
                </a:cubicBezTo>
                <a:cubicBezTo>
                  <a:pt x="94247" y="76200"/>
                  <a:pt x="3439026" y="54142"/>
                  <a:pt x="4078705" y="48126"/>
                </a:cubicBezTo>
                <a:cubicBezTo>
                  <a:pt x="4718384" y="42110"/>
                  <a:pt x="3946358" y="36095"/>
                  <a:pt x="3946358" y="36095"/>
                </a:cubicBezTo>
                <a:cubicBezTo>
                  <a:pt x="3922295" y="34090"/>
                  <a:pt x="3934326" y="36095"/>
                  <a:pt x="3934326" y="36095"/>
                </a:cubicBezTo>
                <a:lnTo>
                  <a:pt x="3934326" y="3609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2A83D4A-AFA5-6716-E9B2-FE73D8B79321}"/>
              </a:ext>
            </a:extLst>
          </p:cNvPr>
          <p:cNvSpPr txBox="1"/>
          <p:nvPr/>
        </p:nvSpPr>
        <p:spPr>
          <a:xfrm>
            <a:off x="444154" y="3404303"/>
            <a:ext cx="4165599" cy="400110"/>
          </a:xfrm>
          <a:prstGeom prst="rect">
            <a:avLst/>
          </a:prstGeom>
          <a:noFill/>
        </p:spPr>
        <p:txBody>
          <a:bodyPr wrap="square" rtlCol="0">
            <a:spAutoFit/>
          </a:bodyPr>
          <a:lstStyle/>
          <a:p>
            <a:r>
              <a:rPr lang="en-US" sz="2000" dirty="0">
                <a:latin typeface="Candara" panose="020E0502030303020204" pitchFamily="34" charset="0"/>
              </a:rPr>
              <a:t>Tips on getting started</a:t>
            </a:r>
          </a:p>
        </p:txBody>
      </p:sp>
      <p:sp>
        <p:nvSpPr>
          <p:cNvPr id="5" name="Freeform: Shape 4">
            <a:extLst>
              <a:ext uri="{FF2B5EF4-FFF2-40B4-BE49-F238E27FC236}">
                <a16:creationId xmlns:a16="http://schemas.microsoft.com/office/drawing/2014/main" id="{B7F2EA2B-1C7D-50C6-B427-976109146467}"/>
              </a:ext>
              <a:ext uri="{C183D7F6-B498-43B3-948B-1728B52AA6E4}">
                <adec:decorative xmlns:adec="http://schemas.microsoft.com/office/drawing/2017/decorative" val="1"/>
              </a:ext>
            </a:extLst>
          </p:cNvPr>
          <p:cNvSpPr/>
          <p:nvPr/>
        </p:nvSpPr>
        <p:spPr>
          <a:xfrm>
            <a:off x="494484" y="3784958"/>
            <a:ext cx="4332331" cy="72673"/>
          </a:xfrm>
          <a:custGeom>
            <a:avLst/>
            <a:gdLst>
              <a:gd name="connsiteX0" fmla="*/ 0 w 4332331"/>
              <a:gd name="connsiteY0" fmla="*/ 0 h 72673"/>
              <a:gd name="connsiteX1" fmla="*/ 4162926 w 4332331"/>
              <a:gd name="connsiteY1" fmla="*/ 24063 h 72673"/>
              <a:gd name="connsiteX2" fmla="*/ 108284 w 4332331"/>
              <a:gd name="connsiteY2" fmla="*/ 72189 h 72673"/>
              <a:gd name="connsiteX3" fmla="*/ 4078705 w 4332331"/>
              <a:gd name="connsiteY3" fmla="*/ 48126 h 72673"/>
              <a:gd name="connsiteX4" fmla="*/ 3946358 w 4332331"/>
              <a:gd name="connsiteY4" fmla="*/ 36095 h 72673"/>
              <a:gd name="connsiteX5" fmla="*/ 3934326 w 4332331"/>
              <a:gd name="connsiteY5" fmla="*/ 36095 h 72673"/>
              <a:gd name="connsiteX6" fmla="*/ 3934326 w 4332331"/>
              <a:gd name="connsiteY6" fmla="*/ 36095 h 7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2331" h="72673">
                <a:moveTo>
                  <a:pt x="0" y="0"/>
                </a:moveTo>
                <a:lnTo>
                  <a:pt x="4162926" y="24063"/>
                </a:lnTo>
                <a:cubicBezTo>
                  <a:pt x="4180973" y="36095"/>
                  <a:pt x="122321" y="68178"/>
                  <a:pt x="108284" y="72189"/>
                </a:cubicBezTo>
                <a:cubicBezTo>
                  <a:pt x="94247" y="76200"/>
                  <a:pt x="3439026" y="54142"/>
                  <a:pt x="4078705" y="48126"/>
                </a:cubicBezTo>
                <a:cubicBezTo>
                  <a:pt x="4718384" y="42110"/>
                  <a:pt x="3946358" y="36095"/>
                  <a:pt x="3946358" y="36095"/>
                </a:cubicBezTo>
                <a:cubicBezTo>
                  <a:pt x="3922295" y="34090"/>
                  <a:pt x="3934326" y="36095"/>
                  <a:pt x="3934326" y="36095"/>
                </a:cubicBezTo>
                <a:lnTo>
                  <a:pt x="3934326" y="36095"/>
                </a:lnTo>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576232A-CF51-0ED8-207C-E83CCCC3C2AA}"/>
              </a:ext>
            </a:extLst>
          </p:cNvPr>
          <p:cNvSpPr txBox="1"/>
          <p:nvPr/>
        </p:nvSpPr>
        <p:spPr>
          <a:xfrm>
            <a:off x="444501" y="2844799"/>
            <a:ext cx="4432298" cy="400110"/>
          </a:xfrm>
          <a:prstGeom prst="rect">
            <a:avLst/>
          </a:prstGeom>
          <a:noFill/>
        </p:spPr>
        <p:txBody>
          <a:bodyPr wrap="square" rtlCol="0">
            <a:spAutoFit/>
          </a:bodyPr>
          <a:lstStyle/>
          <a:p>
            <a:r>
              <a:rPr lang="en-US" sz="2000" dirty="0">
                <a:latin typeface="Candara" panose="020E0502030303020204" pitchFamily="34" charset="0"/>
              </a:rPr>
              <a:t>Creating a successful assessment team</a:t>
            </a:r>
          </a:p>
        </p:txBody>
      </p:sp>
      <p:sp>
        <p:nvSpPr>
          <p:cNvPr id="2" name="Freeform: Shape 1">
            <a:extLst>
              <a:ext uri="{FF2B5EF4-FFF2-40B4-BE49-F238E27FC236}">
                <a16:creationId xmlns:a16="http://schemas.microsoft.com/office/drawing/2014/main" id="{CACEAD67-75CF-0763-26CF-9A3E8123608D}"/>
              </a:ext>
              <a:ext uri="{C183D7F6-B498-43B3-948B-1728B52AA6E4}">
                <adec:decorative xmlns:adec="http://schemas.microsoft.com/office/drawing/2017/decorative" val="1"/>
              </a:ext>
            </a:extLst>
          </p:cNvPr>
          <p:cNvSpPr/>
          <p:nvPr/>
        </p:nvSpPr>
        <p:spPr>
          <a:xfrm>
            <a:off x="517358" y="3176337"/>
            <a:ext cx="4332331" cy="72673"/>
          </a:xfrm>
          <a:custGeom>
            <a:avLst/>
            <a:gdLst>
              <a:gd name="connsiteX0" fmla="*/ 0 w 4332331"/>
              <a:gd name="connsiteY0" fmla="*/ 0 h 72673"/>
              <a:gd name="connsiteX1" fmla="*/ 4162926 w 4332331"/>
              <a:gd name="connsiteY1" fmla="*/ 24063 h 72673"/>
              <a:gd name="connsiteX2" fmla="*/ 108284 w 4332331"/>
              <a:gd name="connsiteY2" fmla="*/ 72189 h 72673"/>
              <a:gd name="connsiteX3" fmla="*/ 4078705 w 4332331"/>
              <a:gd name="connsiteY3" fmla="*/ 48126 h 72673"/>
              <a:gd name="connsiteX4" fmla="*/ 3946358 w 4332331"/>
              <a:gd name="connsiteY4" fmla="*/ 36095 h 72673"/>
              <a:gd name="connsiteX5" fmla="*/ 3934326 w 4332331"/>
              <a:gd name="connsiteY5" fmla="*/ 36095 h 72673"/>
              <a:gd name="connsiteX6" fmla="*/ 3934326 w 4332331"/>
              <a:gd name="connsiteY6" fmla="*/ 36095 h 7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2331" h="72673">
                <a:moveTo>
                  <a:pt x="0" y="0"/>
                </a:moveTo>
                <a:lnTo>
                  <a:pt x="4162926" y="24063"/>
                </a:lnTo>
                <a:cubicBezTo>
                  <a:pt x="4180973" y="36095"/>
                  <a:pt x="122321" y="68178"/>
                  <a:pt x="108284" y="72189"/>
                </a:cubicBezTo>
                <a:cubicBezTo>
                  <a:pt x="94247" y="76200"/>
                  <a:pt x="3439026" y="54142"/>
                  <a:pt x="4078705" y="48126"/>
                </a:cubicBezTo>
                <a:cubicBezTo>
                  <a:pt x="4718384" y="42110"/>
                  <a:pt x="3946358" y="36095"/>
                  <a:pt x="3946358" y="36095"/>
                </a:cubicBezTo>
                <a:cubicBezTo>
                  <a:pt x="3922295" y="34090"/>
                  <a:pt x="3934326" y="36095"/>
                  <a:pt x="3934326" y="36095"/>
                </a:cubicBezTo>
                <a:lnTo>
                  <a:pt x="3934326" y="36095"/>
                </a:lnTo>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9603E0A4-2828-EE83-52B0-E28EEFDDC3C5}"/>
              </a:ext>
            </a:extLst>
          </p:cNvPr>
          <p:cNvSpPr>
            <a:spLocks noGrp="1"/>
          </p:cNvSpPr>
          <p:nvPr>
            <p:ph type="title"/>
          </p:nvPr>
        </p:nvSpPr>
        <p:spPr>
          <a:xfrm>
            <a:off x="225080" y="167395"/>
            <a:ext cx="4800599" cy="2309105"/>
          </a:xfrm>
        </p:spPr>
        <p:txBody>
          <a:bodyPr>
            <a:normAutofit/>
          </a:bodyPr>
          <a:lstStyle/>
          <a:p>
            <a:r>
              <a:rPr lang="en-US"/>
              <a:t>CADRE’s CLC Assessment Tool and Resources</a:t>
            </a:r>
          </a:p>
        </p:txBody>
      </p:sp>
    </p:spTree>
    <p:extLst>
      <p:ext uri="{BB962C8B-B14F-4D97-AF65-F5344CB8AC3E}">
        <p14:creationId xmlns:p14="http://schemas.microsoft.com/office/powerpoint/2010/main" val="318912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0" grpId="0" animBg="1"/>
      <p:bldP spid="23" grpId="0"/>
      <p:bldP spid="9" grpId="0" animBg="1"/>
      <p:bldP spid="22" grpId="0"/>
      <p:bldP spid="8" grpId="0" animBg="1"/>
      <p:bldP spid="20" grpId="0"/>
      <p:bldP spid="7" grpId="0" animBg="1"/>
      <p:bldP spid="19" grpId="0"/>
      <p:bldP spid="6" grpId="0" animBg="1"/>
      <p:bldP spid="21" grpId="0"/>
      <p:bldP spid="5" grpId="0" animBg="1"/>
      <p:bldP spid="18" grpId="0"/>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56F5FE-6367-44EB-7284-4238D673FD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7CB40-D9BE-4CE6-A22F-5A7D8FBE1E51}" type="slidenum">
              <a:rPr kumimoji="0" lang="en-US" sz="1200" b="0" i="0" u="none" strike="noStrike" kern="1200" cap="none" spc="0" normalizeH="0" baseline="0" noProof="0" smtClean="0">
                <a:ln>
                  <a:noFill/>
                </a:ln>
                <a:solidFill>
                  <a:prstClr val="black"/>
                </a:solidFill>
                <a:effectLst/>
                <a:uLnTx/>
                <a:uFillTx/>
                <a:latin typeface="Candara" panose="020E05020303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86" name="Google Shape;1081;p37">
            <a:extLst>
              <a:ext uri="{FF2B5EF4-FFF2-40B4-BE49-F238E27FC236}">
                <a16:creationId xmlns:a16="http://schemas.microsoft.com/office/drawing/2014/main" id="{8CF08052-C1CC-99F9-E4FA-828DC147E02D}"/>
              </a:ext>
              <a:ext uri="{C183D7F6-B498-43B3-948B-1728B52AA6E4}">
                <adec:decorative xmlns:adec="http://schemas.microsoft.com/office/drawing/2017/decorative" val="1"/>
              </a:ext>
            </a:extLst>
          </p:cNvPr>
          <p:cNvSpPr/>
          <p:nvPr/>
        </p:nvSpPr>
        <p:spPr>
          <a:xfrm rot="5400000">
            <a:off x="3908502" y="2266899"/>
            <a:ext cx="977798" cy="7542216"/>
          </a:xfrm>
          <a:custGeom>
            <a:avLst/>
            <a:gdLst>
              <a:gd name="connsiteX0" fmla="*/ 0 w 977798"/>
              <a:gd name="connsiteY0" fmla="*/ 84 h 7542216"/>
              <a:gd name="connsiteX1" fmla="*/ 0 w 977798"/>
              <a:gd name="connsiteY1" fmla="*/ 836575 h 7542216"/>
              <a:gd name="connsiteX2" fmla="*/ 0 w 977798"/>
              <a:gd name="connsiteY2" fmla="*/ 1446802 h 7542216"/>
              <a:gd name="connsiteX3" fmla="*/ 0 w 977798"/>
              <a:gd name="connsiteY3" fmla="*/ 1906186 h 7542216"/>
              <a:gd name="connsiteX4" fmla="*/ 0 w 977798"/>
              <a:gd name="connsiteY4" fmla="*/ 2667256 h 7542216"/>
              <a:gd name="connsiteX5" fmla="*/ 0 w 977798"/>
              <a:gd name="connsiteY5" fmla="*/ 3277483 h 7542216"/>
              <a:gd name="connsiteX6" fmla="*/ 0 w 977798"/>
              <a:gd name="connsiteY6" fmla="*/ 3812289 h 7542216"/>
              <a:gd name="connsiteX7" fmla="*/ 0 w 977798"/>
              <a:gd name="connsiteY7" fmla="*/ 4648780 h 7542216"/>
              <a:gd name="connsiteX8" fmla="*/ 0 w 977798"/>
              <a:gd name="connsiteY8" fmla="*/ 5334428 h 7542216"/>
              <a:gd name="connsiteX9" fmla="*/ 0 w 977798"/>
              <a:gd name="connsiteY9" fmla="*/ 5869234 h 7542216"/>
              <a:gd name="connsiteX10" fmla="*/ 0 w 977798"/>
              <a:gd name="connsiteY10" fmla="*/ 6328618 h 7542216"/>
              <a:gd name="connsiteX11" fmla="*/ 0 w 977798"/>
              <a:gd name="connsiteY11" fmla="*/ 6863424 h 7542216"/>
              <a:gd name="connsiteX12" fmla="*/ 0 w 977798"/>
              <a:gd name="connsiteY12" fmla="*/ 7542216 h 7542216"/>
              <a:gd name="connsiteX13" fmla="*/ 405508 w 977798"/>
              <a:gd name="connsiteY13" fmla="*/ 7542216 h 7542216"/>
              <a:gd name="connsiteX14" fmla="*/ 844808 w 977798"/>
              <a:gd name="connsiteY14" fmla="*/ 7542216 h 7542216"/>
              <a:gd name="connsiteX15" fmla="*/ 844808 w 977798"/>
              <a:gd name="connsiteY15" fmla="*/ 6945727 h 7542216"/>
              <a:gd name="connsiteX16" fmla="*/ 844808 w 977798"/>
              <a:gd name="connsiteY16" fmla="*/ 6437607 h 7542216"/>
              <a:gd name="connsiteX17" fmla="*/ 844808 w 977798"/>
              <a:gd name="connsiteY17" fmla="*/ 5863210 h 7542216"/>
              <a:gd name="connsiteX18" fmla="*/ 844808 w 977798"/>
              <a:gd name="connsiteY18" fmla="*/ 5332997 h 7542216"/>
              <a:gd name="connsiteX19" fmla="*/ 913583 w 977798"/>
              <a:gd name="connsiteY19" fmla="*/ 4253389 h 7542216"/>
              <a:gd name="connsiteX20" fmla="*/ 962534 w 977798"/>
              <a:gd name="connsiteY20" fmla="*/ 3908170 h 7542216"/>
              <a:gd name="connsiteX21" fmla="*/ 962734 w 977798"/>
              <a:gd name="connsiteY21" fmla="*/ 3633037 h 7542216"/>
              <a:gd name="connsiteX22" fmla="*/ 913583 w 977798"/>
              <a:gd name="connsiteY22" fmla="*/ 3288826 h 7542216"/>
              <a:gd name="connsiteX23" fmla="*/ 844808 w 977798"/>
              <a:gd name="connsiteY23" fmla="*/ 2209302 h 7542216"/>
              <a:gd name="connsiteX24" fmla="*/ 844808 w 977798"/>
              <a:gd name="connsiteY24" fmla="*/ 1679090 h 7542216"/>
              <a:gd name="connsiteX25" fmla="*/ 844808 w 977798"/>
              <a:gd name="connsiteY25" fmla="*/ 1193062 h 7542216"/>
              <a:gd name="connsiteX26" fmla="*/ 844808 w 977798"/>
              <a:gd name="connsiteY26" fmla="*/ 662849 h 7542216"/>
              <a:gd name="connsiteX27" fmla="*/ 844808 w 977798"/>
              <a:gd name="connsiteY27" fmla="*/ 84 h 7542216"/>
              <a:gd name="connsiteX28" fmla="*/ 430852 w 977798"/>
              <a:gd name="connsiteY28" fmla="*/ 84 h 7542216"/>
              <a:gd name="connsiteX29" fmla="*/ 0 w 977798"/>
              <a:gd name="connsiteY29" fmla="*/ 84 h 754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77798" h="7542216" fill="none" extrusionOk="0">
                <a:moveTo>
                  <a:pt x="0" y="84"/>
                </a:moveTo>
                <a:cubicBezTo>
                  <a:pt x="-26854" y="374899"/>
                  <a:pt x="16528" y="457562"/>
                  <a:pt x="0" y="836575"/>
                </a:cubicBezTo>
                <a:cubicBezTo>
                  <a:pt x="-16528" y="1215588"/>
                  <a:pt x="15189" y="1218302"/>
                  <a:pt x="0" y="1446802"/>
                </a:cubicBezTo>
                <a:cubicBezTo>
                  <a:pt x="-15189" y="1675302"/>
                  <a:pt x="17270" y="1703966"/>
                  <a:pt x="0" y="1906186"/>
                </a:cubicBezTo>
                <a:cubicBezTo>
                  <a:pt x="-17270" y="2108406"/>
                  <a:pt x="-28017" y="2443530"/>
                  <a:pt x="0" y="2667256"/>
                </a:cubicBezTo>
                <a:cubicBezTo>
                  <a:pt x="28017" y="2890982"/>
                  <a:pt x="13243" y="3039628"/>
                  <a:pt x="0" y="3277483"/>
                </a:cubicBezTo>
                <a:cubicBezTo>
                  <a:pt x="-13243" y="3515338"/>
                  <a:pt x="-3443" y="3690857"/>
                  <a:pt x="0" y="3812289"/>
                </a:cubicBezTo>
                <a:cubicBezTo>
                  <a:pt x="3443" y="3933721"/>
                  <a:pt x="26548" y="4306001"/>
                  <a:pt x="0" y="4648780"/>
                </a:cubicBezTo>
                <a:cubicBezTo>
                  <a:pt x="-26548" y="4991559"/>
                  <a:pt x="-4008" y="5112634"/>
                  <a:pt x="0" y="5334428"/>
                </a:cubicBezTo>
                <a:cubicBezTo>
                  <a:pt x="4008" y="5556222"/>
                  <a:pt x="12538" y="5703231"/>
                  <a:pt x="0" y="5869234"/>
                </a:cubicBezTo>
                <a:cubicBezTo>
                  <a:pt x="-12538" y="6035237"/>
                  <a:pt x="13007" y="6106518"/>
                  <a:pt x="0" y="6328618"/>
                </a:cubicBezTo>
                <a:cubicBezTo>
                  <a:pt x="-13007" y="6550718"/>
                  <a:pt x="-16757" y="6643378"/>
                  <a:pt x="0" y="6863424"/>
                </a:cubicBezTo>
                <a:cubicBezTo>
                  <a:pt x="16757" y="7083470"/>
                  <a:pt x="32729" y="7263533"/>
                  <a:pt x="0" y="7542216"/>
                </a:cubicBezTo>
                <a:cubicBezTo>
                  <a:pt x="96671" y="7525024"/>
                  <a:pt x="258265" y="7547895"/>
                  <a:pt x="405508" y="7542216"/>
                </a:cubicBezTo>
                <a:cubicBezTo>
                  <a:pt x="552751" y="7536537"/>
                  <a:pt x="668409" y="7537243"/>
                  <a:pt x="844808" y="7542216"/>
                </a:cubicBezTo>
                <a:cubicBezTo>
                  <a:pt x="867447" y="7266761"/>
                  <a:pt x="836309" y="7147827"/>
                  <a:pt x="844808" y="6945727"/>
                </a:cubicBezTo>
                <a:cubicBezTo>
                  <a:pt x="853307" y="6743627"/>
                  <a:pt x="857933" y="6596686"/>
                  <a:pt x="844808" y="6437607"/>
                </a:cubicBezTo>
                <a:cubicBezTo>
                  <a:pt x="831683" y="6278528"/>
                  <a:pt x="867041" y="6046351"/>
                  <a:pt x="844808" y="5863210"/>
                </a:cubicBezTo>
                <a:cubicBezTo>
                  <a:pt x="822575" y="5680069"/>
                  <a:pt x="853435" y="5535420"/>
                  <a:pt x="844808" y="5332997"/>
                </a:cubicBezTo>
                <a:cubicBezTo>
                  <a:pt x="786446" y="4919028"/>
                  <a:pt x="877989" y="4571549"/>
                  <a:pt x="913583" y="4253389"/>
                </a:cubicBezTo>
                <a:cubicBezTo>
                  <a:pt x="919212" y="4151496"/>
                  <a:pt x="941021" y="3982271"/>
                  <a:pt x="962534" y="3908170"/>
                </a:cubicBezTo>
                <a:cubicBezTo>
                  <a:pt x="976126" y="3831168"/>
                  <a:pt x="992664" y="3698896"/>
                  <a:pt x="962734" y="3633037"/>
                </a:cubicBezTo>
                <a:cubicBezTo>
                  <a:pt x="942312" y="3533449"/>
                  <a:pt x="944088" y="3386746"/>
                  <a:pt x="913583" y="3288826"/>
                </a:cubicBezTo>
                <a:cubicBezTo>
                  <a:pt x="915707" y="3038272"/>
                  <a:pt x="837980" y="2639383"/>
                  <a:pt x="844808" y="2209302"/>
                </a:cubicBezTo>
                <a:cubicBezTo>
                  <a:pt x="831219" y="1960761"/>
                  <a:pt x="864965" y="1841421"/>
                  <a:pt x="844808" y="1679090"/>
                </a:cubicBezTo>
                <a:cubicBezTo>
                  <a:pt x="824651" y="1516759"/>
                  <a:pt x="866391" y="1400213"/>
                  <a:pt x="844808" y="1193062"/>
                </a:cubicBezTo>
                <a:cubicBezTo>
                  <a:pt x="823225" y="985911"/>
                  <a:pt x="829049" y="792872"/>
                  <a:pt x="844808" y="662849"/>
                </a:cubicBezTo>
                <a:cubicBezTo>
                  <a:pt x="860567" y="532826"/>
                  <a:pt x="818247" y="163105"/>
                  <a:pt x="844808" y="84"/>
                </a:cubicBezTo>
                <a:cubicBezTo>
                  <a:pt x="659816" y="-8370"/>
                  <a:pt x="549370" y="-12814"/>
                  <a:pt x="430852" y="84"/>
                </a:cubicBezTo>
                <a:cubicBezTo>
                  <a:pt x="312334" y="12982"/>
                  <a:pt x="87669" y="21521"/>
                  <a:pt x="0" y="84"/>
                </a:cubicBezTo>
                <a:close/>
              </a:path>
              <a:path w="977798" h="7542216" stroke="0" extrusionOk="0">
                <a:moveTo>
                  <a:pt x="0" y="84"/>
                </a:moveTo>
                <a:cubicBezTo>
                  <a:pt x="8671" y="147033"/>
                  <a:pt x="12293" y="340290"/>
                  <a:pt x="0" y="459468"/>
                </a:cubicBezTo>
                <a:cubicBezTo>
                  <a:pt x="-12293" y="578646"/>
                  <a:pt x="4867" y="1028322"/>
                  <a:pt x="0" y="1220538"/>
                </a:cubicBezTo>
                <a:cubicBezTo>
                  <a:pt x="-4867" y="1412754"/>
                  <a:pt x="-17415" y="1616775"/>
                  <a:pt x="0" y="1830765"/>
                </a:cubicBezTo>
                <a:cubicBezTo>
                  <a:pt x="17415" y="2044755"/>
                  <a:pt x="30088" y="2264633"/>
                  <a:pt x="0" y="2591835"/>
                </a:cubicBezTo>
                <a:cubicBezTo>
                  <a:pt x="-30088" y="2919037"/>
                  <a:pt x="-10181" y="2963552"/>
                  <a:pt x="0" y="3126641"/>
                </a:cubicBezTo>
                <a:cubicBezTo>
                  <a:pt x="10181" y="3289730"/>
                  <a:pt x="-38267" y="3579988"/>
                  <a:pt x="0" y="3963132"/>
                </a:cubicBezTo>
                <a:cubicBezTo>
                  <a:pt x="38267" y="4346276"/>
                  <a:pt x="-14882" y="4344959"/>
                  <a:pt x="0" y="4724201"/>
                </a:cubicBezTo>
                <a:cubicBezTo>
                  <a:pt x="14882" y="5103443"/>
                  <a:pt x="-18892" y="5108621"/>
                  <a:pt x="0" y="5409850"/>
                </a:cubicBezTo>
                <a:cubicBezTo>
                  <a:pt x="18892" y="5711079"/>
                  <a:pt x="14239" y="5897386"/>
                  <a:pt x="0" y="6020077"/>
                </a:cubicBezTo>
                <a:cubicBezTo>
                  <a:pt x="-14239" y="6142768"/>
                  <a:pt x="9797" y="6543054"/>
                  <a:pt x="0" y="6781146"/>
                </a:cubicBezTo>
                <a:cubicBezTo>
                  <a:pt x="-9797" y="7019238"/>
                  <a:pt x="28893" y="7251270"/>
                  <a:pt x="0" y="7542216"/>
                </a:cubicBezTo>
                <a:cubicBezTo>
                  <a:pt x="137173" y="7542410"/>
                  <a:pt x="265407" y="7534334"/>
                  <a:pt x="397060" y="7542216"/>
                </a:cubicBezTo>
                <a:cubicBezTo>
                  <a:pt x="528713" y="7550098"/>
                  <a:pt x="666184" y="7545971"/>
                  <a:pt x="844808" y="7542216"/>
                </a:cubicBezTo>
                <a:cubicBezTo>
                  <a:pt x="819134" y="7340597"/>
                  <a:pt x="824234" y="7176192"/>
                  <a:pt x="844808" y="6967819"/>
                </a:cubicBezTo>
                <a:cubicBezTo>
                  <a:pt x="865382" y="6759446"/>
                  <a:pt x="829933" y="6656722"/>
                  <a:pt x="844808" y="6415514"/>
                </a:cubicBezTo>
                <a:cubicBezTo>
                  <a:pt x="859683" y="6174306"/>
                  <a:pt x="867434" y="6029596"/>
                  <a:pt x="844808" y="5885302"/>
                </a:cubicBezTo>
                <a:cubicBezTo>
                  <a:pt x="822182" y="5741008"/>
                  <a:pt x="851721" y="5529461"/>
                  <a:pt x="844808" y="5332997"/>
                </a:cubicBezTo>
                <a:cubicBezTo>
                  <a:pt x="864443" y="4948241"/>
                  <a:pt x="837814" y="4520420"/>
                  <a:pt x="913583" y="4253389"/>
                </a:cubicBezTo>
                <a:cubicBezTo>
                  <a:pt x="933197" y="4153347"/>
                  <a:pt x="951215" y="4038475"/>
                  <a:pt x="962534" y="3908170"/>
                </a:cubicBezTo>
                <a:cubicBezTo>
                  <a:pt x="984492" y="3828943"/>
                  <a:pt x="979018" y="3707442"/>
                  <a:pt x="962734" y="3633037"/>
                </a:cubicBezTo>
                <a:cubicBezTo>
                  <a:pt x="944509" y="3486868"/>
                  <a:pt x="914643" y="3407028"/>
                  <a:pt x="913583" y="3288826"/>
                </a:cubicBezTo>
                <a:cubicBezTo>
                  <a:pt x="856679" y="3037111"/>
                  <a:pt x="872985" y="2545785"/>
                  <a:pt x="844808" y="2209302"/>
                </a:cubicBezTo>
                <a:cubicBezTo>
                  <a:pt x="833083" y="2019794"/>
                  <a:pt x="833227" y="1885399"/>
                  <a:pt x="844808" y="1723274"/>
                </a:cubicBezTo>
                <a:cubicBezTo>
                  <a:pt x="856389" y="1561149"/>
                  <a:pt x="870778" y="1334570"/>
                  <a:pt x="844808" y="1193062"/>
                </a:cubicBezTo>
                <a:cubicBezTo>
                  <a:pt x="818838" y="1051554"/>
                  <a:pt x="856732" y="857179"/>
                  <a:pt x="844808" y="618665"/>
                </a:cubicBezTo>
                <a:cubicBezTo>
                  <a:pt x="832884" y="380151"/>
                  <a:pt x="828289" y="163765"/>
                  <a:pt x="844808" y="84"/>
                </a:cubicBezTo>
                <a:cubicBezTo>
                  <a:pt x="639274" y="-11611"/>
                  <a:pt x="519894" y="15134"/>
                  <a:pt x="405508" y="84"/>
                </a:cubicBezTo>
                <a:cubicBezTo>
                  <a:pt x="291122" y="-14966"/>
                  <a:pt x="100783" y="-986"/>
                  <a:pt x="0" y="84"/>
                </a:cubicBezTo>
                <a:close/>
              </a:path>
            </a:pathLst>
          </a:custGeom>
          <a:solidFill>
            <a:schemeClr val="accent2"/>
          </a:solidFill>
          <a:ln>
            <a:solidFill>
              <a:schemeClr val="tx1"/>
            </a:solidFill>
            <a:extLst>
              <a:ext uri="{C807C97D-BFC1-408E-A445-0C87EB9F89A2}">
                <ask:lineSketchStyleProps xmlns:ask="http://schemas.microsoft.com/office/drawing/2018/sketchyshapes" sd="3023012251">
                  <a:custGeom>
                    <a:avLst/>
                    <a:gdLst/>
                    <a:ahLst/>
                    <a:cxnLst/>
                    <a:rect l="l" t="t" r="r" b="b"/>
                    <a:pathLst>
                      <a:path w="58746" h="89750" extrusionOk="0">
                        <a:moveTo>
                          <a:pt x="0" y="1"/>
                        </a:moveTo>
                        <a:lnTo>
                          <a:pt x="0" y="89750"/>
                        </a:lnTo>
                        <a:lnTo>
                          <a:pt x="50756" y="89750"/>
                        </a:lnTo>
                        <a:lnTo>
                          <a:pt x="50756" y="63461"/>
                        </a:lnTo>
                        <a:cubicBezTo>
                          <a:pt x="50756" y="58853"/>
                          <a:pt x="52221" y="54364"/>
                          <a:pt x="54888" y="50614"/>
                        </a:cubicBezTo>
                        <a:lnTo>
                          <a:pt x="57829" y="46506"/>
                        </a:lnTo>
                        <a:cubicBezTo>
                          <a:pt x="58734" y="45602"/>
                          <a:pt x="58746" y="44137"/>
                          <a:pt x="57841" y="43232"/>
                        </a:cubicBezTo>
                        <a:lnTo>
                          <a:pt x="54888" y="39136"/>
                        </a:lnTo>
                        <a:cubicBezTo>
                          <a:pt x="52221" y="35386"/>
                          <a:pt x="50756" y="30897"/>
                          <a:pt x="50756" y="26290"/>
                        </a:cubicBezTo>
                        <a:lnTo>
                          <a:pt x="50756" y="1"/>
                        </a:lnTo>
                        <a:close/>
                      </a:path>
                    </a:pathLst>
                  </a:custGeom>
                  <ask:type>
                    <ask:lineSketchFreehand/>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85" name="Google Shape;1078;p37" descr="Support on how to develop impact statements">
            <a:extLst>
              <a:ext uri="{FF2B5EF4-FFF2-40B4-BE49-F238E27FC236}">
                <a16:creationId xmlns:a16="http://schemas.microsoft.com/office/drawing/2014/main" id="{2E28253E-E422-26DE-4EAD-A6C529F1594C}"/>
              </a:ext>
            </a:extLst>
          </p:cNvPr>
          <p:cNvSpPr txBox="1"/>
          <p:nvPr/>
        </p:nvSpPr>
        <p:spPr>
          <a:xfrm>
            <a:off x="1284052" y="5698836"/>
            <a:ext cx="7859948" cy="678342"/>
          </a:xfrm>
          <a:prstGeom prst="rect">
            <a:avLst/>
          </a:prstGeom>
          <a:grpFill/>
          <a:ln>
            <a:noFill/>
          </a:ln>
        </p:spPr>
        <p:txBody>
          <a:bodyPr spcFirstLastPara="1" wrap="square" lIns="91425" tIns="91425" rIns="91425" bIns="91425" anchor="ctr" anchorCtr="0">
            <a:noAutofit/>
          </a:bodyPr>
          <a:lstStyle>
            <a:defPPr>
              <a:defRPr lang="en-US"/>
            </a:defPPr>
            <a:lvl1pPr marR="457200" lvl="0" indent="0" fontAlgn="auto">
              <a:lnSpc>
                <a:spcPct val="100000"/>
              </a:lnSpc>
              <a:spcBef>
                <a:spcPts val="0"/>
              </a:spcBef>
              <a:spcAft>
                <a:spcPts val="0"/>
              </a:spcAft>
              <a:buClrTx/>
              <a:buSzTx/>
              <a:buFontTx/>
              <a:buNone/>
              <a:tabLst/>
              <a:defRPr kumimoji="0" sz="2800" b="1" i="0" u="none" strike="noStrike" cap="none" spc="0" normalizeH="0" baseline="0">
                <a:ln>
                  <a:noFill/>
                </a:ln>
                <a:solidFill>
                  <a:schemeClr val="bg1"/>
                </a:solidFill>
                <a:uLnTx/>
                <a:uFillTx/>
                <a:latin typeface="Candara"/>
                <a:ea typeface="Times New Roman" panose="02020603050405020304" pitchFamily="18" charset="0"/>
                <a:cs typeface="Times New Roman"/>
              </a:defRPr>
            </a:lvl1pPr>
          </a:lstStyle>
          <a:p>
            <a:pPr marR="457200" lvl="0">
              <a:defRPr/>
            </a:pPr>
            <a:r>
              <a:rPr lang="en-US" sz="2400" b="1" dirty="0">
                <a:solidFill>
                  <a:schemeClr val="bg1"/>
                </a:solidFill>
                <a:latin typeface="Candara"/>
                <a:cs typeface="Times New Roman"/>
              </a:rPr>
              <a:t>Support on how to develop impact statements</a:t>
            </a:r>
          </a:p>
        </p:txBody>
      </p:sp>
      <p:sp>
        <p:nvSpPr>
          <p:cNvPr id="81" name="Google Shape;1081;p37">
            <a:extLst>
              <a:ext uri="{FF2B5EF4-FFF2-40B4-BE49-F238E27FC236}">
                <a16:creationId xmlns:a16="http://schemas.microsoft.com/office/drawing/2014/main" id="{AE0F2A3E-0B2F-1F67-B926-14CD3F91E939}"/>
              </a:ext>
              <a:ext uri="{C183D7F6-B498-43B3-948B-1728B52AA6E4}">
                <adec:decorative xmlns:adec="http://schemas.microsoft.com/office/drawing/2017/decorative" val="1"/>
              </a:ext>
            </a:extLst>
          </p:cNvPr>
          <p:cNvSpPr/>
          <p:nvPr/>
        </p:nvSpPr>
        <p:spPr>
          <a:xfrm rot="5400000">
            <a:off x="3908502" y="1602316"/>
            <a:ext cx="977798" cy="7347004"/>
          </a:xfrm>
          <a:custGeom>
            <a:avLst/>
            <a:gdLst>
              <a:gd name="connsiteX0" fmla="*/ 0 w 977798"/>
              <a:gd name="connsiteY0" fmla="*/ 81 h 7347004"/>
              <a:gd name="connsiteX1" fmla="*/ 0 w 977798"/>
              <a:gd name="connsiteY1" fmla="*/ 521045 h 7347004"/>
              <a:gd name="connsiteX2" fmla="*/ 0 w 977798"/>
              <a:gd name="connsiteY2" fmla="*/ 968539 h 7347004"/>
              <a:gd name="connsiteX3" fmla="*/ 0 w 977798"/>
              <a:gd name="connsiteY3" fmla="*/ 1416033 h 7347004"/>
              <a:gd name="connsiteX4" fmla="*/ 0 w 977798"/>
              <a:gd name="connsiteY4" fmla="*/ 2010466 h 7347004"/>
              <a:gd name="connsiteX5" fmla="*/ 0 w 977798"/>
              <a:gd name="connsiteY5" fmla="*/ 2604899 h 7347004"/>
              <a:gd name="connsiteX6" fmla="*/ 0 w 977798"/>
              <a:gd name="connsiteY6" fmla="*/ 3272801 h 7347004"/>
              <a:gd name="connsiteX7" fmla="*/ 0 w 977798"/>
              <a:gd name="connsiteY7" fmla="*/ 3720295 h 7347004"/>
              <a:gd name="connsiteX8" fmla="*/ 0 w 977798"/>
              <a:gd name="connsiteY8" fmla="*/ 4535136 h 7347004"/>
              <a:gd name="connsiteX9" fmla="*/ 0 w 977798"/>
              <a:gd name="connsiteY9" fmla="*/ 4982630 h 7347004"/>
              <a:gd name="connsiteX10" fmla="*/ 0 w 977798"/>
              <a:gd name="connsiteY10" fmla="*/ 5797470 h 7347004"/>
              <a:gd name="connsiteX11" fmla="*/ 0 w 977798"/>
              <a:gd name="connsiteY11" fmla="*/ 6538842 h 7347004"/>
              <a:gd name="connsiteX12" fmla="*/ 0 w 977798"/>
              <a:gd name="connsiteY12" fmla="*/ 7347003 h 7347004"/>
              <a:gd name="connsiteX13" fmla="*/ 439300 w 977798"/>
              <a:gd name="connsiteY13" fmla="*/ 7347003 h 7347004"/>
              <a:gd name="connsiteX14" fmla="*/ 844808 w 977798"/>
              <a:gd name="connsiteY14" fmla="*/ 7347003 h 7347004"/>
              <a:gd name="connsiteX15" fmla="*/ 844808 w 977798"/>
              <a:gd name="connsiteY15" fmla="*/ 6808994 h 7347004"/>
              <a:gd name="connsiteX16" fmla="*/ 844808 w 977798"/>
              <a:gd name="connsiteY16" fmla="*/ 6270985 h 7347004"/>
              <a:gd name="connsiteX17" fmla="*/ 844808 w 977798"/>
              <a:gd name="connsiteY17" fmla="*/ 5776016 h 7347004"/>
              <a:gd name="connsiteX18" fmla="*/ 844808 w 977798"/>
              <a:gd name="connsiteY18" fmla="*/ 5194966 h 7347004"/>
              <a:gd name="connsiteX19" fmla="*/ 913583 w 977798"/>
              <a:gd name="connsiteY19" fmla="*/ 4143300 h 7347004"/>
              <a:gd name="connsiteX20" fmla="*/ 962534 w 977798"/>
              <a:gd name="connsiteY20" fmla="*/ 3807016 h 7347004"/>
              <a:gd name="connsiteX21" fmla="*/ 962734 w 977798"/>
              <a:gd name="connsiteY21" fmla="*/ 3539004 h 7347004"/>
              <a:gd name="connsiteX22" fmla="*/ 913583 w 977798"/>
              <a:gd name="connsiteY22" fmla="*/ 3203703 h 7347004"/>
              <a:gd name="connsiteX23" fmla="*/ 844808 w 977798"/>
              <a:gd name="connsiteY23" fmla="*/ 2152119 h 7347004"/>
              <a:gd name="connsiteX24" fmla="*/ 844808 w 977798"/>
              <a:gd name="connsiteY24" fmla="*/ 1571069 h 7347004"/>
              <a:gd name="connsiteX25" fmla="*/ 844808 w 977798"/>
              <a:gd name="connsiteY25" fmla="*/ 1033059 h 7347004"/>
              <a:gd name="connsiteX26" fmla="*/ 844808 w 977798"/>
              <a:gd name="connsiteY26" fmla="*/ 495050 h 7347004"/>
              <a:gd name="connsiteX27" fmla="*/ 844808 w 977798"/>
              <a:gd name="connsiteY27" fmla="*/ 81 h 7347004"/>
              <a:gd name="connsiteX28" fmla="*/ 413956 w 977798"/>
              <a:gd name="connsiteY28" fmla="*/ 81 h 7347004"/>
              <a:gd name="connsiteX29" fmla="*/ 0 w 977798"/>
              <a:gd name="connsiteY29" fmla="*/ 81 h 734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77798" h="7347004" fill="none" extrusionOk="0">
                <a:moveTo>
                  <a:pt x="0" y="81"/>
                </a:moveTo>
                <a:cubicBezTo>
                  <a:pt x="7380" y="228719"/>
                  <a:pt x="1821" y="271974"/>
                  <a:pt x="0" y="521045"/>
                </a:cubicBezTo>
                <a:cubicBezTo>
                  <a:pt x="-1821" y="770116"/>
                  <a:pt x="12061" y="788589"/>
                  <a:pt x="0" y="968539"/>
                </a:cubicBezTo>
                <a:cubicBezTo>
                  <a:pt x="-12061" y="1148489"/>
                  <a:pt x="-20712" y="1255057"/>
                  <a:pt x="0" y="1416033"/>
                </a:cubicBezTo>
                <a:cubicBezTo>
                  <a:pt x="20712" y="1577009"/>
                  <a:pt x="-475" y="1809246"/>
                  <a:pt x="0" y="2010466"/>
                </a:cubicBezTo>
                <a:cubicBezTo>
                  <a:pt x="475" y="2211686"/>
                  <a:pt x="12564" y="2316710"/>
                  <a:pt x="0" y="2604899"/>
                </a:cubicBezTo>
                <a:cubicBezTo>
                  <a:pt x="-12564" y="2893088"/>
                  <a:pt x="-2220" y="3093016"/>
                  <a:pt x="0" y="3272801"/>
                </a:cubicBezTo>
                <a:cubicBezTo>
                  <a:pt x="2220" y="3452586"/>
                  <a:pt x="-1749" y="3519302"/>
                  <a:pt x="0" y="3720295"/>
                </a:cubicBezTo>
                <a:cubicBezTo>
                  <a:pt x="1749" y="3921288"/>
                  <a:pt x="-34724" y="4194222"/>
                  <a:pt x="0" y="4535136"/>
                </a:cubicBezTo>
                <a:cubicBezTo>
                  <a:pt x="34724" y="4876050"/>
                  <a:pt x="-374" y="4854618"/>
                  <a:pt x="0" y="4982630"/>
                </a:cubicBezTo>
                <a:cubicBezTo>
                  <a:pt x="374" y="5110642"/>
                  <a:pt x="-37050" y="5614675"/>
                  <a:pt x="0" y="5797470"/>
                </a:cubicBezTo>
                <a:cubicBezTo>
                  <a:pt x="37050" y="5980265"/>
                  <a:pt x="19302" y="6355638"/>
                  <a:pt x="0" y="6538842"/>
                </a:cubicBezTo>
                <a:cubicBezTo>
                  <a:pt x="-19302" y="6722046"/>
                  <a:pt x="-38708" y="7166315"/>
                  <a:pt x="0" y="7347003"/>
                </a:cubicBezTo>
                <a:cubicBezTo>
                  <a:pt x="125421" y="7330918"/>
                  <a:pt x="319942" y="7331416"/>
                  <a:pt x="439300" y="7347003"/>
                </a:cubicBezTo>
                <a:cubicBezTo>
                  <a:pt x="558658" y="7362590"/>
                  <a:pt x="666668" y="7344257"/>
                  <a:pt x="844808" y="7347003"/>
                </a:cubicBezTo>
                <a:cubicBezTo>
                  <a:pt x="862980" y="7120759"/>
                  <a:pt x="853527" y="6959644"/>
                  <a:pt x="844808" y="6808994"/>
                </a:cubicBezTo>
                <a:cubicBezTo>
                  <a:pt x="836089" y="6658344"/>
                  <a:pt x="868299" y="6391893"/>
                  <a:pt x="844808" y="6270985"/>
                </a:cubicBezTo>
                <a:cubicBezTo>
                  <a:pt x="821317" y="6150077"/>
                  <a:pt x="842463" y="5894555"/>
                  <a:pt x="844808" y="5776016"/>
                </a:cubicBezTo>
                <a:cubicBezTo>
                  <a:pt x="847153" y="5657477"/>
                  <a:pt x="868267" y="5453217"/>
                  <a:pt x="844808" y="5194966"/>
                </a:cubicBezTo>
                <a:cubicBezTo>
                  <a:pt x="849733" y="4799154"/>
                  <a:pt x="903411" y="4479016"/>
                  <a:pt x="913583" y="4143300"/>
                </a:cubicBezTo>
                <a:cubicBezTo>
                  <a:pt x="942963" y="4010611"/>
                  <a:pt x="950164" y="3919401"/>
                  <a:pt x="962534" y="3807016"/>
                </a:cubicBezTo>
                <a:cubicBezTo>
                  <a:pt x="976696" y="3730678"/>
                  <a:pt x="964128" y="3606007"/>
                  <a:pt x="962734" y="3539004"/>
                </a:cubicBezTo>
                <a:cubicBezTo>
                  <a:pt x="960758" y="3419004"/>
                  <a:pt x="916999" y="3291549"/>
                  <a:pt x="913583" y="3203703"/>
                </a:cubicBezTo>
                <a:cubicBezTo>
                  <a:pt x="890031" y="2865805"/>
                  <a:pt x="826854" y="2581388"/>
                  <a:pt x="844808" y="2152119"/>
                </a:cubicBezTo>
                <a:cubicBezTo>
                  <a:pt x="828346" y="1914202"/>
                  <a:pt x="855378" y="1744179"/>
                  <a:pt x="844808" y="1571069"/>
                </a:cubicBezTo>
                <a:cubicBezTo>
                  <a:pt x="834239" y="1397959"/>
                  <a:pt x="839741" y="1278055"/>
                  <a:pt x="844808" y="1033059"/>
                </a:cubicBezTo>
                <a:cubicBezTo>
                  <a:pt x="849876" y="788063"/>
                  <a:pt x="823938" y="744190"/>
                  <a:pt x="844808" y="495050"/>
                </a:cubicBezTo>
                <a:cubicBezTo>
                  <a:pt x="865678" y="245910"/>
                  <a:pt x="852511" y="121897"/>
                  <a:pt x="844808" y="81"/>
                </a:cubicBezTo>
                <a:cubicBezTo>
                  <a:pt x="747939" y="-13558"/>
                  <a:pt x="556018" y="-9975"/>
                  <a:pt x="413956" y="81"/>
                </a:cubicBezTo>
                <a:cubicBezTo>
                  <a:pt x="271894" y="10137"/>
                  <a:pt x="123395" y="15068"/>
                  <a:pt x="0" y="81"/>
                </a:cubicBezTo>
                <a:close/>
              </a:path>
              <a:path w="977798" h="7347004" stroke="0" extrusionOk="0">
                <a:moveTo>
                  <a:pt x="0" y="81"/>
                </a:moveTo>
                <a:cubicBezTo>
                  <a:pt x="36145" y="380815"/>
                  <a:pt x="-24730" y="618882"/>
                  <a:pt x="0" y="814921"/>
                </a:cubicBezTo>
                <a:cubicBezTo>
                  <a:pt x="24730" y="1010960"/>
                  <a:pt x="-23554" y="1091976"/>
                  <a:pt x="0" y="1335885"/>
                </a:cubicBezTo>
                <a:cubicBezTo>
                  <a:pt x="23554" y="1579794"/>
                  <a:pt x="-37114" y="1768330"/>
                  <a:pt x="0" y="2150725"/>
                </a:cubicBezTo>
                <a:cubicBezTo>
                  <a:pt x="37114" y="2533120"/>
                  <a:pt x="-9977" y="2442358"/>
                  <a:pt x="0" y="2598220"/>
                </a:cubicBezTo>
                <a:cubicBezTo>
                  <a:pt x="9977" y="2754082"/>
                  <a:pt x="37484" y="3017038"/>
                  <a:pt x="0" y="3413060"/>
                </a:cubicBezTo>
                <a:cubicBezTo>
                  <a:pt x="-37484" y="3809082"/>
                  <a:pt x="-1832" y="3743893"/>
                  <a:pt x="0" y="4007493"/>
                </a:cubicBezTo>
                <a:cubicBezTo>
                  <a:pt x="1832" y="4271093"/>
                  <a:pt x="23212" y="4410610"/>
                  <a:pt x="0" y="4601926"/>
                </a:cubicBezTo>
                <a:cubicBezTo>
                  <a:pt x="-23212" y="4793242"/>
                  <a:pt x="19341" y="4926164"/>
                  <a:pt x="0" y="5196359"/>
                </a:cubicBezTo>
                <a:cubicBezTo>
                  <a:pt x="-19341" y="5466554"/>
                  <a:pt x="-1700" y="5701481"/>
                  <a:pt x="0" y="5864261"/>
                </a:cubicBezTo>
                <a:cubicBezTo>
                  <a:pt x="1700" y="6027041"/>
                  <a:pt x="2249" y="6107323"/>
                  <a:pt x="0" y="6311755"/>
                </a:cubicBezTo>
                <a:cubicBezTo>
                  <a:pt x="-2249" y="6516187"/>
                  <a:pt x="-16694" y="6622345"/>
                  <a:pt x="0" y="6759249"/>
                </a:cubicBezTo>
                <a:cubicBezTo>
                  <a:pt x="16694" y="6896153"/>
                  <a:pt x="3873" y="7098572"/>
                  <a:pt x="0" y="7347003"/>
                </a:cubicBezTo>
                <a:cubicBezTo>
                  <a:pt x="213576" y="7353838"/>
                  <a:pt x="261511" y="7351544"/>
                  <a:pt x="430852" y="7347003"/>
                </a:cubicBezTo>
                <a:cubicBezTo>
                  <a:pt x="600193" y="7342462"/>
                  <a:pt x="659421" y="7351189"/>
                  <a:pt x="844808" y="7347003"/>
                </a:cubicBezTo>
                <a:cubicBezTo>
                  <a:pt x="857246" y="7179281"/>
                  <a:pt x="826854" y="7039040"/>
                  <a:pt x="844808" y="6830514"/>
                </a:cubicBezTo>
                <a:cubicBezTo>
                  <a:pt x="862762" y="6621988"/>
                  <a:pt x="863842" y="6440241"/>
                  <a:pt x="844808" y="6292505"/>
                </a:cubicBezTo>
                <a:cubicBezTo>
                  <a:pt x="825774" y="6144769"/>
                  <a:pt x="868942" y="5936736"/>
                  <a:pt x="844808" y="5797536"/>
                </a:cubicBezTo>
                <a:cubicBezTo>
                  <a:pt x="820674" y="5658336"/>
                  <a:pt x="829898" y="5357531"/>
                  <a:pt x="844808" y="5194966"/>
                </a:cubicBezTo>
                <a:cubicBezTo>
                  <a:pt x="867072" y="4887466"/>
                  <a:pt x="855689" y="4466062"/>
                  <a:pt x="913583" y="4143300"/>
                </a:cubicBezTo>
                <a:cubicBezTo>
                  <a:pt x="930726" y="4070999"/>
                  <a:pt x="962768" y="3880765"/>
                  <a:pt x="962534" y="3807016"/>
                </a:cubicBezTo>
                <a:cubicBezTo>
                  <a:pt x="991326" y="3734004"/>
                  <a:pt x="963904" y="3622519"/>
                  <a:pt x="962734" y="3539004"/>
                </a:cubicBezTo>
                <a:cubicBezTo>
                  <a:pt x="953375" y="3376294"/>
                  <a:pt x="947718" y="3353938"/>
                  <a:pt x="913583" y="3203703"/>
                </a:cubicBezTo>
                <a:cubicBezTo>
                  <a:pt x="877527" y="2928415"/>
                  <a:pt x="800952" y="2577575"/>
                  <a:pt x="844808" y="2152119"/>
                </a:cubicBezTo>
                <a:cubicBezTo>
                  <a:pt x="840529" y="1976869"/>
                  <a:pt x="849835" y="1866543"/>
                  <a:pt x="844808" y="1657150"/>
                </a:cubicBezTo>
                <a:cubicBezTo>
                  <a:pt x="839781" y="1447757"/>
                  <a:pt x="847753" y="1356122"/>
                  <a:pt x="844808" y="1162182"/>
                </a:cubicBezTo>
                <a:cubicBezTo>
                  <a:pt x="841863" y="968242"/>
                  <a:pt x="863682" y="805924"/>
                  <a:pt x="844808" y="667213"/>
                </a:cubicBezTo>
                <a:cubicBezTo>
                  <a:pt x="825934" y="528502"/>
                  <a:pt x="852728" y="332660"/>
                  <a:pt x="844808" y="81"/>
                </a:cubicBezTo>
                <a:cubicBezTo>
                  <a:pt x="718853" y="-10270"/>
                  <a:pt x="535828" y="20110"/>
                  <a:pt x="422404" y="81"/>
                </a:cubicBezTo>
                <a:cubicBezTo>
                  <a:pt x="308980" y="-19948"/>
                  <a:pt x="138942" y="-1944"/>
                  <a:pt x="0" y="81"/>
                </a:cubicBezTo>
                <a:close/>
              </a:path>
            </a:pathLst>
          </a:custGeom>
          <a:solidFill>
            <a:schemeClr val="accent5">
              <a:lumMod val="50000"/>
            </a:schemeClr>
          </a:solidFill>
          <a:ln>
            <a:solidFill>
              <a:schemeClr val="tx1"/>
            </a:solidFill>
            <a:extLst>
              <a:ext uri="{C807C97D-BFC1-408E-A445-0C87EB9F89A2}">
                <ask:lineSketchStyleProps xmlns:ask="http://schemas.microsoft.com/office/drawing/2018/sketchyshapes" sd="1884878207">
                  <a:custGeom>
                    <a:avLst/>
                    <a:gdLst/>
                    <a:ahLst/>
                    <a:cxnLst/>
                    <a:rect l="l" t="t" r="r" b="b"/>
                    <a:pathLst>
                      <a:path w="58746" h="89750" extrusionOk="0">
                        <a:moveTo>
                          <a:pt x="0" y="1"/>
                        </a:moveTo>
                        <a:lnTo>
                          <a:pt x="0" y="89750"/>
                        </a:lnTo>
                        <a:lnTo>
                          <a:pt x="50756" y="89750"/>
                        </a:lnTo>
                        <a:lnTo>
                          <a:pt x="50756" y="63461"/>
                        </a:lnTo>
                        <a:cubicBezTo>
                          <a:pt x="50756" y="58853"/>
                          <a:pt x="52221" y="54364"/>
                          <a:pt x="54888" y="50614"/>
                        </a:cubicBezTo>
                        <a:lnTo>
                          <a:pt x="57829" y="46506"/>
                        </a:lnTo>
                        <a:cubicBezTo>
                          <a:pt x="58734" y="45602"/>
                          <a:pt x="58746" y="44137"/>
                          <a:pt x="57841" y="43232"/>
                        </a:cubicBezTo>
                        <a:lnTo>
                          <a:pt x="54888" y="39136"/>
                        </a:lnTo>
                        <a:cubicBezTo>
                          <a:pt x="52221" y="35386"/>
                          <a:pt x="50756" y="30897"/>
                          <a:pt x="50756" y="26290"/>
                        </a:cubicBezTo>
                        <a:lnTo>
                          <a:pt x="50756" y="1"/>
                        </a:lnTo>
                        <a:close/>
                      </a:path>
                    </a:pathLst>
                  </a:custGeom>
                  <ask:type>
                    <ask:lineSketchFreehand/>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82" name="Google Shape;1058;p37" descr="Guidance on creating priority areas of focus">
            <a:extLst>
              <a:ext uri="{FF2B5EF4-FFF2-40B4-BE49-F238E27FC236}">
                <a16:creationId xmlns:a16="http://schemas.microsoft.com/office/drawing/2014/main" id="{EA861740-74CF-6B6C-D3F2-A29D62A8A5EF}"/>
              </a:ext>
            </a:extLst>
          </p:cNvPr>
          <p:cNvSpPr txBox="1"/>
          <p:nvPr/>
        </p:nvSpPr>
        <p:spPr>
          <a:xfrm>
            <a:off x="1541119" y="4995157"/>
            <a:ext cx="7202831" cy="598578"/>
          </a:xfrm>
          <a:prstGeom prst="rect">
            <a:avLst/>
          </a:prstGeom>
          <a:noFill/>
          <a:ln>
            <a:noFill/>
          </a:ln>
        </p:spPr>
        <p:txBody>
          <a:bodyPr spcFirstLastPara="1" wrap="square" lIns="91425" tIns="91425" rIns="91425" bIns="91425" anchor="ctr" anchorCtr="0">
            <a:noAutofit/>
          </a:bodyPr>
          <a:lstStyle/>
          <a:p>
            <a:pPr marR="457200">
              <a:lnSpc>
                <a:spcPct val="115000"/>
              </a:lnSpc>
              <a:defRPr/>
            </a:pPr>
            <a:r>
              <a:rPr lang="en-US" sz="2400" b="1" dirty="0">
                <a:solidFill>
                  <a:schemeClr val="bg1"/>
                </a:solidFill>
                <a:latin typeface="Candara"/>
                <a:cs typeface="Times New Roman"/>
              </a:rPr>
              <a:t>Guidance on creating priority areas of focus</a:t>
            </a:r>
          </a:p>
        </p:txBody>
      </p:sp>
      <p:sp>
        <p:nvSpPr>
          <p:cNvPr id="3" name="Google Shape;1057;p37">
            <a:extLst>
              <a:ext uri="{FF2B5EF4-FFF2-40B4-BE49-F238E27FC236}">
                <a16:creationId xmlns:a16="http://schemas.microsoft.com/office/drawing/2014/main" id="{72EA4057-AA0E-B380-2C23-E390AA99CEB6}"/>
              </a:ext>
              <a:ext uri="{C183D7F6-B498-43B3-948B-1728B52AA6E4}">
                <adec:decorative xmlns:adec="http://schemas.microsoft.com/office/drawing/2017/decorative" val="1"/>
              </a:ext>
            </a:extLst>
          </p:cNvPr>
          <p:cNvSpPr/>
          <p:nvPr/>
        </p:nvSpPr>
        <p:spPr>
          <a:xfrm rot="5400000">
            <a:off x="3857246" y="693852"/>
            <a:ext cx="1018875" cy="7531320"/>
          </a:xfrm>
          <a:custGeom>
            <a:avLst/>
            <a:gdLst>
              <a:gd name="connsiteX0" fmla="*/ 17 w 1018875"/>
              <a:gd name="connsiteY0" fmla="*/ 83 h 7531320"/>
              <a:gd name="connsiteX1" fmla="*/ 17 w 1018875"/>
              <a:gd name="connsiteY1" fmla="*/ 609429 h 7531320"/>
              <a:gd name="connsiteX2" fmla="*/ 17 w 1018875"/>
              <a:gd name="connsiteY2" fmla="*/ 1444711 h 7531320"/>
              <a:gd name="connsiteX3" fmla="*/ 17 w 1018875"/>
              <a:gd name="connsiteY3" fmla="*/ 1903432 h 7531320"/>
              <a:gd name="connsiteX4" fmla="*/ 17 w 1018875"/>
              <a:gd name="connsiteY4" fmla="*/ 2588090 h 7531320"/>
              <a:gd name="connsiteX5" fmla="*/ 17 w 1018875"/>
              <a:gd name="connsiteY5" fmla="*/ 3348060 h 7531320"/>
              <a:gd name="connsiteX6" fmla="*/ 17 w 1018875"/>
              <a:gd name="connsiteY6" fmla="*/ 4032718 h 7531320"/>
              <a:gd name="connsiteX7" fmla="*/ 17 w 1018875"/>
              <a:gd name="connsiteY7" fmla="*/ 4792688 h 7531320"/>
              <a:gd name="connsiteX8" fmla="*/ 17 w 1018875"/>
              <a:gd name="connsiteY8" fmla="*/ 5477346 h 7531320"/>
              <a:gd name="connsiteX9" fmla="*/ 17 w 1018875"/>
              <a:gd name="connsiteY9" fmla="*/ 6312629 h 7531320"/>
              <a:gd name="connsiteX10" fmla="*/ 17 w 1018875"/>
              <a:gd name="connsiteY10" fmla="*/ 7531320 h 7531320"/>
              <a:gd name="connsiteX11" fmla="*/ 458500 w 1018875"/>
              <a:gd name="connsiteY11" fmla="*/ 7531320 h 7531320"/>
              <a:gd name="connsiteX12" fmla="*/ 881715 w 1018875"/>
              <a:gd name="connsiteY12" fmla="*/ 7531320 h 7531320"/>
              <a:gd name="connsiteX13" fmla="*/ 881715 w 1018875"/>
              <a:gd name="connsiteY13" fmla="*/ 6935693 h 7531320"/>
              <a:gd name="connsiteX14" fmla="*/ 881715 w 1018875"/>
              <a:gd name="connsiteY14" fmla="*/ 6406246 h 7531320"/>
              <a:gd name="connsiteX15" fmla="*/ 881715 w 1018875"/>
              <a:gd name="connsiteY15" fmla="*/ 5920920 h 7531320"/>
              <a:gd name="connsiteX16" fmla="*/ 881715 w 1018875"/>
              <a:gd name="connsiteY16" fmla="*/ 5325293 h 7531320"/>
              <a:gd name="connsiteX17" fmla="*/ 952668 w 1018875"/>
              <a:gd name="connsiteY17" fmla="*/ 4247244 h 7531320"/>
              <a:gd name="connsiteX18" fmla="*/ 1003198 w 1018875"/>
              <a:gd name="connsiteY18" fmla="*/ 3902524 h 7531320"/>
              <a:gd name="connsiteX19" fmla="*/ 1003198 w 1018875"/>
              <a:gd name="connsiteY19" fmla="*/ 3627788 h 7531320"/>
              <a:gd name="connsiteX20" fmla="*/ 952668 w 1018875"/>
              <a:gd name="connsiteY20" fmla="*/ 3284075 h 7531320"/>
              <a:gd name="connsiteX21" fmla="*/ 881715 w 1018875"/>
              <a:gd name="connsiteY21" fmla="*/ 2206110 h 7531320"/>
              <a:gd name="connsiteX22" fmla="*/ 881715 w 1018875"/>
              <a:gd name="connsiteY22" fmla="*/ 1698724 h 7531320"/>
              <a:gd name="connsiteX23" fmla="*/ 881715 w 1018875"/>
              <a:gd name="connsiteY23" fmla="*/ 1169277 h 7531320"/>
              <a:gd name="connsiteX24" fmla="*/ 881715 w 1018875"/>
              <a:gd name="connsiteY24" fmla="*/ 683951 h 7531320"/>
              <a:gd name="connsiteX25" fmla="*/ 881715 w 1018875"/>
              <a:gd name="connsiteY25" fmla="*/ 83 h 7531320"/>
              <a:gd name="connsiteX26" fmla="*/ 440866 w 1018875"/>
              <a:gd name="connsiteY26" fmla="*/ 83 h 7531320"/>
              <a:gd name="connsiteX27" fmla="*/ 17 w 1018875"/>
              <a:gd name="connsiteY27" fmla="*/ 83 h 753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18875" h="7531320" fill="none" extrusionOk="0">
                <a:moveTo>
                  <a:pt x="17" y="83"/>
                </a:moveTo>
                <a:cubicBezTo>
                  <a:pt x="5584" y="237565"/>
                  <a:pt x="-1933" y="325498"/>
                  <a:pt x="17" y="609429"/>
                </a:cubicBezTo>
                <a:cubicBezTo>
                  <a:pt x="1967" y="893360"/>
                  <a:pt x="5462" y="1071269"/>
                  <a:pt x="17" y="1444711"/>
                </a:cubicBezTo>
                <a:cubicBezTo>
                  <a:pt x="-5428" y="1818153"/>
                  <a:pt x="3703" y="1724774"/>
                  <a:pt x="17" y="1903432"/>
                </a:cubicBezTo>
                <a:cubicBezTo>
                  <a:pt x="-3669" y="2082090"/>
                  <a:pt x="-20564" y="2421070"/>
                  <a:pt x="17" y="2588090"/>
                </a:cubicBezTo>
                <a:cubicBezTo>
                  <a:pt x="20598" y="2755110"/>
                  <a:pt x="6473" y="3075718"/>
                  <a:pt x="17" y="3348060"/>
                </a:cubicBezTo>
                <a:cubicBezTo>
                  <a:pt x="-6439" y="3620402"/>
                  <a:pt x="6086" y="3821057"/>
                  <a:pt x="17" y="4032718"/>
                </a:cubicBezTo>
                <a:cubicBezTo>
                  <a:pt x="-6052" y="4244379"/>
                  <a:pt x="-25873" y="4504046"/>
                  <a:pt x="17" y="4792688"/>
                </a:cubicBezTo>
                <a:cubicBezTo>
                  <a:pt x="25907" y="5081330"/>
                  <a:pt x="-19512" y="5217884"/>
                  <a:pt x="17" y="5477346"/>
                </a:cubicBezTo>
                <a:cubicBezTo>
                  <a:pt x="19546" y="5736808"/>
                  <a:pt x="-16876" y="5900394"/>
                  <a:pt x="17" y="6312629"/>
                </a:cubicBezTo>
                <a:cubicBezTo>
                  <a:pt x="16910" y="6724864"/>
                  <a:pt x="35478" y="7272932"/>
                  <a:pt x="17" y="7531320"/>
                </a:cubicBezTo>
                <a:cubicBezTo>
                  <a:pt x="151685" y="7537737"/>
                  <a:pt x="280632" y="7514973"/>
                  <a:pt x="458500" y="7531320"/>
                </a:cubicBezTo>
                <a:cubicBezTo>
                  <a:pt x="636368" y="7547667"/>
                  <a:pt x="735677" y="7510769"/>
                  <a:pt x="881715" y="7531320"/>
                </a:cubicBezTo>
                <a:cubicBezTo>
                  <a:pt x="889088" y="7359502"/>
                  <a:pt x="862496" y="7083520"/>
                  <a:pt x="881715" y="6935693"/>
                </a:cubicBezTo>
                <a:cubicBezTo>
                  <a:pt x="900934" y="6787866"/>
                  <a:pt x="864416" y="6636768"/>
                  <a:pt x="881715" y="6406246"/>
                </a:cubicBezTo>
                <a:cubicBezTo>
                  <a:pt x="899014" y="6175724"/>
                  <a:pt x="893034" y="6040856"/>
                  <a:pt x="881715" y="5920920"/>
                </a:cubicBezTo>
                <a:cubicBezTo>
                  <a:pt x="870396" y="5800984"/>
                  <a:pt x="864073" y="5586734"/>
                  <a:pt x="881715" y="5325293"/>
                </a:cubicBezTo>
                <a:cubicBezTo>
                  <a:pt x="864542" y="4892450"/>
                  <a:pt x="882060" y="4517017"/>
                  <a:pt x="952668" y="4247244"/>
                </a:cubicBezTo>
                <a:cubicBezTo>
                  <a:pt x="968692" y="4098867"/>
                  <a:pt x="990138" y="3973609"/>
                  <a:pt x="1003198" y="3902524"/>
                </a:cubicBezTo>
                <a:cubicBezTo>
                  <a:pt x="1009122" y="3832634"/>
                  <a:pt x="1033036" y="3705941"/>
                  <a:pt x="1003198" y="3627788"/>
                </a:cubicBezTo>
                <a:cubicBezTo>
                  <a:pt x="994008" y="3527043"/>
                  <a:pt x="976390" y="3401757"/>
                  <a:pt x="952668" y="3284075"/>
                </a:cubicBezTo>
                <a:cubicBezTo>
                  <a:pt x="866255" y="2980249"/>
                  <a:pt x="889264" y="2583078"/>
                  <a:pt x="881715" y="2206110"/>
                </a:cubicBezTo>
                <a:cubicBezTo>
                  <a:pt x="898323" y="2062068"/>
                  <a:pt x="890001" y="1907882"/>
                  <a:pt x="881715" y="1698724"/>
                </a:cubicBezTo>
                <a:cubicBezTo>
                  <a:pt x="873429" y="1489566"/>
                  <a:pt x="884209" y="1315253"/>
                  <a:pt x="881715" y="1169277"/>
                </a:cubicBezTo>
                <a:cubicBezTo>
                  <a:pt x="879221" y="1023301"/>
                  <a:pt x="862225" y="814973"/>
                  <a:pt x="881715" y="683951"/>
                </a:cubicBezTo>
                <a:cubicBezTo>
                  <a:pt x="901205" y="552929"/>
                  <a:pt x="897056" y="313399"/>
                  <a:pt x="881715" y="83"/>
                </a:cubicBezTo>
                <a:cubicBezTo>
                  <a:pt x="785554" y="-4446"/>
                  <a:pt x="574550" y="6705"/>
                  <a:pt x="440866" y="83"/>
                </a:cubicBezTo>
                <a:cubicBezTo>
                  <a:pt x="307182" y="-6539"/>
                  <a:pt x="219622" y="-20492"/>
                  <a:pt x="17" y="83"/>
                </a:cubicBezTo>
                <a:close/>
              </a:path>
              <a:path w="1018875" h="7531320" stroke="0" extrusionOk="0">
                <a:moveTo>
                  <a:pt x="17" y="83"/>
                </a:moveTo>
                <a:cubicBezTo>
                  <a:pt x="-23359" y="172650"/>
                  <a:pt x="10651" y="295360"/>
                  <a:pt x="17" y="534116"/>
                </a:cubicBezTo>
                <a:cubicBezTo>
                  <a:pt x="-10617" y="772872"/>
                  <a:pt x="18498" y="887525"/>
                  <a:pt x="17" y="1218774"/>
                </a:cubicBezTo>
                <a:cubicBezTo>
                  <a:pt x="-18464" y="1550023"/>
                  <a:pt x="35145" y="1764995"/>
                  <a:pt x="17" y="2054057"/>
                </a:cubicBezTo>
                <a:cubicBezTo>
                  <a:pt x="-35111" y="2343119"/>
                  <a:pt x="16133" y="2442900"/>
                  <a:pt x="17" y="2663402"/>
                </a:cubicBezTo>
                <a:cubicBezTo>
                  <a:pt x="-16099" y="2883905"/>
                  <a:pt x="22702" y="3032026"/>
                  <a:pt x="17" y="3348060"/>
                </a:cubicBezTo>
                <a:cubicBezTo>
                  <a:pt x="-22668" y="3664094"/>
                  <a:pt x="-8767" y="3655452"/>
                  <a:pt x="17" y="3957406"/>
                </a:cubicBezTo>
                <a:cubicBezTo>
                  <a:pt x="8801" y="4259360"/>
                  <a:pt x="-11123" y="4312705"/>
                  <a:pt x="17" y="4491439"/>
                </a:cubicBezTo>
                <a:cubicBezTo>
                  <a:pt x="11157" y="4670173"/>
                  <a:pt x="-5212" y="4739589"/>
                  <a:pt x="17" y="4950160"/>
                </a:cubicBezTo>
                <a:cubicBezTo>
                  <a:pt x="5246" y="5160731"/>
                  <a:pt x="-17136" y="5236320"/>
                  <a:pt x="17" y="5408880"/>
                </a:cubicBezTo>
                <a:cubicBezTo>
                  <a:pt x="17170" y="5581440"/>
                  <a:pt x="26251" y="6004114"/>
                  <a:pt x="17" y="6244163"/>
                </a:cubicBezTo>
                <a:cubicBezTo>
                  <a:pt x="-26217" y="6484212"/>
                  <a:pt x="-27631" y="6568748"/>
                  <a:pt x="17" y="6853509"/>
                </a:cubicBezTo>
                <a:cubicBezTo>
                  <a:pt x="27665" y="7138270"/>
                  <a:pt x="26158" y="7311407"/>
                  <a:pt x="17" y="7531320"/>
                </a:cubicBezTo>
                <a:cubicBezTo>
                  <a:pt x="106834" y="7522963"/>
                  <a:pt x="238333" y="7515420"/>
                  <a:pt x="458500" y="7531320"/>
                </a:cubicBezTo>
                <a:cubicBezTo>
                  <a:pt x="678667" y="7547220"/>
                  <a:pt x="763502" y="7550564"/>
                  <a:pt x="881715" y="7531320"/>
                </a:cubicBezTo>
                <a:cubicBezTo>
                  <a:pt x="860433" y="7308341"/>
                  <a:pt x="865175" y="7131993"/>
                  <a:pt x="881715" y="6979813"/>
                </a:cubicBezTo>
                <a:cubicBezTo>
                  <a:pt x="898255" y="6827633"/>
                  <a:pt x="880418" y="6526077"/>
                  <a:pt x="881715" y="6406246"/>
                </a:cubicBezTo>
                <a:cubicBezTo>
                  <a:pt x="883012" y="6286415"/>
                  <a:pt x="870475" y="6146143"/>
                  <a:pt x="881715" y="5920920"/>
                </a:cubicBezTo>
                <a:cubicBezTo>
                  <a:pt x="892955" y="5695697"/>
                  <a:pt x="896983" y="5525751"/>
                  <a:pt x="881715" y="5325293"/>
                </a:cubicBezTo>
                <a:cubicBezTo>
                  <a:pt x="936504" y="4989427"/>
                  <a:pt x="835281" y="4578813"/>
                  <a:pt x="952668" y="4247244"/>
                </a:cubicBezTo>
                <a:cubicBezTo>
                  <a:pt x="958992" y="4154958"/>
                  <a:pt x="988340" y="4023986"/>
                  <a:pt x="1003198" y="3902524"/>
                </a:cubicBezTo>
                <a:cubicBezTo>
                  <a:pt x="1016758" y="3826338"/>
                  <a:pt x="1020500" y="3707042"/>
                  <a:pt x="1003198" y="3627788"/>
                </a:cubicBezTo>
                <a:cubicBezTo>
                  <a:pt x="973419" y="3459624"/>
                  <a:pt x="954822" y="3412782"/>
                  <a:pt x="952668" y="3284075"/>
                </a:cubicBezTo>
                <a:cubicBezTo>
                  <a:pt x="900510" y="2938600"/>
                  <a:pt x="898489" y="2598229"/>
                  <a:pt x="881715" y="2206110"/>
                </a:cubicBezTo>
                <a:cubicBezTo>
                  <a:pt x="868053" y="2074667"/>
                  <a:pt x="879716" y="1924421"/>
                  <a:pt x="881715" y="1698724"/>
                </a:cubicBezTo>
                <a:cubicBezTo>
                  <a:pt x="883714" y="1473027"/>
                  <a:pt x="880729" y="1321437"/>
                  <a:pt x="881715" y="1213398"/>
                </a:cubicBezTo>
                <a:cubicBezTo>
                  <a:pt x="882701" y="1105359"/>
                  <a:pt x="871505" y="919178"/>
                  <a:pt x="881715" y="639831"/>
                </a:cubicBezTo>
                <a:cubicBezTo>
                  <a:pt x="891925" y="360484"/>
                  <a:pt x="858175" y="296666"/>
                  <a:pt x="881715" y="83"/>
                </a:cubicBezTo>
                <a:cubicBezTo>
                  <a:pt x="788682" y="2876"/>
                  <a:pt x="569522" y="-16299"/>
                  <a:pt x="458500" y="83"/>
                </a:cubicBezTo>
                <a:cubicBezTo>
                  <a:pt x="347479" y="16465"/>
                  <a:pt x="224404" y="-11442"/>
                  <a:pt x="17" y="83"/>
                </a:cubicBezTo>
                <a:close/>
              </a:path>
            </a:pathLst>
          </a:custGeom>
          <a:solidFill>
            <a:schemeClr val="tx1">
              <a:lumMod val="50000"/>
              <a:lumOff val="50000"/>
            </a:schemeClr>
          </a:solidFill>
          <a:ln>
            <a:solidFill>
              <a:schemeClr val="accent1">
                <a:lumMod val="50000"/>
              </a:schemeClr>
            </a:solidFill>
            <a:extLst>
              <a:ext uri="{C807C97D-BFC1-408E-A445-0C87EB9F89A2}">
                <ask:lineSketchStyleProps xmlns:ask="http://schemas.microsoft.com/office/drawing/2018/sketchyshapes" sd="1268402071">
                  <a:custGeom>
                    <a:avLst/>
                    <a:gdLst/>
                    <a:ahLst/>
                    <a:cxnLst/>
                    <a:rect l="l" t="t" r="r" b="b"/>
                    <a:pathLst>
                      <a:path w="58818" h="89750" extrusionOk="0">
                        <a:moveTo>
                          <a:pt x="1" y="1"/>
                        </a:moveTo>
                        <a:lnTo>
                          <a:pt x="1" y="89750"/>
                        </a:lnTo>
                        <a:lnTo>
                          <a:pt x="50900" y="89750"/>
                        </a:lnTo>
                        <a:lnTo>
                          <a:pt x="50900" y="63461"/>
                        </a:lnTo>
                        <a:cubicBezTo>
                          <a:pt x="50900" y="58853"/>
                          <a:pt x="52317" y="54364"/>
                          <a:pt x="54996" y="50614"/>
                        </a:cubicBezTo>
                        <a:lnTo>
                          <a:pt x="57913" y="46506"/>
                        </a:lnTo>
                        <a:cubicBezTo>
                          <a:pt x="58818" y="45602"/>
                          <a:pt x="58818" y="44137"/>
                          <a:pt x="57913" y="43232"/>
                        </a:cubicBezTo>
                        <a:lnTo>
                          <a:pt x="54996" y="39136"/>
                        </a:lnTo>
                        <a:cubicBezTo>
                          <a:pt x="52317" y="35386"/>
                          <a:pt x="50900" y="30897"/>
                          <a:pt x="50900" y="26290"/>
                        </a:cubicBezTo>
                        <a:lnTo>
                          <a:pt x="50900" y="1"/>
                        </a:lnTo>
                        <a:close/>
                      </a:path>
                    </a:pathLst>
                  </a:custGeom>
                  <ask:type>
                    <ask:lineSketchFreehand/>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58;p37" descr="Tips for completing the tool and process">
            <a:extLst>
              <a:ext uri="{FF2B5EF4-FFF2-40B4-BE49-F238E27FC236}">
                <a16:creationId xmlns:a16="http://schemas.microsoft.com/office/drawing/2014/main" id="{2108A3C4-FC99-3F5C-70EE-1EC00CCE2969}"/>
              </a:ext>
            </a:extLst>
          </p:cNvPr>
          <p:cNvSpPr txBox="1"/>
          <p:nvPr/>
        </p:nvSpPr>
        <p:spPr>
          <a:xfrm>
            <a:off x="1614628" y="4387553"/>
            <a:ext cx="6390568" cy="324710"/>
          </a:xfrm>
          <a:prstGeom prst="rect">
            <a:avLst/>
          </a:prstGeom>
          <a:noFill/>
          <a:ln>
            <a:noFill/>
          </a:ln>
        </p:spPr>
        <p:txBody>
          <a:bodyPr spcFirstLastPara="1" wrap="square" lIns="91425" tIns="91425" rIns="91425" bIns="91425" anchor="ctr" anchorCtr="0">
            <a:noAutofit/>
          </a:bodyPr>
          <a:lstStyle/>
          <a:p>
            <a:pPr marR="457200" lvl="0">
              <a:defRPr/>
            </a:pPr>
            <a:r>
              <a:rPr lang="en-US" sz="2400" b="1" dirty="0">
                <a:solidFill>
                  <a:schemeClr val="bg1"/>
                </a:solidFill>
                <a:latin typeface="Candara"/>
                <a:cs typeface="Times New Roman"/>
              </a:rPr>
              <a:t>Tips for completing the tool and process</a:t>
            </a:r>
          </a:p>
        </p:txBody>
      </p:sp>
      <p:sp>
        <p:nvSpPr>
          <p:cNvPr id="30" name="Google Shape;1076;p37">
            <a:extLst>
              <a:ext uri="{FF2B5EF4-FFF2-40B4-BE49-F238E27FC236}">
                <a16:creationId xmlns:a16="http://schemas.microsoft.com/office/drawing/2014/main" id="{68497CAE-0EB8-1273-19BA-F7816DC18E45}"/>
              </a:ext>
              <a:ext uri="{C183D7F6-B498-43B3-948B-1728B52AA6E4}">
                <adec:decorative xmlns:adec="http://schemas.microsoft.com/office/drawing/2017/decorative" val="1"/>
              </a:ext>
            </a:extLst>
          </p:cNvPr>
          <p:cNvSpPr/>
          <p:nvPr/>
        </p:nvSpPr>
        <p:spPr>
          <a:xfrm rot="5400000">
            <a:off x="3509623" y="-176431"/>
            <a:ext cx="1672672" cy="7244120"/>
          </a:xfrm>
          <a:custGeom>
            <a:avLst/>
            <a:gdLst>
              <a:gd name="connsiteX0" fmla="*/ 0 w 1672672"/>
              <a:gd name="connsiteY0" fmla="*/ 80 h 7244120"/>
              <a:gd name="connsiteX1" fmla="*/ 0 w 1672672"/>
              <a:gd name="connsiteY1" fmla="*/ 7244120 h 7244120"/>
              <a:gd name="connsiteX2" fmla="*/ 1447499 w 1672672"/>
              <a:gd name="connsiteY2" fmla="*/ 7244120 h 7244120"/>
              <a:gd name="connsiteX3" fmla="*/ 1447499 w 1672672"/>
              <a:gd name="connsiteY3" fmla="*/ 5122218 h 7244120"/>
              <a:gd name="connsiteX4" fmla="*/ 1563953 w 1672672"/>
              <a:gd name="connsiteY4" fmla="*/ 4085280 h 7244120"/>
              <a:gd name="connsiteX5" fmla="*/ 1646907 w 1672672"/>
              <a:gd name="connsiteY5" fmla="*/ 3753705 h 7244120"/>
              <a:gd name="connsiteX6" fmla="*/ 1646907 w 1672672"/>
              <a:gd name="connsiteY6" fmla="*/ 3489446 h 7244120"/>
              <a:gd name="connsiteX7" fmla="*/ 1563953 w 1672672"/>
              <a:gd name="connsiteY7" fmla="*/ 3158839 h 7244120"/>
              <a:gd name="connsiteX8" fmla="*/ 1447499 w 1672672"/>
              <a:gd name="connsiteY8" fmla="*/ 2121982 h 7244120"/>
              <a:gd name="connsiteX9" fmla="*/ 1447499 w 1672672"/>
              <a:gd name="connsiteY9" fmla="*/ 80 h 7244120"/>
              <a:gd name="connsiteX10" fmla="*/ 0 w 1672672"/>
              <a:gd name="connsiteY10" fmla="*/ 80 h 724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72" h="7244120" fill="none" extrusionOk="0">
                <a:moveTo>
                  <a:pt x="0" y="80"/>
                </a:moveTo>
                <a:cubicBezTo>
                  <a:pt x="97048" y="2687386"/>
                  <a:pt x="11168" y="6290799"/>
                  <a:pt x="0" y="7244120"/>
                </a:cubicBezTo>
                <a:cubicBezTo>
                  <a:pt x="620413" y="7374298"/>
                  <a:pt x="835066" y="7314720"/>
                  <a:pt x="1447499" y="7244120"/>
                </a:cubicBezTo>
                <a:cubicBezTo>
                  <a:pt x="1334166" y="6294905"/>
                  <a:pt x="1282208" y="6120060"/>
                  <a:pt x="1447499" y="5122218"/>
                </a:cubicBezTo>
                <a:cubicBezTo>
                  <a:pt x="1464380" y="4809229"/>
                  <a:pt x="1501481" y="4410960"/>
                  <a:pt x="1563953" y="4085280"/>
                </a:cubicBezTo>
                <a:cubicBezTo>
                  <a:pt x="1583312" y="4025761"/>
                  <a:pt x="1610799" y="3878842"/>
                  <a:pt x="1646907" y="3753705"/>
                </a:cubicBezTo>
                <a:cubicBezTo>
                  <a:pt x="1669369" y="3684153"/>
                  <a:pt x="1668617" y="3559903"/>
                  <a:pt x="1646907" y="3489446"/>
                </a:cubicBezTo>
                <a:cubicBezTo>
                  <a:pt x="1607675" y="3333586"/>
                  <a:pt x="1545945" y="3208883"/>
                  <a:pt x="1563953" y="3158839"/>
                </a:cubicBezTo>
                <a:cubicBezTo>
                  <a:pt x="1544000" y="2811074"/>
                  <a:pt x="1410636" y="2450643"/>
                  <a:pt x="1447499" y="2121982"/>
                </a:cubicBezTo>
                <a:cubicBezTo>
                  <a:pt x="1514033" y="1091375"/>
                  <a:pt x="1546471" y="558548"/>
                  <a:pt x="1447499" y="80"/>
                </a:cubicBezTo>
                <a:cubicBezTo>
                  <a:pt x="1300265" y="61688"/>
                  <a:pt x="193398" y="-71222"/>
                  <a:pt x="0" y="80"/>
                </a:cubicBezTo>
                <a:close/>
              </a:path>
              <a:path w="1672672" h="7244120" stroke="0" extrusionOk="0">
                <a:moveTo>
                  <a:pt x="0" y="80"/>
                </a:moveTo>
                <a:cubicBezTo>
                  <a:pt x="115952" y="2118747"/>
                  <a:pt x="94707" y="6423990"/>
                  <a:pt x="0" y="7244120"/>
                </a:cubicBezTo>
                <a:cubicBezTo>
                  <a:pt x="582569" y="7195381"/>
                  <a:pt x="882616" y="7239298"/>
                  <a:pt x="1447499" y="7244120"/>
                </a:cubicBezTo>
                <a:cubicBezTo>
                  <a:pt x="1405592" y="6457535"/>
                  <a:pt x="1453072" y="5753410"/>
                  <a:pt x="1447499" y="5122218"/>
                </a:cubicBezTo>
                <a:cubicBezTo>
                  <a:pt x="1476484" y="4795309"/>
                  <a:pt x="1517265" y="4393333"/>
                  <a:pt x="1563953" y="4085280"/>
                </a:cubicBezTo>
                <a:cubicBezTo>
                  <a:pt x="1580528" y="3978916"/>
                  <a:pt x="1627924" y="3838528"/>
                  <a:pt x="1646907" y="3753705"/>
                </a:cubicBezTo>
                <a:cubicBezTo>
                  <a:pt x="1670439" y="3684992"/>
                  <a:pt x="1668226" y="3550477"/>
                  <a:pt x="1646907" y="3489446"/>
                </a:cubicBezTo>
                <a:cubicBezTo>
                  <a:pt x="1609552" y="3441543"/>
                  <a:pt x="1612119" y="3286580"/>
                  <a:pt x="1563953" y="3158839"/>
                </a:cubicBezTo>
                <a:cubicBezTo>
                  <a:pt x="1481157" y="2837519"/>
                  <a:pt x="1493701" y="2529922"/>
                  <a:pt x="1447499" y="2121982"/>
                </a:cubicBezTo>
                <a:cubicBezTo>
                  <a:pt x="1411019" y="1147125"/>
                  <a:pt x="1530082" y="937147"/>
                  <a:pt x="1447499" y="80"/>
                </a:cubicBezTo>
                <a:cubicBezTo>
                  <a:pt x="1005282" y="-87927"/>
                  <a:pt x="240708" y="-57540"/>
                  <a:pt x="0" y="80"/>
                </a:cubicBezTo>
                <a:close/>
              </a:path>
            </a:pathLst>
          </a:custGeom>
          <a:solidFill>
            <a:schemeClr val="accent2"/>
          </a:solidFill>
          <a:ln>
            <a:solidFill>
              <a:schemeClr val="tx1"/>
            </a:solidFill>
            <a:extLst>
              <a:ext uri="{C807C97D-BFC1-408E-A445-0C87EB9F89A2}">
                <ask:lineSketchStyleProps xmlns:ask="http://schemas.microsoft.com/office/drawing/2018/sketchyshapes" sd="2680723643">
                  <a:custGeom>
                    <a:avLst/>
                    <a:gdLst/>
                    <a:ahLst/>
                    <a:cxnLst/>
                    <a:rect l="l" t="t" r="r" b="b"/>
                    <a:pathLst>
                      <a:path w="58818" h="89750" extrusionOk="0">
                        <a:moveTo>
                          <a:pt x="0" y="1"/>
                        </a:moveTo>
                        <a:lnTo>
                          <a:pt x="0" y="89750"/>
                        </a:lnTo>
                        <a:lnTo>
                          <a:pt x="50900" y="89750"/>
                        </a:lnTo>
                        <a:lnTo>
                          <a:pt x="50900" y="63461"/>
                        </a:lnTo>
                        <a:cubicBezTo>
                          <a:pt x="50900" y="58853"/>
                          <a:pt x="52316" y="54364"/>
                          <a:pt x="54995" y="50614"/>
                        </a:cubicBezTo>
                        <a:lnTo>
                          <a:pt x="57912" y="46506"/>
                        </a:lnTo>
                        <a:cubicBezTo>
                          <a:pt x="58817" y="45602"/>
                          <a:pt x="58817" y="44137"/>
                          <a:pt x="57912" y="43232"/>
                        </a:cubicBezTo>
                        <a:lnTo>
                          <a:pt x="54995" y="39136"/>
                        </a:lnTo>
                        <a:cubicBezTo>
                          <a:pt x="52316" y="35386"/>
                          <a:pt x="50900" y="30897"/>
                          <a:pt x="50900" y="26290"/>
                        </a:cubicBezTo>
                        <a:lnTo>
                          <a:pt x="50900" y="1"/>
                        </a:lnTo>
                        <a:close/>
                      </a:path>
                    </a:pathLst>
                  </a:custGeom>
                  <ask:type>
                    <ask:lineSketchCurved/>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78;p37" descr="Question Bank to help you get started">
            <a:extLst>
              <a:ext uri="{FF2B5EF4-FFF2-40B4-BE49-F238E27FC236}">
                <a16:creationId xmlns:a16="http://schemas.microsoft.com/office/drawing/2014/main" id="{7B0C861C-E0AE-C4F5-53B4-9510E41C36B3}"/>
              </a:ext>
            </a:extLst>
          </p:cNvPr>
          <p:cNvSpPr txBox="1"/>
          <p:nvPr/>
        </p:nvSpPr>
        <p:spPr>
          <a:xfrm>
            <a:off x="1689877" y="3429000"/>
            <a:ext cx="5764246" cy="604106"/>
          </a:xfrm>
          <a:prstGeom prst="rect">
            <a:avLst/>
          </a:prstGeom>
          <a:grpFill/>
          <a:ln>
            <a:noFill/>
          </a:ln>
        </p:spPr>
        <p:txBody>
          <a:bodyPr spcFirstLastPara="1" wrap="square" lIns="91425" tIns="91425" rIns="91425" bIns="91425" anchor="ctr" anchorCtr="0">
            <a:noAutofit/>
          </a:bodyPr>
          <a:lstStyle>
            <a:defPPr>
              <a:defRPr lang="en-US"/>
            </a:defPPr>
            <a:lvl1pPr marR="457200" lvl="0" indent="0" fontAlgn="auto">
              <a:lnSpc>
                <a:spcPct val="100000"/>
              </a:lnSpc>
              <a:spcBef>
                <a:spcPts val="0"/>
              </a:spcBef>
              <a:spcAft>
                <a:spcPts val="0"/>
              </a:spcAft>
              <a:buClrTx/>
              <a:buSzTx/>
              <a:buFontTx/>
              <a:buNone/>
              <a:tabLst/>
              <a:defRPr kumimoji="0" sz="2800" b="1" i="0" u="none" strike="noStrike" cap="none" spc="0" normalizeH="0" baseline="0">
                <a:ln>
                  <a:noFill/>
                </a:ln>
                <a:solidFill>
                  <a:schemeClr val="bg1"/>
                </a:solidFill>
                <a:uLnTx/>
                <a:uFillTx/>
                <a:latin typeface="Candara"/>
                <a:ea typeface="Times New Roman" panose="02020603050405020304" pitchFamily="18" charset="0"/>
                <a:cs typeface="Times New Roman"/>
              </a:defRPr>
            </a:lvl1pPr>
          </a:lstStyle>
          <a:p>
            <a:pPr marR="457200" lvl="0">
              <a:defRPr/>
            </a:pPr>
            <a:r>
              <a:rPr lang="en-US" sz="2400" b="1" dirty="0">
                <a:solidFill>
                  <a:schemeClr val="bg1"/>
                </a:solidFill>
                <a:latin typeface="Candara"/>
                <a:cs typeface="Times New Roman"/>
              </a:rPr>
              <a:t>Question bank to help you get started</a:t>
            </a:r>
          </a:p>
        </p:txBody>
      </p:sp>
      <p:sp>
        <p:nvSpPr>
          <p:cNvPr id="35" name="Google Shape;1081;p37">
            <a:extLst>
              <a:ext uri="{FF2B5EF4-FFF2-40B4-BE49-F238E27FC236}">
                <a16:creationId xmlns:a16="http://schemas.microsoft.com/office/drawing/2014/main" id="{4083FB90-BDDC-4BDB-8B59-EF369C3488A8}"/>
              </a:ext>
              <a:ext uri="{C183D7F6-B498-43B3-948B-1728B52AA6E4}">
                <adec:decorative xmlns:adec="http://schemas.microsoft.com/office/drawing/2017/decorative" val="1"/>
              </a:ext>
            </a:extLst>
          </p:cNvPr>
          <p:cNvSpPr/>
          <p:nvPr/>
        </p:nvSpPr>
        <p:spPr>
          <a:xfrm rot="5400000">
            <a:off x="3830825" y="-894306"/>
            <a:ext cx="1093508" cy="7553105"/>
          </a:xfrm>
          <a:custGeom>
            <a:avLst/>
            <a:gdLst>
              <a:gd name="connsiteX0" fmla="*/ 0 w 1093508"/>
              <a:gd name="connsiteY0" fmla="*/ 84 h 7553105"/>
              <a:gd name="connsiteX1" fmla="*/ 0 w 1093508"/>
              <a:gd name="connsiteY1" fmla="*/ 7553105 h 7553105"/>
              <a:gd name="connsiteX2" fmla="*/ 944780 w 1093508"/>
              <a:gd name="connsiteY2" fmla="*/ 7553105 h 7553105"/>
              <a:gd name="connsiteX3" fmla="*/ 944780 w 1093508"/>
              <a:gd name="connsiteY3" fmla="*/ 5340697 h 7553105"/>
              <a:gd name="connsiteX4" fmla="*/ 1021694 w 1093508"/>
              <a:gd name="connsiteY4" fmla="*/ 4259530 h 7553105"/>
              <a:gd name="connsiteX5" fmla="*/ 1076438 w 1093508"/>
              <a:gd name="connsiteY5" fmla="*/ 3913812 h 7553105"/>
              <a:gd name="connsiteX6" fmla="*/ 1076662 w 1093508"/>
              <a:gd name="connsiteY6" fmla="*/ 3638282 h 7553105"/>
              <a:gd name="connsiteX7" fmla="*/ 1021694 w 1093508"/>
              <a:gd name="connsiteY7" fmla="*/ 3293574 h 7553105"/>
              <a:gd name="connsiteX8" fmla="*/ 944780 w 1093508"/>
              <a:gd name="connsiteY8" fmla="*/ 2212491 h 7553105"/>
              <a:gd name="connsiteX9" fmla="*/ 944780 w 1093508"/>
              <a:gd name="connsiteY9" fmla="*/ 84 h 7553105"/>
              <a:gd name="connsiteX10" fmla="*/ 0 w 1093508"/>
              <a:gd name="connsiteY10" fmla="*/ 84 h 75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3508" h="7553105" fill="none" extrusionOk="0">
                <a:moveTo>
                  <a:pt x="0" y="84"/>
                </a:moveTo>
                <a:cubicBezTo>
                  <a:pt x="131000" y="1349478"/>
                  <a:pt x="133809" y="4400575"/>
                  <a:pt x="0" y="7553105"/>
                </a:cubicBezTo>
                <a:cubicBezTo>
                  <a:pt x="296745" y="7500394"/>
                  <a:pt x="769180" y="7499186"/>
                  <a:pt x="944780" y="7553105"/>
                </a:cubicBezTo>
                <a:cubicBezTo>
                  <a:pt x="877885" y="6884893"/>
                  <a:pt x="967750" y="5981789"/>
                  <a:pt x="944780" y="5340697"/>
                </a:cubicBezTo>
                <a:cubicBezTo>
                  <a:pt x="956883" y="4934534"/>
                  <a:pt x="998072" y="4580967"/>
                  <a:pt x="1021694" y="4259530"/>
                </a:cubicBezTo>
                <a:cubicBezTo>
                  <a:pt x="1025902" y="4149488"/>
                  <a:pt x="1069500" y="3958767"/>
                  <a:pt x="1076438" y="3913812"/>
                </a:cubicBezTo>
                <a:cubicBezTo>
                  <a:pt x="1087222" y="3824565"/>
                  <a:pt x="1101891" y="3720057"/>
                  <a:pt x="1076662" y="3638282"/>
                </a:cubicBezTo>
                <a:cubicBezTo>
                  <a:pt x="1032648" y="3521664"/>
                  <a:pt x="1018183" y="3419158"/>
                  <a:pt x="1021694" y="3293574"/>
                </a:cubicBezTo>
                <a:cubicBezTo>
                  <a:pt x="966337" y="3037245"/>
                  <a:pt x="935828" y="2636343"/>
                  <a:pt x="944780" y="2212491"/>
                </a:cubicBezTo>
                <a:cubicBezTo>
                  <a:pt x="906530" y="1337956"/>
                  <a:pt x="792027" y="888034"/>
                  <a:pt x="944780" y="84"/>
                </a:cubicBezTo>
                <a:cubicBezTo>
                  <a:pt x="514050" y="-80132"/>
                  <a:pt x="387751" y="-29186"/>
                  <a:pt x="0" y="84"/>
                </a:cubicBezTo>
                <a:close/>
              </a:path>
              <a:path w="1093508" h="7553105" stroke="0" extrusionOk="0">
                <a:moveTo>
                  <a:pt x="0" y="84"/>
                </a:moveTo>
                <a:cubicBezTo>
                  <a:pt x="-60164" y="1394677"/>
                  <a:pt x="143710" y="5335270"/>
                  <a:pt x="0" y="7553105"/>
                </a:cubicBezTo>
                <a:cubicBezTo>
                  <a:pt x="254253" y="7635853"/>
                  <a:pt x="706919" y="7619025"/>
                  <a:pt x="944780" y="7553105"/>
                </a:cubicBezTo>
                <a:cubicBezTo>
                  <a:pt x="916762" y="6710411"/>
                  <a:pt x="890981" y="5983164"/>
                  <a:pt x="944780" y="5340697"/>
                </a:cubicBezTo>
                <a:cubicBezTo>
                  <a:pt x="945399" y="4914275"/>
                  <a:pt x="956250" y="4613531"/>
                  <a:pt x="1021694" y="4259530"/>
                </a:cubicBezTo>
                <a:cubicBezTo>
                  <a:pt x="1065810" y="4141789"/>
                  <a:pt x="1033968" y="4055262"/>
                  <a:pt x="1076438" y="3913812"/>
                </a:cubicBezTo>
                <a:cubicBezTo>
                  <a:pt x="1084764" y="3849105"/>
                  <a:pt x="1101198" y="3725652"/>
                  <a:pt x="1076662" y="3638282"/>
                </a:cubicBezTo>
                <a:cubicBezTo>
                  <a:pt x="1090298" y="3549927"/>
                  <a:pt x="1025150" y="3466348"/>
                  <a:pt x="1021694" y="3293574"/>
                </a:cubicBezTo>
                <a:cubicBezTo>
                  <a:pt x="977604" y="2980066"/>
                  <a:pt x="949950" y="2603700"/>
                  <a:pt x="944780" y="2212491"/>
                </a:cubicBezTo>
                <a:cubicBezTo>
                  <a:pt x="812922" y="1302913"/>
                  <a:pt x="1013917" y="732909"/>
                  <a:pt x="944780" y="84"/>
                </a:cubicBezTo>
                <a:cubicBezTo>
                  <a:pt x="794139" y="5697"/>
                  <a:pt x="205261" y="-40533"/>
                  <a:pt x="0" y="84"/>
                </a:cubicBezTo>
                <a:close/>
              </a:path>
            </a:pathLst>
          </a:custGeom>
          <a:solidFill>
            <a:schemeClr val="accent5">
              <a:lumMod val="50000"/>
            </a:schemeClr>
          </a:solidFill>
          <a:ln>
            <a:solidFill>
              <a:schemeClr val="tx1"/>
            </a:solidFill>
            <a:extLst>
              <a:ext uri="{C807C97D-BFC1-408E-A445-0C87EB9F89A2}">
                <ask:lineSketchStyleProps xmlns:ask="http://schemas.microsoft.com/office/drawing/2018/sketchyshapes" sd="4279454220">
                  <a:custGeom>
                    <a:avLst/>
                    <a:gdLst/>
                    <a:ahLst/>
                    <a:cxnLst/>
                    <a:rect l="l" t="t" r="r" b="b"/>
                    <a:pathLst>
                      <a:path w="58746" h="89750" extrusionOk="0">
                        <a:moveTo>
                          <a:pt x="0" y="1"/>
                        </a:moveTo>
                        <a:lnTo>
                          <a:pt x="0" y="89750"/>
                        </a:lnTo>
                        <a:lnTo>
                          <a:pt x="50756" y="89750"/>
                        </a:lnTo>
                        <a:lnTo>
                          <a:pt x="50756" y="63461"/>
                        </a:lnTo>
                        <a:cubicBezTo>
                          <a:pt x="50756" y="58853"/>
                          <a:pt x="52221" y="54364"/>
                          <a:pt x="54888" y="50614"/>
                        </a:cubicBezTo>
                        <a:lnTo>
                          <a:pt x="57829" y="46506"/>
                        </a:lnTo>
                        <a:cubicBezTo>
                          <a:pt x="58734" y="45602"/>
                          <a:pt x="58746" y="44137"/>
                          <a:pt x="57841" y="43232"/>
                        </a:cubicBezTo>
                        <a:lnTo>
                          <a:pt x="54888" y="39136"/>
                        </a:lnTo>
                        <a:cubicBezTo>
                          <a:pt x="52221" y="35386"/>
                          <a:pt x="50756" y="30897"/>
                          <a:pt x="50756" y="26290"/>
                        </a:cubicBezTo>
                        <a:lnTo>
                          <a:pt x="50756" y="1"/>
                        </a:lnTo>
                        <a:close/>
                      </a:path>
                    </a:pathLst>
                  </a:custGeom>
                  <ask:type>
                    <ask:lineSketchCurved/>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83;p37" descr="Qualities that make a successful team">
            <a:extLst>
              <a:ext uri="{FF2B5EF4-FFF2-40B4-BE49-F238E27FC236}">
                <a16:creationId xmlns:a16="http://schemas.microsoft.com/office/drawing/2014/main" id="{E772EBDB-B8C4-B775-F877-DF944D4C05CE}"/>
              </a:ext>
            </a:extLst>
          </p:cNvPr>
          <p:cNvSpPr txBox="1"/>
          <p:nvPr/>
        </p:nvSpPr>
        <p:spPr>
          <a:xfrm>
            <a:off x="1689877" y="2743790"/>
            <a:ext cx="5943601" cy="326270"/>
          </a:xfrm>
          <a:prstGeom prst="rect">
            <a:avLst/>
          </a:prstGeom>
          <a:solidFill>
            <a:schemeClr val="accent5">
              <a:lumMod val="50000"/>
            </a:schemeClr>
          </a:solidFill>
          <a:ln>
            <a:noFill/>
            <a:extLst>
              <a:ext uri="{C807C97D-BFC1-408E-A445-0C87EB9F89A2}">
                <ask:lineSketchStyleProps xmlns:ask="http://schemas.microsoft.com/office/drawing/2018/sketchyshapes" sd="3943889747">
                  <a:custGeom>
                    <a:avLst/>
                    <a:gdLst>
                      <a:gd name="connsiteX0" fmla="*/ 0 w 5943601"/>
                      <a:gd name="connsiteY0" fmla="*/ 0 h 280676"/>
                      <a:gd name="connsiteX1" fmla="*/ 5943601 w 5943601"/>
                      <a:gd name="connsiteY1" fmla="*/ 0 h 280676"/>
                      <a:gd name="connsiteX2" fmla="*/ 5943601 w 5943601"/>
                      <a:gd name="connsiteY2" fmla="*/ 280676 h 280676"/>
                      <a:gd name="connsiteX3" fmla="*/ 0 w 5943601"/>
                      <a:gd name="connsiteY3" fmla="*/ 280676 h 280676"/>
                      <a:gd name="connsiteX4" fmla="*/ 0 w 5943601"/>
                      <a:gd name="connsiteY4" fmla="*/ 0 h 280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1" h="280676" fill="none" extrusionOk="0">
                        <a:moveTo>
                          <a:pt x="0" y="0"/>
                        </a:moveTo>
                        <a:cubicBezTo>
                          <a:pt x="1962535" y="29216"/>
                          <a:pt x="4048465" y="121028"/>
                          <a:pt x="5943601" y="0"/>
                        </a:cubicBezTo>
                        <a:cubicBezTo>
                          <a:pt x="5964890" y="80042"/>
                          <a:pt x="5926435" y="241028"/>
                          <a:pt x="5943601" y="280676"/>
                        </a:cubicBezTo>
                        <a:cubicBezTo>
                          <a:pt x="4789336" y="145753"/>
                          <a:pt x="2277531" y="205952"/>
                          <a:pt x="0" y="280676"/>
                        </a:cubicBezTo>
                        <a:cubicBezTo>
                          <a:pt x="-10139" y="170795"/>
                          <a:pt x="15471" y="94783"/>
                          <a:pt x="0" y="0"/>
                        </a:cubicBezTo>
                        <a:close/>
                      </a:path>
                      <a:path w="5943601" h="280676" stroke="0" extrusionOk="0">
                        <a:moveTo>
                          <a:pt x="0" y="0"/>
                        </a:moveTo>
                        <a:cubicBezTo>
                          <a:pt x="2200501" y="90635"/>
                          <a:pt x="3216353" y="-62017"/>
                          <a:pt x="5943601" y="0"/>
                        </a:cubicBezTo>
                        <a:cubicBezTo>
                          <a:pt x="5925862" y="83729"/>
                          <a:pt x="5918612" y="162811"/>
                          <a:pt x="5943601" y="280676"/>
                        </a:cubicBezTo>
                        <a:cubicBezTo>
                          <a:pt x="4511359" y="342146"/>
                          <a:pt x="2321881" y="136866"/>
                          <a:pt x="0" y="280676"/>
                        </a:cubicBezTo>
                        <a:cubicBezTo>
                          <a:pt x="-13844" y="207461"/>
                          <a:pt x="10757" y="81187"/>
                          <a:pt x="0" y="0"/>
                        </a:cubicBezTo>
                        <a:close/>
                      </a:path>
                    </a:pathLst>
                  </a:custGeom>
                  <ask:type>
                    <ask:lineSketchNone/>
                  </ask:type>
                </ask:lineSketchStyleProps>
              </a:ext>
            </a:extLst>
          </a:ln>
        </p:spPr>
        <p:txBody>
          <a:bodyPr spcFirstLastPara="1" wrap="square" lIns="91425" tIns="91425" rIns="91425" bIns="91425" anchor="ctr" anchorCtr="0">
            <a:noAutofit/>
          </a:bodyPr>
          <a:lstStyle/>
          <a:p>
            <a:r>
              <a:rPr lang="en-US" sz="2400" b="1" dirty="0">
                <a:solidFill>
                  <a:schemeClr val="bg1"/>
                </a:solidFill>
                <a:latin typeface="Candara" panose="020E0502030303020204" pitchFamily="34" charset="0"/>
              </a:rPr>
              <a:t>Qualities that make a successful team</a:t>
            </a:r>
          </a:p>
        </p:txBody>
      </p:sp>
      <p:sp>
        <p:nvSpPr>
          <p:cNvPr id="47" name="Google Shape;1095;p37">
            <a:extLst>
              <a:ext uri="{FF2B5EF4-FFF2-40B4-BE49-F238E27FC236}">
                <a16:creationId xmlns:a16="http://schemas.microsoft.com/office/drawing/2014/main" id="{142031B7-57B8-860E-48C1-0273E040D3FB}"/>
              </a:ext>
              <a:ext uri="{C183D7F6-B498-43B3-948B-1728B52AA6E4}">
                <adec:decorative xmlns:adec="http://schemas.microsoft.com/office/drawing/2017/decorative" val="1"/>
              </a:ext>
            </a:extLst>
          </p:cNvPr>
          <p:cNvSpPr/>
          <p:nvPr/>
        </p:nvSpPr>
        <p:spPr>
          <a:xfrm rot="5400000">
            <a:off x="3907590" y="-1405982"/>
            <a:ext cx="952941" cy="7167919"/>
          </a:xfrm>
          <a:custGeom>
            <a:avLst/>
            <a:gdLst>
              <a:gd name="connsiteX0" fmla="*/ 16 w 952941"/>
              <a:gd name="connsiteY0" fmla="*/ 79 h 7167919"/>
              <a:gd name="connsiteX1" fmla="*/ 16 w 952941"/>
              <a:gd name="connsiteY1" fmla="*/ 7167918 h 7167919"/>
              <a:gd name="connsiteX2" fmla="*/ 823307 w 952941"/>
              <a:gd name="connsiteY2" fmla="*/ 7167918 h 7167919"/>
              <a:gd name="connsiteX3" fmla="*/ 823307 w 952941"/>
              <a:gd name="connsiteY3" fmla="*/ 5068337 h 7167919"/>
              <a:gd name="connsiteX4" fmla="*/ 890347 w 952941"/>
              <a:gd name="connsiteY4" fmla="*/ 4042306 h 7167919"/>
              <a:gd name="connsiteX5" fmla="*/ 938046 w 952941"/>
              <a:gd name="connsiteY5" fmla="*/ 3714219 h 7167919"/>
              <a:gd name="connsiteX6" fmla="*/ 938241 w 952941"/>
              <a:gd name="connsiteY6" fmla="*/ 3452740 h 7167919"/>
              <a:gd name="connsiteX7" fmla="*/ 890347 w 952941"/>
              <a:gd name="connsiteY7" fmla="*/ 3125612 h 7167919"/>
              <a:gd name="connsiteX8" fmla="*/ 823307 w 952941"/>
              <a:gd name="connsiteY8" fmla="*/ 2099661 h 7167919"/>
              <a:gd name="connsiteX9" fmla="*/ 823307 w 952941"/>
              <a:gd name="connsiteY9" fmla="*/ 79 h 7167919"/>
              <a:gd name="connsiteX10" fmla="*/ 16 w 952941"/>
              <a:gd name="connsiteY10" fmla="*/ 79 h 71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941" h="7167919" fill="none" extrusionOk="0">
                <a:moveTo>
                  <a:pt x="16" y="79"/>
                </a:moveTo>
                <a:cubicBezTo>
                  <a:pt x="131700" y="2543394"/>
                  <a:pt x="68559" y="5379599"/>
                  <a:pt x="16" y="7167918"/>
                </a:cubicBezTo>
                <a:cubicBezTo>
                  <a:pt x="389433" y="7238231"/>
                  <a:pt x="733364" y="7126362"/>
                  <a:pt x="823307" y="7167918"/>
                </a:cubicBezTo>
                <a:cubicBezTo>
                  <a:pt x="934746" y="6462459"/>
                  <a:pt x="654131" y="5918123"/>
                  <a:pt x="823307" y="5068337"/>
                </a:cubicBezTo>
                <a:cubicBezTo>
                  <a:pt x="829622" y="4651231"/>
                  <a:pt x="829975" y="4317516"/>
                  <a:pt x="890347" y="4042306"/>
                </a:cubicBezTo>
                <a:cubicBezTo>
                  <a:pt x="913245" y="3914349"/>
                  <a:pt x="940663" y="3837126"/>
                  <a:pt x="938046" y="3714219"/>
                </a:cubicBezTo>
                <a:cubicBezTo>
                  <a:pt x="946612" y="3635657"/>
                  <a:pt x="954096" y="3522158"/>
                  <a:pt x="938241" y="3452740"/>
                </a:cubicBezTo>
                <a:cubicBezTo>
                  <a:pt x="895351" y="3339311"/>
                  <a:pt x="877969" y="3190277"/>
                  <a:pt x="890347" y="3125612"/>
                </a:cubicBezTo>
                <a:cubicBezTo>
                  <a:pt x="818216" y="2886843"/>
                  <a:pt x="892115" y="2482740"/>
                  <a:pt x="823307" y="2099661"/>
                </a:cubicBezTo>
                <a:cubicBezTo>
                  <a:pt x="882702" y="1286575"/>
                  <a:pt x="985136" y="360822"/>
                  <a:pt x="823307" y="79"/>
                </a:cubicBezTo>
                <a:cubicBezTo>
                  <a:pt x="646298" y="50469"/>
                  <a:pt x="182992" y="58949"/>
                  <a:pt x="16" y="79"/>
                </a:cubicBezTo>
                <a:close/>
              </a:path>
              <a:path w="952941" h="7167919" stroke="0" extrusionOk="0">
                <a:moveTo>
                  <a:pt x="16" y="79"/>
                </a:moveTo>
                <a:cubicBezTo>
                  <a:pt x="82407" y="1271353"/>
                  <a:pt x="-104024" y="6073708"/>
                  <a:pt x="16" y="7167918"/>
                </a:cubicBezTo>
                <a:cubicBezTo>
                  <a:pt x="96943" y="7174521"/>
                  <a:pt x="552005" y="7117995"/>
                  <a:pt x="823307" y="7167918"/>
                </a:cubicBezTo>
                <a:cubicBezTo>
                  <a:pt x="869788" y="6865570"/>
                  <a:pt x="736943" y="5824635"/>
                  <a:pt x="823307" y="5068337"/>
                </a:cubicBezTo>
                <a:cubicBezTo>
                  <a:pt x="826978" y="4692313"/>
                  <a:pt x="853378" y="4335019"/>
                  <a:pt x="890347" y="4042306"/>
                </a:cubicBezTo>
                <a:cubicBezTo>
                  <a:pt x="921435" y="3956784"/>
                  <a:pt x="955555" y="3786269"/>
                  <a:pt x="938046" y="3714219"/>
                </a:cubicBezTo>
                <a:cubicBezTo>
                  <a:pt x="943195" y="3638863"/>
                  <a:pt x="949542" y="3523268"/>
                  <a:pt x="938241" y="3452740"/>
                </a:cubicBezTo>
                <a:cubicBezTo>
                  <a:pt x="927352" y="3336956"/>
                  <a:pt x="882812" y="3235655"/>
                  <a:pt x="890347" y="3125612"/>
                </a:cubicBezTo>
                <a:cubicBezTo>
                  <a:pt x="846793" y="2832621"/>
                  <a:pt x="870974" y="2425141"/>
                  <a:pt x="823307" y="2099661"/>
                </a:cubicBezTo>
                <a:cubicBezTo>
                  <a:pt x="940300" y="1231045"/>
                  <a:pt x="722286" y="733946"/>
                  <a:pt x="823307" y="79"/>
                </a:cubicBezTo>
                <a:cubicBezTo>
                  <a:pt x="576706" y="37435"/>
                  <a:pt x="360563" y="-70147"/>
                  <a:pt x="16" y="79"/>
                </a:cubicBezTo>
                <a:close/>
              </a:path>
            </a:pathLst>
          </a:custGeom>
          <a:solidFill>
            <a:schemeClr val="accent3">
              <a:lumMod val="75000"/>
            </a:schemeClr>
          </a:solidFill>
          <a:ln>
            <a:solidFill>
              <a:schemeClr val="tx1"/>
            </a:solidFill>
            <a:extLst>
              <a:ext uri="{C807C97D-BFC1-408E-A445-0C87EB9F89A2}">
                <ask:lineSketchStyleProps xmlns:ask="http://schemas.microsoft.com/office/drawing/2018/sketchyshapes" sd="3772480137">
                  <a:custGeom>
                    <a:avLst/>
                    <a:gdLst/>
                    <a:ahLst/>
                    <a:cxnLst/>
                    <a:rect l="l" t="t" r="r" b="b"/>
                    <a:pathLst>
                      <a:path w="58735" h="89750" extrusionOk="0">
                        <a:moveTo>
                          <a:pt x="1" y="1"/>
                        </a:moveTo>
                        <a:lnTo>
                          <a:pt x="1" y="89750"/>
                        </a:lnTo>
                        <a:lnTo>
                          <a:pt x="50745" y="89750"/>
                        </a:lnTo>
                        <a:lnTo>
                          <a:pt x="50745" y="63461"/>
                        </a:lnTo>
                        <a:cubicBezTo>
                          <a:pt x="50745" y="58853"/>
                          <a:pt x="52210" y="54364"/>
                          <a:pt x="54877" y="50614"/>
                        </a:cubicBezTo>
                        <a:lnTo>
                          <a:pt x="57817" y="46506"/>
                        </a:lnTo>
                        <a:cubicBezTo>
                          <a:pt x="58722" y="45602"/>
                          <a:pt x="58734" y="44137"/>
                          <a:pt x="57829" y="43232"/>
                        </a:cubicBezTo>
                        <a:lnTo>
                          <a:pt x="54877" y="39136"/>
                        </a:lnTo>
                        <a:cubicBezTo>
                          <a:pt x="52210" y="35386"/>
                          <a:pt x="50745" y="30897"/>
                          <a:pt x="50745" y="26290"/>
                        </a:cubicBezTo>
                        <a:lnTo>
                          <a:pt x="50745" y="1"/>
                        </a:lnTo>
                        <a:close/>
                      </a:path>
                    </a:pathLst>
                  </a:custGeom>
                  <ask:type>
                    <ask:lineSketchCurved/>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97;p37" descr="Why the Team Approach is important">
            <a:extLst>
              <a:ext uri="{FF2B5EF4-FFF2-40B4-BE49-F238E27FC236}">
                <a16:creationId xmlns:a16="http://schemas.microsoft.com/office/drawing/2014/main" id="{ADDA6054-2141-B692-06D7-049CFD14F56F}"/>
              </a:ext>
            </a:extLst>
          </p:cNvPr>
          <p:cNvSpPr txBox="1"/>
          <p:nvPr/>
        </p:nvSpPr>
        <p:spPr>
          <a:xfrm>
            <a:off x="1857114" y="1797483"/>
            <a:ext cx="5905594" cy="678342"/>
          </a:xfrm>
          <a:prstGeom prst="rect">
            <a:avLst/>
          </a:prstGeom>
          <a:solidFill>
            <a:schemeClr val="accent3">
              <a:lumMod val="75000"/>
            </a:schemeClr>
          </a:solidFill>
          <a:ln>
            <a:noFill/>
          </a:ln>
        </p:spPr>
        <p:txBody>
          <a:bodyPr spcFirstLastPara="1" wrap="square" lIns="91425" tIns="91425" rIns="91425" bIns="91425" anchor="ctr" anchorCtr="0">
            <a:noAutofit/>
          </a:bodyPr>
          <a:lstStyle/>
          <a:p>
            <a:pPr marL="0" marR="45720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uLnTx/>
                <a:uFillTx/>
                <a:latin typeface="Candara"/>
                <a:ea typeface="Times New Roman" panose="02020603050405020304" pitchFamily="18" charset="0"/>
                <a:cs typeface="Times New Roman"/>
              </a:rPr>
              <a:t>Why the team approach is important</a:t>
            </a:r>
            <a:endParaRPr lang="en-US" sz="2400" b="1" i="0" u="none" strike="noStrike" kern="1200" cap="none" spc="0" normalizeH="0" baseline="0" noProof="0" dirty="0">
              <a:ln>
                <a:noFill/>
              </a:ln>
              <a:solidFill>
                <a:schemeClr val="bg1"/>
              </a:solidFill>
              <a:uLnTx/>
              <a:uFillTx/>
              <a:latin typeface="Candara"/>
              <a:ea typeface="Times New Roman" panose="02020603050405020304" pitchFamily="18" charset="0"/>
              <a:cs typeface="Times New Roman"/>
            </a:endParaRPr>
          </a:p>
        </p:txBody>
      </p:sp>
      <p:sp>
        <p:nvSpPr>
          <p:cNvPr id="13" name="Title 12">
            <a:extLst>
              <a:ext uri="{FF2B5EF4-FFF2-40B4-BE49-F238E27FC236}">
                <a16:creationId xmlns:a16="http://schemas.microsoft.com/office/drawing/2014/main" id="{9603E0A4-2828-EE83-52B0-E28EEFDDC3C5}"/>
              </a:ext>
            </a:extLst>
          </p:cNvPr>
          <p:cNvSpPr>
            <a:spLocks noGrp="1"/>
          </p:cNvSpPr>
          <p:nvPr>
            <p:ph type="title"/>
          </p:nvPr>
        </p:nvSpPr>
        <p:spPr>
          <a:xfrm>
            <a:off x="225080" y="167395"/>
            <a:ext cx="8601420" cy="1260311"/>
          </a:xfrm>
        </p:spPr>
        <p:txBody>
          <a:bodyPr>
            <a:normAutofit/>
          </a:bodyPr>
          <a:lstStyle/>
          <a:p>
            <a:r>
              <a:rPr lang="en-US"/>
              <a:t>Supports Embedded into the Tool</a:t>
            </a:r>
          </a:p>
        </p:txBody>
      </p:sp>
    </p:spTree>
    <p:extLst>
      <p:ext uri="{BB962C8B-B14F-4D97-AF65-F5344CB8AC3E}">
        <p14:creationId xmlns:p14="http://schemas.microsoft.com/office/powerpoint/2010/main" val="321866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fade">
                                      <p:cBhvr>
                                        <p:cTn id="55" dur="1000"/>
                                        <p:tgtEl>
                                          <p:spTgt spid="82"/>
                                        </p:tgtEl>
                                      </p:cBhvr>
                                    </p:animEffect>
                                    <p:anim calcmode="lin" valueType="num">
                                      <p:cBhvr>
                                        <p:cTn id="56" dur="1000" fill="hold"/>
                                        <p:tgtEl>
                                          <p:spTgt spid="82"/>
                                        </p:tgtEl>
                                        <p:attrNameLst>
                                          <p:attrName>ppt_x</p:attrName>
                                        </p:attrNameLst>
                                      </p:cBhvr>
                                      <p:tavLst>
                                        <p:tav tm="0">
                                          <p:val>
                                            <p:strVal val="#ppt_x"/>
                                          </p:val>
                                        </p:tav>
                                        <p:tav tm="100000">
                                          <p:val>
                                            <p:strVal val="#ppt_x"/>
                                          </p:val>
                                        </p:tav>
                                      </p:tavLst>
                                    </p:anim>
                                    <p:anim calcmode="lin" valueType="num">
                                      <p:cBhvr>
                                        <p:cTn id="57" dur="1000" fill="hold"/>
                                        <p:tgtEl>
                                          <p:spTgt spid="8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fade">
                                      <p:cBhvr>
                                        <p:cTn id="60" dur="1000"/>
                                        <p:tgtEl>
                                          <p:spTgt spid="81"/>
                                        </p:tgtEl>
                                      </p:cBhvr>
                                    </p:animEffect>
                                    <p:anim calcmode="lin" valueType="num">
                                      <p:cBhvr>
                                        <p:cTn id="61" dur="1000" fill="hold"/>
                                        <p:tgtEl>
                                          <p:spTgt spid="81"/>
                                        </p:tgtEl>
                                        <p:attrNameLst>
                                          <p:attrName>ppt_x</p:attrName>
                                        </p:attrNameLst>
                                      </p:cBhvr>
                                      <p:tavLst>
                                        <p:tav tm="0">
                                          <p:val>
                                            <p:strVal val="#ppt_x"/>
                                          </p:val>
                                        </p:tav>
                                        <p:tav tm="100000">
                                          <p:val>
                                            <p:strVal val="#ppt_x"/>
                                          </p:val>
                                        </p:tav>
                                      </p:tavLst>
                                    </p:anim>
                                    <p:anim calcmode="lin" valueType="num">
                                      <p:cBhvr>
                                        <p:cTn id="62"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fade">
                                      <p:cBhvr>
                                        <p:cTn id="67" dur="1000"/>
                                        <p:tgtEl>
                                          <p:spTgt spid="86"/>
                                        </p:tgtEl>
                                      </p:cBhvr>
                                    </p:animEffect>
                                    <p:anim calcmode="lin" valueType="num">
                                      <p:cBhvr>
                                        <p:cTn id="68" dur="1000" fill="hold"/>
                                        <p:tgtEl>
                                          <p:spTgt spid="86"/>
                                        </p:tgtEl>
                                        <p:attrNameLst>
                                          <p:attrName>ppt_x</p:attrName>
                                        </p:attrNameLst>
                                      </p:cBhvr>
                                      <p:tavLst>
                                        <p:tav tm="0">
                                          <p:val>
                                            <p:strVal val="#ppt_x"/>
                                          </p:val>
                                        </p:tav>
                                        <p:tav tm="100000">
                                          <p:val>
                                            <p:strVal val="#ppt_x"/>
                                          </p:val>
                                        </p:tav>
                                      </p:tavLst>
                                    </p:anim>
                                    <p:anim calcmode="lin" valueType="num">
                                      <p:cBhvr>
                                        <p:cTn id="69" dur="1000" fill="hold"/>
                                        <p:tgtEl>
                                          <p:spTgt spid="8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85"/>
                                        </p:tgtEl>
                                        <p:attrNameLst>
                                          <p:attrName>style.visibility</p:attrName>
                                        </p:attrNameLst>
                                      </p:cBhvr>
                                      <p:to>
                                        <p:strVal val="visible"/>
                                      </p:to>
                                    </p:set>
                                    <p:animEffect transition="in" filter="fade">
                                      <p:cBhvr>
                                        <p:cTn id="72" dur="1000"/>
                                        <p:tgtEl>
                                          <p:spTgt spid="85"/>
                                        </p:tgtEl>
                                      </p:cBhvr>
                                    </p:animEffect>
                                    <p:anim calcmode="lin" valueType="num">
                                      <p:cBhvr>
                                        <p:cTn id="73" dur="1000" fill="hold"/>
                                        <p:tgtEl>
                                          <p:spTgt spid="85"/>
                                        </p:tgtEl>
                                        <p:attrNameLst>
                                          <p:attrName>ppt_x</p:attrName>
                                        </p:attrNameLst>
                                      </p:cBhvr>
                                      <p:tavLst>
                                        <p:tav tm="0">
                                          <p:val>
                                            <p:strVal val="#ppt_x"/>
                                          </p:val>
                                        </p:tav>
                                        <p:tav tm="100000">
                                          <p:val>
                                            <p:strVal val="#ppt_x"/>
                                          </p:val>
                                        </p:tav>
                                      </p:tavLst>
                                    </p:anim>
                                    <p:anim calcmode="lin" valueType="num">
                                      <p:cBhvr>
                                        <p:cTn id="74"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5" grpId="0" animBg="1"/>
      <p:bldP spid="81" grpId="0" animBg="1"/>
      <p:bldP spid="82" grpId="0"/>
      <p:bldP spid="3" grpId="0" animBg="1"/>
      <p:bldP spid="5" grpId="0"/>
      <p:bldP spid="30" grpId="0" animBg="1"/>
      <p:bldP spid="32" grpId="0" animBg="1"/>
      <p:bldP spid="35" grpId="0" animBg="1"/>
      <p:bldP spid="37" grpId="0" animBg="1"/>
      <p:bldP spid="47" grpId="0" animBg="1"/>
      <p:bldP spid="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2" name="Arc 3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2" y="2698860"/>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prstClr val="black"/>
              </a:solidFill>
              <a:latin typeface="Calibri" panose="020F0502020204030204"/>
            </a:endParaRPr>
          </a:p>
        </p:txBody>
      </p:sp>
      <p:sp>
        <p:nvSpPr>
          <p:cNvPr id="7" name="TextBox 6">
            <a:extLst>
              <a:ext uri="{FF2B5EF4-FFF2-40B4-BE49-F238E27FC236}">
                <a16:creationId xmlns:a16="http://schemas.microsoft.com/office/drawing/2014/main" id="{2F855CDD-CCBD-2BDC-D254-78398FA67836}"/>
              </a:ext>
            </a:extLst>
          </p:cNvPr>
          <p:cNvSpPr txBox="1"/>
          <p:nvPr/>
        </p:nvSpPr>
        <p:spPr>
          <a:xfrm>
            <a:off x="3125454" y="717992"/>
            <a:ext cx="5856383" cy="5422016"/>
          </a:xfrm>
          <a:prstGeom prst="rect">
            <a:avLst/>
          </a:prstGeom>
        </p:spPr>
        <p:txBody>
          <a:bodyPr vert="horz" lIns="68580" tIns="34290" rIns="68580" bIns="34290" rtlCol="0" anchor="t">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400" b="1" dirty="0">
                <a:latin typeface="Candara" panose="020E0502030303020204" pitchFamily="34" charset="0"/>
              </a:rPr>
              <a:t>Supporting data for </a:t>
            </a:r>
            <a:r>
              <a:rPr kumimoji="0" lang="en-US" sz="2400" b="1" i="0" u="none" strike="noStrike" kern="1200" cap="none" spc="0" normalizeH="0" baseline="0" noProof="0" dirty="0">
                <a:ln>
                  <a:noFill/>
                </a:ln>
                <a:effectLst/>
                <a:uLnTx/>
                <a:uFillTx/>
                <a:latin typeface="Candara" panose="020E0502030303020204" pitchFamily="34" charset="0"/>
                <a:ea typeface="+mn-ea"/>
                <a:cs typeface="+mn-cs"/>
              </a:rPr>
              <a:t>Cultural and Linguistic Competence (CLC) in Special Education DR systems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effectLst/>
                <a:uLnTx/>
                <a:uFillTx/>
                <a:latin typeface="Candara" panose="020E0502030303020204" pitchFamily="34" charset="0"/>
                <a:ea typeface="+mn-ea"/>
                <a:cs typeface="+mn-cs"/>
              </a:rPr>
              <a:t>Understanding diverse </a:t>
            </a:r>
            <a:r>
              <a:rPr lang="en-US" sz="2400" b="1" dirty="0">
                <a:latin typeface="Candara" panose="020E0502030303020204" pitchFamily="34" charset="0"/>
              </a:rPr>
              <a:t>c</a:t>
            </a:r>
            <a:r>
              <a:rPr kumimoji="0" lang="en-US" sz="2400" b="1" i="0" u="none" strike="noStrike" kern="1200" cap="none" spc="0" normalizeH="0" baseline="0" noProof="0" dirty="0" err="1">
                <a:ln>
                  <a:noFill/>
                </a:ln>
                <a:effectLst/>
                <a:uLnTx/>
                <a:uFillTx/>
                <a:latin typeface="Candara" panose="020E0502030303020204" pitchFamily="34" charset="0"/>
                <a:ea typeface="+mn-ea"/>
                <a:cs typeface="+mn-cs"/>
              </a:rPr>
              <a:t>ommunities</a:t>
            </a:r>
            <a:r>
              <a:rPr kumimoji="0" lang="en-US" sz="2400" b="1" i="0" u="none" strike="noStrike" kern="1200" cap="none" spc="0" normalizeH="0" baseline="0" noProof="0" dirty="0">
                <a:ln>
                  <a:noFill/>
                </a:ln>
                <a:effectLst/>
                <a:uLnTx/>
                <a:uFillTx/>
                <a:latin typeface="Candara" panose="020E0502030303020204" pitchFamily="34" charset="0"/>
                <a:ea typeface="+mn-ea"/>
                <a:cs typeface="+mn-cs"/>
              </a:rPr>
              <a:t> in your </a:t>
            </a:r>
            <a:r>
              <a:rPr lang="en-US" sz="2400" b="1" dirty="0">
                <a:latin typeface="Candara" panose="020E0502030303020204" pitchFamily="34" charset="0"/>
              </a:rPr>
              <a:t>s</a:t>
            </a:r>
            <a:r>
              <a:rPr kumimoji="0" lang="en-US" sz="2400" b="1" i="0" u="none" strike="noStrike" kern="1200" cap="none" spc="0" normalizeH="0" baseline="0" noProof="0" dirty="0" err="1">
                <a:ln>
                  <a:noFill/>
                </a:ln>
                <a:effectLst/>
                <a:uLnTx/>
                <a:uFillTx/>
                <a:latin typeface="Candara" panose="020E0502030303020204" pitchFamily="34" charset="0"/>
                <a:ea typeface="+mn-ea"/>
                <a:cs typeface="+mn-cs"/>
              </a:rPr>
              <a:t>tate</a:t>
            </a:r>
            <a:endParaRPr lang="en-US" sz="2400" b="1" dirty="0">
              <a:latin typeface="Candara" panose="020E0502030303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effectLst/>
                <a:uLnTx/>
                <a:uFillTx/>
                <a:latin typeface="Candara" panose="020E0502030303020204" pitchFamily="34" charset="0"/>
                <a:ea typeface="+mn-ea"/>
                <a:cs typeface="+mn-cs"/>
              </a:rPr>
              <a:t>Why a CLC assessment is important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effectLst/>
                <a:uLnTx/>
                <a:uFillTx/>
                <a:latin typeface="Candara" panose="020E0502030303020204" pitchFamily="34" charset="0"/>
                <a:ea typeface="+mn-ea"/>
                <a:cs typeface="+mn-cs"/>
              </a:rPr>
              <a:t>Lessons Learned from the Pilot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400" b="1" dirty="0">
                <a:latin typeface="Candara" panose="020E0502030303020204" pitchFamily="34" charset="0"/>
              </a:rPr>
              <a:t>Walkthrough of the CLC Tool</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400" b="1" dirty="0">
                <a:latin typeface="Candara" panose="020E0502030303020204" pitchFamily="34" charset="0"/>
              </a:rPr>
              <a:t>CADRE’s CLC Tool Supplemental Resources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effectLst/>
                <a:uLnTx/>
                <a:uFillTx/>
                <a:latin typeface="Candara" panose="020E0502030303020204" pitchFamily="34" charset="0"/>
                <a:ea typeface="+mn-ea"/>
                <a:cs typeface="+mn-cs"/>
              </a:rPr>
              <a:t>CADRE’s Webpages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effectLst/>
                <a:uLnTx/>
                <a:uFillTx/>
                <a:latin typeface="Candara" panose="020E0502030303020204" pitchFamily="34" charset="0"/>
                <a:ea typeface="+mn-ea"/>
                <a:cs typeface="+mn-cs"/>
              </a:rPr>
              <a:t>Q &amp; A</a:t>
            </a:r>
          </a:p>
        </p:txBody>
      </p:sp>
      <p:sp>
        <p:nvSpPr>
          <p:cNvPr id="2" name="Title 1"/>
          <p:cNvSpPr>
            <a:spLocks noGrp="1"/>
          </p:cNvSpPr>
          <p:nvPr>
            <p:ph type="title"/>
          </p:nvPr>
        </p:nvSpPr>
        <p:spPr>
          <a:xfrm>
            <a:off x="515126" y="1722430"/>
            <a:ext cx="2400300" cy="3345872"/>
          </a:xfrm>
        </p:spPr>
        <p:txBody>
          <a:bodyPr vert="horz" lIns="68580" tIns="34290" rIns="68580" bIns="34290" rtlCol="0" anchor="ctr">
            <a:normAutofit/>
          </a:bodyPr>
          <a:lstStyle/>
          <a:p>
            <a:r>
              <a:rPr lang="en-US" kern="1200">
                <a:solidFill>
                  <a:srgbClr val="FFFFFF"/>
                </a:solidFill>
              </a:rPr>
              <a:t>Agenda</a:t>
            </a:r>
          </a:p>
        </p:txBody>
      </p:sp>
      <p:sp>
        <p:nvSpPr>
          <p:cNvPr id="6" name="Slide Number Placeholder 5">
            <a:extLst>
              <a:ext uri="{FF2B5EF4-FFF2-40B4-BE49-F238E27FC236}">
                <a16:creationId xmlns:a16="http://schemas.microsoft.com/office/drawing/2014/main" id="{29716C58-930E-A381-1CA2-5D4D86EB63A3}"/>
              </a:ext>
            </a:extLst>
          </p:cNvPr>
          <p:cNvSpPr>
            <a:spLocks noGrp="1"/>
          </p:cNvSpPr>
          <p:nvPr>
            <p:ph type="sldNum" sz="quarter" idx="12"/>
          </p:nvPr>
        </p:nvSpPr>
        <p:spPr>
          <a:xfrm>
            <a:off x="7372350" y="5608224"/>
            <a:ext cx="1543050" cy="273844"/>
          </a:xfrm>
        </p:spPr>
        <p:txBody>
          <a:bodyPr/>
          <a:lstStyle>
            <a:lvl1pPr>
              <a:defRPr>
                <a:solidFill>
                  <a:schemeClr val="tx1"/>
                </a:solidFill>
                <a:latin typeface="Candara" panose="020E0502030303020204" pitchFamily="34" charset="0"/>
              </a:defRPr>
            </a:lvl1pPr>
          </a:lstStyle>
          <a:p>
            <a:pPr defTabSz="685800"/>
            <a:fld id="{A297CB40-D9BE-4CE6-A22F-5A7D8FBE1E51}" type="slidenum">
              <a:rPr lang="en-US">
                <a:solidFill>
                  <a:prstClr val="black"/>
                </a:solidFill>
              </a:rPr>
              <a:pPr defTabSz="685800"/>
              <a:t>3</a:t>
            </a:fld>
            <a:endParaRPr lang="en-US">
              <a:solidFill>
                <a:prstClr val="black"/>
              </a:solidFill>
            </a:endParaRPr>
          </a:p>
        </p:txBody>
      </p:sp>
    </p:spTree>
    <p:extLst>
      <p:ext uri="{BB962C8B-B14F-4D97-AF65-F5344CB8AC3E}">
        <p14:creationId xmlns:p14="http://schemas.microsoft.com/office/powerpoint/2010/main" val="291735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3">
            <a:extLst>
              <a:ext uri="{FF2B5EF4-FFF2-40B4-BE49-F238E27FC236}">
                <a16:creationId xmlns:a16="http://schemas.microsoft.com/office/drawing/2014/main" id="{938DF277-4C9F-49C4-9F8C-324541138A66}"/>
              </a:ext>
            </a:extLst>
          </p:cNvPr>
          <p:cNvSpPr>
            <a:spLocks noGrp="1"/>
          </p:cNvSpPr>
          <p:nvPr>
            <p:ph type="sldNum" sz="quarter" idx="12"/>
          </p:nvPr>
        </p:nvSpPr>
        <p:spPr>
          <a:xfrm>
            <a:off x="6934200" y="6365172"/>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7CB40-D9BE-4CE6-A22F-5A7D8FBE1E51}" type="slidenum">
              <a:rPr kumimoji="0" lang="en-US" sz="1200" b="0" i="0" u="none" strike="noStrike" kern="1200" cap="none" spc="0" normalizeH="0" baseline="0" noProof="0" smtClean="0">
                <a:ln>
                  <a:noFill/>
                </a:ln>
                <a:solidFill>
                  <a:prstClr val="black"/>
                </a:solidFill>
                <a:effectLst/>
                <a:uLnTx/>
                <a:uFillTx/>
                <a:latin typeface="Candara" panose="020E05020303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39" name="Google Shape;100;p16">
            <a:extLst>
              <a:ext uri="{FF2B5EF4-FFF2-40B4-BE49-F238E27FC236}">
                <a16:creationId xmlns:a16="http://schemas.microsoft.com/office/drawing/2014/main" id="{36A82D62-8B21-8C13-7147-DFE582DD722A}"/>
              </a:ext>
              <a:ext uri="{C183D7F6-B498-43B3-948B-1728B52AA6E4}">
                <adec:decorative xmlns:adec="http://schemas.microsoft.com/office/drawing/2017/decorative" val="1"/>
              </a:ext>
            </a:extLst>
          </p:cNvPr>
          <p:cNvSpPr/>
          <p:nvPr/>
        </p:nvSpPr>
        <p:spPr>
          <a:xfrm>
            <a:off x="1948849" y="5802600"/>
            <a:ext cx="785674" cy="923350"/>
          </a:xfrm>
          <a:custGeom>
            <a:avLst/>
            <a:gdLst/>
            <a:ahLst/>
            <a:cxnLst/>
            <a:rect l="l" t="t" r="r" b="b"/>
            <a:pathLst>
              <a:path w="22647" h="36934" extrusionOk="0">
                <a:moveTo>
                  <a:pt x="3869" y="1"/>
                </a:moveTo>
                <a:cubicBezTo>
                  <a:pt x="3069" y="1"/>
                  <a:pt x="2269" y="304"/>
                  <a:pt x="1655" y="911"/>
                </a:cubicBezTo>
                <a:lnTo>
                  <a:pt x="1" y="2566"/>
                </a:lnTo>
                <a:lnTo>
                  <a:pt x="13693" y="16259"/>
                </a:lnTo>
                <a:cubicBezTo>
                  <a:pt x="14919" y="17485"/>
                  <a:pt x="14919" y="19461"/>
                  <a:pt x="13693" y="20676"/>
                </a:cubicBezTo>
                <a:lnTo>
                  <a:pt x="1" y="34368"/>
                </a:lnTo>
                <a:lnTo>
                  <a:pt x="1655" y="36023"/>
                </a:lnTo>
                <a:cubicBezTo>
                  <a:pt x="2269" y="36630"/>
                  <a:pt x="3069" y="36934"/>
                  <a:pt x="3869" y="36934"/>
                </a:cubicBezTo>
                <a:cubicBezTo>
                  <a:pt x="4668" y="36934"/>
                  <a:pt x="5465" y="36630"/>
                  <a:pt x="6073" y="36023"/>
                </a:cubicBezTo>
                <a:lnTo>
                  <a:pt x="21420" y="20676"/>
                </a:lnTo>
                <a:cubicBezTo>
                  <a:pt x="22646" y="19461"/>
                  <a:pt x="22646" y="17485"/>
                  <a:pt x="21420" y="16259"/>
                </a:cubicBezTo>
                <a:lnTo>
                  <a:pt x="6073" y="911"/>
                </a:lnTo>
                <a:cubicBezTo>
                  <a:pt x="5465" y="304"/>
                  <a:pt x="4668" y="1"/>
                  <a:pt x="3869" y="1"/>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1;p16">
            <a:extLst>
              <a:ext uri="{FF2B5EF4-FFF2-40B4-BE49-F238E27FC236}">
                <a16:creationId xmlns:a16="http://schemas.microsoft.com/office/drawing/2014/main" id="{FFDAE40D-1F90-D10A-2654-89F7D6CB5049}"/>
              </a:ext>
              <a:ext uri="{C183D7F6-B498-43B3-948B-1728B52AA6E4}">
                <adec:decorative xmlns:adec="http://schemas.microsoft.com/office/drawing/2017/decorative" val="1"/>
              </a:ext>
            </a:extLst>
          </p:cNvPr>
          <p:cNvSpPr/>
          <p:nvPr/>
        </p:nvSpPr>
        <p:spPr>
          <a:xfrm>
            <a:off x="2042205" y="6115000"/>
            <a:ext cx="238370" cy="298575"/>
          </a:xfrm>
          <a:custGeom>
            <a:avLst/>
            <a:gdLst/>
            <a:ahLst/>
            <a:cxnLst/>
            <a:rect l="l" t="t" r="r" b="b"/>
            <a:pathLst>
              <a:path w="6871" h="11943" extrusionOk="0">
                <a:moveTo>
                  <a:pt x="1499" y="0"/>
                </a:moveTo>
                <a:cubicBezTo>
                  <a:pt x="736" y="0"/>
                  <a:pt x="0" y="595"/>
                  <a:pt x="0" y="1488"/>
                </a:cubicBezTo>
                <a:lnTo>
                  <a:pt x="0" y="10454"/>
                </a:lnTo>
                <a:cubicBezTo>
                  <a:pt x="0" y="11348"/>
                  <a:pt x="736" y="11942"/>
                  <a:pt x="1499" y="11942"/>
                </a:cubicBezTo>
                <a:cubicBezTo>
                  <a:pt x="1864" y="11942"/>
                  <a:pt x="2236" y="11806"/>
                  <a:pt x="2536" y="11502"/>
                </a:cubicBezTo>
                <a:lnTo>
                  <a:pt x="5382" y="8656"/>
                </a:lnTo>
                <a:cubicBezTo>
                  <a:pt x="6870" y="7180"/>
                  <a:pt x="6870" y="4775"/>
                  <a:pt x="5382" y="3286"/>
                </a:cubicBezTo>
                <a:lnTo>
                  <a:pt x="2536" y="441"/>
                </a:lnTo>
                <a:cubicBezTo>
                  <a:pt x="2236" y="136"/>
                  <a:pt x="1864" y="0"/>
                  <a:pt x="1499" y="0"/>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p16">
            <a:extLst>
              <a:ext uri="{FF2B5EF4-FFF2-40B4-BE49-F238E27FC236}">
                <a16:creationId xmlns:a16="http://schemas.microsoft.com/office/drawing/2014/main" id="{A1060183-2210-0421-9E21-73B748E67507}"/>
              </a:ext>
            </a:extLst>
          </p:cNvPr>
          <p:cNvSpPr/>
          <p:nvPr/>
        </p:nvSpPr>
        <p:spPr>
          <a:xfrm>
            <a:off x="2340715" y="5887575"/>
            <a:ext cx="3959141" cy="753400"/>
          </a:xfrm>
          <a:custGeom>
            <a:avLst/>
            <a:gdLst/>
            <a:ahLst/>
            <a:cxnLst/>
            <a:rect l="l" t="t" r="r" b="b"/>
            <a:pathLst>
              <a:path w="114122" h="30136" extrusionOk="0">
                <a:moveTo>
                  <a:pt x="0" y="1"/>
                </a:moveTo>
                <a:lnTo>
                  <a:pt x="12871" y="12860"/>
                </a:lnTo>
                <a:cubicBezTo>
                  <a:pt x="13478" y="13467"/>
                  <a:pt x="13788" y="14265"/>
                  <a:pt x="13788" y="15074"/>
                </a:cubicBezTo>
                <a:cubicBezTo>
                  <a:pt x="13788" y="15872"/>
                  <a:pt x="13478" y="16670"/>
                  <a:pt x="12871" y="17277"/>
                </a:cubicBezTo>
                <a:lnTo>
                  <a:pt x="12" y="30135"/>
                </a:lnTo>
                <a:lnTo>
                  <a:pt x="99286" y="30135"/>
                </a:lnTo>
                <a:lnTo>
                  <a:pt x="114122" y="15074"/>
                </a:lnTo>
                <a:lnTo>
                  <a:pt x="99286" y="1"/>
                </a:lnTo>
                <a:close/>
              </a:path>
            </a:pathLst>
          </a:custGeom>
          <a:solidFill>
            <a:schemeClr val="bg1">
              <a:lumMod val="85000"/>
            </a:schemeClr>
          </a:solidFill>
          <a:ln cmpd="dbl">
            <a:solidFill>
              <a:schemeClr val="tx1"/>
            </a:solidFill>
            <a:extLst>
              <a:ext uri="{C807C97D-BFC1-408E-A445-0C87EB9F89A2}">
                <ask:lineSketchStyleProps xmlns:ask="http://schemas.microsoft.com/office/drawing/2018/sketchyshapes" sd="2949604659">
                  <a:custGeom>
                    <a:avLst/>
                    <a:gdLst>
                      <a:gd name="connsiteX0" fmla="*/ 0 w 3959141"/>
                      <a:gd name="connsiteY0" fmla="*/ 25 h 753400"/>
                      <a:gd name="connsiteX1" fmla="*/ 446523 w 3959141"/>
                      <a:gd name="connsiteY1" fmla="*/ 321500 h 753400"/>
                      <a:gd name="connsiteX2" fmla="*/ 478335 w 3959141"/>
                      <a:gd name="connsiteY2" fmla="*/ 376850 h 753400"/>
                      <a:gd name="connsiteX3" fmla="*/ 446523 w 3959141"/>
                      <a:gd name="connsiteY3" fmla="*/ 431925 h 753400"/>
                      <a:gd name="connsiteX4" fmla="*/ 416 w 3959141"/>
                      <a:gd name="connsiteY4" fmla="*/ 753375 h 753400"/>
                      <a:gd name="connsiteX5" fmla="*/ 689222 w 3959141"/>
                      <a:gd name="connsiteY5" fmla="*/ 753375 h 753400"/>
                      <a:gd name="connsiteX6" fmla="*/ 1446909 w 3959141"/>
                      <a:gd name="connsiteY6" fmla="*/ 753375 h 753400"/>
                      <a:gd name="connsiteX7" fmla="*/ 2101275 w 3959141"/>
                      <a:gd name="connsiteY7" fmla="*/ 753375 h 753400"/>
                      <a:gd name="connsiteX8" fmla="*/ 2790081 w 3959141"/>
                      <a:gd name="connsiteY8" fmla="*/ 753375 h 753400"/>
                      <a:gd name="connsiteX9" fmla="*/ 3444447 w 3959141"/>
                      <a:gd name="connsiteY9" fmla="*/ 753375 h 753400"/>
                      <a:gd name="connsiteX10" fmla="*/ 3959140 w 3959141"/>
                      <a:gd name="connsiteY10" fmla="*/ 376850 h 753400"/>
                      <a:gd name="connsiteX11" fmla="*/ 3444447 w 3959141"/>
                      <a:gd name="connsiteY11" fmla="*/ 25 h 753400"/>
                      <a:gd name="connsiteX12" fmla="*/ 2858891 w 3959141"/>
                      <a:gd name="connsiteY12" fmla="*/ 25 h 753400"/>
                      <a:gd name="connsiteX13" fmla="*/ 2273335 w 3959141"/>
                      <a:gd name="connsiteY13" fmla="*/ 25 h 753400"/>
                      <a:gd name="connsiteX14" fmla="*/ 1584446 w 3959141"/>
                      <a:gd name="connsiteY14" fmla="*/ 25 h 753400"/>
                      <a:gd name="connsiteX15" fmla="*/ 861112 w 3959141"/>
                      <a:gd name="connsiteY15" fmla="*/ 25 h 753400"/>
                      <a:gd name="connsiteX16" fmla="*/ 0 w 3959141"/>
                      <a:gd name="connsiteY16" fmla="*/ 25 h 75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59141" h="753400" fill="none" extrusionOk="0">
                        <a:moveTo>
                          <a:pt x="0" y="25"/>
                        </a:moveTo>
                        <a:cubicBezTo>
                          <a:pt x="170643" y="148341"/>
                          <a:pt x="306243" y="252428"/>
                          <a:pt x="446523" y="321500"/>
                        </a:cubicBezTo>
                        <a:cubicBezTo>
                          <a:pt x="468547" y="341253"/>
                          <a:pt x="476974" y="353517"/>
                          <a:pt x="478335" y="376850"/>
                        </a:cubicBezTo>
                        <a:cubicBezTo>
                          <a:pt x="473212" y="399023"/>
                          <a:pt x="472814" y="417647"/>
                          <a:pt x="446523" y="431925"/>
                        </a:cubicBezTo>
                        <a:cubicBezTo>
                          <a:pt x="211028" y="569904"/>
                          <a:pt x="141262" y="626942"/>
                          <a:pt x="416" y="753375"/>
                        </a:cubicBezTo>
                        <a:cubicBezTo>
                          <a:pt x="292965" y="785951"/>
                          <a:pt x="362930" y="750735"/>
                          <a:pt x="689222" y="753375"/>
                        </a:cubicBezTo>
                        <a:cubicBezTo>
                          <a:pt x="1015514" y="756015"/>
                          <a:pt x="1115135" y="767490"/>
                          <a:pt x="1446909" y="753375"/>
                        </a:cubicBezTo>
                        <a:cubicBezTo>
                          <a:pt x="1778683" y="739260"/>
                          <a:pt x="1780283" y="777611"/>
                          <a:pt x="2101275" y="753375"/>
                        </a:cubicBezTo>
                        <a:cubicBezTo>
                          <a:pt x="2422267" y="729139"/>
                          <a:pt x="2567886" y="720006"/>
                          <a:pt x="2790081" y="753375"/>
                        </a:cubicBezTo>
                        <a:cubicBezTo>
                          <a:pt x="3012276" y="786744"/>
                          <a:pt x="3178286" y="730622"/>
                          <a:pt x="3444447" y="753375"/>
                        </a:cubicBezTo>
                        <a:cubicBezTo>
                          <a:pt x="3566728" y="684359"/>
                          <a:pt x="3831269" y="473833"/>
                          <a:pt x="3959140" y="376850"/>
                        </a:cubicBezTo>
                        <a:cubicBezTo>
                          <a:pt x="3739499" y="238315"/>
                          <a:pt x="3622599" y="147489"/>
                          <a:pt x="3444447" y="25"/>
                        </a:cubicBezTo>
                        <a:cubicBezTo>
                          <a:pt x="3227578" y="-21942"/>
                          <a:pt x="3036985" y="-23328"/>
                          <a:pt x="2858891" y="25"/>
                        </a:cubicBezTo>
                        <a:cubicBezTo>
                          <a:pt x="2680797" y="23378"/>
                          <a:pt x="2542848" y="5304"/>
                          <a:pt x="2273335" y="25"/>
                        </a:cubicBezTo>
                        <a:cubicBezTo>
                          <a:pt x="2003822" y="-5254"/>
                          <a:pt x="1828162" y="-9351"/>
                          <a:pt x="1584446" y="25"/>
                        </a:cubicBezTo>
                        <a:cubicBezTo>
                          <a:pt x="1340730" y="9401"/>
                          <a:pt x="1207268" y="32049"/>
                          <a:pt x="861112" y="25"/>
                        </a:cubicBezTo>
                        <a:cubicBezTo>
                          <a:pt x="514956" y="-31999"/>
                          <a:pt x="300517" y="-21407"/>
                          <a:pt x="0" y="25"/>
                        </a:cubicBezTo>
                        <a:close/>
                      </a:path>
                      <a:path w="3959141" h="753400" stroke="0" extrusionOk="0">
                        <a:moveTo>
                          <a:pt x="0" y="25"/>
                        </a:moveTo>
                        <a:cubicBezTo>
                          <a:pt x="144982" y="90136"/>
                          <a:pt x="318459" y="201468"/>
                          <a:pt x="446523" y="321500"/>
                        </a:cubicBezTo>
                        <a:cubicBezTo>
                          <a:pt x="464708" y="333907"/>
                          <a:pt x="480972" y="353208"/>
                          <a:pt x="478335" y="376850"/>
                        </a:cubicBezTo>
                        <a:cubicBezTo>
                          <a:pt x="481063" y="394892"/>
                          <a:pt x="466905" y="417577"/>
                          <a:pt x="446523" y="431925"/>
                        </a:cubicBezTo>
                        <a:cubicBezTo>
                          <a:pt x="312493" y="534650"/>
                          <a:pt x="151313" y="618345"/>
                          <a:pt x="416" y="753375"/>
                        </a:cubicBezTo>
                        <a:cubicBezTo>
                          <a:pt x="217040" y="775500"/>
                          <a:pt x="447084" y="734970"/>
                          <a:pt x="585901" y="753375"/>
                        </a:cubicBezTo>
                        <a:cubicBezTo>
                          <a:pt x="724718" y="771780"/>
                          <a:pt x="1126559" y="719803"/>
                          <a:pt x="1274707" y="753375"/>
                        </a:cubicBezTo>
                        <a:cubicBezTo>
                          <a:pt x="1422855" y="786947"/>
                          <a:pt x="1644607" y="751437"/>
                          <a:pt x="1997954" y="753375"/>
                        </a:cubicBezTo>
                        <a:cubicBezTo>
                          <a:pt x="2351301" y="755313"/>
                          <a:pt x="2446060" y="739870"/>
                          <a:pt x="2721200" y="753375"/>
                        </a:cubicBezTo>
                        <a:cubicBezTo>
                          <a:pt x="2996340" y="766880"/>
                          <a:pt x="3233409" y="782840"/>
                          <a:pt x="3444447" y="753375"/>
                        </a:cubicBezTo>
                        <a:cubicBezTo>
                          <a:pt x="3641369" y="608718"/>
                          <a:pt x="3722428" y="563490"/>
                          <a:pt x="3959140" y="376850"/>
                        </a:cubicBezTo>
                        <a:cubicBezTo>
                          <a:pt x="3754135" y="242140"/>
                          <a:pt x="3544999" y="101187"/>
                          <a:pt x="3444447" y="25"/>
                        </a:cubicBezTo>
                        <a:cubicBezTo>
                          <a:pt x="3190537" y="-9477"/>
                          <a:pt x="3086815" y="-29460"/>
                          <a:pt x="2824447" y="25"/>
                        </a:cubicBezTo>
                        <a:cubicBezTo>
                          <a:pt x="2562079" y="29510"/>
                          <a:pt x="2347096" y="-9074"/>
                          <a:pt x="2170002" y="25"/>
                        </a:cubicBezTo>
                        <a:cubicBezTo>
                          <a:pt x="1992909" y="9124"/>
                          <a:pt x="1745609" y="-8282"/>
                          <a:pt x="1412223" y="25"/>
                        </a:cubicBezTo>
                        <a:cubicBezTo>
                          <a:pt x="1078837" y="8332"/>
                          <a:pt x="980829" y="22441"/>
                          <a:pt x="654445" y="25"/>
                        </a:cubicBezTo>
                        <a:cubicBezTo>
                          <a:pt x="328061" y="-22391"/>
                          <a:pt x="209654" y="7131"/>
                          <a:pt x="0" y="25"/>
                        </a:cubicBezTo>
                        <a:close/>
                      </a:path>
                    </a:pathLst>
                  </a:custGeom>
                  <ask:type>
                    <ask:lineSketchNone/>
                  </ask:type>
                </ask:lineSketchStyleProps>
              </a:ext>
            </a:extLst>
          </a:ln>
        </p:spPr>
        <p:txBody>
          <a:bodyPr spcFirstLastPara="1" wrap="square" lIns="548625" tIns="91425" rIns="548625" bIns="91425" anchor="ctr" anchorCtr="0">
            <a:noAutofit/>
          </a:bodyPr>
          <a:lstStyle/>
          <a:p>
            <a:pPr marL="0" lvl="0" indent="0" algn="ctr" rtl="0">
              <a:spcBef>
                <a:spcPts val="0"/>
              </a:spcBef>
              <a:spcAft>
                <a:spcPts val="0"/>
              </a:spcAft>
              <a:buClr>
                <a:schemeClr val="dk1"/>
              </a:buClr>
              <a:buSzPts val="1100"/>
              <a:buFont typeface="Arial"/>
              <a:buNone/>
            </a:pPr>
            <a:r>
              <a:rPr kumimoji="0" lang="en-US" b="0" i="0" u="none" strike="noStrike" kern="1200" cap="none" spc="0" normalizeH="0" baseline="0" noProof="0">
                <a:ln>
                  <a:noFill/>
                </a:ln>
                <a:solidFill>
                  <a:prstClr val="black"/>
                </a:solidFill>
                <a:effectLst/>
                <a:uLnTx/>
                <a:uFillTx/>
                <a:latin typeface="Candara" panose="020E0502030303020204" pitchFamily="34" charset="0"/>
                <a:ea typeface="+mn-ea"/>
                <a:cs typeface="+mn-cs"/>
              </a:rPr>
              <a:t>Check-in along the way</a:t>
            </a:r>
            <a:endParaRPr>
              <a:solidFill>
                <a:srgbClr val="434343"/>
              </a:solidFill>
              <a:latin typeface="Roboto"/>
              <a:ea typeface="Roboto"/>
              <a:cs typeface="Roboto"/>
              <a:sym typeface="Roboto"/>
            </a:endParaRPr>
          </a:p>
        </p:txBody>
      </p:sp>
      <p:sp>
        <p:nvSpPr>
          <p:cNvPr id="42" name="Google Shape;103;p16">
            <a:extLst>
              <a:ext uri="{FF2B5EF4-FFF2-40B4-BE49-F238E27FC236}">
                <a16:creationId xmlns:a16="http://schemas.microsoft.com/office/drawing/2014/main" id="{3FC0AA9B-B1FD-F232-B898-0FAC77CBC499}"/>
              </a:ext>
            </a:extLst>
          </p:cNvPr>
          <p:cNvSpPr txBox="1"/>
          <p:nvPr/>
        </p:nvSpPr>
        <p:spPr>
          <a:xfrm>
            <a:off x="6286823" y="6049475"/>
            <a:ext cx="1885867" cy="429600"/>
          </a:xfrm>
          <a:prstGeom prst="rect">
            <a:avLst/>
          </a:prstGeom>
          <a:noFill/>
          <a:ln>
            <a:noFill/>
          </a:ln>
        </p:spPr>
        <p:txBody>
          <a:bodyPr spcFirstLastPara="1" wrap="square" lIns="91425" tIns="91425" rIns="91425" bIns="91425" anchor="ctr" anchorCtr="0">
            <a:noAutofit/>
          </a:bodyPr>
          <a:lstStyle/>
          <a:p>
            <a:r>
              <a:rPr lang="en" sz="3500" dirty="0">
                <a:solidFill>
                  <a:schemeClr val="accent2"/>
                </a:solidFill>
                <a:latin typeface="Fira Sans Extra Condensed Medium"/>
                <a:sym typeface="Fira Sans Extra Condensed Medium"/>
              </a:rPr>
              <a:t>Check-in</a:t>
            </a:r>
            <a:endParaRPr sz="3500" dirty="0">
              <a:solidFill>
                <a:schemeClr val="accent2"/>
              </a:solidFill>
              <a:latin typeface="Fira Sans Extra Condensed Medium"/>
              <a:sym typeface="Fira Sans Extra Condensed Medium"/>
            </a:endParaRPr>
          </a:p>
        </p:txBody>
      </p:sp>
      <p:sp>
        <p:nvSpPr>
          <p:cNvPr id="38" name="Google Shape;99;p16">
            <a:extLst>
              <a:ext uri="{FF2B5EF4-FFF2-40B4-BE49-F238E27FC236}">
                <a16:creationId xmlns:a16="http://schemas.microsoft.com/office/drawing/2014/main" id="{9FC970CA-A3A3-2C0D-CAB1-BDEBAAD7A59B}"/>
              </a:ext>
            </a:extLst>
          </p:cNvPr>
          <p:cNvSpPr txBox="1"/>
          <p:nvPr/>
        </p:nvSpPr>
        <p:spPr>
          <a:xfrm>
            <a:off x="466868" y="6023675"/>
            <a:ext cx="1553204" cy="481200"/>
          </a:xfrm>
          <a:prstGeom prst="rect">
            <a:avLst/>
          </a:prstGeom>
          <a:noFill/>
          <a:ln>
            <a:noFill/>
          </a:ln>
        </p:spPr>
        <p:txBody>
          <a:bodyPr spcFirstLastPara="1" wrap="square" lIns="91425" tIns="91425" rIns="91425" bIns="91425" anchor="ctr" anchorCtr="0">
            <a:noAutofit/>
          </a:bodyPr>
          <a:lstStyle/>
          <a:p>
            <a:pPr algn="r"/>
            <a:r>
              <a:rPr lang="en" sz="3500" b="1" dirty="0">
                <a:solidFill>
                  <a:schemeClr val="accent5">
                    <a:lumMod val="50000"/>
                  </a:schemeClr>
                </a:solidFill>
                <a:latin typeface="Fira Sans Extra Condensed Medium"/>
                <a:sym typeface="Fira Sans Extra Condensed Medium"/>
              </a:rPr>
              <a:t>Step 5</a:t>
            </a:r>
            <a:endParaRPr sz="3500" b="1" dirty="0">
              <a:solidFill>
                <a:schemeClr val="accent5">
                  <a:lumMod val="50000"/>
                </a:schemeClr>
              </a:solidFill>
              <a:latin typeface="Fira Sans Extra Condensed Medium"/>
              <a:sym typeface="Fira Sans Extra Condensed Medium"/>
            </a:endParaRPr>
          </a:p>
        </p:txBody>
      </p:sp>
      <p:sp>
        <p:nvSpPr>
          <p:cNvPr id="24" name="Google Shape;106;p16">
            <a:extLst>
              <a:ext uri="{FF2B5EF4-FFF2-40B4-BE49-F238E27FC236}">
                <a16:creationId xmlns:a16="http://schemas.microsoft.com/office/drawing/2014/main" id="{6D796829-9AF0-ADF1-4AAF-CC1BA88D611E}"/>
              </a:ext>
              <a:ext uri="{C183D7F6-B498-43B3-948B-1728B52AA6E4}">
                <adec:decorative xmlns:adec="http://schemas.microsoft.com/office/drawing/2017/decorative" val="1"/>
              </a:ext>
            </a:extLst>
          </p:cNvPr>
          <p:cNvSpPr/>
          <p:nvPr/>
        </p:nvSpPr>
        <p:spPr>
          <a:xfrm>
            <a:off x="5982489" y="4909523"/>
            <a:ext cx="685830" cy="923575"/>
          </a:xfrm>
          <a:custGeom>
            <a:avLst/>
            <a:gdLst/>
            <a:ahLst/>
            <a:cxnLst/>
            <a:rect l="l" t="t" r="r" b="b"/>
            <a:pathLst>
              <a:path w="22634" h="36943" extrusionOk="0">
                <a:moveTo>
                  <a:pt x="18766" y="0"/>
                </a:moveTo>
                <a:cubicBezTo>
                  <a:pt x="17967" y="0"/>
                  <a:pt x="17169" y="307"/>
                  <a:pt x="16562" y="920"/>
                </a:cubicBezTo>
                <a:lnTo>
                  <a:pt x="1215" y="16267"/>
                </a:lnTo>
                <a:cubicBezTo>
                  <a:pt x="0" y="17482"/>
                  <a:pt x="0" y="19458"/>
                  <a:pt x="1215" y="20684"/>
                </a:cubicBezTo>
                <a:lnTo>
                  <a:pt x="16562" y="36031"/>
                </a:lnTo>
                <a:cubicBezTo>
                  <a:pt x="17169" y="36639"/>
                  <a:pt x="17967" y="36942"/>
                  <a:pt x="18766" y="36942"/>
                </a:cubicBezTo>
                <a:cubicBezTo>
                  <a:pt x="19565" y="36942"/>
                  <a:pt x="20366" y="36639"/>
                  <a:pt x="20979" y="36031"/>
                </a:cubicBezTo>
                <a:lnTo>
                  <a:pt x="22634" y="34377"/>
                </a:lnTo>
                <a:lnTo>
                  <a:pt x="8942" y="20684"/>
                </a:lnTo>
                <a:cubicBezTo>
                  <a:pt x="7716" y="19458"/>
                  <a:pt x="7716" y="17482"/>
                  <a:pt x="8942" y="16267"/>
                </a:cubicBezTo>
                <a:lnTo>
                  <a:pt x="22634" y="2563"/>
                </a:lnTo>
                <a:lnTo>
                  <a:pt x="20979" y="920"/>
                </a:lnTo>
                <a:cubicBezTo>
                  <a:pt x="20366" y="307"/>
                  <a:pt x="19565" y="0"/>
                  <a:pt x="18766" y="0"/>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7;p16">
            <a:extLst>
              <a:ext uri="{FF2B5EF4-FFF2-40B4-BE49-F238E27FC236}">
                <a16:creationId xmlns:a16="http://schemas.microsoft.com/office/drawing/2014/main" id="{4B5FB91C-D329-450E-E10B-85018F6042F6}"/>
              </a:ext>
              <a:ext uri="{C183D7F6-B498-43B3-948B-1728B52AA6E4}">
                <adec:decorative xmlns:adec="http://schemas.microsoft.com/office/drawing/2017/decorative" val="1"/>
              </a:ext>
            </a:extLst>
          </p:cNvPr>
          <p:cNvSpPr/>
          <p:nvPr/>
        </p:nvSpPr>
        <p:spPr>
          <a:xfrm>
            <a:off x="6378613" y="5222123"/>
            <a:ext cx="208197" cy="298575"/>
          </a:xfrm>
          <a:custGeom>
            <a:avLst/>
            <a:gdLst/>
            <a:ahLst/>
            <a:cxnLst/>
            <a:rect l="l" t="t" r="r" b="b"/>
            <a:pathLst>
              <a:path w="6871" h="11943" extrusionOk="0">
                <a:moveTo>
                  <a:pt x="5372" y="1"/>
                </a:moveTo>
                <a:cubicBezTo>
                  <a:pt x="5006" y="1"/>
                  <a:pt x="4635" y="137"/>
                  <a:pt x="4334" y="441"/>
                </a:cubicBezTo>
                <a:lnTo>
                  <a:pt x="1489" y="3287"/>
                </a:lnTo>
                <a:cubicBezTo>
                  <a:pt x="0" y="4763"/>
                  <a:pt x="0" y="7168"/>
                  <a:pt x="1489" y="8657"/>
                </a:cubicBezTo>
                <a:lnTo>
                  <a:pt x="4334" y="11502"/>
                </a:lnTo>
                <a:cubicBezTo>
                  <a:pt x="4635" y="11807"/>
                  <a:pt x="5006" y="11943"/>
                  <a:pt x="5372" y="11943"/>
                </a:cubicBezTo>
                <a:cubicBezTo>
                  <a:pt x="6135" y="11943"/>
                  <a:pt x="6870" y="11348"/>
                  <a:pt x="6870" y="10454"/>
                </a:cubicBezTo>
                <a:lnTo>
                  <a:pt x="6870" y="1489"/>
                </a:lnTo>
                <a:cubicBezTo>
                  <a:pt x="6870" y="595"/>
                  <a:pt x="6135" y="1"/>
                  <a:pt x="5372" y="1"/>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8;p16">
            <a:extLst>
              <a:ext uri="{FF2B5EF4-FFF2-40B4-BE49-F238E27FC236}">
                <a16:creationId xmlns:a16="http://schemas.microsoft.com/office/drawing/2014/main" id="{26BAF2ED-A631-9412-B496-24182840CA60}"/>
              </a:ext>
            </a:extLst>
          </p:cNvPr>
          <p:cNvSpPr/>
          <p:nvPr/>
        </p:nvSpPr>
        <p:spPr>
          <a:xfrm>
            <a:off x="2870668" y="4994598"/>
            <a:ext cx="3458028" cy="753400"/>
          </a:xfrm>
          <a:custGeom>
            <a:avLst/>
            <a:gdLst/>
            <a:ahLst/>
            <a:cxnLst/>
            <a:rect l="l" t="t" r="r" b="b"/>
            <a:pathLst>
              <a:path w="114123" h="30136" extrusionOk="0">
                <a:moveTo>
                  <a:pt x="14836" y="0"/>
                </a:moveTo>
                <a:lnTo>
                  <a:pt x="1" y="15062"/>
                </a:lnTo>
                <a:lnTo>
                  <a:pt x="14836" y="30135"/>
                </a:lnTo>
                <a:lnTo>
                  <a:pt x="114122" y="30135"/>
                </a:lnTo>
                <a:lnTo>
                  <a:pt x="101252" y="17276"/>
                </a:lnTo>
                <a:cubicBezTo>
                  <a:pt x="100644" y="16669"/>
                  <a:pt x="100335" y="15860"/>
                  <a:pt x="100335" y="15062"/>
                </a:cubicBezTo>
                <a:cubicBezTo>
                  <a:pt x="100335" y="14264"/>
                  <a:pt x="100644" y="13466"/>
                  <a:pt x="101252" y="12859"/>
                </a:cubicBezTo>
                <a:lnTo>
                  <a:pt x="114110" y="0"/>
                </a:lnTo>
                <a:close/>
              </a:path>
            </a:pathLst>
          </a:custGeom>
          <a:solidFill>
            <a:schemeClr val="bg1">
              <a:lumMod val="85000"/>
            </a:schemeClr>
          </a:solidFill>
          <a:ln cmpd="dbl">
            <a:solidFill>
              <a:schemeClr val="accent6">
                <a:lumMod val="50000"/>
              </a:schemeClr>
            </a:solidFill>
            <a:extLst>
              <a:ext uri="{C807C97D-BFC1-408E-A445-0C87EB9F89A2}">
                <ask:lineSketchStyleProps xmlns:ask="http://schemas.microsoft.com/office/drawing/2018/sketchyshapes" sd="2858119857">
                  <a:custGeom>
                    <a:avLst/>
                    <a:gdLst>
                      <a:gd name="connsiteX0" fmla="*/ 449543 w 3458028"/>
                      <a:gd name="connsiteY0" fmla="*/ 0 h 753400"/>
                      <a:gd name="connsiteX1" fmla="*/ 30 w 3458028"/>
                      <a:gd name="connsiteY1" fmla="*/ 376550 h 753400"/>
                      <a:gd name="connsiteX2" fmla="*/ 449543 w 3458028"/>
                      <a:gd name="connsiteY2" fmla="*/ 753375 h 753400"/>
                      <a:gd name="connsiteX3" fmla="*/ 960980 w 3458028"/>
                      <a:gd name="connsiteY3" fmla="*/ 753375 h 753400"/>
                      <a:gd name="connsiteX4" fmla="*/ 1562671 w 3458028"/>
                      <a:gd name="connsiteY4" fmla="*/ 753375 h 753400"/>
                      <a:gd name="connsiteX5" fmla="*/ 2074108 w 3458028"/>
                      <a:gd name="connsiteY5" fmla="*/ 753375 h 753400"/>
                      <a:gd name="connsiteX6" fmla="*/ 2615630 w 3458028"/>
                      <a:gd name="connsiteY6" fmla="*/ 753375 h 753400"/>
                      <a:gd name="connsiteX7" fmla="*/ 3457997 w 3458028"/>
                      <a:gd name="connsiteY7" fmla="*/ 753375 h 753400"/>
                      <a:gd name="connsiteX8" fmla="*/ 3068025 w 3458028"/>
                      <a:gd name="connsiteY8" fmla="*/ 431900 h 753400"/>
                      <a:gd name="connsiteX9" fmla="*/ 3040239 w 3458028"/>
                      <a:gd name="connsiteY9" fmla="*/ 376550 h 753400"/>
                      <a:gd name="connsiteX10" fmla="*/ 3068025 w 3458028"/>
                      <a:gd name="connsiteY10" fmla="*/ 321475 h 753400"/>
                      <a:gd name="connsiteX11" fmla="*/ 3457634 w 3458028"/>
                      <a:gd name="connsiteY11" fmla="*/ 0 h 753400"/>
                      <a:gd name="connsiteX12" fmla="*/ 2795854 w 3458028"/>
                      <a:gd name="connsiteY12" fmla="*/ 0 h 753400"/>
                      <a:gd name="connsiteX13" fmla="*/ 2224317 w 3458028"/>
                      <a:gd name="connsiteY13" fmla="*/ 0 h 753400"/>
                      <a:gd name="connsiteX14" fmla="*/ 1622698 w 3458028"/>
                      <a:gd name="connsiteY14" fmla="*/ 0 h 753400"/>
                      <a:gd name="connsiteX15" fmla="*/ 1081242 w 3458028"/>
                      <a:gd name="connsiteY15" fmla="*/ 0 h 753400"/>
                      <a:gd name="connsiteX16" fmla="*/ 449543 w 3458028"/>
                      <a:gd name="connsiteY16" fmla="*/ 0 h 75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58028" h="753400" fill="none" extrusionOk="0">
                        <a:moveTo>
                          <a:pt x="449543" y="0"/>
                        </a:moveTo>
                        <a:cubicBezTo>
                          <a:pt x="368954" y="96122"/>
                          <a:pt x="126866" y="239390"/>
                          <a:pt x="30" y="376550"/>
                        </a:cubicBezTo>
                        <a:cubicBezTo>
                          <a:pt x="121408" y="506401"/>
                          <a:pt x="255895" y="606792"/>
                          <a:pt x="449543" y="753375"/>
                        </a:cubicBezTo>
                        <a:cubicBezTo>
                          <a:pt x="552937" y="770515"/>
                          <a:pt x="711116" y="734753"/>
                          <a:pt x="960980" y="753375"/>
                        </a:cubicBezTo>
                        <a:cubicBezTo>
                          <a:pt x="1210844" y="771997"/>
                          <a:pt x="1268517" y="750299"/>
                          <a:pt x="1562671" y="753375"/>
                        </a:cubicBezTo>
                        <a:cubicBezTo>
                          <a:pt x="1856825" y="756451"/>
                          <a:pt x="1862111" y="768245"/>
                          <a:pt x="2074108" y="753375"/>
                        </a:cubicBezTo>
                        <a:cubicBezTo>
                          <a:pt x="2286105" y="738505"/>
                          <a:pt x="2411791" y="756241"/>
                          <a:pt x="2615630" y="753375"/>
                        </a:cubicBezTo>
                        <a:cubicBezTo>
                          <a:pt x="2819469" y="750509"/>
                          <a:pt x="3228397" y="746467"/>
                          <a:pt x="3457997" y="753375"/>
                        </a:cubicBezTo>
                        <a:cubicBezTo>
                          <a:pt x="3321714" y="658650"/>
                          <a:pt x="3245470" y="571447"/>
                          <a:pt x="3068025" y="431900"/>
                        </a:cubicBezTo>
                        <a:cubicBezTo>
                          <a:pt x="3048253" y="414568"/>
                          <a:pt x="3041880" y="398585"/>
                          <a:pt x="3040239" y="376550"/>
                        </a:cubicBezTo>
                        <a:cubicBezTo>
                          <a:pt x="3038388" y="358833"/>
                          <a:pt x="3046525" y="336279"/>
                          <a:pt x="3068025" y="321475"/>
                        </a:cubicBezTo>
                        <a:cubicBezTo>
                          <a:pt x="3207200" y="214815"/>
                          <a:pt x="3309668" y="125737"/>
                          <a:pt x="3457634" y="0"/>
                        </a:cubicBezTo>
                        <a:cubicBezTo>
                          <a:pt x="3165012" y="-17553"/>
                          <a:pt x="2948682" y="17203"/>
                          <a:pt x="2795854" y="0"/>
                        </a:cubicBezTo>
                        <a:cubicBezTo>
                          <a:pt x="2643026" y="-17203"/>
                          <a:pt x="2372082" y="-9143"/>
                          <a:pt x="2224317" y="0"/>
                        </a:cubicBezTo>
                        <a:cubicBezTo>
                          <a:pt x="2076552" y="9143"/>
                          <a:pt x="1787031" y="28022"/>
                          <a:pt x="1622698" y="0"/>
                        </a:cubicBezTo>
                        <a:cubicBezTo>
                          <a:pt x="1458365" y="-28022"/>
                          <a:pt x="1205100" y="12123"/>
                          <a:pt x="1081242" y="0"/>
                        </a:cubicBezTo>
                        <a:cubicBezTo>
                          <a:pt x="957384" y="-12123"/>
                          <a:pt x="630945" y="20126"/>
                          <a:pt x="449543" y="0"/>
                        </a:cubicBezTo>
                        <a:close/>
                      </a:path>
                      <a:path w="3458028" h="753400" stroke="0" extrusionOk="0">
                        <a:moveTo>
                          <a:pt x="449543" y="0"/>
                        </a:moveTo>
                        <a:cubicBezTo>
                          <a:pt x="252470" y="198754"/>
                          <a:pt x="90402" y="300171"/>
                          <a:pt x="30" y="376550"/>
                        </a:cubicBezTo>
                        <a:cubicBezTo>
                          <a:pt x="108365" y="471288"/>
                          <a:pt x="265295" y="566689"/>
                          <a:pt x="449543" y="753375"/>
                        </a:cubicBezTo>
                        <a:cubicBezTo>
                          <a:pt x="678319" y="764924"/>
                          <a:pt x="778177" y="734178"/>
                          <a:pt x="1081318" y="753375"/>
                        </a:cubicBezTo>
                        <a:cubicBezTo>
                          <a:pt x="1384459" y="772572"/>
                          <a:pt x="1429776" y="726089"/>
                          <a:pt x="1652925" y="753375"/>
                        </a:cubicBezTo>
                        <a:cubicBezTo>
                          <a:pt x="1876074" y="780661"/>
                          <a:pt x="2076593" y="731488"/>
                          <a:pt x="2254615" y="753375"/>
                        </a:cubicBezTo>
                        <a:cubicBezTo>
                          <a:pt x="2432637" y="775263"/>
                          <a:pt x="2725273" y="736283"/>
                          <a:pt x="2916475" y="753375"/>
                        </a:cubicBezTo>
                        <a:cubicBezTo>
                          <a:pt x="3107677" y="770467"/>
                          <a:pt x="3288371" y="772567"/>
                          <a:pt x="3457997" y="753375"/>
                        </a:cubicBezTo>
                        <a:cubicBezTo>
                          <a:pt x="3360613" y="689351"/>
                          <a:pt x="3201289" y="530935"/>
                          <a:pt x="3068025" y="431900"/>
                        </a:cubicBezTo>
                        <a:cubicBezTo>
                          <a:pt x="3047867" y="418988"/>
                          <a:pt x="3040840" y="397056"/>
                          <a:pt x="3040239" y="376550"/>
                        </a:cubicBezTo>
                        <a:cubicBezTo>
                          <a:pt x="3041198" y="356383"/>
                          <a:pt x="3045896" y="339909"/>
                          <a:pt x="3068025" y="321475"/>
                        </a:cubicBezTo>
                        <a:cubicBezTo>
                          <a:pt x="3168025" y="228779"/>
                          <a:pt x="3372375" y="102928"/>
                          <a:pt x="3457634" y="0"/>
                        </a:cubicBezTo>
                        <a:cubicBezTo>
                          <a:pt x="3131743" y="5203"/>
                          <a:pt x="2978277" y="10956"/>
                          <a:pt x="2795854" y="0"/>
                        </a:cubicBezTo>
                        <a:cubicBezTo>
                          <a:pt x="2613431" y="-10956"/>
                          <a:pt x="2485964" y="-2353"/>
                          <a:pt x="2284479" y="0"/>
                        </a:cubicBezTo>
                        <a:cubicBezTo>
                          <a:pt x="2082995" y="2353"/>
                          <a:pt x="1923265" y="-5561"/>
                          <a:pt x="1712941" y="0"/>
                        </a:cubicBezTo>
                        <a:cubicBezTo>
                          <a:pt x="1502617" y="5561"/>
                          <a:pt x="1289167" y="8862"/>
                          <a:pt x="1171485" y="0"/>
                        </a:cubicBezTo>
                        <a:cubicBezTo>
                          <a:pt x="1053803" y="-8862"/>
                          <a:pt x="624738" y="-22205"/>
                          <a:pt x="449543" y="0"/>
                        </a:cubicBezTo>
                        <a:close/>
                      </a:path>
                    </a:pathLst>
                  </a:custGeom>
                  <ask:type>
                    <ask:lineSketchNone/>
                  </ask:type>
                </ask:lineSketchStyleProps>
              </a:ext>
            </a:extLst>
          </a:ln>
        </p:spPr>
        <p:txBody>
          <a:bodyPr spcFirstLastPara="1" wrap="square" lIns="548625" tIns="91425" rIns="548625" bIns="91425" anchor="ctr" anchorCtr="0">
            <a:noAutofit/>
          </a:bodyPr>
          <a:lstStyle/>
          <a:p>
            <a:pPr marL="0" lvl="0" indent="0" algn="ctr" rtl="0">
              <a:spcBef>
                <a:spcPts val="0"/>
              </a:spcBef>
              <a:spcAft>
                <a:spcPts val="0"/>
              </a:spcAft>
              <a:buClr>
                <a:schemeClr val="dk1"/>
              </a:buClr>
              <a:buSzPts val="1100"/>
              <a:buFont typeface="Arial"/>
              <a:buNone/>
            </a:pPr>
            <a:r>
              <a:rPr kumimoji="0" lang="en-US" b="0" i="0" u="none" strike="noStrike" kern="1200" cap="none" spc="0" normalizeH="0" baseline="0" noProof="0">
                <a:ln>
                  <a:noFill/>
                </a:ln>
                <a:solidFill>
                  <a:prstClr val="black"/>
                </a:solidFill>
                <a:effectLst/>
                <a:uLnTx/>
                <a:uFillTx/>
                <a:latin typeface="Candara" panose="020E0502030303020204" pitchFamily="34" charset="0"/>
                <a:ea typeface="+mn-ea"/>
                <a:cs typeface="+mn-cs"/>
              </a:rPr>
              <a:t>Identify a completion</a:t>
            </a:r>
            <a:endParaRPr>
              <a:solidFill>
                <a:srgbClr val="434343"/>
              </a:solidFill>
              <a:latin typeface="Roboto"/>
              <a:ea typeface="Roboto"/>
              <a:cs typeface="Roboto"/>
              <a:sym typeface="Roboto"/>
            </a:endParaRPr>
          </a:p>
        </p:txBody>
      </p:sp>
      <p:sp>
        <p:nvSpPr>
          <p:cNvPr id="27" name="Google Shape;109;p16">
            <a:extLst>
              <a:ext uri="{FF2B5EF4-FFF2-40B4-BE49-F238E27FC236}">
                <a16:creationId xmlns:a16="http://schemas.microsoft.com/office/drawing/2014/main" id="{69172B95-D5E2-5D95-3CC9-034AD96A816B}"/>
              </a:ext>
            </a:extLst>
          </p:cNvPr>
          <p:cNvSpPr txBox="1"/>
          <p:nvPr/>
        </p:nvSpPr>
        <p:spPr>
          <a:xfrm>
            <a:off x="1282083" y="5138929"/>
            <a:ext cx="1579016" cy="429600"/>
          </a:xfrm>
          <a:prstGeom prst="rect">
            <a:avLst/>
          </a:prstGeom>
          <a:noFill/>
          <a:ln>
            <a:noFill/>
          </a:ln>
        </p:spPr>
        <p:txBody>
          <a:bodyPr spcFirstLastPara="1" wrap="square" lIns="91425" tIns="91425" rIns="91425" bIns="91425" anchor="ctr" anchorCtr="0">
            <a:noAutofit/>
          </a:bodyPr>
          <a:lstStyle/>
          <a:p>
            <a:pPr lvl="0" indent="0">
              <a:spcBef>
                <a:spcPts val="0"/>
              </a:spcBef>
              <a:spcAft>
                <a:spcPts val="0"/>
              </a:spcAft>
              <a:buNone/>
            </a:pPr>
            <a:r>
              <a:rPr lang="en" sz="3500">
                <a:solidFill>
                  <a:schemeClr val="accent2"/>
                </a:solidFill>
                <a:latin typeface="Fira Sans Extra Condensed Medium"/>
                <a:sym typeface="Fira Sans Extra Condensed Medium"/>
              </a:rPr>
              <a:t>Identify</a:t>
            </a:r>
            <a:endParaRPr sz="3500">
              <a:solidFill>
                <a:schemeClr val="accent2"/>
              </a:solidFill>
              <a:latin typeface="Fira Sans Extra Condensed Medium"/>
              <a:sym typeface="Fira Sans Extra Condensed Medium"/>
            </a:endParaRPr>
          </a:p>
        </p:txBody>
      </p:sp>
      <p:sp>
        <p:nvSpPr>
          <p:cNvPr id="23" name="Google Shape;105;p16">
            <a:extLst>
              <a:ext uri="{FF2B5EF4-FFF2-40B4-BE49-F238E27FC236}">
                <a16:creationId xmlns:a16="http://schemas.microsoft.com/office/drawing/2014/main" id="{9681F5BE-715C-534F-7ADF-7CF4505B8EDA}"/>
              </a:ext>
            </a:extLst>
          </p:cNvPr>
          <p:cNvSpPr txBox="1"/>
          <p:nvPr/>
        </p:nvSpPr>
        <p:spPr>
          <a:xfrm>
            <a:off x="6586810" y="5109709"/>
            <a:ext cx="1416849" cy="481200"/>
          </a:xfrm>
          <a:prstGeom prst="rect">
            <a:avLst/>
          </a:prstGeom>
          <a:noFill/>
          <a:ln>
            <a:noFill/>
          </a:ln>
        </p:spPr>
        <p:txBody>
          <a:bodyPr spcFirstLastPara="1" wrap="square" lIns="91425" tIns="91425" rIns="91425" bIns="91425" anchor="ctr" anchorCtr="0">
            <a:noAutofit/>
          </a:bodyPr>
          <a:lstStyle/>
          <a:p>
            <a:pPr lvl="0" indent="0" algn="r">
              <a:spcBef>
                <a:spcPts val="0"/>
              </a:spcBef>
              <a:spcAft>
                <a:spcPts val="0"/>
              </a:spcAft>
              <a:buNone/>
            </a:pPr>
            <a:r>
              <a:rPr lang="en" sz="3500" b="1">
                <a:solidFill>
                  <a:schemeClr val="accent5">
                    <a:lumMod val="50000"/>
                  </a:schemeClr>
                </a:solidFill>
                <a:latin typeface="Fira Sans Extra Condensed Medium"/>
                <a:sym typeface="Fira Sans Extra Condensed Medium"/>
              </a:rPr>
              <a:t>Step 4</a:t>
            </a:r>
            <a:endParaRPr sz="3500" b="1">
              <a:solidFill>
                <a:schemeClr val="accent5">
                  <a:lumMod val="50000"/>
                </a:schemeClr>
              </a:solidFill>
              <a:latin typeface="Fira Sans Extra Condensed Medium"/>
              <a:sym typeface="Fira Sans Extra Condensed Medium"/>
            </a:endParaRPr>
          </a:p>
        </p:txBody>
      </p:sp>
      <p:sp>
        <p:nvSpPr>
          <p:cNvPr id="18" name="Google Shape;100;p16">
            <a:extLst>
              <a:ext uri="{FF2B5EF4-FFF2-40B4-BE49-F238E27FC236}">
                <a16:creationId xmlns:a16="http://schemas.microsoft.com/office/drawing/2014/main" id="{1433E047-3979-DA6D-EAA5-58840E07FF31}"/>
              </a:ext>
              <a:ext uri="{C183D7F6-B498-43B3-948B-1728B52AA6E4}">
                <adec:decorative xmlns:adec="http://schemas.microsoft.com/office/drawing/2017/decorative" val="1"/>
              </a:ext>
            </a:extLst>
          </p:cNvPr>
          <p:cNvSpPr/>
          <p:nvPr/>
        </p:nvSpPr>
        <p:spPr>
          <a:xfrm>
            <a:off x="1792137" y="4020093"/>
            <a:ext cx="785674" cy="923350"/>
          </a:xfrm>
          <a:custGeom>
            <a:avLst/>
            <a:gdLst/>
            <a:ahLst/>
            <a:cxnLst/>
            <a:rect l="l" t="t" r="r" b="b"/>
            <a:pathLst>
              <a:path w="22647" h="36934" extrusionOk="0">
                <a:moveTo>
                  <a:pt x="3869" y="1"/>
                </a:moveTo>
                <a:cubicBezTo>
                  <a:pt x="3069" y="1"/>
                  <a:pt x="2269" y="304"/>
                  <a:pt x="1655" y="911"/>
                </a:cubicBezTo>
                <a:lnTo>
                  <a:pt x="1" y="2566"/>
                </a:lnTo>
                <a:lnTo>
                  <a:pt x="13693" y="16259"/>
                </a:lnTo>
                <a:cubicBezTo>
                  <a:pt x="14919" y="17485"/>
                  <a:pt x="14919" y="19461"/>
                  <a:pt x="13693" y="20676"/>
                </a:cubicBezTo>
                <a:lnTo>
                  <a:pt x="1" y="34368"/>
                </a:lnTo>
                <a:lnTo>
                  <a:pt x="1655" y="36023"/>
                </a:lnTo>
                <a:cubicBezTo>
                  <a:pt x="2269" y="36630"/>
                  <a:pt x="3069" y="36934"/>
                  <a:pt x="3869" y="36934"/>
                </a:cubicBezTo>
                <a:cubicBezTo>
                  <a:pt x="4668" y="36934"/>
                  <a:pt x="5465" y="36630"/>
                  <a:pt x="6073" y="36023"/>
                </a:cubicBezTo>
                <a:lnTo>
                  <a:pt x="21420" y="20676"/>
                </a:lnTo>
                <a:cubicBezTo>
                  <a:pt x="22646" y="19461"/>
                  <a:pt x="22646" y="17485"/>
                  <a:pt x="21420" y="16259"/>
                </a:cubicBezTo>
                <a:lnTo>
                  <a:pt x="6073" y="911"/>
                </a:lnTo>
                <a:cubicBezTo>
                  <a:pt x="5465" y="304"/>
                  <a:pt x="4668" y="1"/>
                  <a:pt x="3869" y="1"/>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p16">
            <a:extLst>
              <a:ext uri="{FF2B5EF4-FFF2-40B4-BE49-F238E27FC236}">
                <a16:creationId xmlns:a16="http://schemas.microsoft.com/office/drawing/2014/main" id="{CE65F3CB-DEC7-FBCD-20FE-C7A2E487B30A}"/>
              </a:ext>
              <a:ext uri="{C183D7F6-B498-43B3-948B-1728B52AA6E4}">
                <adec:decorative xmlns:adec="http://schemas.microsoft.com/office/drawing/2017/decorative" val="1"/>
              </a:ext>
            </a:extLst>
          </p:cNvPr>
          <p:cNvSpPr/>
          <p:nvPr/>
        </p:nvSpPr>
        <p:spPr>
          <a:xfrm>
            <a:off x="1885494" y="4332493"/>
            <a:ext cx="238370" cy="298575"/>
          </a:xfrm>
          <a:custGeom>
            <a:avLst/>
            <a:gdLst/>
            <a:ahLst/>
            <a:cxnLst/>
            <a:rect l="l" t="t" r="r" b="b"/>
            <a:pathLst>
              <a:path w="6871" h="11943" extrusionOk="0">
                <a:moveTo>
                  <a:pt x="1499" y="0"/>
                </a:moveTo>
                <a:cubicBezTo>
                  <a:pt x="736" y="0"/>
                  <a:pt x="0" y="595"/>
                  <a:pt x="0" y="1488"/>
                </a:cubicBezTo>
                <a:lnTo>
                  <a:pt x="0" y="10454"/>
                </a:lnTo>
                <a:cubicBezTo>
                  <a:pt x="0" y="11348"/>
                  <a:pt x="736" y="11942"/>
                  <a:pt x="1499" y="11942"/>
                </a:cubicBezTo>
                <a:cubicBezTo>
                  <a:pt x="1864" y="11942"/>
                  <a:pt x="2236" y="11806"/>
                  <a:pt x="2536" y="11502"/>
                </a:cubicBezTo>
                <a:lnTo>
                  <a:pt x="5382" y="8656"/>
                </a:lnTo>
                <a:cubicBezTo>
                  <a:pt x="6870" y="7180"/>
                  <a:pt x="6870" y="4775"/>
                  <a:pt x="5382" y="3286"/>
                </a:cubicBezTo>
                <a:lnTo>
                  <a:pt x="2536" y="441"/>
                </a:lnTo>
                <a:cubicBezTo>
                  <a:pt x="2236" y="136"/>
                  <a:pt x="1864" y="0"/>
                  <a:pt x="1499" y="0"/>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2;p16">
            <a:extLst>
              <a:ext uri="{FF2B5EF4-FFF2-40B4-BE49-F238E27FC236}">
                <a16:creationId xmlns:a16="http://schemas.microsoft.com/office/drawing/2014/main" id="{AC3708DA-ED21-5C6C-CB0B-9BAB4B7F493E}"/>
              </a:ext>
            </a:extLst>
          </p:cNvPr>
          <p:cNvSpPr/>
          <p:nvPr/>
        </p:nvSpPr>
        <p:spPr>
          <a:xfrm>
            <a:off x="2184975" y="4105068"/>
            <a:ext cx="3959142" cy="753400"/>
          </a:xfrm>
          <a:custGeom>
            <a:avLst/>
            <a:gdLst/>
            <a:ahLst/>
            <a:cxnLst/>
            <a:rect l="l" t="t" r="r" b="b"/>
            <a:pathLst>
              <a:path w="114122" h="30136" extrusionOk="0">
                <a:moveTo>
                  <a:pt x="0" y="1"/>
                </a:moveTo>
                <a:lnTo>
                  <a:pt x="12871" y="12860"/>
                </a:lnTo>
                <a:cubicBezTo>
                  <a:pt x="13478" y="13467"/>
                  <a:pt x="13788" y="14265"/>
                  <a:pt x="13788" y="15074"/>
                </a:cubicBezTo>
                <a:cubicBezTo>
                  <a:pt x="13788" y="15872"/>
                  <a:pt x="13478" y="16670"/>
                  <a:pt x="12871" y="17277"/>
                </a:cubicBezTo>
                <a:lnTo>
                  <a:pt x="12" y="30135"/>
                </a:lnTo>
                <a:lnTo>
                  <a:pt x="99286" y="30135"/>
                </a:lnTo>
                <a:lnTo>
                  <a:pt x="114122" y="15074"/>
                </a:lnTo>
                <a:lnTo>
                  <a:pt x="99286" y="1"/>
                </a:lnTo>
                <a:close/>
              </a:path>
            </a:pathLst>
          </a:custGeom>
          <a:solidFill>
            <a:schemeClr val="bg1">
              <a:lumMod val="85000"/>
            </a:schemeClr>
          </a:solidFill>
          <a:ln cmpd="dbl">
            <a:solidFill>
              <a:schemeClr val="tx1"/>
            </a:solidFill>
            <a:extLst>
              <a:ext uri="{C807C97D-BFC1-408E-A445-0C87EB9F89A2}">
                <ask:lineSketchStyleProps xmlns:ask="http://schemas.microsoft.com/office/drawing/2018/sketchyshapes" sd="1617509388">
                  <a:custGeom>
                    <a:avLst/>
                    <a:gdLst>
                      <a:gd name="connsiteX0" fmla="*/ 0 w 3959141"/>
                      <a:gd name="connsiteY0" fmla="*/ 25 h 753400"/>
                      <a:gd name="connsiteX1" fmla="*/ 446523 w 3959141"/>
                      <a:gd name="connsiteY1" fmla="*/ 321500 h 753400"/>
                      <a:gd name="connsiteX2" fmla="*/ 478335 w 3959141"/>
                      <a:gd name="connsiteY2" fmla="*/ 376850 h 753400"/>
                      <a:gd name="connsiteX3" fmla="*/ 446523 w 3959141"/>
                      <a:gd name="connsiteY3" fmla="*/ 431925 h 753400"/>
                      <a:gd name="connsiteX4" fmla="*/ 416 w 3959141"/>
                      <a:gd name="connsiteY4" fmla="*/ 753375 h 753400"/>
                      <a:gd name="connsiteX5" fmla="*/ 758103 w 3959141"/>
                      <a:gd name="connsiteY5" fmla="*/ 753375 h 753400"/>
                      <a:gd name="connsiteX6" fmla="*/ 1446909 w 3959141"/>
                      <a:gd name="connsiteY6" fmla="*/ 753375 h 753400"/>
                      <a:gd name="connsiteX7" fmla="*/ 2135715 w 3959141"/>
                      <a:gd name="connsiteY7" fmla="*/ 753375 h 753400"/>
                      <a:gd name="connsiteX8" fmla="*/ 2790081 w 3959141"/>
                      <a:gd name="connsiteY8" fmla="*/ 753375 h 753400"/>
                      <a:gd name="connsiteX9" fmla="*/ 3444447 w 3959141"/>
                      <a:gd name="connsiteY9" fmla="*/ 753375 h 753400"/>
                      <a:gd name="connsiteX10" fmla="*/ 3959140 w 3959141"/>
                      <a:gd name="connsiteY10" fmla="*/ 376850 h 753400"/>
                      <a:gd name="connsiteX11" fmla="*/ 3444447 w 3959141"/>
                      <a:gd name="connsiteY11" fmla="*/ 25 h 753400"/>
                      <a:gd name="connsiteX12" fmla="*/ 2686669 w 3959141"/>
                      <a:gd name="connsiteY12" fmla="*/ 25 h 753400"/>
                      <a:gd name="connsiteX13" fmla="*/ 2066668 w 3959141"/>
                      <a:gd name="connsiteY13" fmla="*/ 25 h 753400"/>
                      <a:gd name="connsiteX14" fmla="*/ 1377779 w 3959141"/>
                      <a:gd name="connsiteY14" fmla="*/ 25 h 753400"/>
                      <a:gd name="connsiteX15" fmla="*/ 654445 w 3959141"/>
                      <a:gd name="connsiteY15" fmla="*/ 25 h 753400"/>
                      <a:gd name="connsiteX16" fmla="*/ 0 w 3959141"/>
                      <a:gd name="connsiteY16" fmla="*/ 25 h 75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59141" h="753400" fill="none" extrusionOk="0">
                        <a:moveTo>
                          <a:pt x="0" y="25"/>
                        </a:moveTo>
                        <a:cubicBezTo>
                          <a:pt x="183057" y="127869"/>
                          <a:pt x="224021" y="190280"/>
                          <a:pt x="446523" y="321500"/>
                        </a:cubicBezTo>
                        <a:cubicBezTo>
                          <a:pt x="465470" y="337070"/>
                          <a:pt x="481238" y="357009"/>
                          <a:pt x="478335" y="376850"/>
                        </a:cubicBezTo>
                        <a:cubicBezTo>
                          <a:pt x="479386" y="398814"/>
                          <a:pt x="468013" y="416178"/>
                          <a:pt x="446523" y="431925"/>
                        </a:cubicBezTo>
                        <a:cubicBezTo>
                          <a:pt x="286987" y="545768"/>
                          <a:pt x="230954" y="603594"/>
                          <a:pt x="416" y="753375"/>
                        </a:cubicBezTo>
                        <a:cubicBezTo>
                          <a:pt x="318353" y="718135"/>
                          <a:pt x="553935" y="782219"/>
                          <a:pt x="758103" y="753375"/>
                        </a:cubicBezTo>
                        <a:cubicBezTo>
                          <a:pt x="962271" y="724531"/>
                          <a:pt x="1142990" y="752230"/>
                          <a:pt x="1446909" y="753375"/>
                        </a:cubicBezTo>
                        <a:cubicBezTo>
                          <a:pt x="1750828" y="754520"/>
                          <a:pt x="1938660" y="787703"/>
                          <a:pt x="2135715" y="753375"/>
                        </a:cubicBezTo>
                        <a:cubicBezTo>
                          <a:pt x="2332770" y="719047"/>
                          <a:pt x="2489349" y="778984"/>
                          <a:pt x="2790081" y="753375"/>
                        </a:cubicBezTo>
                        <a:cubicBezTo>
                          <a:pt x="3090813" y="727766"/>
                          <a:pt x="3280518" y="751271"/>
                          <a:pt x="3444447" y="753375"/>
                        </a:cubicBezTo>
                        <a:cubicBezTo>
                          <a:pt x="3619875" y="611318"/>
                          <a:pt x="3815209" y="490851"/>
                          <a:pt x="3959140" y="376850"/>
                        </a:cubicBezTo>
                        <a:cubicBezTo>
                          <a:pt x="3787869" y="259717"/>
                          <a:pt x="3687566" y="173779"/>
                          <a:pt x="3444447" y="25"/>
                        </a:cubicBezTo>
                        <a:cubicBezTo>
                          <a:pt x="3193802" y="20963"/>
                          <a:pt x="2990240" y="-37616"/>
                          <a:pt x="2686669" y="25"/>
                        </a:cubicBezTo>
                        <a:cubicBezTo>
                          <a:pt x="2383098" y="37666"/>
                          <a:pt x="2244089" y="-10617"/>
                          <a:pt x="2066668" y="25"/>
                        </a:cubicBezTo>
                        <a:cubicBezTo>
                          <a:pt x="1889247" y="10667"/>
                          <a:pt x="1586251" y="-6041"/>
                          <a:pt x="1377779" y="25"/>
                        </a:cubicBezTo>
                        <a:cubicBezTo>
                          <a:pt x="1169307" y="6091"/>
                          <a:pt x="886249" y="-407"/>
                          <a:pt x="654445" y="25"/>
                        </a:cubicBezTo>
                        <a:cubicBezTo>
                          <a:pt x="422641" y="457"/>
                          <a:pt x="284445" y="17317"/>
                          <a:pt x="0" y="25"/>
                        </a:cubicBezTo>
                        <a:close/>
                      </a:path>
                      <a:path w="3959141" h="753400" stroke="0" extrusionOk="0">
                        <a:moveTo>
                          <a:pt x="0" y="25"/>
                        </a:moveTo>
                        <a:cubicBezTo>
                          <a:pt x="229203" y="132973"/>
                          <a:pt x="250733" y="150378"/>
                          <a:pt x="446523" y="321500"/>
                        </a:cubicBezTo>
                        <a:cubicBezTo>
                          <a:pt x="466594" y="337192"/>
                          <a:pt x="479784" y="355523"/>
                          <a:pt x="478335" y="376850"/>
                        </a:cubicBezTo>
                        <a:cubicBezTo>
                          <a:pt x="476590" y="393196"/>
                          <a:pt x="469261" y="414806"/>
                          <a:pt x="446523" y="431925"/>
                        </a:cubicBezTo>
                        <a:cubicBezTo>
                          <a:pt x="223781" y="575917"/>
                          <a:pt x="111962" y="670740"/>
                          <a:pt x="416" y="753375"/>
                        </a:cubicBezTo>
                        <a:cubicBezTo>
                          <a:pt x="222176" y="726774"/>
                          <a:pt x="481894" y="736826"/>
                          <a:pt x="654782" y="753375"/>
                        </a:cubicBezTo>
                        <a:cubicBezTo>
                          <a:pt x="827670" y="769924"/>
                          <a:pt x="995233" y="781867"/>
                          <a:pt x="1240267" y="753375"/>
                        </a:cubicBezTo>
                        <a:cubicBezTo>
                          <a:pt x="1485302" y="724883"/>
                          <a:pt x="1743155" y="764288"/>
                          <a:pt x="1894633" y="753375"/>
                        </a:cubicBezTo>
                        <a:cubicBezTo>
                          <a:pt x="2046111" y="742462"/>
                          <a:pt x="2232831" y="737453"/>
                          <a:pt x="2548999" y="753375"/>
                        </a:cubicBezTo>
                        <a:cubicBezTo>
                          <a:pt x="2865167" y="769297"/>
                          <a:pt x="3019799" y="759165"/>
                          <a:pt x="3444447" y="753375"/>
                        </a:cubicBezTo>
                        <a:cubicBezTo>
                          <a:pt x="3705569" y="589070"/>
                          <a:pt x="3697046" y="536380"/>
                          <a:pt x="3959140" y="376850"/>
                        </a:cubicBezTo>
                        <a:cubicBezTo>
                          <a:pt x="3739758" y="233941"/>
                          <a:pt x="3706076" y="180278"/>
                          <a:pt x="3444447" y="25"/>
                        </a:cubicBezTo>
                        <a:cubicBezTo>
                          <a:pt x="3204316" y="22921"/>
                          <a:pt x="2962906" y="8757"/>
                          <a:pt x="2824447" y="25"/>
                        </a:cubicBezTo>
                        <a:cubicBezTo>
                          <a:pt x="2685988" y="-8707"/>
                          <a:pt x="2226258" y="24653"/>
                          <a:pt x="2066668" y="25"/>
                        </a:cubicBezTo>
                        <a:cubicBezTo>
                          <a:pt x="1907078" y="-24603"/>
                          <a:pt x="1641967" y="1265"/>
                          <a:pt x="1377779" y="25"/>
                        </a:cubicBezTo>
                        <a:cubicBezTo>
                          <a:pt x="1113591" y="-1215"/>
                          <a:pt x="971605" y="24163"/>
                          <a:pt x="792223" y="25"/>
                        </a:cubicBezTo>
                        <a:cubicBezTo>
                          <a:pt x="612841" y="-24113"/>
                          <a:pt x="205176" y="-11289"/>
                          <a:pt x="0" y="25"/>
                        </a:cubicBezTo>
                        <a:close/>
                      </a:path>
                    </a:pathLst>
                  </a:custGeom>
                  <ask:type>
                    <ask:lineSketchNone/>
                  </ask:type>
                </ask:lineSketchStyleProps>
              </a:ext>
            </a:extLst>
          </a:ln>
        </p:spPr>
        <p:txBody>
          <a:bodyPr spcFirstLastPara="1" wrap="square" lIns="548625" tIns="91425" rIns="548625" bIns="91425" anchor="ctr" anchorCtr="0">
            <a:noAutofit/>
          </a:bodyPr>
          <a:lstStyle/>
          <a:p>
            <a:pPr marL="0" lvl="0" indent="0" algn="ctr" rtl="0">
              <a:spcBef>
                <a:spcPts val="0"/>
              </a:spcBef>
              <a:spcAft>
                <a:spcPts val="0"/>
              </a:spcAft>
              <a:buClr>
                <a:schemeClr val="dk1"/>
              </a:buClr>
              <a:buSzPts val="1100"/>
              <a:buFont typeface="Arial"/>
              <a:buNone/>
            </a:pPr>
            <a:r>
              <a:rPr kumimoji="0" lang="en-US" b="0" i="0" strike="noStrike" kern="1200" cap="none" spc="0" normalizeH="0" baseline="0" noProof="0" dirty="0">
                <a:ln>
                  <a:noFill/>
                </a:ln>
                <a:solidFill>
                  <a:prstClr val="black"/>
                </a:solidFill>
                <a:effectLst/>
                <a:uLnTx/>
                <a:uFillTx/>
                <a:latin typeface="Candara" panose="020E0502030303020204" pitchFamily="34" charset="0"/>
                <a:ea typeface="+mn-ea"/>
                <a:cs typeface="+mn-cs"/>
              </a:rPr>
              <a:t>Assign a staff lead for each goal</a:t>
            </a:r>
            <a:endParaRPr dirty="0">
              <a:solidFill>
                <a:srgbClr val="434343"/>
              </a:solidFill>
              <a:latin typeface="Roboto"/>
              <a:ea typeface="Roboto"/>
              <a:cs typeface="Roboto"/>
              <a:sym typeface="Roboto"/>
            </a:endParaRPr>
          </a:p>
        </p:txBody>
      </p:sp>
      <p:sp>
        <p:nvSpPr>
          <p:cNvPr id="21" name="Google Shape;103;p16">
            <a:extLst>
              <a:ext uri="{FF2B5EF4-FFF2-40B4-BE49-F238E27FC236}">
                <a16:creationId xmlns:a16="http://schemas.microsoft.com/office/drawing/2014/main" id="{85908A68-95DA-866B-9518-10AFD02F5EDC}"/>
              </a:ext>
            </a:extLst>
          </p:cNvPr>
          <p:cNvSpPr txBox="1"/>
          <p:nvPr/>
        </p:nvSpPr>
        <p:spPr>
          <a:xfrm>
            <a:off x="6139626" y="4257146"/>
            <a:ext cx="1885868" cy="429600"/>
          </a:xfrm>
          <a:prstGeom prst="rect">
            <a:avLst/>
          </a:prstGeom>
          <a:noFill/>
          <a:ln>
            <a:noFill/>
          </a:ln>
        </p:spPr>
        <p:txBody>
          <a:bodyPr spcFirstLastPara="1" wrap="square" lIns="91425" tIns="91425" rIns="91425" bIns="91425" anchor="ctr" anchorCtr="0">
            <a:noAutofit/>
          </a:bodyPr>
          <a:lstStyle/>
          <a:p>
            <a:r>
              <a:rPr lang="en" sz="3500">
                <a:solidFill>
                  <a:schemeClr val="accent2"/>
                </a:solidFill>
                <a:latin typeface="Fira Sans Extra Condensed Medium"/>
                <a:sym typeface="Fira Sans Extra Condensed Medium"/>
              </a:rPr>
              <a:t>Assign</a:t>
            </a:r>
            <a:endParaRPr sz="3500">
              <a:solidFill>
                <a:schemeClr val="accent2"/>
              </a:solidFill>
              <a:latin typeface="Fira Sans Extra Condensed Medium"/>
              <a:sym typeface="Fira Sans Extra Condensed Medium"/>
            </a:endParaRPr>
          </a:p>
        </p:txBody>
      </p:sp>
      <p:sp>
        <p:nvSpPr>
          <p:cNvPr id="17" name="Google Shape;99;p16">
            <a:extLst>
              <a:ext uri="{FF2B5EF4-FFF2-40B4-BE49-F238E27FC236}">
                <a16:creationId xmlns:a16="http://schemas.microsoft.com/office/drawing/2014/main" id="{F3134A81-E55E-A0BD-EBC1-A41828185AE4}"/>
              </a:ext>
            </a:extLst>
          </p:cNvPr>
          <p:cNvSpPr txBox="1"/>
          <p:nvPr/>
        </p:nvSpPr>
        <p:spPr>
          <a:xfrm>
            <a:off x="310156" y="4241168"/>
            <a:ext cx="1553204" cy="481200"/>
          </a:xfrm>
          <a:prstGeom prst="rect">
            <a:avLst/>
          </a:prstGeom>
          <a:noFill/>
          <a:ln>
            <a:noFill/>
          </a:ln>
        </p:spPr>
        <p:txBody>
          <a:bodyPr spcFirstLastPara="1" wrap="square" lIns="91425" tIns="91425" rIns="91425" bIns="91425" anchor="ctr" anchorCtr="0">
            <a:noAutofit/>
          </a:bodyPr>
          <a:lstStyle/>
          <a:p>
            <a:pPr algn="r"/>
            <a:r>
              <a:rPr lang="en" sz="3500" b="1">
                <a:solidFill>
                  <a:schemeClr val="accent5">
                    <a:lumMod val="50000"/>
                  </a:schemeClr>
                </a:solidFill>
                <a:latin typeface="Fira Sans Extra Condensed Medium"/>
                <a:sym typeface="Fira Sans Extra Condensed Medium"/>
              </a:rPr>
              <a:t>Step 3</a:t>
            </a:r>
            <a:endParaRPr sz="3500" b="1">
              <a:solidFill>
                <a:schemeClr val="accent5">
                  <a:lumMod val="50000"/>
                </a:schemeClr>
              </a:solidFill>
              <a:latin typeface="Fira Sans Extra Condensed Medium"/>
              <a:sym typeface="Fira Sans Extra Condensed Medium"/>
            </a:endParaRPr>
          </a:p>
        </p:txBody>
      </p:sp>
      <p:sp>
        <p:nvSpPr>
          <p:cNvPr id="7" name="Google Shape;94;p16">
            <a:extLst>
              <a:ext uri="{FF2B5EF4-FFF2-40B4-BE49-F238E27FC236}">
                <a16:creationId xmlns:a16="http://schemas.microsoft.com/office/drawing/2014/main" id="{EAE48944-6585-ED7A-0014-B970465C4FBD}"/>
              </a:ext>
              <a:ext uri="{C183D7F6-B498-43B3-948B-1728B52AA6E4}">
                <adec:decorative xmlns:adec="http://schemas.microsoft.com/office/drawing/2017/decorative" val="1"/>
              </a:ext>
            </a:extLst>
          </p:cNvPr>
          <p:cNvSpPr/>
          <p:nvPr/>
        </p:nvSpPr>
        <p:spPr>
          <a:xfrm>
            <a:off x="6331653" y="3154436"/>
            <a:ext cx="762033" cy="923350"/>
          </a:xfrm>
          <a:custGeom>
            <a:avLst/>
            <a:gdLst/>
            <a:ahLst/>
            <a:cxnLst/>
            <a:rect l="l" t="t" r="r" b="b"/>
            <a:pathLst>
              <a:path w="22634" h="36934" extrusionOk="0">
                <a:moveTo>
                  <a:pt x="18766" y="1"/>
                </a:moveTo>
                <a:cubicBezTo>
                  <a:pt x="17967" y="1"/>
                  <a:pt x="17169" y="304"/>
                  <a:pt x="16562" y="912"/>
                </a:cubicBezTo>
                <a:lnTo>
                  <a:pt x="1215" y="16259"/>
                </a:lnTo>
                <a:cubicBezTo>
                  <a:pt x="0" y="17473"/>
                  <a:pt x="0" y="19462"/>
                  <a:pt x="1215" y="20676"/>
                </a:cubicBezTo>
                <a:lnTo>
                  <a:pt x="16562" y="36023"/>
                </a:lnTo>
                <a:cubicBezTo>
                  <a:pt x="17169" y="36630"/>
                  <a:pt x="17967" y="36934"/>
                  <a:pt x="18766" y="36934"/>
                </a:cubicBezTo>
                <a:cubicBezTo>
                  <a:pt x="19565" y="36934"/>
                  <a:pt x="20366" y="36630"/>
                  <a:pt x="20979" y="36023"/>
                </a:cubicBezTo>
                <a:lnTo>
                  <a:pt x="22634" y="34368"/>
                </a:lnTo>
                <a:lnTo>
                  <a:pt x="8942" y="20676"/>
                </a:lnTo>
                <a:cubicBezTo>
                  <a:pt x="7716" y="19462"/>
                  <a:pt x="7716" y="17473"/>
                  <a:pt x="8942" y="16259"/>
                </a:cubicBezTo>
                <a:lnTo>
                  <a:pt x="22634" y="2567"/>
                </a:lnTo>
                <a:lnTo>
                  <a:pt x="20979" y="912"/>
                </a:lnTo>
                <a:cubicBezTo>
                  <a:pt x="20366" y="304"/>
                  <a:pt x="19565" y="1"/>
                  <a:pt x="18766" y="1"/>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5;p16">
            <a:extLst>
              <a:ext uri="{FF2B5EF4-FFF2-40B4-BE49-F238E27FC236}">
                <a16:creationId xmlns:a16="http://schemas.microsoft.com/office/drawing/2014/main" id="{34CDEC1A-CBAD-60BB-2B58-456452D7210C}"/>
              </a:ext>
              <a:ext uri="{C183D7F6-B498-43B3-948B-1728B52AA6E4}">
                <adec:decorative xmlns:adec="http://schemas.microsoft.com/office/drawing/2017/decorative" val="1"/>
              </a:ext>
            </a:extLst>
          </p:cNvPr>
          <p:cNvSpPr/>
          <p:nvPr/>
        </p:nvSpPr>
        <p:spPr>
          <a:xfrm>
            <a:off x="6771790" y="3466836"/>
            <a:ext cx="231330" cy="298575"/>
          </a:xfrm>
          <a:custGeom>
            <a:avLst/>
            <a:gdLst/>
            <a:ahLst/>
            <a:cxnLst/>
            <a:rect l="l" t="t" r="r" b="b"/>
            <a:pathLst>
              <a:path w="6871" h="11943" extrusionOk="0">
                <a:moveTo>
                  <a:pt x="5372" y="0"/>
                </a:moveTo>
                <a:cubicBezTo>
                  <a:pt x="5006" y="0"/>
                  <a:pt x="4635" y="137"/>
                  <a:pt x="4334" y="441"/>
                </a:cubicBezTo>
                <a:lnTo>
                  <a:pt x="1489" y="3286"/>
                </a:lnTo>
                <a:cubicBezTo>
                  <a:pt x="0" y="4763"/>
                  <a:pt x="0" y="7168"/>
                  <a:pt x="1489" y="8656"/>
                </a:cubicBezTo>
                <a:lnTo>
                  <a:pt x="4334" y="11502"/>
                </a:lnTo>
                <a:cubicBezTo>
                  <a:pt x="4635" y="11806"/>
                  <a:pt x="5006" y="11942"/>
                  <a:pt x="5372" y="11942"/>
                </a:cubicBezTo>
                <a:cubicBezTo>
                  <a:pt x="6135" y="11942"/>
                  <a:pt x="6870" y="11348"/>
                  <a:pt x="6870" y="10454"/>
                </a:cubicBezTo>
                <a:lnTo>
                  <a:pt x="6870" y="1489"/>
                </a:lnTo>
                <a:cubicBezTo>
                  <a:pt x="6870" y="595"/>
                  <a:pt x="6135" y="0"/>
                  <a:pt x="5372" y="0"/>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6;p16">
            <a:extLst>
              <a:ext uri="{FF2B5EF4-FFF2-40B4-BE49-F238E27FC236}">
                <a16:creationId xmlns:a16="http://schemas.microsoft.com/office/drawing/2014/main" id="{360D4240-6086-6C31-2F17-29FD134488C8}"/>
              </a:ext>
            </a:extLst>
          </p:cNvPr>
          <p:cNvSpPr/>
          <p:nvPr/>
        </p:nvSpPr>
        <p:spPr>
          <a:xfrm>
            <a:off x="2340713" y="3200543"/>
            <a:ext cx="4433692" cy="819550"/>
          </a:xfrm>
          <a:custGeom>
            <a:avLst/>
            <a:gdLst/>
            <a:ahLst/>
            <a:cxnLst/>
            <a:rect l="l" t="t" r="r" b="b"/>
            <a:pathLst>
              <a:path w="114123" h="30135" extrusionOk="0">
                <a:moveTo>
                  <a:pt x="14836" y="0"/>
                </a:moveTo>
                <a:lnTo>
                  <a:pt x="1" y="15061"/>
                </a:lnTo>
                <a:lnTo>
                  <a:pt x="14836" y="30135"/>
                </a:lnTo>
                <a:lnTo>
                  <a:pt x="114122" y="30135"/>
                </a:lnTo>
                <a:lnTo>
                  <a:pt x="101252" y="17276"/>
                </a:lnTo>
                <a:cubicBezTo>
                  <a:pt x="100644" y="16669"/>
                  <a:pt x="100335" y="15871"/>
                  <a:pt x="100335" y="15061"/>
                </a:cubicBezTo>
                <a:cubicBezTo>
                  <a:pt x="100335" y="14264"/>
                  <a:pt x="100644" y="13466"/>
                  <a:pt x="101252" y="12859"/>
                </a:cubicBezTo>
                <a:lnTo>
                  <a:pt x="114110" y="0"/>
                </a:lnTo>
                <a:close/>
              </a:path>
            </a:pathLst>
          </a:custGeom>
          <a:solidFill>
            <a:schemeClr val="bg1">
              <a:lumMod val="85000"/>
            </a:schemeClr>
          </a:solidFill>
          <a:ln cmpd="dbl">
            <a:solidFill>
              <a:schemeClr val="accent6">
                <a:lumMod val="75000"/>
              </a:schemeClr>
            </a:solidFill>
            <a:extLst>
              <a:ext uri="{C807C97D-BFC1-408E-A445-0C87EB9F89A2}">
                <ask:lineSketchStyleProps xmlns:ask="http://schemas.microsoft.com/office/drawing/2018/sketchyshapes" sd="1391384071">
                  <a:custGeom>
                    <a:avLst/>
                    <a:gdLst>
                      <a:gd name="connsiteX0" fmla="*/ 576380 w 4433694"/>
                      <a:gd name="connsiteY0" fmla="*/ 0 h 819550"/>
                      <a:gd name="connsiteX1" fmla="*/ 293972 w 4433694"/>
                      <a:gd name="connsiteY1" fmla="*/ 200703 h 819550"/>
                      <a:gd name="connsiteX2" fmla="*/ 38 w 4433694"/>
                      <a:gd name="connsiteY2" fmla="*/ 409598 h 819550"/>
                      <a:gd name="connsiteX3" fmla="*/ 299736 w 4433694"/>
                      <a:gd name="connsiteY3" fmla="*/ 622773 h 819550"/>
                      <a:gd name="connsiteX4" fmla="*/ 576380 w 4433694"/>
                      <a:gd name="connsiteY4" fmla="*/ 819550 h 819550"/>
                      <a:gd name="connsiteX5" fmla="*/ 1219259 w 4433694"/>
                      <a:gd name="connsiteY5" fmla="*/ 819550 h 819550"/>
                      <a:gd name="connsiteX6" fmla="*/ 1823566 w 4433694"/>
                      <a:gd name="connsiteY6" fmla="*/ 819550 h 819550"/>
                      <a:gd name="connsiteX7" fmla="*/ 2543590 w 4433694"/>
                      <a:gd name="connsiteY7" fmla="*/ 819550 h 819550"/>
                      <a:gd name="connsiteX8" fmla="*/ 3225042 w 4433694"/>
                      <a:gd name="connsiteY8" fmla="*/ 819550 h 819550"/>
                      <a:gd name="connsiteX9" fmla="*/ 3790776 w 4433694"/>
                      <a:gd name="connsiteY9" fmla="*/ 819550 h 819550"/>
                      <a:gd name="connsiteX10" fmla="*/ 4433655 w 4433694"/>
                      <a:gd name="connsiteY10" fmla="*/ 819550 h 819550"/>
                      <a:gd name="connsiteX11" fmla="*/ 3933653 w 4433694"/>
                      <a:gd name="connsiteY11" fmla="*/ 469837 h 819550"/>
                      <a:gd name="connsiteX12" fmla="*/ 3898028 w 4433694"/>
                      <a:gd name="connsiteY12" fmla="*/ 409598 h 819550"/>
                      <a:gd name="connsiteX13" fmla="*/ 3933653 w 4433694"/>
                      <a:gd name="connsiteY13" fmla="*/ 349712 h 819550"/>
                      <a:gd name="connsiteX14" fmla="*/ 4433188 w 4433694"/>
                      <a:gd name="connsiteY14" fmla="*/ 0 h 819550"/>
                      <a:gd name="connsiteX15" fmla="*/ 3867523 w 4433694"/>
                      <a:gd name="connsiteY15" fmla="*/ 0 h 819550"/>
                      <a:gd name="connsiteX16" fmla="*/ 3263290 w 4433694"/>
                      <a:gd name="connsiteY16" fmla="*/ 0 h 819550"/>
                      <a:gd name="connsiteX17" fmla="*/ 2659056 w 4433694"/>
                      <a:gd name="connsiteY17" fmla="*/ 0 h 819550"/>
                      <a:gd name="connsiteX18" fmla="*/ 2093391 w 4433694"/>
                      <a:gd name="connsiteY18" fmla="*/ 0 h 819550"/>
                      <a:gd name="connsiteX19" fmla="*/ 1373454 w 4433694"/>
                      <a:gd name="connsiteY19" fmla="*/ 0 h 819550"/>
                      <a:gd name="connsiteX20" fmla="*/ 576380 w 4433694"/>
                      <a:gd name="connsiteY20" fmla="*/ 0 h 81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33694" h="819550" fill="none" extrusionOk="0">
                        <a:moveTo>
                          <a:pt x="576380" y="0"/>
                        </a:moveTo>
                        <a:cubicBezTo>
                          <a:pt x="477068" y="66689"/>
                          <a:pt x="409084" y="103096"/>
                          <a:pt x="293972" y="200703"/>
                        </a:cubicBezTo>
                        <a:cubicBezTo>
                          <a:pt x="178860" y="298310"/>
                          <a:pt x="67107" y="362121"/>
                          <a:pt x="38" y="409598"/>
                        </a:cubicBezTo>
                        <a:cubicBezTo>
                          <a:pt x="86370" y="475668"/>
                          <a:pt x="162919" y="513662"/>
                          <a:pt x="299736" y="622773"/>
                        </a:cubicBezTo>
                        <a:cubicBezTo>
                          <a:pt x="436553" y="731884"/>
                          <a:pt x="441187" y="738144"/>
                          <a:pt x="576380" y="819550"/>
                        </a:cubicBezTo>
                        <a:cubicBezTo>
                          <a:pt x="764589" y="838927"/>
                          <a:pt x="1056879" y="821296"/>
                          <a:pt x="1219259" y="819550"/>
                        </a:cubicBezTo>
                        <a:cubicBezTo>
                          <a:pt x="1381639" y="817804"/>
                          <a:pt x="1552934" y="846933"/>
                          <a:pt x="1823566" y="819550"/>
                        </a:cubicBezTo>
                        <a:cubicBezTo>
                          <a:pt x="2094198" y="792167"/>
                          <a:pt x="2218086" y="790087"/>
                          <a:pt x="2543590" y="819550"/>
                        </a:cubicBezTo>
                        <a:cubicBezTo>
                          <a:pt x="2869094" y="849013"/>
                          <a:pt x="3000163" y="785733"/>
                          <a:pt x="3225042" y="819550"/>
                        </a:cubicBezTo>
                        <a:cubicBezTo>
                          <a:pt x="3449921" y="853367"/>
                          <a:pt x="3652015" y="812479"/>
                          <a:pt x="3790776" y="819550"/>
                        </a:cubicBezTo>
                        <a:cubicBezTo>
                          <a:pt x="3929537" y="826621"/>
                          <a:pt x="4152356" y="793869"/>
                          <a:pt x="4433655" y="819550"/>
                        </a:cubicBezTo>
                        <a:cubicBezTo>
                          <a:pt x="4235687" y="651397"/>
                          <a:pt x="4055589" y="570516"/>
                          <a:pt x="3933653" y="469837"/>
                        </a:cubicBezTo>
                        <a:cubicBezTo>
                          <a:pt x="3911952" y="453850"/>
                          <a:pt x="3896697" y="431473"/>
                          <a:pt x="3898028" y="409598"/>
                        </a:cubicBezTo>
                        <a:cubicBezTo>
                          <a:pt x="3898328" y="384125"/>
                          <a:pt x="3906907" y="364554"/>
                          <a:pt x="3933653" y="349712"/>
                        </a:cubicBezTo>
                        <a:cubicBezTo>
                          <a:pt x="4075585" y="231084"/>
                          <a:pt x="4320437" y="88367"/>
                          <a:pt x="4433188" y="0"/>
                        </a:cubicBezTo>
                        <a:cubicBezTo>
                          <a:pt x="4183371" y="-7576"/>
                          <a:pt x="4001376" y="19374"/>
                          <a:pt x="3867523" y="0"/>
                        </a:cubicBezTo>
                        <a:cubicBezTo>
                          <a:pt x="3733671" y="-19374"/>
                          <a:pt x="3564684" y="13133"/>
                          <a:pt x="3263290" y="0"/>
                        </a:cubicBezTo>
                        <a:cubicBezTo>
                          <a:pt x="2961896" y="-13133"/>
                          <a:pt x="2843387" y="15636"/>
                          <a:pt x="2659056" y="0"/>
                        </a:cubicBezTo>
                        <a:cubicBezTo>
                          <a:pt x="2474725" y="-15636"/>
                          <a:pt x="2270226" y="22054"/>
                          <a:pt x="2093391" y="0"/>
                        </a:cubicBezTo>
                        <a:cubicBezTo>
                          <a:pt x="1916556" y="-22054"/>
                          <a:pt x="1659208" y="-12924"/>
                          <a:pt x="1373454" y="0"/>
                        </a:cubicBezTo>
                        <a:cubicBezTo>
                          <a:pt x="1087700" y="12924"/>
                          <a:pt x="964431" y="-29893"/>
                          <a:pt x="576380" y="0"/>
                        </a:cubicBezTo>
                        <a:close/>
                      </a:path>
                      <a:path w="4433694" h="819550" stroke="0" extrusionOk="0">
                        <a:moveTo>
                          <a:pt x="576380" y="0"/>
                        </a:moveTo>
                        <a:cubicBezTo>
                          <a:pt x="431770" y="83966"/>
                          <a:pt x="399927" y="121937"/>
                          <a:pt x="282446" y="208895"/>
                        </a:cubicBezTo>
                        <a:cubicBezTo>
                          <a:pt x="164965" y="295853"/>
                          <a:pt x="137693" y="315912"/>
                          <a:pt x="38" y="409598"/>
                        </a:cubicBezTo>
                        <a:cubicBezTo>
                          <a:pt x="73771" y="459550"/>
                          <a:pt x="209204" y="558212"/>
                          <a:pt x="282446" y="610474"/>
                        </a:cubicBezTo>
                        <a:cubicBezTo>
                          <a:pt x="355688" y="662737"/>
                          <a:pt x="445139" y="736884"/>
                          <a:pt x="576380" y="819550"/>
                        </a:cubicBezTo>
                        <a:cubicBezTo>
                          <a:pt x="849702" y="851951"/>
                          <a:pt x="1082120" y="844854"/>
                          <a:pt x="1296405" y="819550"/>
                        </a:cubicBezTo>
                        <a:cubicBezTo>
                          <a:pt x="1510690" y="794246"/>
                          <a:pt x="1662138" y="848797"/>
                          <a:pt x="1900711" y="819550"/>
                        </a:cubicBezTo>
                        <a:cubicBezTo>
                          <a:pt x="2139284" y="790303"/>
                          <a:pt x="2287411" y="815101"/>
                          <a:pt x="2466445" y="819550"/>
                        </a:cubicBezTo>
                        <a:cubicBezTo>
                          <a:pt x="2645479" y="823999"/>
                          <a:pt x="3004284" y="823510"/>
                          <a:pt x="3186469" y="819550"/>
                        </a:cubicBezTo>
                        <a:cubicBezTo>
                          <a:pt x="3368654" y="815590"/>
                          <a:pt x="3710900" y="803954"/>
                          <a:pt x="3867921" y="819550"/>
                        </a:cubicBezTo>
                        <a:cubicBezTo>
                          <a:pt x="4024942" y="835146"/>
                          <a:pt x="4193162" y="842445"/>
                          <a:pt x="4433655" y="819550"/>
                        </a:cubicBezTo>
                        <a:cubicBezTo>
                          <a:pt x="4334644" y="715507"/>
                          <a:pt x="4145982" y="603168"/>
                          <a:pt x="3933653" y="469837"/>
                        </a:cubicBezTo>
                        <a:cubicBezTo>
                          <a:pt x="3908097" y="448682"/>
                          <a:pt x="3895660" y="433991"/>
                          <a:pt x="3898028" y="409598"/>
                        </a:cubicBezTo>
                        <a:cubicBezTo>
                          <a:pt x="3898649" y="387824"/>
                          <a:pt x="3911543" y="361855"/>
                          <a:pt x="3933653" y="349712"/>
                        </a:cubicBezTo>
                        <a:cubicBezTo>
                          <a:pt x="4178130" y="203114"/>
                          <a:pt x="4249877" y="100581"/>
                          <a:pt x="4433188" y="0"/>
                        </a:cubicBezTo>
                        <a:cubicBezTo>
                          <a:pt x="4293123" y="6484"/>
                          <a:pt x="4009591" y="13731"/>
                          <a:pt x="3751819" y="0"/>
                        </a:cubicBezTo>
                        <a:cubicBezTo>
                          <a:pt x="3494047" y="-13731"/>
                          <a:pt x="3304107" y="17376"/>
                          <a:pt x="3186153" y="0"/>
                        </a:cubicBezTo>
                        <a:cubicBezTo>
                          <a:pt x="3068199" y="-17376"/>
                          <a:pt x="2806891" y="22888"/>
                          <a:pt x="2466216" y="0"/>
                        </a:cubicBezTo>
                        <a:cubicBezTo>
                          <a:pt x="2125541" y="-22888"/>
                          <a:pt x="2043793" y="-4169"/>
                          <a:pt x="1861983" y="0"/>
                        </a:cubicBezTo>
                        <a:cubicBezTo>
                          <a:pt x="1680173" y="4169"/>
                          <a:pt x="1438664" y="-7104"/>
                          <a:pt x="1219181" y="0"/>
                        </a:cubicBezTo>
                        <a:cubicBezTo>
                          <a:pt x="999698" y="7104"/>
                          <a:pt x="713072" y="259"/>
                          <a:pt x="576380" y="0"/>
                        </a:cubicBezTo>
                        <a:close/>
                      </a:path>
                    </a:pathLst>
                  </a:custGeom>
                  <ask:type>
                    <ask:lineSketchNone/>
                  </ask:type>
                </ask:lineSketchStyleProps>
              </a:ext>
            </a:extLst>
          </a:ln>
        </p:spPr>
        <p:txBody>
          <a:bodyPr spcFirstLastPara="1" wrap="square" lIns="548625" tIns="91425" rIns="5486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Candara" panose="020E0502030303020204" pitchFamily="34" charset="0"/>
                <a:ea typeface="+mn-ea"/>
                <a:cs typeface="+mn-cs"/>
              </a:rPr>
              <a:t>Determine one achievable goal for each improvement area of focus</a:t>
            </a:r>
          </a:p>
        </p:txBody>
      </p:sp>
      <p:sp>
        <p:nvSpPr>
          <p:cNvPr id="15" name="Google Shape;97;p16">
            <a:extLst>
              <a:ext uri="{FF2B5EF4-FFF2-40B4-BE49-F238E27FC236}">
                <a16:creationId xmlns:a16="http://schemas.microsoft.com/office/drawing/2014/main" id="{C8A9E434-6820-4503-76C4-3BFF7E09F91D}"/>
              </a:ext>
            </a:extLst>
          </p:cNvPr>
          <p:cNvSpPr txBox="1"/>
          <p:nvPr/>
        </p:nvSpPr>
        <p:spPr>
          <a:xfrm>
            <a:off x="600074" y="3401311"/>
            <a:ext cx="1772132"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500">
                <a:solidFill>
                  <a:schemeClr val="accent2"/>
                </a:solidFill>
                <a:latin typeface="Fira Sans Extra Condensed Medium"/>
                <a:ea typeface="Fira Sans Extra Condensed Medium"/>
                <a:cs typeface="Fira Sans Extra Condensed Medium"/>
                <a:sym typeface="Fira Sans Extra Condensed Medium"/>
              </a:rPr>
              <a:t>Goals</a:t>
            </a:r>
            <a:endParaRPr sz="3500">
              <a:solidFill>
                <a:schemeClr val="accent2"/>
              </a:solidFill>
              <a:latin typeface="Fira Sans Extra Condensed Medium"/>
              <a:ea typeface="Fira Sans Extra Condensed Medium"/>
              <a:cs typeface="Fira Sans Extra Condensed Medium"/>
              <a:sym typeface="Fira Sans Extra Condensed Medium"/>
            </a:endParaRPr>
          </a:p>
        </p:txBody>
      </p:sp>
      <p:sp>
        <p:nvSpPr>
          <p:cNvPr id="6" name="Google Shape;93;p16">
            <a:extLst>
              <a:ext uri="{FF2B5EF4-FFF2-40B4-BE49-F238E27FC236}">
                <a16:creationId xmlns:a16="http://schemas.microsoft.com/office/drawing/2014/main" id="{8DA0A241-997E-A39C-63C0-B943D515E879}"/>
              </a:ext>
            </a:extLst>
          </p:cNvPr>
          <p:cNvSpPr txBox="1"/>
          <p:nvPr/>
        </p:nvSpPr>
        <p:spPr>
          <a:xfrm>
            <a:off x="7127569" y="3350694"/>
            <a:ext cx="1329377" cy="481200"/>
          </a:xfrm>
          <a:prstGeom prst="rect">
            <a:avLst/>
          </a:prstGeom>
          <a:noFill/>
          <a:ln>
            <a:noFill/>
          </a:ln>
        </p:spPr>
        <p:txBody>
          <a:bodyPr spcFirstLastPara="1" wrap="square" lIns="91425" tIns="91425" rIns="91425" bIns="91425" anchor="ctr" anchorCtr="0">
            <a:noAutofit/>
          </a:bodyPr>
          <a:lstStyle/>
          <a:p>
            <a:pPr lvl="0" indent="0" algn="r">
              <a:spcBef>
                <a:spcPts val="0"/>
              </a:spcBef>
              <a:spcAft>
                <a:spcPts val="0"/>
              </a:spcAft>
              <a:buNone/>
            </a:pPr>
            <a:r>
              <a:rPr lang="en" sz="3500" b="1">
                <a:solidFill>
                  <a:schemeClr val="accent5">
                    <a:lumMod val="50000"/>
                  </a:schemeClr>
                </a:solidFill>
                <a:latin typeface="Fira Sans Extra Condensed Medium"/>
                <a:sym typeface="Fira Sans Extra Condensed Medium"/>
              </a:rPr>
              <a:t>Step 2</a:t>
            </a:r>
            <a:endParaRPr sz="3500" b="1">
              <a:solidFill>
                <a:schemeClr val="accent5">
                  <a:lumMod val="50000"/>
                </a:schemeClr>
              </a:solidFill>
              <a:latin typeface="Fira Sans Extra Condensed Medium"/>
              <a:sym typeface="Fira Sans Extra Condensed Medium"/>
            </a:endParaRPr>
          </a:p>
        </p:txBody>
      </p:sp>
      <p:sp>
        <p:nvSpPr>
          <p:cNvPr id="30" name="Google Shape;112;p16">
            <a:extLst>
              <a:ext uri="{FF2B5EF4-FFF2-40B4-BE49-F238E27FC236}">
                <a16:creationId xmlns:a16="http://schemas.microsoft.com/office/drawing/2014/main" id="{E6EC749F-52DA-F521-C0F8-D16358EA76AE}"/>
              </a:ext>
              <a:ext uri="{C183D7F6-B498-43B3-948B-1728B52AA6E4}">
                <adec:decorative xmlns:adec="http://schemas.microsoft.com/office/drawing/2017/decorative" val="1"/>
              </a:ext>
            </a:extLst>
          </p:cNvPr>
          <p:cNvSpPr/>
          <p:nvPr/>
        </p:nvSpPr>
        <p:spPr>
          <a:xfrm>
            <a:off x="2211907" y="2243729"/>
            <a:ext cx="734890" cy="923575"/>
          </a:xfrm>
          <a:custGeom>
            <a:avLst/>
            <a:gdLst/>
            <a:ahLst/>
            <a:cxnLst/>
            <a:rect l="l" t="t" r="r" b="b"/>
            <a:pathLst>
              <a:path w="22647" h="36943" extrusionOk="0">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3;p16">
            <a:extLst>
              <a:ext uri="{FF2B5EF4-FFF2-40B4-BE49-F238E27FC236}">
                <a16:creationId xmlns:a16="http://schemas.microsoft.com/office/drawing/2014/main" id="{C27220C2-065D-8AC7-B1C5-EE3B74724A7E}"/>
              </a:ext>
              <a:ext uri="{C183D7F6-B498-43B3-948B-1728B52AA6E4}">
                <adec:decorative xmlns:adec="http://schemas.microsoft.com/office/drawing/2017/decorative" val="1"/>
              </a:ext>
            </a:extLst>
          </p:cNvPr>
          <p:cNvSpPr/>
          <p:nvPr/>
        </p:nvSpPr>
        <p:spPr>
          <a:xfrm>
            <a:off x="2299229" y="2556129"/>
            <a:ext cx="222962" cy="298550"/>
          </a:xfrm>
          <a:custGeom>
            <a:avLst/>
            <a:gdLst/>
            <a:ahLst/>
            <a:cxnLst/>
            <a:rect l="l" t="t" r="r" b="b"/>
            <a:pathLst>
              <a:path w="6871" h="11942" extrusionOk="0">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4;p16">
            <a:extLst>
              <a:ext uri="{FF2B5EF4-FFF2-40B4-BE49-F238E27FC236}">
                <a16:creationId xmlns:a16="http://schemas.microsoft.com/office/drawing/2014/main" id="{0C2E488F-7AB6-21FD-FB11-29862695A676}"/>
              </a:ext>
            </a:extLst>
          </p:cNvPr>
          <p:cNvSpPr/>
          <p:nvPr/>
        </p:nvSpPr>
        <p:spPr>
          <a:xfrm>
            <a:off x="2586902" y="2328617"/>
            <a:ext cx="3703234" cy="753400"/>
          </a:xfrm>
          <a:custGeom>
            <a:avLst/>
            <a:gdLst/>
            <a:ahLst/>
            <a:cxnLst/>
            <a:rect l="l" t="t" r="r" b="b"/>
            <a:pathLst>
              <a:path w="114122" h="30136" extrusionOk="0">
                <a:moveTo>
                  <a:pt x="0" y="0"/>
                </a:moveTo>
                <a:lnTo>
                  <a:pt x="12871" y="12859"/>
                </a:lnTo>
                <a:cubicBezTo>
                  <a:pt x="13478" y="13466"/>
                  <a:pt x="13788" y="14276"/>
                  <a:pt x="13788" y="15074"/>
                </a:cubicBezTo>
                <a:cubicBezTo>
                  <a:pt x="13788" y="15871"/>
                  <a:pt x="13478" y="16669"/>
                  <a:pt x="12871" y="17276"/>
                </a:cubicBezTo>
                <a:lnTo>
                  <a:pt x="12" y="30135"/>
                </a:lnTo>
                <a:lnTo>
                  <a:pt x="99286" y="30135"/>
                </a:lnTo>
                <a:lnTo>
                  <a:pt x="114122" y="15074"/>
                </a:lnTo>
                <a:lnTo>
                  <a:pt x="99286" y="0"/>
                </a:lnTo>
                <a:close/>
              </a:path>
            </a:pathLst>
          </a:custGeom>
          <a:solidFill>
            <a:schemeClr val="bg1">
              <a:lumMod val="85000"/>
            </a:schemeClr>
          </a:solidFill>
          <a:ln w="12700" cmpd="dbl">
            <a:solidFill>
              <a:schemeClr val="tx1"/>
            </a:solidFill>
            <a:extLst>
              <a:ext uri="{C807C97D-BFC1-408E-A445-0C87EB9F89A2}">
                <ask:lineSketchStyleProps xmlns:ask="http://schemas.microsoft.com/office/drawing/2018/sketchyshapes" sd="2119045456">
                  <a:custGeom>
                    <a:avLst/>
                    <a:gdLst>
                      <a:gd name="connsiteX0" fmla="*/ 0 w 3703234"/>
                      <a:gd name="connsiteY0" fmla="*/ 0 h 753400"/>
                      <a:gd name="connsiteX1" fmla="*/ 417661 w 3703234"/>
                      <a:gd name="connsiteY1" fmla="*/ 321475 h 753400"/>
                      <a:gd name="connsiteX2" fmla="*/ 447417 w 3703234"/>
                      <a:gd name="connsiteY2" fmla="*/ 376850 h 753400"/>
                      <a:gd name="connsiteX3" fmla="*/ 417661 w 3703234"/>
                      <a:gd name="connsiteY3" fmla="*/ 431900 h 753400"/>
                      <a:gd name="connsiteX4" fmla="*/ 389 w 3703234"/>
                      <a:gd name="connsiteY4" fmla="*/ 753375 h 753400"/>
                      <a:gd name="connsiteX5" fmla="*/ 709101 w 3703234"/>
                      <a:gd name="connsiteY5" fmla="*/ 753375 h 753400"/>
                      <a:gd name="connsiteX6" fmla="*/ 1353385 w 3703234"/>
                      <a:gd name="connsiteY6" fmla="*/ 753375 h 753400"/>
                      <a:gd name="connsiteX7" fmla="*/ 1965455 w 3703234"/>
                      <a:gd name="connsiteY7" fmla="*/ 753375 h 753400"/>
                      <a:gd name="connsiteX8" fmla="*/ 2577525 w 3703234"/>
                      <a:gd name="connsiteY8" fmla="*/ 753375 h 753400"/>
                      <a:gd name="connsiteX9" fmla="*/ 3221809 w 3703234"/>
                      <a:gd name="connsiteY9" fmla="*/ 753375 h 753400"/>
                      <a:gd name="connsiteX10" fmla="*/ 3703234 w 3703234"/>
                      <a:gd name="connsiteY10" fmla="*/ 376850 h 753400"/>
                      <a:gd name="connsiteX11" fmla="*/ 3221809 w 3703234"/>
                      <a:gd name="connsiteY11" fmla="*/ 0 h 753400"/>
                      <a:gd name="connsiteX12" fmla="*/ 2577447 w 3703234"/>
                      <a:gd name="connsiteY12" fmla="*/ 0 h 753400"/>
                      <a:gd name="connsiteX13" fmla="*/ 1900867 w 3703234"/>
                      <a:gd name="connsiteY13" fmla="*/ 0 h 753400"/>
                      <a:gd name="connsiteX14" fmla="*/ 1353160 w 3703234"/>
                      <a:gd name="connsiteY14" fmla="*/ 0 h 753400"/>
                      <a:gd name="connsiteX15" fmla="*/ 708798 w 3703234"/>
                      <a:gd name="connsiteY15" fmla="*/ 0 h 753400"/>
                      <a:gd name="connsiteX16" fmla="*/ 0 w 3703234"/>
                      <a:gd name="connsiteY16" fmla="*/ 0 h 75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3234" h="753400" fill="none" extrusionOk="0">
                        <a:moveTo>
                          <a:pt x="0" y="0"/>
                        </a:moveTo>
                        <a:cubicBezTo>
                          <a:pt x="125177" y="72902"/>
                          <a:pt x="226301" y="169680"/>
                          <a:pt x="417661" y="321475"/>
                        </a:cubicBezTo>
                        <a:cubicBezTo>
                          <a:pt x="438488" y="335676"/>
                          <a:pt x="451724" y="354586"/>
                          <a:pt x="447417" y="376850"/>
                        </a:cubicBezTo>
                        <a:cubicBezTo>
                          <a:pt x="449369" y="397225"/>
                          <a:pt x="435700" y="418833"/>
                          <a:pt x="417661" y="431900"/>
                        </a:cubicBezTo>
                        <a:cubicBezTo>
                          <a:pt x="252235" y="564499"/>
                          <a:pt x="108682" y="642471"/>
                          <a:pt x="389" y="753375"/>
                        </a:cubicBezTo>
                        <a:cubicBezTo>
                          <a:pt x="231239" y="776851"/>
                          <a:pt x="515305" y="753978"/>
                          <a:pt x="709101" y="753375"/>
                        </a:cubicBezTo>
                        <a:cubicBezTo>
                          <a:pt x="902897" y="752772"/>
                          <a:pt x="1172942" y="774420"/>
                          <a:pt x="1353385" y="753375"/>
                        </a:cubicBezTo>
                        <a:cubicBezTo>
                          <a:pt x="1533828" y="732330"/>
                          <a:pt x="1841128" y="779048"/>
                          <a:pt x="1965455" y="753375"/>
                        </a:cubicBezTo>
                        <a:cubicBezTo>
                          <a:pt x="2089782" y="727703"/>
                          <a:pt x="2314272" y="775992"/>
                          <a:pt x="2577525" y="753375"/>
                        </a:cubicBezTo>
                        <a:cubicBezTo>
                          <a:pt x="2840778" y="730759"/>
                          <a:pt x="3088429" y="748404"/>
                          <a:pt x="3221809" y="753375"/>
                        </a:cubicBezTo>
                        <a:cubicBezTo>
                          <a:pt x="3317790" y="654313"/>
                          <a:pt x="3574820" y="445153"/>
                          <a:pt x="3703234" y="376850"/>
                        </a:cubicBezTo>
                        <a:cubicBezTo>
                          <a:pt x="3616208" y="288794"/>
                          <a:pt x="3418940" y="138361"/>
                          <a:pt x="3221809" y="0"/>
                        </a:cubicBezTo>
                        <a:cubicBezTo>
                          <a:pt x="2901683" y="6386"/>
                          <a:pt x="2849628" y="9245"/>
                          <a:pt x="2577447" y="0"/>
                        </a:cubicBezTo>
                        <a:cubicBezTo>
                          <a:pt x="2305266" y="-9245"/>
                          <a:pt x="2104201" y="-30141"/>
                          <a:pt x="1900867" y="0"/>
                        </a:cubicBezTo>
                        <a:cubicBezTo>
                          <a:pt x="1697533" y="30141"/>
                          <a:pt x="1524011" y="-22773"/>
                          <a:pt x="1353160" y="0"/>
                        </a:cubicBezTo>
                        <a:cubicBezTo>
                          <a:pt x="1182309" y="22773"/>
                          <a:pt x="913064" y="-11908"/>
                          <a:pt x="708798" y="0"/>
                        </a:cubicBezTo>
                        <a:cubicBezTo>
                          <a:pt x="504532" y="11908"/>
                          <a:pt x="345695" y="32989"/>
                          <a:pt x="0" y="0"/>
                        </a:cubicBezTo>
                        <a:close/>
                      </a:path>
                      <a:path w="3703234" h="753400" stroke="0" extrusionOk="0">
                        <a:moveTo>
                          <a:pt x="0" y="0"/>
                        </a:moveTo>
                        <a:cubicBezTo>
                          <a:pt x="77867" y="74138"/>
                          <a:pt x="216859" y="167026"/>
                          <a:pt x="417661" y="321475"/>
                        </a:cubicBezTo>
                        <a:cubicBezTo>
                          <a:pt x="438930" y="335554"/>
                          <a:pt x="443451" y="356363"/>
                          <a:pt x="447417" y="376850"/>
                        </a:cubicBezTo>
                        <a:cubicBezTo>
                          <a:pt x="450379" y="395465"/>
                          <a:pt x="437657" y="418471"/>
                          <a:pt x="417661" y="431900"/>
                        </a:cubicBezTo>
                        <a:cubicBezTo>
                          <a:pt x="219402" y="581811"/>
                          <a:pt x="131232" y="628301"/>
                          <a:pt x="389" y="753375"/>
                        </a:cubicBezTo>
                        <a:cubicBezTo>
                          <a:pt x="133169" y="721986"/>
                          <a:pt x="444402" y="731143"/>
                          <a:pt x="644673" y="753375"/>
                        </a:cubicBezTo>
                        <a:cubicBezTo>
                          <a:pt x="844944" y="775607"/>
                          <a:pt x="1000328" y="731412"/>
                          <a:pt x="1353385" y="753375"/>
                        </a:cubicBezTo>
                        <a:cubicBezTo>
                          <a:pt x="1706442" y="775338"/>
                          <a:pt x="1833557" y="773524"/>
                          <a:pt x="2062098" y="753375"/>
                        </a:cubicBezTo>
                        <a:cubicBezTo>
                          <a:pt x="2290639" y="733226"/>
                          <a:pt x="2901093" y="705840"/>
                          <a:pt x="3221809" y="753375"/>
                        </a:cubicBezTo>
                        <a:cubicBezTo>
                          <a:pt x="3421071" y="601632"/>
                          <a:pt x="3543153" y="507481"/>
                          <a:pt x="3703234" y="376850"/>
                        </a:cubicBezTo>
                        <a:cubicBezTo>
                          <a:pt x="3554193" y="238553"/>
                          <a:pt x="3304072" y="97442"/>
                          <a:pt x="3221809" y="0"/>
                        </a:cubicBezTo>
                        <a:cubicBezTo>
                          <a:pt x="2953716" y="12391"/>
                          <a:pt x="2918495" y="-9156"/>
                          <a:pt x="2641883" y="0"/>
                        </a:cubicBezTo>
                        <a:cubicBezTo>
                          <a:pt x="2365271" y="9156"/>
                          <a:pt x="2277018" y="3070"/>
                          <a:pt x="2029740" y="0"/>
                        </a:cubicBezTo>
                        <a:cubicBezTo>
                          <a:pt x="1782462" y="-3070"/>
                          <a:pt x="1594540" y="-33276"/>
                          <a:pt x="1353160" y="0"/>
                        </a:cubicBezTo>
                        <a:cubicBezTo>
                          <a:pt x="1111780" y="33276"/>
                          <a:pt x="1019638" y="-19753"/>
                          <a:pt x="708798" y="0"/>
                        </a:cubicBezTo>
                        <a:cubicBezTo>
                          <a:pt x="397958" y="19753"/>
                          <a:pt x="285196" y="-26692"/>
                          <a:pt x="0" y="0"/>
                        </a:cubicBezTo>
                        <a:close/>
                      </a:path>
                    </a:pathLst>
                  </a:custGeom>
                  <ask:type>
                    <ask:lineSketchNone/>
                  </ask:type>
                </ask:lineSketchStyleProps>
              </a:ext>
            </a:extLst>
          </a:ln>
        </p:spPr>
        <p:txBody>
          <a:bodyPr spcFirstLastPara="1" wrap="square" lIns="548625" tIns="91425" rIns="548625" bIns="91425" anchor="ctr" anchorCtr="0">
            <a:noAutofit/>
          </a:bodyPr>
          <a:lstStyle/>
          <a:p>
            <a:pPr marL="0" lvl="0" indent="0" algn="ctr" rtl="0">
              <a:spcBef>
                <a:spcPts val="0"/>
              </a:spcBef>
              <a:spcAft>
                <a:spcPts val="0"/>
              </a:spcAft>
              <a:buClr>
                <a:schemeClr val="dk1"/>
              </a:buClr>
              <a:buSzPts val="1100"/>
              <a:buFont typeface="Arial"/>
              <a:buNone/>
            </a:pPr>
            <a:r>
              <a:rPr kumimoji="0" lang="en-US"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Select no more than 2-3 indicators</a:t>
            </a:r>
            <a:endParaRPr dirty="0">
              <a:solidFill>
                <a:srgbClr val="434343"/>
              </a:solidFill>
              <a:latin typeface="Roboto"/>
              <a:ea typeface="Roboto"/>
              <a:cs typeface="Roboto"/>
              <a:sym typeface="Roboto"/>
            </a:endParaRPr>
          </a:p>
        </p:txBody>
      </p:sp>
      <p:sp>
        <p:nvSpPr>
          <p:cNvPr id="33" name="Google Shape;115;p16">
            <a:extLst>
              <a:ext uri="{FF2B5EF4-FFF2-40B4-BE49-F238E27FC236}">
                <a16:creationId xmlns:a16="http://schemas.microsoft.com/office/drawing/2014/main" id="{C90F1F20-F351-0EF8-FDED-684E54511D4E}"/>
              </a:ext>
            </a:extLst>
          </p:cNvPr>
          <p:cNvSpPr txBox="1"/>
          <p:nvPr/>
        </p:nvSpPr>
        <p:spPr>
          <a:xfrm>
            <a:off x="6259992" y="2462528"/>
            <a:ext cx="2000294"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500" dirty="0">
                <a:solidFill>
                  <a:schemeClr val="accent2"/>
                </a:solidFill>
                <a:latin typeface="Fira Sans Extra Condensed Medium"/>
                <a:sym typeface="Fira Sans Extra Condensed Medium"/>
              </a:rPr>
              <a:t>Indicators</a:t>
            </a:r>
            <a:endParaRPr sz="3500" dirty="0">
              <a:solidFill>
                <a:schemeClr val="accent2"/>
              </a:solidFill>
              <a:latin typeface="Fira Sans Extra Condensed Medium"/>
              <a:sym typeface="Fira Sans Extra Condensed Medium"/>
            </a:endParaRPr>
          </a:p>
        </p:txBody>
      </p:sp>
      <p:sp>
        <p:nvSpPr>
          <p:cNvPr id="29" name="Google Shape;111;p16">
            <a:extLst>
              <a:ext uri="{FF2B5EF4-FFF2-40B4-BE49-F238E27FC236}">
                <a16:creationId xmlns:a16="http://schemas.microsoft.com/office/drawing/2014/main" id="{1498A0A8-47C9-BE41-D236-ED874A64F574}"/>
              </a:ext>
            </a:extLst>
          </p:cNvPr>
          <p:cNvSpPr txBox="1"/>
          <p:nvPr/>
        </p:nvSpPr>
        <p:spPr>
          <a:xfrm>
            <a:off x="951151" y="2453929"/>
            <a:ext cx="1306396" cy="481200"/>
          </a:xfrm>
          <a:prstGeom prst="rect">
            <a:avLst/>
          </a:prstGeom>
          <a:noFill/>
          <a:ln>
            <a:noFill/>
          </a:ln>
        </p:spPr>
        <p:txBody>
          <a:bodyPr spcFirstLastPara="1" wrap="square" lIns="91425" tIns="91425" rIns="91425" bIns="91425" anchor="ctr" anchorCtr="0">
            <a:noAutofit/>
          </a:bodyPr>
          <a:lstStyle/>
          <a:p>
            <a:pPr algn="r"/>
            <a:r>
              <a:rPr lang="en" sz="3500" b="1" dirty="0">
                <a:solidFill>
                  <a:schemeClr val="accent5">
                    <a:lumMod val="50000"/>
                  </a:schemeClr>
                </a:solidFill>
                <a:latin typeface="Fira Sans Extra Condensed Medium"/>
                <a:sym typeface="Fira Sans Extra Condensed Medium"/>
              </a:rPr>
              <a:t>Step1</a:t>
            </a:r>
            <a:endParaRPr sz="3500" b="1" dirty="0">
              <a:solidFill>
                <a:schemeClr val="accent5">
                  <a:lumMod val="50000"/>
                </a:schemeClr>
              </a:solidFill>
              <a:latin typeface="Fira Sans Extra Condensed Medium"/>
              <a:sym typeface="Fira Sans Extra Condensed Medium"/>
            </a:endParaRPr>
          </a:p>
        </p:txBody>
      </p:sp>
      <p:sp>
        <p:nvSpPr>
          <p:cNvPr id="3" name="TextBox 2">
            <a:extLst>
              <a:ext uri="{FF2B5EF4-FFF2-40B4-BE49-F238E27FC236}">
                <a16:creationId xmlns:a16="http://schemas.microsoft.com/office/drawing/2014/main" id="{A724D55A-71CB-CB16-818C-B7FED23EF25B}"/>
              </a:ext>
            </a:extLst>
          </p:cNvPr>
          <p:cNvSpPr txBox="1"/>
          <p:nvPr/>
        </p:nvSpPr>
        <p:spPr>
          <a:xfrm>
            <a:off x="-1416050" y="1712759"/>
            <a:ext cx="8676188" cy="461665"/>
          </a:xfrm>
          <a:prstGeom prst="rect">
            <a:avLst/>
          </a:prstGeom>
          <a:noFill/>
        </p:spPr>
        <p:txBody>
          <a:bodyPr wrap="square" rtlCol="0">
            <a:spAutoFit/>
          </a:bodyPr>
          <a:lstStyle/>
          <a:p>
            <a:pPr algn="ctr"/>
            <a:r>
              <a:rPr lang="en-US" sz="2400" b="1" dirty="0">
                <a:effectLst/>
                <a:latin typeface="Candara" panose="020E0502030303020204" pitchFamily="34" charset="0"/>
                <a:ea typeface="Times New Roman" panose="02020603050405020304" pitchFamily="18" charset="0"/>
                <a:cs typeface="Times New Roman" panose="02020603050405020304" pitchFamily="18" charset="0"/>
              </a:rPr>
              <a:t>Designed to help focus a team’s efforts:</a:t>
            </a:r>
            <a:endParaRPr lang="en-US" sz="2400" b="1" dirty="0">
              <a:latin typeface="Candara" panose="020E0502030303020204" pitchFamily="34" charset="0"/>
            </a:endParaRPr>
          </a:p>
        </p:txBody>
      </p:sp>
      <p:sp>
        <p:nvSpPr>
          <p:cNvPr id="5" name="Content Placeholder 2">
            <a:extLst>
              <a:ext uri="{FF2B5EF4-FFF2-40B4-BE49-F238E27FC236}">
                <a16:creationId xmlns:a16="http://schemas.microsoft.com/office/drawing/2014/main" id="{0833313E-8F17-A2F2-FB67-8CDF30CD8595}"/>
              </a:ext>
            </a:extLst>
          </p:cNvPr>
          <p:cNvSpPr txBox="1">
            <a:spLocks/>
          </p:cNvSpPr>
          <p:nvPr/>
        </p:nvSpPr>
        <p:spPr>
          <a:xfrm>
            <a:off x="3068877" y="231077"/>
            <a:ext cx="5924811" cy="1325563"/>
          </a:xfrm>
          <a:prstGeom prst="rect">
            <a:avLst/>
          </a:prstGeom>
          <a:solidFill>
            <a:schemeClr val="bg1">
              <a:lumMod val="50000"/>
            </a:schemeClr>
          </a:solidFill>
        </p:spPr>
        <p:txBody>
          <a:bodyPr vert="horz" lIns="91440" tIns="45720" rIns="91440" bIns="45720" rtlCol="0" anchor="ctr">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000" b="1">
                <a:solidFill>
                  <a:schemeClr val="bg1"/>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Times New Roman" panose="02020603050405020304" pitchFamily="18" charset="0"/>
              </a:rPr>
              <a:t>ACTION PLANNING TOOL</a:t>
            </a:r>
            <a:endParaRPr lang="en-US" sz="4000" b="1">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58D69FE4-49B0-F3CF-A67A-2BE968AC7B3D}"/>
              </a:ext>
            </a:extLst>
          </p:cNvPr>
          <p:cNvSpPr>
            <a:spLocks noGrp="1"/>
          </p:cNvSpPr>
          <p:nvPr>
            <p:ph type="title"/>
          </p:nvPr>
        </p:nvSpPr>
        <p:spPr>
          <a:xfrm>
            <a:off x="225498" y="229208"/>
            <a:ext cx="2843379" cy="1325563"/>
          </a:xfrm>
          <a:solidFill>
            <a:srgbClr val="002060"/>
          </a:solidFill>
        </p:spPr>
        <p:txBody>
          <a:bodyPr vert="horz" lIns="91440" tIns="45720" rIns="91440" bIns="45720" numCol="1" rtlCol="0" anchor="ctr">
            <a:noAutofit/>
          </a:bodyPr>
          <a:lstStyle/>
          <a:p>
            <a:pPr defTabSz="914400"/>
            <a:r>
              <a:rPr lang="en-US" sz="4000" b="1">
                <a:solidFill>
                  <a:schemeClr val="bg1"/>
                </a:solidFill>
                <a:effectLst>
                  <a:outerShdw blurRad="38100" dist="38100" dir="2700000" algn="tl">
                    <a:srgbClr val="000000">
                      <a:alpha val="43137"/>
                    </a:srgbClr>
                  </a:outerShdw>
                </a:effectLst>
                <a:latin typeface="Candara" panose="020E0502030303020204" pitchFamily="34" charset="0"/>
              </a:rPr>
              <a:t>Companion </a:t>
            </a:r>
            <a:br>
              <a:rPr lang="en-US" sz="4000" b="1">
                <a:solidFill>
                  <a:schemeClr val="bg1"/>
                </a:solidFill>
                <a:effectLst>
                  <a:outerShdw blurRad="38100" dist="38100" dir="2700000" algn="tl">
                    <a:srgbClr val="000000">
                      <a:alpha val="43137"/>
                    </a:srgbClr>
                  </a:outerShdw>
                </a:effectLst>
                <a:latin typeface="Candara" panose="020E0502030303020204" pitchFamily="34" charset="0"/>
              </a:rPr>
            </a:br>
            <a:r>
              <a:rPr lang="en-US" sz="4000" b="1">
                <a:solidFill>
                  <a:schemeClr val="bg1"/>
                </a:solidFill>
                <a:effectLst>
                  <a:outerShdw blurRad="38100" dist="38100" dir="2700000" algn="tl">
                    <a:srgbClr val="000000">
                      <a:alpha val="43137"/>
                    </a:srgbClr>
                  </a:outerShdw>
                </a:effectLst>
                <a:latin typeface="Candara" panose="020E0502030303020204" pitchFamily="34" charset="0"/>
              </a:rPr>
              <a:t>Resources </a:t>
            </a:r>
          </a:p>
        </p:txBody>
      </p:sp>
    </p:spTree>
    <p:extLst>
      <p:ext uri="{BB962C8B-B14F-4D97-AF65-F5344CB8AC3E}">
        <p14:creationId xmlns:p14="http://schemas.microsoft.com/office/powerpoint/2010/main" val="4221755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BFFAC36C-4C75-4906-AE4C-B2330AA7B406}"/>
              </a:ext>
            </a:extLst>
          </p:cNvPr>
          <p:cNvSpPr>
            <a:spLocks noGrp="1"/>
          </p:cNvSpPr>
          <p:nvPr>
            <p:ph type="sldNum" sz="quarter" idx="12"/>
          </p:nvPr>
        </p:nvSpPr>
        <p:spPr>
          <a:xfrm>
            <a:off x="6934200" y="6365172"/>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7CB40-D9BE-4CE6-A22F-5A7D8FBE1E51}" type="slidenum">
              <a:rPr kumimoji="0" lang="en-US" sz="1200" b="0" i="0" u="none" strike="noStrike" kern="1200" cap="none" spc="0" normalizeH="0" baseline="0" noProof="0" smtClean="0">
                <a:ln>
                  <a:noFill/>
                </a:ln>
                <a:solidFill>
                  <a:prstClr val="black"/>
                </a:solidFill>
                <a:effectLst/>
                <a:uLnTx/>
                <a:uFillTx/>
                <a:latin typeface="Candara" panose="020E05020303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8" name="Google Shape;1316;p43">
            <a:extLst>
              <a:ext uri="{FF2B5EF4-FFF2-40B4-BE49-F238E27FC236}">
                <a16:creationId xmlns:a16="http://schemas.microsoft.com/office/drawing/2014/main" id="{91FEFF8F-503E-261E-5290-56D0829B8BFF}"/>
              </a:ext>
              <a:ext uri="{C183D7F6-B498-43B3-948B-1728B52AA6E4}">
                <adec:decorative xmlns:adec="http://schemas.microsoft.com/office/drawing/2017/decorative" val="1"/>
              </a:ext>
            </a:extLst>
          </p:cNvPr>
          <p:cNvSpPr/>
          <p:nvPr/>
        </p:nvSpPr>
        <p:spPr>
          <a:xfrm>
            <a:off x="5360369" y="3902532"/>
            <a:ext cx="3246924" cy="2666293"/>
          </a:xfrm>
          <a:custGeom>
            <a:avLst/>
            <a:gdLst/>
            <a:ahLst/>
            <a:cxnLst/>
            <a:rect l="l" t="t" r="r" b="b"/>
            <a:pathLst>
              <a:path w="15812" h="20287" extrusionOk="0">
                <a:moveTo>
                  <a:pt x="13247" y="2685"/>
                </a:moveTo>
                <a:lnTo>
                  <a:pt x="13691" y="3565"/>
                </a:lnTo>
                <a:lnTo>
                  <a:pt x="13691" y="3565"/>
                </a:lnTo>
                <a:cubicBezTo>
                  <a:pt x="13551" y="3269"/>
                  <a:pt x="13403" y="2975"/>
                  <a:pt x="13247" y="2685"/>
                </a:cubicBezTo>
                <a:close/>
                <a:moveTo>
                  <a:pt x="8694" y="1"/>
                </a:moveTo>
                <a:cubicBezTo>
                  <a:pt x="7898" y="1"/>
                  <a:pt x="7091" y="149"/>
                  <a:pt x="6347" y="410"/>
                </a:cubicBezTo>
                <a:cubicBezTo>
                  <a:pt x="5445" y="724"/>
                  <a:pt x="4576" y="1196"/>
                  <a:pt x="3906" y="1866"/>
                </a:cubicBezTo>
                <a:cubicBezTo>
                  <a:pt x="3417" y="2354"/>
                  <a:pt x="3037" y="2933"/>
                  <a:pt x="2664" y="3513"/>
                </a:cubicBezTo>
                <a:cubicBezTo>
                  <a:pt x="2226" y="4199"/>
                  <a:pt x="1796" y="4886"/>
                  <a:pt x="1374" y="5573"/>
                </a:cubicBezTo>
                <a:cubicBezTo>
                  <a:pt x="1084" y="6028"/>
                  <a:pt x="828" y="6499"/>
                  <a:pt x="604" y="6988"/>
                </a:cubicBezTo>
                <a:cubicBezTo>
                  <a:pt x="8" y="8386"/>
                  <a:pt x="0" y="9966"/>
                  <a:pt x="306" y="11456"/>
                </a:cubicBezTo>
                <a:cubicBezTo>
                  <a:pt x="612" y="12937"/>
                  <a:pt x="1233" y="14335"/>
                  <a:pt x="1870" y="15709"/>
                </a:cubicBezTo>
                <a:cubicBezTo>
                  <a:pt x="2292" y="16611"/>
                  <a:pt x="2722" y="17512"/>
                  <a:pt x="3326" y="18299"/>
                </a:cubicBezTo>
                <a:cubicBezTo>
                  <a:pt x="3939" y="19085"/>
                  <a:pt x="4733" y="19763"/>
                  <a:pt x="5676" y="20061"/>
                </a:cubicBezTo>
                <a:cubicBezTo>
                  <a:pt x="6226" y="20240"/>
                  <a:pt x="6804" y="20286"/>
                  <a:pt x="7383" y="20286"/>
                </a:cubicBezTo>
                <a:cubicBezTo>
                  <a:pt x="7631" y="20286"/>
                  <a:pt x="7879" y="20278"/>
                  <a:pt x="8125" y="20268"/>
                </a:cubicBezTo>
                <a:cubicBezTo>
                  <a:pt x="9102" y="20243"/>
                  <a:pt x="10086" y="20193"/>
                  <a:pt x="11021" y="19904"/>
                </a:cubicBezTo>
                <a:cubicBezTo>
                  <a:pt x="12461" y="19449"/>
                  <a:pt x="13661" y="18447"/>
                  <a:pt x="14372" y="17124"/>
                </a:cubicBezTo>
                <a:cubicBezTo>
                  <a:pt x="14811" y="16296"/>
                  <a:pt x="15043" y="15378"/>
                  <a:pt x="15200" y="14459"/>
                </a:cubicBezTo>
                <a:cubicBezTo>
                  <a:pt x="15812" y="10780"/>
                  <a:pt x="15293" y="7005"/>
                  <a:pt x="13724" y="3637"/>
                </a:cubicBezTo>
                <a:lnTo>
                  <a:pt x="13724" y="3637"/>
                </a:lnTo>
                <a:cubicBezTo>
                  <a:pt x="13742" y="3670"/>
                  <a:pt x="13759" y="3703"/>
                  <a:pt x="13777" y="3736"/>
                </a:cubicBezTo>
                <a:lnTo>
                  <a:pt x="13691" y="3565"/>
                </a:lnTo>
                <a:lnTo>
                  <a:pt x="13691" y="3565"/>
                </a:lnTo>
                <a:cubicBezTo>
                  <a:pt x="13702" y="3589"/>
                  <a:pt x="13713" y="3613"/>
                  <a:pt x="13724" y="3637"/>
                </a:cubicBezTo>
                <a:lnTo>
                  <a:pt x="13724" y="3637"/>
                </a:lnTo>
                <a:cubicBezTo>
                  <a:pt x="13210" y="2667"/>
                  <a:pt x="12655" y="1677"/>
                  <a:pt x="11791" y="989"/>
                </a:cubicBezTo>
                <a:cubicBezTo>
                  <a:pt x="10919" y="296"/>
                  <a:pt x="9818" y="1"/>
                  <a:pt x="8694"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17;p43">
            <a:extLst>
              <a:ext uri="{FF2B5EF4-FFF2-40B4-BE49-F238E27FC236}">
                <a16:creationId xmlns:a16="http://schemas.microsoft.com/office/drawing/2014/main" id="{FB14E5BB-D315-6C70-C30E-A4736611B2CC}"/>
              </a:ext>
              <a:ext uri="{C183D7F6-B498-43B3-948B-1728B52AA6E4}">
                <adec:decorative xmlns:adec="http://schemas.microsoft.com/office/drawing/2017/decorative" val="1"/>
              </a:ext>
            </a:extLst>
          </p:cNvPr>
          <p:cNvSpPr/>
          <p:nvPr/>
        </p:nvSpPr>
        <p:spPr>
          <a:xfrm>
            <a:off x="5350970" y="3841650"/>
            <a:ext cx="3429987" cy="2696597"/>
          </a:xfrm>
          <a:custGeom>
            <a:avLst/>
            <a:gdLst/>
            <a:ahLst/>
            <a:cxnLst/>
            <a:rect l="l" t="t" r="r" b="b"/>
            <a:pathLst>
              <a:path w="16185" h="20540" extrusionOk="0">
                <a:moveTo>
                  <a:pt x="8710" y="239"/>
                </a:moveTo>
                <a:cubicBezTo>
                  <a:pt x="8917" y="239"/>
                  <a:pt x="9123" y="249"/>
                  <a:pt x="9325" y="269"/>
                </a:cubicBezTo>
                <a:cubicBezTo>
                  <a:pt x="10326" y="360"/>
                  <a:pt x="11286" y="724"/>
                  <a:pt x="12031" y="1411"/>
                </a:cubicBezTo>
                <a:cubicBezTo>
                  <a:pt x="12760" y="2099"/>
                  <a:pt x="13254" y="3006"/>
                  <a:pt x="13721" y="3891"/>
                </a:cubicBezTo>
                <a:lnTo>
                  <a:pt x="13721" y="3891"/>
                </a:lnTo>
                <a:cubicBezTo>
                  <a:pt x="15082" y="6867"/>
                  <a:pt x="15626" y="10156"/>
                  <a:pt x="15308" y="13425"/>
                </a:cubicBezTo>
                <a:cubicBezTo>
                  <a:pt x="15117" y="15262"/>
                  <a:pt x="14704" y="17165"/>
                  <a:pt x="13355" y="18514"/>
                </a:cubicBezTo>
                <a:cubicBezTo>
                  <a:pt x="11965" y="19896"/>
                  <a:pt x="10178" y="20210"/>
                  <a:pt x="8283" y="20276"/>
                </a:cubicBezTo>
                <a:cubicBezTo>
                  <a:pt x="8032" y="20284"/>
                  <a:pt x="7780" y="20292"/>
                  <a:pt x="7527" y="20292"/>
                </a:cubicBezTo>
                <a:cubicBezTo>
                  <a:pt x="6751" y="20292"/>
                  <a:pt x="5974" y="20220"/>
                  <a:pt x="5263" y="19871"/>
                </a:cubicBezTo>
                <a:cubicBezTo>
                  <a:pt x="4444" y="19465"/>
                  <a:pt x="3790" y="18803"/>
                  <a:pt x="3277" y="18067"/>
                </a:cubicBezTo>
                <a:cubicBezTo>
                  <a:pt x="2739" y="17298"/>
                  <a:pt x="2342" y="16445"/>
                  <a:pt x="1953" y="15601"/>
                </a:cubicBezTo>
                <a:cubicBezTo>
                  <a:pt x="1523" y="14699"/>
                  <a:pt x="1142" y="13764"/>
                  <a:pt x="819" y="12821"/>
                </a:cubicBezTo>
                <a:cubicBezTo>
                  <a:pt x="240" y="11001"/>
                  <a:pt x="9" y="8965"/>
                  <a:pt x="778" y="7162"/>
                </a:cubicBezTo>
                <a:cubicBezTo>
                  <a:pt x="1150" y="6268"/>
                  <a:pt x="1721" y="5449"/>
                  <a:pt x="2234" y="4638"/>
                </a:cubicBezTo>
                <a:cubicBezTo>
                  <a:pt x="2739" y="3819"/>
                  <a:pt x="3244" y="2925"/>
                  <a:pt x="3914" y="2205"/>
                </a:cubicBezTo>
                <a:cubicBezTo>
                  <a:pt x="5098" y="948"/>
                  <a:pt x="6963" y="239"/>
                  <a:pt x="8710" y="239"/>
                </a:cubicBezTo>
                <a:close/>
                <a:moveTo>
                  <a:pt x="8734" y="1"/>
                </a:moveTo>
                <a:cubicBezTo>
                  <a:pt x="7529" y="1"/>
                  <a:pt x="6312" y="339"/>
                  <a:pt x="5263" y="898"/>
                </a:cubicBezTo>
                <a:cubicBezTo>
                  <a:pt x="3442" y="1866"/>
                  <a:pt x="2483" y="3769"/>
                  <a:pt x="1440" y="5465"/>
                </a:cubicBezTo>
                <a:cubicBezTo>
                  <a:pt x="919" y="6301"/>
                  <a:pt x="439" y="7145"/>
                  <a:pt x="224" y="8113"/>
                </a:cubicBezTo>
                <a:cubicBezTo>
                  <a:pt x="25" y="9056"/>
                  <a:pt x="0" y="10024"/>
                  <a:pt x="149" y="10976"/>
                </a:cubicBezTo>
                <a:cubicBezTo>
                  <a:pt x="439" y="13045"/>
                  <a:pt x="1374" y="15047"/>
                  <a:pt x="2317" y="16892"/>
                </a:cubicBezTo>
                <a:cubicBezTo>
                  <a:pt x="3144" y="18514"/>
                  <a:pt x="4369" y="20102"/>
                  <a:pt x="6264" y="20433"/>
                </a:cubicBezTo>
                <a:cubicBezTo>
                  <a:pt x="6711" y="20511"/>
                  <a:pt x="7174" y="20539"/>
                  <a:pt x="7640" y="20539"/>
                </a:cubicBezTo>
                <a:cubicBezTo>
                  <a:pt x="8219" y="20539"/>
                  <a:pt x="8803" y="20496"/>
                  <a:pt x="9367" y="20450"/>
                </a:cubicBezTo>
                <a:cubicBezTo>
                  <a:pt x="10277" y="20367"/>
                  <a:pt x="11179" y="20193"/>
                  <a:pt x="12006" y="19780"/>
                </a:cubicBezTo>
                <a:cubicBezTo>
                  <a:pt x="13603" y="18969"/>
                  <a:pt x="14654" y="17504"/>
                  <a:pt x="15126" y="15800"/>
                </a:cubicBezTo>
                <a:cubicBezTo>
                  <a:pt x="16184" y="11888"/>
                  <a:pt x="15621" y="7532"/>
                  <a:pt x="13956" y="3854"/>
                </a:cubicBezTo>
                <a:lnTo>
                  <a:pt x="13956" y="3854"/>
                </a:lnTo>
                <a:cubicBezTo>
                  <a:pt x="13955" y="3837"/>
                  <a:pt x="13951" y="3820"/>
                  <a:pt x="13942" y="3802"/>
                </a:cubicBezTo>
                <a:lnTo>
                  <a:pt x="13934" y="3802"/>
                </a:lnTo>
                <a:cubicBezTo>
                  <a:pt x="13930" y="3794"/>
                  <a:pt x="13925" y="3786"/>
                  <a:pt x="13921" y="3778"/>
                </a:cubicBezTo>
                <a:lnTo>
                  <a:pt x="13921" y="3778"/>
                </a:lnTo>
                <a:cubicBezTo>
                  <a:pt x="13761" y="3429"/>
                  <a:pt x="13592" y="3087"/>
                  <a:pt x="13413" y="2751"/>
                </a:cubicBezTo>
                <a:cubicBezTo>
                  <a:pt x="13392" y="2710"/>
                  <a:pt x="13358" y="2693"/>
                  <a:pt x="13323" y="2693"/>
                </a:cubicBezTo>
                <a:cubicBezTo>
                  <a:pt x="13316" y="2693"/>
                  <a:pt x="13309" y="2694"/>
                  <a:pt x="13303" y="2695"/>
                </a:cubicBezTo>
                <a:lnTo>
                  <a:pt x="13303" y="2695"/>
                </a:lnTo>
                <a:cubicBezTo>
                  <a:pt x="12582" y="1551"/>
                  <a:pt x="11686" y="588"/>
                  <a:pt x="10285" y="203"/>
                </a:cubicBezTo>
                <a:cubicBezTo>
                  <a:pt x="9780" y="65"/>
                  <a:pt x="9258" y="1"/>
                  <a:pt x="8734"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18;p43">
            <a:extLst>
              <a:ext uri="{FF2B5EF4-FFF2-40B4-BE49-F238E27FC236}">
                <a16:creationId xmlns:a16="http://schemas.microsoft.com/office/drawing/2014/main" id="{1795DB61-7BC1-7F01-B9BE-365F31D901F1}"/>
              </a:ext>
            </a:extLst>
          </p:cNvPr>
          <p:cNvSpPr txBox="1"/>
          <p:nvPr/>
        </p:nvSpPr>
        <p:spPr>
          <a:xfrm flipH="1">
            <a:off x="6161141" y="4179685"/>
            <a:ext cx="1811363" cy="2047972"/>
          </a:xfrm>
          <a:prstGeom prst="rect">
            <a:avLst/>
          </a:prstGeom>
          <a:solidFill>
            <a:schemeClr val="accent5">
              <a:lumMod val="75000"/>
            </a:schemeClr>
          </a:solidFill>
          <a:ln>
            <a:noFill/>
          </a:ln>
        </p:spPr>
        <p:txBody>
          <a:bodyPr spcFirstLastPara="1" wrap="square" lIns="91425" tIns="91425" rIns="91425" bIns="91425" anchor="ctr" anchorCtr="0">
            <a:noAutofit/>
          </a:bodyPr>
          <a:lstStyle/>
          <a:p>
            <a:pPr algn="ctr"/>
            <a:r>
              <a:rPr lang="en-US" sz="2400" b="1" dirty="0">
                <a:solidFill>
                  <a:schemeClr val="bg1"/>
                </a:solidFill>
                <a:latin typeface="Candara" panose="020E0502030303020204" pitchFamily="34" charset="0"/>
              </a:rPr>
              <a:t>How might barriers to access be minimized?</a:t>
            </a:r>
          </a:p>
        </p:txBody>
      </p:sp>
      <p:sp>
        <p:nvSpPr>
          <p:cNvPr id="13" name="Google Shape;1311;p43">
            <a:extLst>
              <a:ext uri="{FF2B5EF4-FFF2-40B4-BE49-F238E27FC236}">
                <a16:creationId xmlns:a16="http://schemas.microsoft.com/office/drawing/2014/main" id="{DF9AE443-AC8B-CC54-58BE-43B9BAD7A0DD}"/>
              </a:ext>
              <a:ext uri="{C183D7F6-B498-43B3-948B-1728B52AA6E4}">
                <adec:decorative xmlns:adec="http://schemas.microsoft.com/office/drawing/2017/decorative" val="1"/>
              </a:ext>
            </a:extLst>
          </p:cNvPr>
          <p:cNvSpPr/>
          <p:nvPr/>
        </p:nvSpPr>
        <p:spPr>
          <a:xfrm>
            <a:off x="3378687" y="1902256"/>
            <a:ext cx="3090181" cy="2675608"/>
          </a:xfrm>
          <a:custGeom>
            <a:avLst/>
            <a:gdLst/>
            <a:ahLst/>
            <a:cxnLst/>
            <a:rect l="l" t="t" r="r" b="b"/>
            <a:pathLst>
              <a:path w="18353" h="17207" extrusionOk="0">
                <a:moveTo>
                  <a:pt x="8972" y="0"/>
                </a:moveTo>
                <a:cubicBezTo>
                  <a:pt x="7793" y="0"/>
                  <a:pt x="6460" y="236"/>
                  <a:pt x="4858" y="706"/>
                </a:cubicBezTo>
                <a:lnTo>
                  <a:pt x="5002" y="669"/>
                </a:lnTo>
                <a:lnTo>
                  <a:pt x="5002" y="669"/>
                </a:lnTo>
                <a:cubicBezTo>
                  <a:pt x="3645" y="1033"/>
                  <a:pt x="2467" y="1996"/>
                  <a:pt x="1672" y="3205"/>
                </a:cubicBezTo>
                <a:cubicBezTo>
                  <a:pt x="861" y="4446"/>
                  <a:pt x="431" y="5919"/>
                  <a:pt x="265" y="7408"/>
                </a:cubicBezTo>
                <a:cubicBezTo>
                  <a:pt x="1" y="9816"/>
                  <a:pt x="538" y="12472"/>
                  <a:pt x="2284" y="14077"/>
                </a:cubicBezTo>
                <a:cubicBezTo>
                  <a:pt x="3757" y="15409"/>
                  <a:pt x="5668" y="16684"/>
                  <a:pt x="7588" y="16990"/>
                </a:cubicBezTo>
                <a:cubicBezTo>
                  <a:pt x="8536" y="17141"/>
                  <a:pt x="9644" y="17206"/>
                  <a:pt x="10730" y="17206"/>
                </a:cubicBezTo>
                <a:cubicBezTo>
                  <a:pt x="11065" y="17206"/>
                  <a:pt x="11399" y="17200"/>
                  <a:pt x="11725" y="17188"/>
                </a:cubicBezTo>
                <a:cubicBezTo>
                  <a:pt x="14555" y="17081"/>
                  <a:pt x="17228" y="14690"/>
                  <a:pt x="17724" y="13655"/>
                </a:cubicBezTo>
                <a:cubicBezTo>
                  <a:pt x="18047" y="12993"/>
                  <a:pt x="18146" y="12240"/>
                  <a:pt x="18187" y="11504"/>
                </a:cubicBezTo>
                <a:cubicBezTo>
                  <a:pt x="18353" y="7946"/>
                  <a:pt x="16921" y="4289"/>
                  <a:pt x="14241" y="2080"/>
                </a:cubicBezTo>
                <a:cubicBezTo>
                  <a:pt x="12554" y="691"/>
                  <a:pt x="10989" y="0"/>
                  <a:pt x="89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12;p43">
            <a:extLst>
              <a:ext uri="{FF2B5EF4-FFF2-40B4-BE49-F238E27FC236}">
                <a16:creationId xmlns:a16="http://schemas.microsoft.com/office/drawing/2014/main" id="{8FB8EA56-876C-094C-0387-5A2B8DE5D79A}"/>
              </a:ext>
              <a:ext uri="{C183D7F6-B498-43B3-948B-1728B52AA6E4}">
                <adec:decorative xmlns:adec="http://schemas.microsoft.com/office/drawing/2017/decorative" val="1"/>
              </a:ext>
            </a:extLst>
          </p:cNvPr>
          <p:cNvSpPr/>
          <p:nvPr/>
        </p:nvSpPr>
        <p:spPr>
          <a:xfrm>
            <a:off x="3144918" y="1902256"/>
            <a:ext cx="3429987" cy="2764954"/>
          </a:xfrm>
          <a:custGeom>
            <a:avLst/>
            <a:gdLst/>
            <a:ahLst/>
            <a:cxnLst/>
            <a:rect l="l" t="t" r="r" b="b"/>
            <a:pathLst>
              <a:path w="18850" h="17463" extrusionOk="0">
                <a:moveTo>
                  <a:pt x="9500" y="228"/>
                </a:moveTo>
                <a:cubicBezTo>
                  <a:pt x="9872" y="228"/>
                  <a:pt x="10245" y="252"/>
                  <a:pt x="10616" y="304"/>
                </a:cubicBezTo>
                <a:cubicBezTo>
                  <a:pt x="12106" y="520"/>
                  <a:pt x="13421" y="1248"/>
                  <a:pt x="14580" y="2191"/>
                </a:cubicBezTo>
                <a:cubicBezTo>
                  <a:pt x="17426" y="4483"/>
                  <a:pt x="18849" y="8289"/>
                  <a:pt x="18585" y="11897"/>
                </a:cubicBezTo>
                <a:cubicBezTo>
                  <a:pt x="18518" y="12774"/>
                  <a:pt x="18328" y="13618"/>
                  <a:pt x="17757" y="14304"/>
                </a:cubicBezTo>
                <a:cubicBezTo>
                  <a:pt x="17277" y="14850"/>
                  <a:pt x="16731" y="15339"/>
                  <a:pt x="16135" y="15752"/>
                </a:cubicBezTo>
                <a:cubicBezTo>
                  <a:pt x="15407" y="16257"/>
                  <a:pt x="14613" y="16654"/>
                  <a:pt x="13769" y="16927"/>
                </a:cubicBezTo>
                <a:cubicBezTo>
                  <a:pt x="13006" y="17156"/>
                  <a:pt x="12220" y="17205"/>
                  <a:pt x="11435" y="17205"/>
                </a:cubicBezTo>
                <a:cubicBezTo>
                  <a:pt x="11283" y="17205"/>
                  <a:pt x="11132" y="17203"/>
                  <a:pt x="10981" y="17200"/>
                </a:cubicBezTo>
                <a:cubicBezTo>
                  <a:pt x="9955" y="17192"/>
                  <a:pt x="8912" y="17151"/>
                  <a:pt x="7911" y="16952"/>
                </a:cubicBezTo>
                <a:cubicBezTo>
                  <a:pt x="6918" y="16754"/>
                  <a:pt x="5991" y="16323"/>
                  <a:pt x="5131" y="15802"/>
                </a:cubicBezTo>
                <a:cubicBezTo>
                  <a:pt x="3484" y="14793"/>
                  <a:pt x="1986" y="13510"/>
                  <a:pt x="1333" y="11648"/>
                </a:cubicBezTo>
                <a:cubicBezTo>
                  <a:pt x="1" y="7867"/>
                  <a:pt x="1333" y="2034"/>
                  <a:pt x="5652" y="875"/>
                </a:cubicBezTo>
                <a:cubicBezTo>
                  <a:pt x="5664" y="871"/>
                  <a:pt x="5674" y="865"/>
                  <a:pt x="5683" y="859"/>
                </a:cubicBezTo>
                <a:lnTo>
                  <a:pt x="5683" y="859"/>
                </a:lnTo>
                <a:cubicBezTo>
                  <a:pt x="6920" y="513"/>
                  <a:pt x="8208" y="228"/>
                  <a:pt x="9500" y="228"/>
                </a:cubicBezTo>
                <a:close/>
                <a:moveTo>
                  <a:pt x="9501" y="0"/>
                </a:moveTo>
                <a:cubicBezTo>
                  <a:pt x="8100" y="0"/>
                  <a:pt x="6691" y="325"/>
                  <a:pt x="5354" y="710"/>
                </a:cubicBezTo>
                <a:cubicBezTo>
                  <a:pt x="5338" y="716"/>
                  <a:pt x="5324" y="724"/>
                  <a:pt x="5314" y="735"/>
                </a:cubicBezTo>
                <a:lnTo>
                  <a:pt x="5314" y="735"/>
                </a:lnTo>
                <a:cubicBezTo>
                  <a:pt x="1603" y="1931"/>
                  <a:pt x="228" y="6515"/>
                  <a:pt x="712" y="10051"/>
                </a:cubicBezTo>
                <a:cubicBezTo>
                  <a:pt x="985" y="12012"/>
                  <a:pt x="1871" y="13585"/>
                  <a:pt x="3393" y="14842"/>
                </a:cubicBezTo>
                <a:cubicBezTo>
                  <a:pt x="4982" y="16141"/>
                  <a:pt x="6744" y="17085"/>
                  <a:pt x="8796" y="17308"/>
                </a:cubicBezTo>
                <a:cubicBezTo>
                  <a:pt x="9570" y="17396"/>
                  <a:pt x="10362" y="17463"/>
                  <a:pt x="11150" y="17463"/>
                </a:cubicBezTo>
                <a:cubicBezTo>
                  <a:pt x="12434" y="17463"/>
                  <a:pt x="13708" y="17286"/>
                  <a:pt x="14878" y="16737"/>
                </a:cubicBezTo>
                <a:cubicBezTo>
                  <a:pt x="16144" y="16150"/>
                  <a:pt x="17616" y="15173"/>
                  <a:pt x="18312" y="13915"/>
                </a:cubicBezTo>
                <a:cubicBezTo>
                  <a:pt x="18775" y="13088"/>
                  <a:pt x="18841" y="12054"/>
                  <a:pt x="18841" y="11135"/>
                </a:cubicBezTo>
                <a:cubicBezTo>
                  <a:pt x="18849" y="10151"/>
                  <a:pt x="18742" y="9166"/>
                  <a:pt x="18510" y="8215"/>
                </a:cubicBezTo>
                <a:cubicBezTo>
                  <a:pt x="18088" y="6336"/>
                  <a:pt x="17203" y="4599"/>
                  <a:pt x="15937" y="3151"/>
                </a:cubicBezTo>
                <a:cubicBezTo>
                  <a:pt x="14737" y="1810"/>
                  <a:pt x="13115" y="652"/>
                  <a:pt x="11345" y="213"/>
                </a:cubicBezTo>
                <a:cubicBezTo>
                  <a:pt x="10736" y="64"/>
                  <a:pt x="10119" y="0"/>
                  <a:pt x="95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13;p43">
            <a:extLst>
              <a:ext uri="{FF2B5EF4-FFF2-40B4-BE49-F238E27FC236}">
                <a16:creationId xmlns:a16="http://schemas.microsoft.com/office/drawing/2014/main" id="{46EBFE6E-D46E-5A7D-188A-376D50296749}"/>
              </a:ext>
            </a:extLst>
          </p:cNvPr>
          <p:cNvSpPr txBox="1"/>
          <p:nvPr/>
        </p:nvSpPr>
        <p:spPr>
          <a:xfrm flipH="1">
            <a:off x="3871198" y="2441227"/>
            <a:ext cx="1939717" cy="1687012"/>
          </a:xfrm>
          <a:prstGeom prst="rect">
            <a:avLst/>
          </a:prstGeom>
          <a:noFill/>
          <a:ln>
            <a:noFill/>
          </a:ln>
        </p:spPr>
        <p:txBody>
          <a:bodyPr spcFirstLastPara="1" wrap="square" lIns="91425" tIns="91425" rIns="91425" bIns="91425" anchor="ctr" anchorCtr="0">
            <a:noAutofit/>
          </a:bodyPr>
          <a:lstStyle/>
          <a:p>
            <a:pPr algn="ctr"/>
            <a:r>
              <a:rPr lang="en-US" sz="2400" b="1" dirty="0">
                <a:solidFill>
                  <a:schemeClr val="bg1"/>
                </a:solidFill>
                <a:latin typeface="Candara" panose="020E0502030303020204" pitchFamily="34" charset="0"/>
              </a:rPr>
              <a:t>Why might they not be accessing them?</a:t>
            </a:r>
          </a:p>
        </p:txBody>
      </p:sp>
      <p:sp>
        <p:nvSpPr>
          <p:cNvPr id="3" name="Google Shape;1306;p43">
            <a:extLst>
              <a:ext uri="{FF2B5EF4-FFF2-40B4-BE49-F238E27FC236}">
                <a16:creationId xmlns:a16="http://schemas.microsoft.com/office/drawing/2014/main" id="{C06526D7-5359-0A4F-11B3-F568AC9B2FA1}"/>
              </a:ext>
              <a:ext uri="{C183D7F6-B498-43B3-948B-1728B52AA6E4}">
                <adec:decorative xmlns:adec="http://schemas.microsoft.com/office/drawing/2017/decorative" val="1"/>
              </a:ext>
            </a:extLst>
          </p:cNvPr>
          <p:cNvSpPr/>
          <p:nvPr/>
        </p:nvSpPr>
        <p:spPr>
          <a:xfrm>
            <a:off x="475838" y="2535591"/>
            <a:ext cx="3333628" cy="3131374"/>
          </a:xfrm>
          <a:custGeom>
            <a:avLst/>
            <a:gdLst/>
            <a:ahLst/>
            <a:cxnLst/>
            <a:rect l="l" t="t" r="r" b="b"/>
            <a:pathLst>
              <a:path w="17807" h="20766" extrusionOk="0">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07;p43">
            <a:extLst>
              <a:ext uri="{FF2B5EF4-FFF2-40B4-BE49-F238E27FC236}">
                <a16:creationId xmlns:a16="http://schemas.microsoft.com/office/drawing/2014/main" id="{14403B24-69AD-F165-3B58-B31936747B69}"/>
              </a:ext>
              <a:ext uri="{C183D7F6-B498-43B3-948B-1728B52AA6E4}">
                <adec:decorative xmlns:adec="http://schemas.microsoft.com/office/drawing/2017/decorative" val="1"/>
              </a:ext>
            </a:extLst>
          </p:cNvPr>
          <p:cNvSpPr/>
          <p:nvPr/>
        </p:nvSpPr>
        <p:spPr>
          <a:xfrm>
            <a:off x="440777" y="2535591"/>
            <a:ext cx="3429987" cy="3288187"/>
          </a:xfrm>
          <a:custGeom>
            <a:avLst/>
            <a:gdLst/>
            <a:ahLst/>
            <a:cxnLst/>
            <a:rect l="l" t="t" r="r" b="b"/>
            <a:pathLst>
              <a:path w="17650" h="21004" extrusionOk="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09;p43">
            <a:extLst>
              <a:ext uri="{FF2B5EF4-FFF2-40B4-BE49-F238E27FC236}">
                <a16:creationId xmlns:a16="http://schemas.microsoft.com/office/drawing/2014/main" id="{317C5489-9D28-BA9F-E83A-DEF932D22514}"/>
              </a:ext>
            </a:extLst>
          </p:cNvPr>
          <p:cNvSpPr txBox="1"/>
          <p:nvPr/>
        </p:nvSpPr>
        <p:spPr>
          <a:xfrm flipH="1">
            <a:off x="757076" y="3085822"/>
            <a:ext cx="2684041" cy="2327624"/>
          </a:xfrm>
          <a:prstGeom prst="rect">
            <a:avLst/>
          </a:prstGeom>
          <a:noFill/>
          <a:ln>
            <a:noFill/>
          </a:ln>
        </p:spPr>
        <p:txBody>
          <a:bodyPr spcFirstLastPara="1" wrap="square" lIns="91425" tIns="91425" rIns="91425" bIns="91425" anchor="ctr" anchorCtr="0">
            <a:noAutofit/>
          </a:bodyPr>
          <a:lstStyle/>
          <a:p>
            <a:pPr algn="ctr"/>
            <a:r>
              <a:rPr lang="en-US" sz="2400" b="1" dirty="0">
                <a:solidFill>
                  <a:schemeClr val="bg1"/>
                </a:solidFill>
                <a:latin typeface="Candara" panose="020E0502030303020204" pitchFamily="34" charset="0"/>
              </a:rPr>
              <a:t>Who isn’t accessing our various dispute resolution options?</a:t>
            </a:r>
          </a:p>
          <a:p>
            <a:pPr marL="0" lvl="0" indent="0" algn="ctr" rtl="0">
              <a:spcBef>
                <a:spcPts val="0"/>
              </a:spcBef>
              <a:spcAft>
                <a:spcPts val="0"/>
              </a:spcAft>
              <a:buNone/>
            </a:pPr>
            <a:endParaRPr sz="16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5" name="Content Placeholder 2" descr="Coaching Questions Program Access and Delivery">
            <a:extLst>
              <a:ext uri="{FF2B5EF4-FFF2-40B4-BE49-F238E27FC236}">
                <a16:creationId xmlns:a16="http://schemas.microsoft.com/office/drawing/2014/main" id="{0833313E-8F17-A2F2-FB67-8CDF30CD8595}"/>
              </a:ext>
            </a:extLst>
          </p:cNvPr>
          <p:cNvSpPr txBox="1">
            <a:spLocks/>
          </p:cNvSpPr>
          <p:nvPr/>
        </p:nvSpPr>
        <p:spPr>
          <a:xfrm>
            <a:off x="2819401" y="114908"/>
            <a:ext cx="6222999" cy="1325563"/>
          </a:xfrm>
          <a:prstGeom prst="rect">
            <a:avLst/>
          </a:prstGeom>
          <a:solidFill>
            <a:schemeClr val="bg1">
              <a:lumMod val="50000"/>
            </a:schemeClr>
          </a:solidFill>
        </p:spPr>
        <p:txBody>
          <a:bodyPr vert="horz" lIns="91440" tIns="45720" rIns="91440" bIns="45720" rtlCol="0" anchor="ctr">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4304" marR="0" indent="0">
              <a:spcBef>
                <a:spcPts val="0"/>
              </a:spcBef>
              <a:spcAft>
                <a:spcPts val="0"/>
              </a:spcAft>
              <a:buNone/>
            </a:pPr>
            <a:r>
              <a:rPr lang="en-US" sz="4000" b="1" dirty="0">
                <a:solidFill>
                  <a:schemeClr val="bg1"/>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Times New Roman" panose="02020603050405020304" pitchFamily="18" charset="0"/>
              </a:rPr>
              <a:t>COACHING QUESTIONS: </a:t>
            </a:r>
            <a:r>
              <a:rPr lang="en-US" sz="3600" b="1" dirty="0">
                <a:solidFill>
                  <a:schemeClr val="bg1"/>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Times New Roman" panose="02020603050405020304" pitchFamily="18" charset="0"/>
              </a:rPr>
              <a:t>Program Access &amp; Delivery</a:t>
            </a:r>
          </a:p>
        </p:txBody>
      </p:sp>
      <p:sp>
        <p:nvSpPr>
          <p:cNvPr id="4" name="Title 1">
            <a:extLst>
              <a:ext uri="{FF2B5EF4-FFF2-40B4-BE49-F238E27FC236}">
                <a16:creationId xmlns:a16="http://schemas.microsoft.com/office/drawing/2014/main" id="{58D69FE4-49B0-F3CF-A67A-2BE968AC7B3D}"/>
              </a:ext>
            </a:extLst>
          </p:cNvPr>
          <p:cNvSpPr>
            <a:spLocks noGrp="1"/>
          </p:cNvSpPr>
          <p:nvPr>
            <p:ph type="title"/>
          </p:nvPr>
        </p:nvSpPr>
        <p:spPr>
          <a:xfrm>
            <a:off x="123899" y="114908"/>
            <a:ext cx="2695502" cy="1325563"/>
          </a:xfrm>
          <a:solidFill>
            <a:srgbClr val="002060"/>
          </a:solidFill>
        </p:spPr>
        <p:txBody>
          <a:bodyPr vert="horz" lIns="91440" tIns="45720" rIns="91440" bIns="45720" numCol="1" rtlCol="0" anchor="ctr">
            <a:noAutofit/>
          </a:bodyPr>
          <a:lstStyle/>
          <a:p>
            <a:pPr defTabSz="914400"/>
            <a:r>
              <a:rPr lang="en-US" sz="4000" b="1" dirty="0">
                <a:solidFill>
                  <a:schemeClr val="bg1"/>
                </a:solidFill>
                <a:effectLst>
                  <a:outerShdw blurRad="38100" dist="38100" dir="2700000" algn="tl">
                    <a:srgbClr val="000000">
                      <a:alpha val="43137"/>
                    </a:srgbClr>
                  </a:outerShdw>
                </a:effectLst>
                <a:latin typeface="Candara" panose="020E0502030303020204" pitchFamily="34" charset="0"/>
              </a:rPr>
              <a:t>Companion </a:t>
            </a:r>
            <a:br>
              <a:rPr lang="en-US" sz="4000" b="1" dirty="0">
                <a:solidFill>
                  <a:schemeClr val="bg1"/>
                </a:solidFill>
                <a:effectLst>
                  <a:outerShdw blurRad="38100" dist="38100" dir="2700000" algn="tl">
                    <a:srgbClr val="000000">
                      <a:alpha val="43137"/>
                    </a:srgbClr>
                  </a:outerShdw>
                </a:effectLst>
                <a:latin typeface="Candara" panose="020E0502030303020204" pitchFamily="34" charset="0"/>
              </a:rPr>
            </a:br>
            <a:r>
              <a:rPr lang="en-US" sz="4000" b="1" dirty="0">
                <a:solidFill>
                  <a:schemeClr val="bg1"/>
                </a:solidFill>
                <a:effectLst>
                  <a:outerShdw blurRad="38100" dist="38100" dir="2700000" algn="tl">
                    <a:srgbClr val="000000">
                      <a:alpha val="43137"/>
                    </a:srgbClr>
                  </a:outerShdw>
                </a:effectLst>
                <a:latin typeface="Candara" panose="020E0502030303020204" pitchFamily="34" charset="0"/>
              </a:rPr>
              <a:t>Resources </a:t>
            </a:r>
          </a:p>
        </p:txBody>
      </p:sp>
    </p:spTree>
    <p:extLst>
      <p:ext uri="{BB962C8B-B14F-4D97-AF65-F5344CB8AC3E}">
        <p14:creationId xmlns:p14="http://schemas.microsoft.com/office/powerpoint/2010/main" val="3001701044"/>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91241414-BD5D-450E-8484-56A14C5B17F0}"/>
              </a:ext>
            </a:extLst>
          </p:cNvPr>
          <p:cNvSpPr>
            <a:spLocks noGrp="1"/>
          </p:cNvSpPr>
          <p:nvPr>
            <p:ph type="sldNum" sz="quarter" idx="12"/>
          </p:nvPr>
        </p:nvSpPr>
        <p:spPr>
          <a:xfrm>
            <a:off x="6934200" y="6365172"/>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7CB40-D9BE-4CE6-A22F-5A7D8FBE1E51}" type="slidenum">
              <a:rPr kumimoji="0" lang="en-US" sz="1200" b="0" i="0" u="none" strike="noStrike" kern="1200" cap="none" spc="0" normalizeH="0" baseline="0" noProof="0" smtClean="0">
                <a:ln>
                  <a:noFill/>
                </a:ln>
                <a:solidFill>
                  <a:prstClr val="black"/>
                </a:solidFill>
                <a:effectLst/>
                <a:uLnTx/>
                <a:uFillTx/>
                <a:latin typeface="Candara" panose="020E05020303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8" name="Google Shape;1316;p43">
            <a:extLst>
              <a:ext uri="{FF2B5EF4-FFF2-40B4-BE49-F238E27FC236}">
                <a16:creationId xmlns:a16="http://schemas.microsoft.com/office/drawing/2014/main" id="{91FEFF8F-503E-261E-5290-56D0829B8BFF}"/>
              </a:ext>
              <a:ext uri="{C183D7F6-B498-43B3-948B-1728B52AA6E4}">
                <adec:decorative xmlns:adec="http://schemas.microsoft.com/office/drawing/2017/decorative" val="1"/>
              </a:ext>
            </a:extLst>
          </p:cNvPr>
          <p:cNvSpPr/>
          <p:nvPr/>
        </p:nvSpPr>
        <p:spPr>
          <a:xfrm>
            <a:off x="5135150" y="3791667"/>
            <a:ext cx="3695895" cy="2951425"/>
          </a:xfrm>
          <a:custGeom>
            <a:avLst/>
            <a:gdLst/>
            <a:ahLst/>
            <a:cxnLst/>
            <a:rect l="l" t="t" r="r" b="b"/>
            <a:pathLst>
              <a:path w="15812" h="20287" extrusionOk="0">
                <a:moveTo>
                  <a:pt x="13247" y="2685"/>
                </a:moveTo>
                <a:lnTo>
                  <a:pt x="13691" y="3565"/>
                </a:lnTo>
                <a:lnTo>
                  <a:pt x="13691" y="3565"/>
                </a:lnTo>
                <a:cubicBezTo>
                  <a:pt x="13551" y="3269"/>
                  <a:pt x="13403" y="2975"/>
                  <a:pt x="13247" y="2685"/>
                </a:cubicBezTo>
                <a:close/>
                <a:moveTo>
                  <a:pt x="8694" y="1"/>
                </a:moveTo>
                <a:cubicBezTo>
                  <a:pt x="7898" y="1"/>
                  <a:pt x="7091" y="149"/>
                  <a:pt x="6347" y="410"/>
                </a:cubicBezTo>
                <a:cubicBezTo>
                  <a:pt x="5445" y="724"/>
                  <a:pt x="4576" y="1196"/>
                  <a:pt x="3906" y="1866"/>
                </a:cubicBezTo>
                <a:cubicBezTo>
                  <a:pt x="3417" y="2354"/>
                  <a:pt x="3037" y="2933"/>
                  <a:pt x="2664" y="3513"/>
                </a:cubicBezTo>
                <a:cubicBezTo>
                  <a:pt x="2226" y="4199"/>
                  <a:pt x="1796" y="4886"/>
                  <a:pt x="1374" y="5573"/>
                </a:cubicBezTo>
                <a:cubicBezTo>
                  <a:pt x="1084" y="6028"/>
                  <a:pt x="828" y="6499"/>
                  <a:pt x="604" y="6988"/>
                </a:cubicBezTo>
                <a:cubicBezTo>
                  <a:pt x="8" y="8386"/>
                  <a:pt x="0" y="9966"/>
                  <a:pt x="306" y="11456"/>
                </a:cubicBezTo>
                <a:cubicBezTo>
                  <a:pt x="612" y="12937"/>
                  <a:pt x="1233" y="14335"/>
                  <a:pt x="1870" y="15709"/>
                </a:cubicBezTo>
                <a:cubicBezTo>
                  <a:pt x="2292" y="16611"/>
                  <a:pt x="2722" y="17512"/>
                  <a:pt x="3326" y="18299"/>
                </a:cubicBezTo>
                <a:cubicBezTo>
                  <a:pt x="3939" y="19085"/>
                  <a:pt x="4733" y="19763"/>
                  <a:pt x="5676" y="20061"/>
                </a:cubicBezTo>
                <a:cubicBezTo>
                  <a:pt x="6226" y="20240"/>
                  <a:pt x="6804" y="20286"/>
                  <a:pt x="7383" y="20286"/>
                </a:cubicBezTo>
                <a:cubicBezTo>
                  <a:pt x="7631" y="20286"/>
                  <a:pt x="7879" y="20278"/>
                  <a:pt x="8125" y="20268"/>
                </a:cubicBezTo>
                <a:cubicBezTo>
                  <a:pt x="9102" y="20243"/>
                  <a:pt x="10086" y="20193"/>
                  <a:pt x="11021" y="19904"/>
                </a:cubicBezTo>
                <a:cubicBezTo>
                  <a:pt x="12461" y="19449"/>
                  <a:pt x="13661" y="18447"/>
                  <a:pt x="14372" y="17124"/>
                </a:cubicBezTo>
                <a:cubicBezTo>
                  <a:pt x="14811" y="16296"/>
                  <a:pt x="15043" y="15378"/>
                  <a:pt x="15200" y="14459"/>
                </a:cubicBezTo>
                <a:cubicBezTo>
                  <a:pt x="15812" y="10780"/>
                  <a:pt x="15293" y="7005"/>
                  <a:pt x="13724" y="3637"/>
                </a:cubicBezTo>
                <a:lnTo>
                  <a:pt x="13724" y="3637"/>
                </a:lnTo>
                <a:cubicBezTo>
                  <a:pt x="13742" y="3670"/>
                  <a:pt x="13759" y="3703"/>
                  <a:pt x="13777" y="3736"/>
                </a:cubicBezTo>
                <a:lnTo>
                  <a:pt x="13691" y="3565"/>
                </a:lnTo>
                <a:lnTo>
                  <a:pt x="13691" y="3565"/>
                </a:lnTo>
                <a:cubicBezTo>
                  <a:pt x="13702" y="3589"/>
                  <a:pt x="13713" y="3613"/>
                  <a:pt x="13724" y="3637"/>
                </a:cubicBezTo>
                <a:lnTo>
                  <a:pt x="13724" y="3637"/>
                </a:lnTo>
                <a:cubicBezTo>
                  <a:pt x="13210" y="2667"/>
                  <a:pt x="12655" y="1677"/>
                  <a:pt x="11791" y="989"/>
                </a:cubicBezTo>
                <a:cubicBezTo>
                  <a:pt x="10919" y="296"/>
                  <a:pt x="9818" y="1"/>
                  <a:pt x="8694"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17;p43">
            <a:extLst>
              <a:ext uri="{FF2B5EF4-FFF2-40B4-BE49-F238E27FC236}">
                <a16:creationId xmlns:a16="http://schemas.microsoft.com/office/drawing/2014/main" id="{FB14E5BB-D315-6C70-C30E-A4736611B2CC}"/>
              </a:ext>
              <a:ext uri="{C183D7F6-B498-43B3-948B-1728B52AA6E4}">
                <adec:decorative xmlns:adec="http://schemas.microsoft.com/office/drawing/2017/decorative" val="1"/>
              </a:ext>
            </a:extLst>
          </p:cNvPr>
          <p:cNvSpPr/>
          <p:nvPr/>
        </p:nvSpPr>
        <p:spPr>
          <a:xfrm>
            <a:off x="5124451" y="3724275"/>
            <a:ext cx="3904272" cy="2984969"/>
          </a:xfrm>
          <a:custGeom>
            <a:avLst/>
            <a:gdLst/>
            <a:ahLst/>
            <a:cxnLst/>
            <a:rect l="l" t="t" r="r" b="b"/>
            <a:pathLst>
              <a:path w="16185" h="20540" extrusionOk="0">
                <a:moveTo>
                  <a:pt x="8710" y="239"/>
                </a:moveTo>
                <a:cubicBezTo>
                  <a:pt x="8917" y="239"/>
                  <a:pt x="9123" y="249"/>
                  <a:pt x="9325" y="269"/>
                </a:cubicBezTo>
                <a:cubicBezTo>
                  <a:pt x="10326" y="360"/>
                  <a:pt x="11286" y="724"/>
                  <a:pt x="12031" y="1411"/>
                </a:cubicBezTo>
                <a:cubicBezTo>
                  <a:pt x="12760" y="2099"/>
                  <a:pt x="13254" y="3006"/>
                  <a:pt x="13721" y="3891"/>
                </a:cubicBezTo>
                <a:lnTo>
                  <a:pt x="13721" y="3891"/>
                </a:lnTo>
                <a:cubicBezTo>
                  <a:pt x="15082" y="6867"/>
                  <a:pt x="15626" y="10156"/>
                  <a:pt x="15308" y="13425"/>
                </a:cubicBezTo>
                <a:cubicBezTo>
                  <a:pt x="15117" y="15262"/>
                  <a:pt x="14704" y="17165"/>
                  <a:pt x="13355" y="18514"/>
                </a:cubicBezTo>
                <a:cubicBezTo>
                  <a:pt x="11965" y="19896"/>
                  <a:pt x="10178" y="20210"/>
                  <a:pt x="8283" y="20276"/>
                </a:cubicBezTo>
                <a:cubicBezTo>
                  <a:pt x="8032" y="20284"/>
                  <a:pt x="7780" y="20292"/>
                  <a:pt x="7527" y="20292"/>
                </a:cubicBezTo>
                <a:cubicBezTo>
                  <a:pt x="6751" y="20292"/>
                  <a:pt x="5974" y="20220"/>
                  <a:pt x="5263" y="19871"/>
                </a:cubicBezTo>
                <a:cubicBezTo>
                  <a:pt x="4444" y="19465"/>
                  <a:pt x="3790" y="18803"/>
                  <a:pt x="3277" y="18067"/>
                </a:cubicBezTo>
                <a:cubicBezTo>
                  <a:pt x="2739" y="17298"/>
                  <a:pt x="2342" y="16445"/>
                  <a:pt x="1953" y="15601"/>
                </a:cubicBezTo>
                <a:cubicBezTo>
                  <a:pt x="1523" y="14699"/>
                  <a:pt x="1142" y="13764"/>
                  <a:pt x="819" y="12821"/>
                </a:cubicBezTo>
                <a:cubicBezTo>
                  <a:pt x="240" y="11001"/>
                  <a:pt x="9" y="8965"/>
                  <a:pt x="778" y="7162"/>
                </a:cubicBezTo>
                <a:cubicBezTo>
                  <a:pt x="1150" y="6268"/>
                  <a:pt x="1721" y="5449"/>
                  <a:pt x="2234" y="4638"/>
                </a:cubicBezTo>
                <a:cubicBezTo>
                  <a:pt x="2739" y="3819"/>
                  <a:pt x="3244" y="2925"/>
                  <a:pt x="3914" y="2205"/>
                </a:cubicBezTo>
                <a:cubicBezTo>
                  <a:pt x="5098" y="948"/>
                  <a:pt x="6963" y="239"/>
                  <a:pt x="8710" y="239"/>
                </a:cubicBezTo>
                <a:close/>
                <a:moveTo>
                  <a:pt x="8734" y="1"/>
                </a:moveTo>
                <a:cubicBezTo>
                  <a:pt x="7529" y="1"/>
                  <a:pt x="6312" y="339"/>
                  <a:pt x="5263" y="898"/>
                </a:cubicBezTo>
                <a:cubicBezTo>
                  <a:pt x="3442" y="1866"/>
                  <a:pt x="2483" y="3769"/>
                  <a:pt x="1440" y="5465"/>
                </a:cubicBezTo>
                <a:cubicBezTo>
                  <a:pt x="919" y="6301"/>
                  <a:pt x="439" y="7145"/>
                  <a:pt x="224" y="8113"/>
                </a:cubicBezTo>
                <a:cubicBezTo>
                  <a:pt x="25" y="9056"/>
                  <a:pt x="0" y="10024"/>
                  <a:pt x="149" y="10976"/>
                </a:cubicBezTo>
                <a:cubicBezTo>
                  <a:pt x="439" y="13045"/>
                  <a:pt x="1374" y="15047"/>
                  <a:pt x="2317" y="16892"/>
                </a:cubicBezTo>
                <a:cubicBezTo>
                  <a:pt x="3144" y="18514"/>
                  <a:pt x="4369" y="20102"/>
                  <a:pt x="6264" y="20433"/>
                </a:cubicBezTo>
                <a:cubicBezTo>
                  <a:pt x="6711" y="20511"/>
                  <a:pt x="7174" y="20539"/>
                  <a:pt x="7640" y="20539"/>
                </a:cubicBezTo>
                <a:cubicBezTo>
                  <a:pt x="8219" y="20539"/>
                  <a:pt x="8803" y="20496"/>
                  <a:pt x="9367" y="20450"/>
                </a:cubicBezTo>
                <a:cubicBezTo>
                  <a:pt x="10277" y="20367"/>
                  <a:pt x="11179" y="20193"/>
                  <a:pt x="12006" y="19780"/>
                </a:cubicBezTo>
                <a:cubicBezTo>
                  <a:pt x="13603" y="18969"/>
                  <a:pt x="14654" y="17504"/>
                  <a:pt x="15126" y="15800"/>
                </a:cubicBezTo>
                <a:cubicBezTo>
                  <a:pt x="16184" y="11888"/>
                  <a:pt x="15621" y="7532"/>
                  <a:pt x="13956" y="3854"/>
                </a:cubicBezTo>
                <a:lnTo>
                  <a:pt x="13956" y="3854"/>
                </a:lnTo>
                <a:cubicBezTo>
                  <a:pt x="13955" y="3837"/>
                  <a:pt x="13951" y="3820"/>
                  <a:pt x="13942" y="3802"/>
                </a:cubicBezTo>
                <a:lnTo>
                  <a:pt x="13934" y="3802"/>
                </a:lnTo>
                <a:cubicBezTo>
                  <a:pt x="13930" y="3794"/>
                  <a:pt x="13925" y="3786"/>
                  <a:pt x="13921" y="3778"/>
                </a:cubicBezTo>
                <a:lnTo>
                  <a:pt x="13921" y="3778"/>
                </a:lnTo>
                <a:cubicBezTo>
                  <a:pt x="13761" y="3429"/>
                  <a:pt x="13592" y="3087"/>
                  <a:pt x="13413" y="2751"/>
                </a:cubicBezTo>
                <a:cubicBezTo>
                  <a:pt x="13392" y="2710"/>
                  <a:pt x="13358" y="2693"/>
                  <a:pt x="13323" y="2693"/>
                </a:cubicBezTo>
                <a:cubicBezTo>
                  <a:pt x="13316" y="2693"/>
                  <a:pt x="13309" y="2694"/>
                  <a:pt x="13303" y="2695"/>
                </a:cubicBezTo>
                <a:lnTo>
                  <a:pt x="13303" y="2695"/>
                </a:lnTo>
                <a:cubicBezTo>
                  <a:pt x="12582" y="1551"/>
                  <a:pt x="11686" y="588"/>
                  <a:pt x="10285" y="203"/>
                </a:cubicBezTo>
                <a:cubicBezTo>
                  <a:pt x="9780" y="65"/>
                  <a:pt x="9258" y="1"/>
                  <a:pt x="8734"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18;p43">
            <a:extLst>
              <a:ext uri="{FF2B5EF4-FFF2-40B4-BE49-F238E27FC236}">
                <a16:creationId xmlns:a16="http://schemas.microsoft.com/office/drawing/2014/main" id="{1795DB61-7BC1-7F01-B9BE-365F31D901F1}"/>
              </a:ext>
            </a:extLst>
          </p:cNvPr>
          <p:cNvSpPr txBox="1"/>
          <p:nvPr/>
        </p:nvSpPr>
        <p:spPr>
          <a:xfrm flipH="1">
            <a:off x="6026295" y="4223276"/>
            <a:ext cx="2184525" cy="2123616"/>
          </a:xfrm>
          <a:prstGeom prst="rect">
            <a:avLst/>
          </a:prstGeom>
          <a:solidFill>
            <a:schemeClr val="accent5">
              <a:lumMod val="75000"/>
            </a:schemeClr>
          </a:solidFill>
          <a:ln>
            <a:noFill/>
          </a:ln>
        </p:spPr>
        <p:txBody>
          <a:bodyPr spcFirstLastPara="1" wrap="square" lIns="91425" tIns="91425" rIns="91425" bIns="91425" anchor="ctr" anchorCtr="0">
            <a:noAutofit/>
          </a:bodyPr>
          <a:lstStyle/>
          <a:p>
            <a:pPr algn="ctr"/>
            <a:r>
              <a:rPr lang="en-US" sz="2400" b="1" dirty="0">
                <a:solidFill>
                  <a:schemeClr val="bg1"/>
                </a:solidFill>
                <a:latin typeface="Candara" panose="020E0502030303020204" pitchFamily="34" charset="0"/>
                <a:ea typeface="Times New Roman" panose="02020603050405020304" pitchFamily="18" charset="0"/>
                <a:cs typeface="Montserrat"/>
              </a:rPr>
              <a:t>A</a:t>
            </a:r>
            <a:r>
              <a:rPr lang="en-US" sz="2400" b="1" dirty="0">
                <a:solidFill>
                  <a:schemeClr val="bg1"/>
                </a:solidFill>
                <a:effectLst/>
                <a:latin typeface="Candara" panose="020E0502030303020204" pitchFamily="34" charset="0"/>
                <a:ea typeface="Times New Roman" panose="02020603050405020304" pitchFamily="18" charset="0"/>
                <a:cs typeface="Montserrat"/>
              </a:rPr>
              <a:t>re these languages representative of our state’s demographics? </a:t>
            </a:r>
            <a:endParaRPr lang="en-US" sz="2400" b="1" dirty="0">
              <a:solidFill>
                <a:schemeClr val="bg1"/>
              </a:solidFill>
              <a:latin typeface="Candara" panose="020E0502030303020204" pitchFamily="34" charset="0"/>
            </a:endParaRPr>
          </a:p>
        </p:txBody>
      </p:sp>
      <p:sp>
        <p:nvSpPr>
          <p:cNvPr id="13" name="Google Shape;1311;p43">
            <a:extLst>
              <a:ext uri="{FF2B5EF4-FFF2-40B4-BE49-F238E27FC236}">
                <a16:creationId xmlns:a16="http://schemas.microsoft.com/office/drawing/2014/main" id="{DF9AE443-AC8B-CC54-58BE-43B9BAD7A0DD}"/>
              </a:ext>
              <a:ext uri="{C183D7F6-B498-43B3-948B-1728B52AA6E4}">
                <adec:decorative xmlns:adec="http://schemas.microsoft.com/office/drawing/2017/decorative" val="1"/>
              </a:ext>
            </a:extLst>
          </p:cNvPr>
          <p:cNvSpPr/>
          <p:nvPr/>
        </p:nvSpPr>
        <p:spPr>
          <a:xfrm>
            <a:off x="3138184" y="1687294"/>
            <a:ext cx="3386876" cy="3181934"/>
          </a:xfrm>
          <a:custGeom>
            <a:avLst/>
            <a:gdLst/>
            <a:ahLst/>
            <a:cxnLst/>
            <a:rect l="l" t="t" r="r" b="b"/>
            <a:pathLst>
              <a:path w="18353" h="17207" extrusionOk="0">
                <a:moveTo>
                  <a:pt x="8972" y="0"/>
                </a:moveTo>
                <a:cubicBezTo>
                  <a:pt x="7793" y="0"/>
                  <a:pt x="6460" y="236"/>
                  <a:pt x="4858" y="706"/>
                </a:cubicBezTo>
                <a:lnTo>
                  <a:pt x="5002" y="669"/>
                </a:lnTo>
                <a:lnTo>
                  <a:pt x="5002" y="669"/>
                </a:lnTo>
                <a:cubicBezTo>
                  <a:pt x="3645" y="1033"/>
                  <a:pt x="2467" y="1996"/>
                  <a:pt x="1672" y="3205"/>
                </a:cubicBezTo>
                <a:cubicBezTo>
                  <a:pt x="861" y="4446"/>
                  <a:pt x="431" y="5919"/>
                  <a:pt x="265" y="7408"/>
                </a:cubicBezTo>
                <a:cubicBezTo>
                  <a:pt x="1" y="9816"/>
                  <a:pt x="538" y="12472"/>
                  <a:pt x="2284" y="14077"/>
                </a:cubicBezTo>
                <a:cubicBezTo>
                  <a:pt x="3757" y="15409"/>
                  <a:pt x="5668" y="16684"/>
                  <a:pt x="7588" y="16990"/>
                </a:cubicBezTo>
                <a:cubicBezTo>
                  <a:pt x="8536" y="17141"/>
                  <a:pt x="9644" y="17206"/>
                  <a:pt x="10730" y="17206"/>
                </a:cubicBezTo>
                <a:cubicBezTo>
                  <a:pt x="11065" y="17206"/>
                  <a:pt x="11399" y="17200"/>
                  <a:pt x="11725" y="17188"/>
                </a:cubicBezTo>
                <a:cubicBezTo>
                  <a:pt x="14555" y="17081"/>
                  <a:pt x="17228" y="14690"/>
                  <a:pt x="17724" y="13655"/>
                </a:cubicBezTo>
                <a:cubicBezTo>
                  <a:pt x="18047" y="12993"/>
                  <a:pt x="18146" y="12240"/>
                  <a:pt x="18187" y="11504"/>
                </a:cubicBezTo>
                <a:cubicBezTo>
                  <a:pt x="18353" y="7946"/>
                  <a:pt x="16921" y="4289"/>
                  <a:pt x="14241" y="2080"/>
                </a:cubicBezTo>
                <a:cubicBezTo>
                  <a:pt x="12554" y="691"/>
                  <a:pt x="10989" y="0"/>
                  <a:pt x="89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12;p43">
            <a:extLst>
              <a:ext uri="{FF2B5EF4-FFF2-40B4-BE49-F238E27FC236}">
                <a16:creationId xmlns:a16="http://schemas.microsoft.com/office/drawing/2014/main" id="{8FB8EA56-876C-094C-0387-5A2B8DE5D79A}"/>
              </a:ext>
              <a:ext uri="{C183D7F6-B498-43B3-948B-1728B52AA6E4}">
                <adec:decorative xmlns:adec="http://schemas.microsoft.com/office/drawing/2017/decorative" val="1"/>
              </a:ext>
            </a:extLst>
          </p:cNvPr>
          <p:cNvSpPr/>
          <p:nvPr/>
        </p:nvSpPr>
        <p:spPr>
          <a:xfrm>
            <a:off x="2881971" y="1687294"/>
            <a:ext cx="3759308" cy="3288187"/>
          </a:xfrm>
          <a:custGeom>
            <a:avLst/>
            <a:gdLst/>
            <a:ahLst/>
            <a:cxnLst/>
            <a:rect l="l" t="t" r="r" b="b"/>
            <a:pathLst>
              <a:path w="18850" h="17463" extrusionOk="0">
                <a:moveTo>
                  <a:pt x="9500" y="228"/>
                </a:moveTo>
                <a:cubicBezTo>
                  <a:pt x="9872" y="228"/>
                  <a:pt x="10245" y="252"/>
                  <a:pt x="10616" y="304"/>
                </a:cubicBezTo>
                <a:cubicBezTo>
                  <a:pt x="12106" y="520"/>
                  <a:pt x="13421" y="1248"/>
                  <a:pt x="14580" y="2191"/>
                </a:cubicBezTo>
                <a:cubicBezTo>
                  <a:pt x="17426" y="4483"/>
                  <a:pt x="18849" y="8289"/>
                  <a:pt x="18585" y="11897"/>
                </a:cubicBezTo>
                <a:cubicBezTo>
                  <a:pt x="18518" y="12774"/>
                  <a:pt x="18328" y="13618"/>
                  <a:pt x="17757" y="14304"/>
                </a:cubicBezTo>
                <a:cubicBezTo>
                  <a:pt x="17277" y="14850"/>
                  <a:pt x="16731" y="15339"/>
                  <a:pt x="16135" y="15752"/>
                </a:cubicBezTo>
                <a:cubicBezTo>
                  <a:pt x="15407" y="16257"/>
                  <a:pt x="14613" y="16654"/>
                  <a:pt x="13769" y="16927"/>
                </a:cubicBezTo>
                <a:cubicBezTo>
                  <a:pt x="13006" y="17156"/>
                  <a:pt x="12220" y="17205"/>
                  <a:pt x="11435" y="17205"/>
                </a:cubicBezTo>
                <a:cubicBezTo>
                  <a:pt x="11283" y="17205"/>
                  <a:pt x="11132" y="17203"/>
                  <a:pt x="10981" y="17200"/>
                </a:cubicBezTo>
                <a:cubicBezTo>
                  <a:pt x="9955" y="17192"/>
                  <a:pt x="8912" y="17151"/>
                  <a:pt x="7911" y="16952"/>
                </a:cubicBezTo>
                <a:cubicBezTo>
                  <a:pt x="6918" y="16754"/>
                  <a:pt x="5991" y="16323"/>
                  <a:pt x="5131" y="15802"/>
                </a:cubicBezTo>
                <a:cubicBezTo>
                  <a:pt x="3484" y="14793"/>
                  <a:pt x="1986" y="13510"/>
                  <a:pt x="1333" y="11648"/>
                </a:cubicBezTo>
                <a:cubicBezTo>
                  <a:pt x="1" y="7867"/>
                  <a:pt x="1333" y="2034"/>
                  <a:pt x="5652" y="875"/>
                </a:cubicBezTo>
                <a:cubicBezTo>
                  <a:pt x="5664" y="871"/>
                  <a:pt x="5674" y="865"/>
                  <a:pt x="5683" y="859"/>
                </a:cubicBezTo>
                <a:lnTo>
                  <a:pt x="5683" y="859"/>
                </a:lnTo>
                <a:cubicBezTo>
                  <a:pt x="6920" y="513"/>
                  <a:pt x="8208" y="228"/>
                  <a:pt x="9500" y="228"/>
                </a:cubicBezTo>
                <a:close/>
                <a:moveTo>
                  <a:pt x="9501" y="0"/>
                </a:moveTo>
                <a:cubicBezTo>
                  <a:pt x="8100" y="0"/>
                  <a:pt x="6691" y="325"/>
                  <a:pt x="5354" y="710"/>
                </a:cubicBezTo>
                <a:cubicBezTo>
                  <a:pt x="5338" y="716"/>
                  <a:pt x="5324" y="724"/>
                  <a:pt x="5314" y="735"/>
                </a:cubicBezTo>
                <a:lnTo>
                  <a:pt x="5314" y="735"/>
                </a:lnTo>
                <a:cubicBezTo>
                  <a:pt x="1603" y="1931"/>
                  <a:pt x="228" y="6515"/>
                  <a:pt x="712" y="10051"/>
                </a:cubicBezTo>
                <a:cubicBezTo>
                  <a:pt x="985" y="12012"/>
                  <a:pt x="1871" y="13585"/>
                  <a:pt x="3393" y="14842"/>
                </a:cubicBezTo>
                <a:cubicBezTo>
                  <a:pt x="4982" y="16141"/>
                  <a:pt x="6744" y="17085"/>
                  <a:pt x="8796" y="17308"/>
                </a:cubicBezTo>
                <a:cubicBezTo>
                  <a:pt x="9570" y="17396"/>
                  <a:pt x="10362" y="17463"/>
                  <a:pt x="11150" y="17463"/>
                </a:cubicBezTo>
                <a:cubicBezTo>
                  <a:pt x="12434" y="17463"/>
                  <a:pt x="13708" y="17286"/>
                  <a:pt x="14878" y="16737"/>
                </a:cubicBezTo>
                <a:cubicBezTo>
                  <a:pt x="16144" y="16150"/>
                  <a:pt x="17616" y="15173"/>
                  <a:pt x="18312" y="13915"/>
                </a:cubicBezTo>
                <a:cubicBezTo>
                  <a:pt x="18775" y="13088"/>
                  <a:pt x="18841" y="12054"/>
                  <a:pt x="18841" y="11135"/>
                </a:cubicBezTo>
                <a:cubicBezTo>
                  <a:pt x="18849" y="10151"/>
                  <a:pt x="18742" y="9166"/>
                  <a:pt x="18510" y="8215"/>
                </a:cubicBezTo>
                <a:cubicBezTo>
                  <a:pt x="18088" y="6336"/>
                  <a:pt x="17203" y="4599"/>
                  <a:pt x="15937" y="3151"/>
                </a:cubicBezTo>
                <a:cubicBezTo>
                  <a:pt x="14737" y="1810"/>
                  <a:pt x="13115" y="652"/>
                  <a:pt x="11345" y="213"/>
                </a:cubicBezTo>
                <a:cubicBezTo>
                  <a:pt x="10736" y="64"/>
                  <a:pt x="10119" y="0"/>
                  <a:pt x="95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13;p43">
            <a:extLst>
              <a:ext uri="{FF2B5EF4-FFF2-40B4-BE49-F238E27FC236}">
                <a16:creationId xmlns:a16="http://schemas.microsoft.com/office/drawing/2014/main" id="{46EBFE6E-D46E-5A7D-188A-376D50296749}"/>
              </a:ext>
            </a:extLst>
          </p:cNvPr>
          <p:cNvSpPr txBox="1"/>
          <p:nvPr/>
        </p:nvSpPr>
        <p:spPr>
          <a:xfrm flipH="1">
            <a:off x="3612963" y="2013131"/>
            <a:ext cx="2125954" cy="2289647"/>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andara" panose="020E0502030303020204" pitchFamily="34" charset="0"/>
                <a:ea typeface="Times New Roman" panose="02020603050405020304" pitchFamily="18" charset="0"/>
                <a:cs typeface="Montserrat"/>
              </a:rPr>
              <a:t>Are our materials culturally relevant to these families? </a:t>
            </a:r>
            <a:endParaRPr kumimoji="0" lang="en-US" sz="2400" b="1" i="0" u="none" strike="noStrike" kern="1200" cap="none" spc="0" normalizeH="0" baseline="0" noProof="0" dirty="0">
              <a:ln>
                <a:noFill/>
              </a:ln>
              <a:solidFill>
                <a:schemeClr val="bg1"/>
              </a:solidFill>
              <a:effectLst/>
              <a:uLnTx/>
              <a:uFillTx/>
              <a:latin typeface="Candara" panose="020E0502030303020204" pitchFamily="34" charset="0"/>
              <a:ea typeface="+mn-ea"/>
              <a:cs typeface="+mn-cs"/>
            </a:endParaRPr>
          </a:p>
        </p:txBody>
      </p:sp>
      <p:sp>
        <p:nvSpPr>
          <p:cNvPr id="3" name="Google Shape;1306;p43">
            <a:extLst>
              <a:ext uri="{FF2B5EF4-FFF2-40B4-BE49-F238E27FC236}">
                <a16:creationId xmlns:a16="http://schemas.microsoft.com/office/drawing/2014/main" id="{C06526D7-5359-0A4F-11B3-F568AC9B2FA1}"/>
              </a:ext>
              <a:ext uri="{C183D7F6-B498-43B3-948B-1728B52AA6E4}">
                <adec:decorative xmlns:adec="http://schemas.microsoft.com/office/drawing/2017/decorative" val="1"/>
              </a:ext>
            </a:extLst>
          </p:cNvPr>
          <p:cNvSpPr/>
          <p:nvPr/>
        </p:nvSpPr>
        <p:spPr>
          <a:xfrm>
            <a:off x="289599" y="2697792"/>
            <a:ext cx="3333628" cy="3131374"/>
          </a:xfrm>
          <a:custGeom>
            <a:avLst/>
            <a:gdLst/>
            <a:ahLst/>
            <a:cxnLst/>
            <a:rect l="l" t="t" r="r" b="b"/>
            <a:pathLst>
              <a:path w="17807" h="20766" extrusionOk="0">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07;p43">
            <a:extLst>
              <a:ext uri="{FF2B5EF4-FFF2-40B4-BE49-F238E27FC236}">
                <a16:creationId xmlns:a16="http://schemas.microsoft.com/office/drawing/2014/main" id="{14403B24-69AD-F165-3B58-B31936747B69}"/>
              </a:ext>
              <a:ext uri="{C183D7F6-B498-43B3-948B-1728B52AA6E4}">
                <adec:decorative xmlns:adec="http://schemas.microsoft.com/office/drawing/2017/decorative" val="1"/>
              </a:ext>
            </a:extLst>
          </p:cNvPr>
          <p:cNvSpPr/>
          <p:nvPr/>
        </p:nvSpPr>
        <p:spPr>
          <a:xfrm>
            <a:off x="254538" y="2697792"/>
            <a:ext cx="3429987" cy="3288187"/>
          </a:xfrm>
          <a:custGeom>
            <a:avLst/>
            <a:gdLst/>
            <a:ahLst/>
            <a:cxnLst/>
            <a:rect l="l" t="t" r="r" b="b"/>
            <a:pathLst>
              <a:path w="17650" h="21004" extrusionOk="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09;p43">
            <a:extLst>
              <a:ext uri="{FF2B5EF4-FFF2-40B4-BE49-F238E27FC236}">
                <a16:creationId xmlns:a16="http://schemas.microsoft.com/office/drawing/2014/main" id="{317C5489-9D28-BA9F-E83A-DEF932D22514}"/>
              </a:ext>
            </a:extLst>
          </p:cNvPr>
          <p:cNvSpPr txBox="1"/>
          <p:nvPr/>
        </p:nvSpPr>
        <p:spPr>
          <a:xfrm flipH="1">
            <a:off x="718074" y="3331388"/>
            <a:ext cx="2303891" cy="2327624"/>
          </a:xfrm>
          <a:prstGeom prst="rect">
            <a:avLst/>
          </a:prstGeom>
          <a:noFill/>
          <a:ln>
            <a:noFill/>
          </a:ln>
        </p:spPr>
        <p:txBody>
          <a:bodyPr spcFirstLastPara="1" wrap="square" lIns="91425" tIns="91425" rIns="91425" bIns="91425" anchor="ctr" anchorCtr="0">
            <a:noAutofit/>
          </a:bodyPr>
          <a:lstStyle/>
          <a:p>
            <a:pPr algn="ctr"/>
            <a:r>
              <a:rPr lang="en-US" sz="2400" b="1" dirty="0">
                <a:solidFill>
                  <a:schemeClr val="bg1"/>
                </a:solidFill>
                <a:effectLst/>
                <a:latin typeface="Candara" panose="020E0502030303020204" pitchFamily="34" charset="0"/>
                <a:ea typeface="Times New Roman" panose="02020603050405020304" pitchFamily="18" charset="0"/>
                <a:cs typeface="Montserrat"/>
              </a:rPr>
              <a:t>What languages are our materials translated into?</a:t>
            </a:r>
            <a:endParaRPr lang="en-US" sz="2400" b="1" dirty="0">
              <a:solidFill>
                <a:schemeClr val="bg1"/>
              </a:solidFill>
              <a:latin typeface="Candara" panose="020E0502030303020204" pitchFamily="34" charset="0"/>
            </a:endParaRPr>
          </a:p>
          <a:p>
            <a:pPr marL="0" lvl="0" indent="0" algn="ctr" rtl="0">
              <a:spcBef>
                <a:spcPts val="0"/>
              </a:spcBef>
              <a:spcAft>
                <a:spcPts val="0"/>
              </a:spcAft>
              <a:buNone/>
            </a:pPr>
            <a:endParaRPr sz="16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5" name="Content Placeholder 2">
            <a:extLst>
              <a:ext uri="{FF2B5EF4-FFF2-40B4-BE49-F238E27FC236}">
                <a16:creationId xmlns:a16="http://schemas.microsoft.com/office/drawing/2014/main" id="{0833313E-8F17-A2F2-FB67-8CDF30CD8595}"/>
              </a:ext>
            </a:extLst>
          </p:cNvPr>
          <p:cNvSpPr txBox="1">
            <a:spLocks/>
          </p:cNvSpPr>
          <p:nvPr/>
        </p:nvSpPr>
        <p:spPr>
          <a:xfrm>
            <a:off x="2819401" y="114908"/>
            <a:ext cx="6222999" cy="1325563"/>
          </a:xfrm>
          <a:prstGeom prst="rect">
            <a:avLst/>
          </a:prstGeom>
          <a:solidFill>
            <a:schemeClr val="bg1">
              <a:lumMod val="50000"/>
            </a:schemeClr>
          </a:solidFill>
        </p:spPr>
        <p:txBody>
          <a:bodyPr vert="horz" lIns="91440" tIns="45720" rIns="91440" bIns="45720" rtlCol="0" anchor="ctr">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4304" marR="0" indent="0">
              <a:spcBef>
                <a:spcPts val="0"/>
              </a:spcBef>
              <a:spcAft>
                <a:spcPts val="0"/>
              </a:spcAft>
              <a:buNone/>
            </a:pPr>
            <a:r>
              <a:rPr lang="en-US" sz="4000" b="1" dirty="0">
                <a:solidFill>
                  <a:schemeClr val="bg1"/>
                </a:solidFill>
                <a:latin typeface="Candara" panose="020E0502030303020204" pitchFamily="34" charset="0"/>
                <a:ea typeface="Times New Roman" panose="02020603050405020304" pitchFamily="18" charset="0"/>
                <a:cs typeface="Times New Roman" panose="02020603050405020304" pitchFamily="18" charset="0"/>
              </a:rPr>
              <a:t>COACHING QUESTIONS: </a:t>
            </a:r>
            <a:r>
              <a:rPr lang="en-US" sz="3600" b="1" dirty="0">
                <a:solidFill>
                  <a:schemeClr val="bg1"/>
                </a:solidFill>
                <a:latin typeface="Candara" panose="020E0502030303020204" pitchFamily="34" charset="0"/>
                <a:ea typeface="Times New Roman" panose="02020603050405020304" pitchFamily="18" charset="0"/>
                <a:cs typeface="Times New Roman" panose="02020603050405020304" pitchFamily="18" charset="0"/>
              </a:rPr>
              <a:t>Program Access &amp; Delivery</a:t>
            </a:r>
          </a:p>
        </p:txBody>
      </p:sp>
      <p:sp>
        <p:nvSpPr>
          <p:cNvPr id="4" name="Title 1">
            <a:extLst>
              <a:ext uri="{FF2B5EF4-FFF2-40B4-BE49-F238E27FC236}">
                <a16:creationId xmlns:a16="http://schemas.microsoft.com/office/drawing/2014/main" id="{58D69FE4-49B0-F3CF-A67A-2BE968AC7B3D}"/>
              </a:ext>
            </a:extLst>
          </p:cNvPr>
          <p:cNvSpPr>
            <a:spLocks noGrp="1"/>
          </p:cNvSpPr>
          <p:nvPr>
            <p:ph type="title"/>
          </p:nvPr>
        </p:nvSpPr>
        <p:spPr>
          <a:xfrm>
            <a:off x="123899" y="114908"/>
            <a:ext cx="2695502" cy="1325563"/>
          </a:xfrm>
          <a:solidFill>
            <a:srgbClr val="002060"/>
          </a:solidFill>
        </p:spPr>
        <p:txBody>
          <a:bodyPr vert="horz" lIns="91440" tIns="45720" rIns="91440" bIns="45720" numCol="1" rtlCol="0" anchor="ctr">
            <a:noAutofit/>
          </a:bodyPr>
          <a:lstStyle/>
          <a:p>
            <a:pPr defTabSz="914400"/>
            <a:r>
              <a:rPr lang="en-US" sz="4000" b="1">
                <a:solidFill>
                  <a:schemeClr val="bg1"/>
                </a:solidFill>
                <a:effectLst>
                  <a:outerShdw blurRad="38100" dist="38100" dir="2700000" algn="tl">
                    <a:srgbClr val="000000">
                      <a:alpha val="43137"/>
                    </a:srgbClr>
                  </a:outerShdw>
                </a:effectLst>
                <a:latin typeface="Candara" panose="020E0502030303020204" pitchFamily="34" charset="0"/>
              </a:rPr>
              <a:t>Companion </a:t>
            </a:r>
            <a:br>
              <a:rPr lang="en-US" sz="4000" b="1">
                <a:solidFill>
                  <a:schemeClr val="bg1"/>
                </a:solidFill>
                <a:effectLst>
                  <a:outerShdw blurRad="38100" dist="38100" dir="2700000" algn="tl">
                    <a:srgbClr val="000000">
                      <a:alpha val="43137"/>
                    </a:srgbClr>
                  </a:outerShdw>
                </a:effectLst>
                <a:latin typeface="Candara" panose="020E0502030303020204" pitchFamily="34" charset="0"/>
              </a:rPr>
            </a:br>
            <a:r>
              <a:rPr lang="en-US" sz="4000" b="1">
                <a:solidFill>
                  <a:schemeClr val="bg1"/>
                </a:solidFill>
                <a:effectLst>
                  <a:outerShdw blurRad="38100" dist="38100" dir="2700000" algn="tl">
                    <a:srgbClr val="000000">
                      <a:alpha val="43137"/>
                    </a:srgbClr>
                  </a:outerShdw>
                </a:effectLst>
                <a:latin typeface="Candara" panose="020E0502030303020204" pitchFamily="34" charset="0"/>
              </a:rPr>
              <a:t>Resources </a:t>
            </a:r>
          </a:p>
        </p:txBody>
      </p:sp>
    </p:spTree>
    <p:extLst>
      <p:ext uri="{BB962C8B-B14F-4D97-AF65-F5344CB8AC3E}">
        <p14:creationId xmlns:p14="http://schemas.microsoft.com/office/powerpoint/2010/main" val="1058509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5533CB5-7FCE-4FF7-9D65-A3DBB9CD9019}"/>
              </a:ext>
            </a:extLst>
          </p:cNvPr>
          <p:cNvSpPr>
            <a:spLocks noGrp="1"/>
          </p:cNvSpPr>
          <p:nvPr>
            <p:ph type="sldNum" sz="quarter" idx="12"/>
          </p:nvPr>
        </p:nvSpPr>
        <p:spPr>
          <a:xfrm>
            <a:off x="6934200" y="6365172"/>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7CB40-D9BE-4CE6-A22F-5A7D8FBE1E51}" type="slidenum">
              <a:rPr kumimoji="0" lang="en-US" sz="1200" b="0" i="0" u="none" strike="noStrike" kern="1200" cap="none" spc="0" normalizeH="0" baseline="0" noProof="0" smtClean="0">
                <a:ln>
                  <a:noFill/>
                </a:ln>
                <a:solidFill>
                  <a:prstClr val="black"/>
                </a:solidFill>
                <a:effectLst/>
                <a:uLnTx/>
                <a:uFillTx/>
                <a:latin typeface="Candara" panose="020E05020303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3" name="Speech Bubble: Rectangle with Corners Rounded 2">
            <a:extLst>
              <a:ext uri="{FF2B5EF4-FFF2-40B4-BE49-F238E27FC236}">
                <a16:creationId xmlns:a16="http://schemas.microsoft.com/office/drawing/2014/main" id="{2AADE9BF-A2F9-5DD3-2A4D-7B837A1F0315}"/>
              </a:ext>
            </a:extLst>
          </p:cNvPr>
          <p:cNvSpPr/>
          <p:nvPr/>
        </p:nvSpPr>
        <p:spPr>
          <a:xfrm>
            <a:off x="4865670" y="2457450"/>
            <a:ext cx="3563956" cy="3452346"/>
          </a:xfrm>
          <a:custGeom>
            <a:avLst/>
            <a:gdLst>
              <a:gd name="connsiteX0" fmla="*/ 0 w 3563956"/>
              <a:gd name="connsiteY0" fmla="*/ 575403 h 3452346"/>
              <a:gd name="connsiteX1" fmla="*/ 575403 w 3563956"/>
              <a:gd name="connsiteY1" fmla="*/ 0 h 3452346"/>
              <a:gd name="connsiteX2" fmla="*/ 593993 w 3563956"/>
              <a:gd name="connsiteY2" fmla="*/ 0 h 3452346"/>
              <a:gd name="connsiteX3" fmla="*/ 593993 w 3563956"/>
              <a:gd name="connsiteY3" fmla="*/ 0 h 3452346"/>
              <a:gd name="connsiteX4" fmla="*/ 1484982 w 3563956"/>
              <a:gd name="connsiteY4" fmla="*/ 0 h 3452346"/>
              <a:gd name="connsiteX5" fmla="*/ 2988553 w 3563956"/>
              <a:gd name="connsiteY5" fmla="*/ 0 h 3452346"/>
              <a:gd name="connsiteX6" fmla="*/ 3563956 w 3563956"/>
              <a:gd name="connsiteY6" fmla="*/ 575403 h 3452346"/>
              <a:gd name="connsiteX7" fmla="*/ 3563956 w 3563956"/>
              <a:gd name="connsiteY7" fmla="*/ 2013869 h 3452346"/>
              <a:gd name="connsiteX8" fmla="*/ 3563956 w 3563956"/>
              <a:gd name="connsiteY8" fmla="*/ 2013869 h 3452346"/>
              <a:gd name="connsiteX9" fmla="*/ 3563956 w 3563956"/>
              <a:gd name="connsiteY9" fmla="*/ 2876955 h 3452346"/>
              <a:gd name="connsiteX10" fmla="*/ 3563956 w 3563956"/>
              <a:gd name="connsiteY10" fmla="*/ 2876943 h 3452346"/>
              <a:gd name="connsiteX11" fmla="*/ 2988553 w 3563956"/>
              <a:gd name="connsiteY11" fmla="*/ 3452346 h 3452346"/>
              <a:gd name="connsiteX12" fmla="*/ 1484982 w 3563956"/>
              <a:gd name="connsiteY12" fmla="*/ 3452346 h 3452346"/>
              <a:gd name="connsiteX13" fmla="*/ 1055929 w 3563956"/>
              <a:gd name="connsiteY13" fmla="*/ 3558920 h 3452346"/>
              <a:gd name="connsiteX14" fmla="*/ 593993 w 3563956"/>
              <a:gd name="connsiteY14" fmla="*/ 3452346 h 3452346"/>
              <a:gd name="connsiteX15" fmla="*/ 575403 w 3563956"/>
              <a:gd name="connsiteY15" fmla="*/ 3452346 h 3452346"/>
              <a:gd name="connsiteX16" fmla="*/ 0 w 3563956"/>
              <a:gd name="connsiteY16" fmla="*/ 2876943 h 3452346"/>
              <a:gd name="connsiteX17" fmla="*/ 0 w 3563956"/>
              <a:gd name="connsiteY17" fmla="*/ 2876955 h 3452346"/>
              <a:gd name="connsiteX18" fmla="*/ 0 w 3563956"/>
              <a:gd name="connsiteY18" fmla="*/ 2013869 h 3452346"/>
              <a:gd name="connsiteX19" fmla="*/ 0 w 3563956"/>
              <a:gd name="connsiteY19" fmla="*/ 2013869 h 3452346"/>
              <a:gd name="connsiteX20" fmla="*/ 0 w 3563956"/>
              <a:gd name="connsiteY20" fmla="*/ 575403 h 345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63956" h="3452346" fill="none" extrusionOk="0">
                <a:moveTo>
                  <a:pt x="0" y="575403"/>
                </a:moveTo>
                <a:cubicBezTo>
                  <a:pt x="-46405" y="263128"/>
                  <a:pt x="236195" y="-4734"/>
                  <a:pt x="575403" y="0"/>
                </a:cubicBezTo>
                <a:cubicBezTo>
                  <a:pt x="577433" y="1316"/>
                  <a:pt x="585553" y="-1587"/>
                  <a:pt x="593993" y="0"/>
                </a:cubicBezTo>
                <a:lnTo>
                  <a:pt x="593993" y="0"/>
                </a:lnTo>
                <a:cubicBezTo>
                  <a:pt x="782158" y="-57358"/>
                  <a:pt x="1223822" y="-9202"/>
                  <a:pt x="1484982" y="0"/>
                </a:cubicBezTo>
                <a:cubicBezTo>
                  <a:pt x="1900076" y="-102558"/>
                  <a:pt x="2288158" y="89014"/>
                  <a:pt x="2988553" y="0"/>
                </a:cubicBezTo>
                <a:cubicBezTo>
                  <a:pt x="3346707" y="-40196"/>
                  <a:pt x="3531584" y="234191"/>
                  <a:pt x="3563956" y="575403"/>
                </a:cubicBezTo>
                <a:cubicBezTo>
                  <a:pt x="3631942" y="817728"/>
                  <a:pt x="3468889" y="1853881"/>
                  <a:pt x="3563956" y="2013869"/>
                </a:cubicBezTo>
                <a:lnTo>
                  <a:pt x="3563956" y="2013869"/>
                </a:lnTo>
                <a:cubicBezTo>
                  <a:pt x="3527105" y="2360943"/>
                  <a:pt x="3631116" y="2528891"/>
                  <a:pt x="3563956" y="2876955"/>
                </a:cubicBezTo>
                <a:cubicBezTo>
                  <a:pt x="3563956" y="2876952"/>
                  <a:pt x="3563956" y="2876943"/>
                  <a:pt x="3563956" y="2876943"/>
                </a:cubicBezTo>
                <a:cubicBezTo>
                  <a:pt x="3578016" y="3193395"/>
                  <a:pt x="3307572" y="3413477"/>
                  <a:pt x="2988553" y="3452346"/>
                </a:cubicBezTo>
                <a:cubicBezTo>
                  <a:pt x="2704057" y="3411060"/>
                  <a:pt x="1949203" y="3569133"/>
                  <a:pt x="1484982" y="3452346"/>
                </a:cubicBezTo>
                <a:cubicBezTo>
                  <a:pt x="1422142" y="3429851"/>
                  <a:pt x="1117025" y="3518396"/>
                  <a:pt x="1055929" y="3558920"/>
                </a:cubicBezTo>
                <a:cubicBezTo>
                  <a:pt x="897630" y="3523542"/>
                  <a:pt x="803023" y="3525928"/>
                  <a:pt x="593993" y="3452346"/>
                </a:cubicBezTo>
                <a:cubicBezTo>
                  <a:pt x="587158" y="3453340"/>
                  <a:pt x="577432" y="3451769"/>
                  <a:pt x="575403" y="3452346"/>
                </a:cubicBezTo>
                <a:cubicBezTo>
                  <a:pt x="285900" y="3475582"/>
                  <a:pt x="-4075" y="3167872"/>
                  <a:pt x="0" y="2876943"/>
                </a:cubicBezTo>
                <a:cubicBezTo>
                  <a:pt x="1" y="2876944"/>
                  <a:pt x="-1" y="2876949"/>
                  <a:pt x="0" y="2876955"/>
                </a:cubicBezTo>
                <a:cubicBezTo>
                  <a:pt x="-40310" y="2629884"/>
                  <a:pt x="-30011" y="2327089"/>
                  <a:pt x="0" y="2013869"/>
                </a:cubicBezTo>
                <a:lnTo>
                  <a:pt x="0" y="2013869"/>
                </a:lnTo>
                <a:cubicBezTo>
                  <a:pt x="-51289" y="1866647"/>
                  <a:pt x="-25652" y="719423"/>
                  <a:pt x="0" y="575403"/>
                </a:cubicBezTo>
                <a:close/>
              </a:path>
              <a:path w="3563956" h="3452346" stroke="0" extrusionOk="0">
                <a:moveTo>
                  <a:pt x="0" y="575403"/>
                </a:moveTo>
                <a:cubicBezTo>
                  <a:pt x="-29797" y="309224"/>
                  <a:pt x="263099" y="-4636"/>
                  <a:pt x="575403" y="0"/>
                </a:cubicBezTo>
                <a:cubicBezTo>
                  <a:pt x="581790" y="-576"/>
                  <a:pt x="584932" y="-273"/>
                  <a:pt x="593993" y="0"/>
                </a:cubicBezTo>
                <a:lnTo>
                  <a:pt x="593993" y="0"/>
                </a:lnTo>
                <a:cubicBezTo>
                  <a:pt x="707962" y="65555"/>
                  <a:pt x="1138849" y="74546"/>
                  <a:pt x="1484982" y="0"/>
                </a:cubicBezTo>
                <a:cubicBezTo>
                  <a:pt x="2019579" y="52806"/>
                  <a:pt x="2812821" y="32333"/>
                  <a:pt x="2988553" y="0"/>
                </a:cubicBezTo>
                <a:cubicBezTo>
                  <a:pt x="3291262" y="7259"/>
                  <a:pt x="3539921" y="283887"/>
                  <a:pt x="3563956" y="575403"/>
                </a:cubicBezTo>
                <a:cubicBezTo>
                  <a:pt x="3460515" y="1083170"/>
                  <a:pt x="3510788" y="1664696"/>
                  <a:pt x="3563956" y="2013869"/>
                </a:cubicBezTo>
                <a:lnTo>
                  <a:pt x="3563956" y="2013869"/>
                </a:lnTo>
                <a:cubicBezTo>
                  <a:pt x="3607908" y="2372929"/>
                  <a:pt x="3549087" y="2488671"/>
                  <a:pt x="3563956" y="2876955"/>
                </a:cubicBezTo>
                <a:cubicBezTo>
                  <a:pt x="3563956" y="2876954"/>
                  <a:pt x="3563956" y="2876944"/>
                  <a:pt x="3563956" y="2876943"/>
                </a:cubicBezTo>
                <a:cubicBezTo>
                  <a:pt x="3560709" y="3181387"/>
                  <a:pt x="3305422" y="3447318"/>
                  <a:pt x="2988553" y="3452346"/>
                </a:cubicBezTo>
                <a:cubicBezTo>
                  <a:pt x="2657325" y="3565732"/>
                  <a:pt x="1915199" y="3529133"/>
                  <a:pt x="1484982" y="3452346"/>
                </a:cubicBezTo>
                <a:cubicBezTo>
                  <a:pt x="1405298" y="3488718"/>
                  <a:pt x="1168999" y="3566149"/>
                  <a:pt x="1055929" y="3558920"/>
                </a:cubicBezTo>
                <a:cubicBezTo>
                  <a:pt x="873669" y="3537427"/>
                  <a:pt x="671318" y="3510002"/>
                  <a:pt x="593993" y="3452346"/>
                </a:cubicBezTo>
                <a:cubicBezTo>
                  <a:pt x="586670" y="3451425"/>
                  <a:pt x="582095" y="3450749"/>
                  <a:pt x="575403" y="3452346"/>
                </a:cubicBezTo>
                <a:cubicBezTo>
                  <a:pt x="217705" y="3479395"/>
                  <a:pt x="-21519" y="3207848"/>
                  <a:pt x="0" y="2876943"/>
                </a:cubicBezTo>
                <a:cubicBezTo>
                  <a:pt x="1" y="2876946"/>
                  <a:pt x="0" y="2876952"/>
                  <a:pt x="0" y="2876955"/>
                </a:cubicBezTo>
                <a:cubicBezTo>
                  <a:pt x="-40452" y="2544720"/>
                  <a:pt x="5323" y="2266022"/>
                  <a:pt x="0" y="2013869"/>
                </a:cubicBezTo>
                <a:lnTo>
                  <a:pt x="0" y="2013869"/>
                </a:lnTo>
                <a:cubicBezTo>
                  <a:pt x="6209" y="1439157"/>
                  <a:pt x="30493" y="1108736"/>
                  <a:pt x="0" y="575403"/>
                </a:cubicBezTo>
                <a:close/>
              </a:path>
            </a:pathLst>
          </a:custGeom>
          <a:solidFill>
            <a:schemeClr val="bg1"/>
          </a:solidFill>
          <a:ln w="28575">
            <a:solidFill>
              <a:schemeClr val="accent5">
                <a:lumMod val="50000"/>
              </a:schemeClr>
            </a:solidFill>
            <a:extLst>
              <a:ext uri="{C807C97D-BFC1-408E-A445-0C87EB9F89A2}">
                <ask:lineSketchStyleProps xmlns:ask="http://schemas.microsoft.com/office/drawing/2018/sketchyshapes" sd="4212354239">
                  <a:prstGeom prst="wedgeRoundRectCallout">
                    <a:avLst>
                      <a:gd name="adj1" fmla="val -20372"/>
                      <a:gd name="adj2" fmla="val 53087"/>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57150" marR="0">
              <a:spcBef>
                <a:spcPts val="0"/>
              </a:spcBef>
              <a:spcAft>
                <a:spcPts val="0"/>
              </a:spcAft>
            </a:pPr>
            <a:r>
              <a:rPr lang="en-US" sz="2400" b="1">
                <a:solidFill>
                  <a:schemeClr val="tx1"/>
                </a:solidFill>
                <a:latin typeface="Candara"/>
              </a:rPr>
              <a:t>Biases</a:t>
            </a:r>
            <a:r>
              <a:rPr lang="en-US" sz="2400">
                <a:solidFill>
                  <a:schemeClr val="tx1"/>
                </a:solidFill>
                <a:latin typeface="Candara"/>
              </a:rPr>
              <a:t>: tendencies, (either explicit or implicit) to prefer one thing over another that influences understanding and outcomes</a:t>
            </a:r>
          </a:p>
        </p:txBody>
      </p:sp>
      <p:sp>
        <p:nvSpPr>
          <p:cNvPr id="2" name="Speech Bubble: Rectangle with Corners Rounded 1">
            <a:extLst>
              <a:ext uri="{FF2B5EF4-FFF2-40B4-BE49-F238E27FC236}">
                <a16:creationId xmlns:a16="http://schemas.microsoft.com/office/drawing/2014/main" id="{65A8AF37-17AE-7160-7E06-0E49A67BFF7D}"/>
              </a:ext>
            </a:extLst>
          </p:cNvPr>
          <p:cNvSpPr/>
          <p:nvPr/>
        </p:nvSpPr>
        <p:spPr>
          <a:xfrm>
            <a:off x="338843" y="2457450"/>
            <a:ext cx="3814058" cy="3452346"/>
          </a:xfrm>
          <a:custGeom>
            <a:avLst/>
            <a:gdLst>
              <a:gd name="connsiteX0" fmla="*/ 0 w 3814058"/>
              <a:gd name="connsiteY0" fmla="*/ 575403 h 3452346"/>
              <a:gd name="connsiteX1" fmla="*/ 575403 w 3814058"/>
              <a:gd name="connsiteY1" fmla="*/ 0 h 3452346"/>
              <a:gd name="connsiteX2" fmla="*/ 635676 w 3814058"/>
              <a:gd name="connsiteY2" fmla="*/ 0 h 3452346"/>
              <a:gd name="connsiteX3" fmla="*/ 635676 w 3814058"/>
              <a:gd name="connsiteY3" fmla="*/ 0 h 3452346"/>
              <a:gd name="connsiteX4" fmla="*/ 1589191 w 3814058"/>
              <a:gd name="connsiteY4" fmla="*/ 0 h 3452346"/>
              <a:gd name="connsiteX5" fmla="*/ 3238655 w 3814058"/>
              <a:gd name="connsiteY5" fmla="*/ 0 h 3452346"/>
              <a:gd name="connsiteX6" fmla="*/ 3814058 w 3814058"/>
              <a:gd name="connsiteY6" fmla="*/ 575403 h 3452346"/>
              <a:gd name="connsiteX7" fmla="*/ 3814058 w 3814058"/>
              <a:gd name="connsiteY7" fmla="*/ 2013869 h 3452346"/>
              <a:gd name="connsiteX8" fmla="*/ 3814058 w 3814058"/>
              <a:gd name="connsiteY8" fmla="*/ 2013869 h 3452346"/>
              <a:gd name="connsiteX9" fmla="*/ 3814058 w 3814058"/>
              <a:gd name="connsiteY9" fmla="*/ 2876955 h 3452346"/>
              <a:gd name="connsiteX10" fmla="*/ 3814058 w 3814058"/>
              <a:gd name="connsiteY10" fmla="*/ 2876943 h 3452346"/>
              <a:gd name="connsiteX11" fmla="*/ 3238655 w 3814058"/>
              <a:gd name="connsiteY11" fmla="*/ 3452346 h 3452346"/>
              <a:gd name="connsiteX12" fmla="*/ 1589191 w 3814058"/>
              <a:gd name="connsiteY12" fmla="*/ 3452346 h 3452346"/>
              <a:gd name="connsiteX13" fmla="*/ 1212947 w 3814058"/>
              <a:gd name="connsiteY13" fmla="*/ 3452346 h 3452346"/>
              <a:gd name="connsiteX14" fmla="*/ 635676 w 3814058"/>
              <a:gd name="connsiteY14" fmla="*/ 3452346 h 3452346"/>
              <a:gd name="connsiteX15" fmla="*/ 575403 w 3814058"/>
              <a:gd name="connsiteY15" fmla="*/ 3452346 h 3452346"/>
              <a:gd name="connsiteX16" fmla="*/ 0 w 3814058"/>
              <a:gd name="connsiteY16" fmla="*/ 2876943 h 3452346"/>
              <a:gd name="connsiteX17" fmla="*/ 0 w 3814058"/>
              <a:gd name="connsiteY17" fmla="*/ 2876955 h 3452346"/>
              <a:gd name="connsiteX18" fmla="*/ 0 w 3814058"/>
              <a:gd name="connsiteY18" fmla="*/ 2013869 h 3452346"/>
              <a:gd name="connsiteX19" fmla="*/ 0 w 3814058"/>
              <a:gd name="connsiteY19" fmla="*/ 2013869 h 3452346"/>
              <a:gd name="connsiteX20" fmla="*/ 0 w 3814058"/>
              <a:gd name="connsiteY20" fmla="*/ 575403 h 345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14058" h="3452346" fill="none" extrusionOk="0">
                <a:moveTo>
                  <a:pt x="0" y="575403"/>
                </a:moveTo>
                <a:cubicBezTo>
                  <a:pt x="-46405" y="263128"/>
                  <a:pt x="236195" y="-4734"/>
                  <a:pt x="575403" y="0"/>
                </a:cubicBezTo>
                <a:cubicBezTo>
                  <a:pt x="586405" y="3645"/>
                  <a:pt x="605682" y="946"/>
                  <a:pt x="635676" y="0"/>
                </a:cubicBezTo>
                <a:lnTo>
                  <a:pt x="635676" y="0"/>
                </a:lnTo>
                <a:cubicBezTo>
                  <a:pt x="1079833" y="77078"/>
                  <a:pt x="1308944" y="85574"/>
                  <a:pt x="1589191" y="0"/>
                </a:cubicBezTo>
                <a:cubicBezTo>
                  <a:pt x="1817361" y="97591"/>
                  <a:pt x="2922748" y="47925"/>
                  <a:pt x="3238655" y="0"/>
                </a:cubicBezTo>
                <a:cubicBezTo>
                  <a:pt x="3596809" y="-40196"/>
                  <a:pt x="3781686" y="234191"/>
                  <a:pt x="3814058" y="575403"/>
                </a:cubicBezTo>
                <a:cubicBezTo>
                  <a:pt x="3882044" y="817728"/>
                  <a:pt x="3718991" y="1853881"/>
                  <a:pt x="3814058" y="2013869"/>
                </a:cubicBezTo>
                <a:lnTo>
                  <a:pt x="3814058" y="2013869"/>
                </a:lnTo>
                <a:cubicBezTo>
                  <a:pt x="3777207" y="2360943"/>
                  <a:pt x="3881218" y="2528891"/>
                  <a:pt x="3814058" y="2876955"/>
                </a:cubicBezTo>
                <a:cubicBezTo>
                  <a:pt x="3814058" y="2876952"/>
                  <a:pt x="3814058" y="2876943"/>
                  <a:pt x="3814058" y="2876943"/>
                </a:cubicBezTo>
                <a:cubicBezTo>
                  <a:pt x="3828118" y="3193395"/>
                  <a:pt x="3557674" y="3413477"/>
                  <a:pt x="3238655" y="3452346"/>
                </a:cubicBezTo>
                <a:cubicBezTo>
                  <a:pt x="2860396" y="3582034"/>
                  <a:pt x="2406652" y="3312458"/>
                  <a:pt x="1589191" y="3452346"/>
                </a:cubicBezTo>
                <a:cubicBezTo>
                  <a:pt x="1416517" y="3449909"/>
                  <a:pt x="1290504" y="3458492"/>
                  <a:pt x="1212947" y="3452346"/>
                </a:cubicBezTo>
                <a:cubicBezTo>
                  <a:pt x="1016010" y="3442351"/>
                  <a:pt x="835145" y="3429840"/>
                  <a:pt x="635676" y="3452346"/>
                </a:cubicBezTo>
                <a:cubicBezTo>
                  <a:pt x="611112" y="3450625"/>
                  <a:pt x="588369" y="3455548"/>
                  <a:pt x="575403" y="3452346"/>
                </a:cubicBezTo>
                <a:cubicBezTo>
                  <a:pt x="285900" y="3475582"/>
                  <a:pt x="-4075" y="3167872"/>
                  <a:pt x="0" y="2876943"/>
                </a:cubicBezTo>
                <a:cubicBezTo>
                  <a:pt x="1" y="2876944"/>
                  <a:pt x="-1" y="2876949"/>
                  <a:pt x="0" y="2876955"/>
                </a:cubicBezTo>
                <a:cubicBezTo>
                  <a:pt x="-40310" y="2629884"/>
                  <a:pt x="-30011" y="2327089"/>
                  <a:pt x="0" y="2013869"/>
                </a:cubicBezTo>
                <a:lnTo>
                  <a:pt x="0" y="2013869"/>
                </a:lnTo>
                <a:cubicBezTo>
                  <a:pt x="-51289" y="1866647"/>
                  <a:pt x="-25652" y="719423"/>
                  <a:pt x="0" y="575403"/>
                </a:cubicBezTo>
                <a:close/>
              </a:path>
              <a:path w="3814058" h="3452346" stroke="0" extrusionOk="0">
                <a:moveTo>
                  <a:pt x="0" y="575403"/>
                </a:moveTo>
                <a:cubicBezTo>
                  <a:pt x="-29797" y="309224"/>
                  <a:pt x="263099" y="-4636"/>
                  <a:pt x="575403" y="0"/>
                </a:cubicBezTo>
                <a:cubicBezTo>
                  <a:pt x="604311" y="4711"/>
                  <a:pt x="608115" y="-5230"/>
                  <a:pt x="635676" y="0"/>
                </a:cubicBezTo>
                <a:lnTo>
                  <a:pt x="635676" y="0"/>
                </a:lnTo>
                <a:cubicBezTo>
                  <a:pt x="1087227" y="20286"/>
                  <a:pt x="1130033" y="54547"/>
                  <a:pt x="1589191" y="0"/>
                </a:cubicBezTo>
                <a:cubicBezTo>
                  <a:pt x="1996158" y="50701"/>
                  <a:pt x="2693207" y="138896"/>
                  <a:pt x="3238655" y="0"/>
                </a:cubicBezTo>
                <a:cubicBezTo>
                  <a:pt x="3541364" y="7259"/>
                  <a:pt x="3790023" y="283887"/>
                  <a:pt x="3814058" y="575403"/>
                </a:cubicBezTo>
                <a:cubicBezTo>
                  <a:pt x="3710617" y="1083170"/>
                  <a:pt x="3760890" y="1664696"/>
                  <a:pt x="3814058" y="2013869"/>
                </a:cubicBezTo>
                <a:lnTo>
                  <a:pt x="3814058" y="2013869"/>
                </a:lnTo>
                <a:cubicBezTo>
                  <a:pt x="3858010" y="2372929"/>
                  <a:pt x="3799189" y="2488671"/>
                  <a:pt x="3814058" y="2876955"/>
                </a:cubicBezTo>
                <a:cubicBezTo>
                  <a:pt x="3814058" y="2876954"/>
                  <a:pt x="3814058" y="2876944"/>
                  <a:pt x="3814058" y="2876943"/>
                </a:cubicBezTo>
                <a:cubicBezTo>
                  <a:pt x="3810811" y="3181387"/>
                  <a:pt x="3555524" y="3447318"/>
                  <a:pt x="3238655" y="3452346"/>
                </a:cubicBezTo>
                <a:cubicBezTo>
                  <a:pt x="2809026" y="3478889"/>
                  <a:pt x="2329928" y="3478184"/>
                  <a:pt x="1589191" y="3452346"/>
                </a:cubicBezTo>
                <a:cubicBezTo>
                  <a:pt x="1498163" y="3427433"/>
                  <a:pt x="1255619" y="3467995"/>
                  <a:pt x="1212947" y="3452346"/>
                </a:cubicBezTo>
                <a:cubicBezTo>
                  <a:pt x="1076160" y="3499456"/>
                  <a:pt x="775395" y="3431884"/>
                  <a:pt x="635676" y="3452346"/>
                </a:cubicBezTo>
                <a:cubicBezTo>
                  <a:pt x="621342" y="3447771"/>
                  <a:pt x="595313" y="3449458"/>
                  <a:pt x="575403" y="3452346"/>
                </a:cubicBezTo>
                <a:cubicBezTo>
                  <a:pt x="217705" y="3479395"/>
                  <a:pt x="-21519" y="3207848"/>
                  <a:pt x="0" y="2876943"/>
                </a:cubicBezTo>
                <a:cubicBezTo>
                  <a:pt x="1" y="2876946"/>
                  <a:pt x="0" y="2876952"/>
                  <a:pt x="0" y="2876955"/>
                </a:cubicBezTo>
                <a:cubicBezTo>
                  <a:pt x="-40452" y="2544720"/>
                  <a:pt x="5323" y="2266022"/>
                  <a:pt x="0" y="2013869"/>
                </a:cubicBezTo>
                <a:lnTo>
                  <a:pt x="0" y="2013869"/>
                </a:lnTo>
                <a:cubicBezTo>
                  <a:pt x="6209" y="1439157"/>
                  <a:pt x="30493" y="1108736"/>
                  <a:pt x="0" y="575403"/>
                </a:cubicBezTo>
                <a:close/>
              </a:path>
            </a:pathLst>
          </a:custGeom>
          <a:solidFill>
            <a:schemeClr val="bg1"/>
          </a:solidFill>
          <a:ln w="28575">
            <a:solidFill>
              <a:schemeClr val="accent6">
                <a:lumMod val="50000"/>
              </a:schemeClr>
            </a:solidFill>
            <a:extLst>
              <a:ext uri="{C807C97D-BFC1-408E-A445-0C87EB9F89A2}">
                <ask:lineSketchStyleProps xmlns:ask="http://schemas.microsoft.com/office/drawing/2018/sketchyshapes" sd="4212354239">
                  <a:prstGeom prst="wedgeRoundRectCallout">
                    <a:avLst>
                      <a:gd name="adj1" fmla="val -18198"/>
                      <a:gd name="adj2" fmla="val 49697"/>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400" b="1">
                <a:solidFill>
                  <a:schemeClr val="tx1"/>
                </a:solidFill>
                <a:latin typeface="Candara"/>
                <a:ea typeface="Calibri" panose="020F0502020204030204" pitchFamily="34" charset="0"/>
                <a:cs typeface="Montserrat"/>
              </a:rPr>
              <a:t>Institutional barriers: </a:t>
            </a:r>
            <a:r>
              <a:rPr lang="en-US" sz="2400">
                <a:solidFill>
                  <a:schemeClr val="tx1"/>
                </a:solidFill>
                <a:latin typeface="Candara"/>
                <a:ea typeface="Calibri" panose="020F0502020204030204" pitchFamily="34" charset="0"/>
                <a:cs typeface="Montserrat"/>
              </a:rPr>
              <a:t>policies, structures, practices, procedures, or situations that systematically disadvantage certain groups of people </a:t>
            </a:r>
            <a:endParaRPr lang="en-US" sz="2400">
              <a:solidFill>
                <a:schemeClr val="tx1"/>
              </a:solidFill>
              <a:latin typeface="Candara" panose="020E0502030303020204" pitchFamily="34" charset="0"/>
              <a:ea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0833313E-8F17-A2F2-FB67-8CDF30CD8595}"/>
              </a:ext>
            </a:extLst>
          </p:cNvPr>
          <p:cNvSpPr txBox="1">
            <a:spLocks/>
          </p:cNvSpPr>
          <p:nvPr/>
        </p:nvSpPr>
        <p:spPr>
          <a:xfrm>
            <a:off x="3068877" y="231077"/>
            <a:ext cx="5924811" cy="1325563"/>
          </a:xfrm>
          <a:prstGeom prst="rect">
            <a:avLst/>
          </a:prstGeom>
          <a:solidFill>
            <a:schemeClr val="bg1">
              <a:lumMod val="50000"/>
            </a:schemeClr>
          </a:solidFill>
        </p:spPr>
        <p:txBody>
          <a:bodyPr vert="horz" lIns="91440" tIns="45720" rIns="91440" bIns="45720" rtlCol="0" anchor="t">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indent="0">
              <a:lnSpc>
                <a:spcPct val="150000"/>
              </a:lnSpc>
              <a:spcBef>
                <a:spcPts val="0"/>
              </a:spcBef>
              <a:spcAft>
                <a:spcPts val="0"/>
              </a:spcAft>
              <a:buNone/>
            </a:pPr>
            <a:r>
              <a:rPr lang="en-US" sz="4000" b="1" kern="0" dirty="0">
                <a:solidFill>
                  <a:schemeClr val="bg1"/>
                </a:solidFill>
                <a:latin typeface="Candara" panose="020E0502030303020204" pitchFamily="34" charset="0"/>
                <a:ea typeface="Calibri" panose="020F0502020204030204" pitchFamily="34" charset="0"/>
                <a:cs typeface="Times New Roman" panose="02020603050405020304" pitchFamily="18" charset="0"/>
              </a:rPr>
              <a:t> GLOSSARY OF TERMS</a:t>
            </a:r>
            <a:endParaRPr lang="en-US" sz="4000" b="1" kern="0" dirty="0">
              <a:solidFill>
                <a:schemeClr val="bg1"/>
              </a:solidFill>
              <a:latin typeface="Candara" panose="020E0502030303020204" pitchFamily="34" charset="0"/>
              <a:ea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58D69FE4-49B0-F3CF-A67A-2BE968AC7B3D}"/>
              </a:ext>
            </a:extLst>
          </p:cNvPr>
          <p:cNvSpPr>
            <a:spLocks noGrp="1"/>
          </p:cNvSpPr>
          <p:nvPr>
            <p:ph type="title"/>
          </p:nvPr>
        </p:nvSpPr>
        <p:spPr>
          <a:xfrm>
            <a:off x="225498" y="229208"/>
            <a:ext cx="2843379" cy="1325563"/>
          </a:xfrm>
          <a:solidFill>
            <a:srgbClr val="002060"/>
          </a:solidFill>
        </p:spPr>
        <p:txBody>
          <a:bodyPr vert="horz" lIns="91440" tIns="45720" rIns="91440" bIns="45720" numCol="1" rtlCol="0" anchor="ctr">
            <a:noAutofit/>
          </a:bodyPr>
          <a:lstStyle/>
          <a:p>
            <a:pPr defTabSz="914400"/>
            <a:r>
              <a:rPr lang="en-US" sz="4000" b="1">
                <a:solidFill>
                  <a:schemeClr val="bg1"/>
                </a:solidFill>
                <a:effectLst>
                  <a:outerShdw blurRad="38100" dist="38100" dir="2700000" algn="tl">
                    <a:srgbClr val="000000">
                      <a:alpha val="43137"/>
                    </a:srgbClr>
                  </a:outerShdw>
                </a:effectLst>
                <a:latin typeface="Candara" panose="020E0502030303020204" pitchFamily="34" charset="0"/>
              </a:rPr>
              <a:t>Companion </a:t>
            </a:r>
            <a:br>
              <a:rPr lang="en-US" sz="4000" b="1">
                <a:solidFill>
                  <a:schemeClr val="bg1"/>
                </a:solidFill>
                <a:effectLst>
                  <a:outerShdw blurRad="38100" dist="38100" dir="2700000" algn="tl">
                    <a:srgbClr val="000000">
                      <a:alpha val="43137"/>
                    </a:srgbClr>
                  </a:outerShdw>
                </a:effectLst>
                <a:latin typeface="Candara" panose="020E0502030303020204" pitchFamily="34" charset="0"/>
              </a:rPr>
            </a:br>
            <a:r>
              <a:rPr lang="en-US" sz="4000" b="1">
                <a:solidFill>
                  <a:schemeClr val="bg1"/>
                </a:solidFill>
                <a:effectLst>
                  <a:outerShdw blurRad="38100" dist="38100" dir="2700000" algn="tl">
                    <a:srgbClr val="000000">
                      <a:alpha val="43137"/>
                    </a:srgbClr>
                  </a:outerShdw>
                </a:effectLst>
                <a:latin typeface="Candara" panose="020E0502030303020204" pitchFamily="34" charset="0"/>
              </a:rPr>
              <a:t>Resources </a:t>
            </a:r>
          </a:p>
        </p:txBody>
      </p:sp>
    </p:spTree>
    <p:extLst>
      <p:ext uri="{BB962C8B-B14F-4D97-AF65-F5344CB8AC3E}">
        <p14:creationId xmlns:p14="http://schemas.microsoft.com/office/powerpoint/2010/main" val="297510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hoto of CADRE's Stake Holder Engagement and Family Voice Guide">
            <a:extLst>
              <a:ext uri="{FF2B5EF4-FFF2-40B4-BE49-F238E27FC236}">
                <a16:creationId xmlns:a16="http://schemas.microsoft.com/office/drawing/2014/main" id="{0424CCDB-CCC7-5C1C-3B23-1CC968B5E231}"/>
              </a:ext>
            </a:extLst>
          </p:cNvPr>
          <p:cNvPicPr>
            <a:picLocks noChangeAspect="1"/>
          </p:cNvPicPr>
          <p:nvPr/>
        </p:nvPicPr>
        <p:blipFill>
          <a:blip r:embed="rId3"/>
          <a:stretch>
            <a:fillRect/>
          </a:stretch>
        </p:blipFill>
        <p:spPr>
          <a:xfrm>
            <a:off x="3561060" y="0"/>
            <a:ext cx="5582940" cy="6858000"/>
          </a:xfrm>
          <a:prstGeom prst="rect">
            <a:avLst/>
          </a:prstGeom>
        </p:spPr>
      </p:pic>
      <p:sp>
        <p:nvSpPr>
          <p:cNvPr id="7" name="Slide Number Placeholder 3">
            <a:extLst>
              <a:ext uri="{FF2B5EF4-FFF2-40B4-BE49-F238E27FC236}">
                <a16:creationId xmlns:a16="http://schemas.microsoft.com/office/drawing/2014/main" id="{F9E7A8D8-CB61-4C24-A7C9-C228AC917EFB}"/>
              </a:ext>
            </a:extLst>
          </p:cNvPr>
          <p:cNvSpPr>
            <a:spLocks noGrp="1"/>
          </p:cNvSpPr>
          <p:nvPr>
            <p:ph type="sldNum" sz="quarter" idx="12"/>
          </p:nvPr>
        </p:nvSpPr>
        <p:spPr>
          <a:xfrm>
            <a:off x="6934200" y="6365172"/>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7CB40-D9BE-4CE6-A22F-5A7D8FBE1E51}" type="slidenum">
              <a:rPr kumimoji="0" lang="en-US" sz="1200" b="0" i="0" u="none" strike="noStrike" kern="1200" cap="none" spc="0" normalizeH="0" baseline="0" noProof="0" smtClean="0">
                <a:ln>
                  <a:noFill/>
                </a:ln>
                <a:solidFill>
                  <a:prstClr val="black"/>
                </a:solidFill>
                <a:effectLst/>
                <a:uLnTx/>
                <a:uFillTx/>
                <a:latin typeface="Candara" panose="020E05020303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5" name="Content Placeholder 2">
            <a:extLst>
              <a:ext uri="{FF2B5EF4-FFF2-40B4-BE49-F238E27FC236}">
                <a16:creationId xmlns:a16="http://schemas.microsoft.com/office/drawing/2014/main" id="{0833313E-8F17-A2F2-FB67-8CDF30CD8595}"/>
              </a:ext>
            </a:extLst>
          </p:cNvPr>
          <p:cNvSpPr txBox="1">
            <a:spLocks/>
          </p:cNvSpPr>
          <p:nvPr/>
        </p:nvSpPr>
        <p:spPr>
          <a:xfrm>
            <a:off x="225498" y="2047026"/>
            <a:ext cx="3181611" cy="3714947"/>
          </a:xfrm>
          <a:prstGeom prst="rect">
            <a:avLst/>
          </a:prstGeom>
          <a:solidFill>
            <a:schemeClr val="bg1">
              <a:lumMod val="50000"/>
            </a:schemeClr>
          </a:solidFill>
        </p:spPr>
        <p:txBody>
          <a:bodyPr vert="horz" lIns="91440" tIns="45720" rIns="91440" bIns="45720" rtlCol="0" anchor="ctr">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3200" b="1">
                <a:solidFill>
                  <a:schemeClr val="bg1"/>
                </a:solidFill>
                <a:latin typeface="Candara" panose="020E0502030303020204" pitchFamily="34" charset="0"/>
                <a:ea typeface="Times New Roman" panose="02020603050405020304" pitchFamily="18" charset="0"/>
                <a:cs typeface="Times New Roman" panose="02020603050405020304" pitchFamily="18" charset="0"/>
              </a:rPr>
              <a:t>STAKEHOLDER ENGAGEMENT AND FAMILY VOICE GUIDE</a:t>
            </a:r>
            <a:endParaRPr lang="en-US" sz="3200" b="1">
              <a:latin typeface="Candara" panose="020E0502030303020204" pitchFamily="34" charset="0"/>
              <a:ea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58D69FE4-49B0-F3CF-A67A-2BE968AC7B3D}"/>
              </a:ext>
            </a:extLst>
          </p:cNvPr>
          <p:cNvSpPr>
            <a:spLocks noGrp="1"/>
          </p:cNvSpPr>
          <p:nvPr>
            <p:ph type="title"/>
          </p:nvPr>
        </p:nvSpPr>
        <p:spPr>
          <a:xfrm>
            <a:off x="225498" y="1175798"/>
            <a:ext cx="2843379" cy="1325563"/>
          </a:xfrm>
          <a:solidFill>
            <a:srgbClr val="002060"/>
          </a:solidFill>
        </p:spPr>
        <p:txBody>
          <a:bodyPr vert="horz" lIns="91440" tIns="45720" rIns="91440" bIns="45720" numCol="1" rtlCol="0" anchor="ctr">
            <a:noAutofit/>
          </a:bodyPr>
          <a:lstStyle/>
          <a:p>
            <a:pPr defTabSz="914400"/>
            <a:r>
              <a:rPr lang="en-US" sz="4000" b="1">
                <a:solidFill>
                  <a:schemeClr val="bg1"/>
                </a:solidFill>
                <a:effectLst>
                  <a:outerShdw blurRad="38100" dist="38100" dir="2700000" algn="tl">
                    <a:srgbClr val="000000">
                      <a:alpha val="43137"/>
                    </a:srgbClr>
                  </a:outerShdw>
                </a:effectLst>
                <a:latin typeface="Candara" panose="020E0502030303020204" pitchFamily="34" charset="0"/>
              </a:rPr>
              <a:t>Companion </a:t>
            </a:r>
            <a:br>
              <a:rPr lang="en-US" sz="4000" b="1">
                <a:solidFill>
                  <a:schemeClr val="bg1"/>
                </a:solidFill>
                <a:effectLst>
                  <a:outerShdw blurRad="38100" dist="38100" dir="2700000" algn="tl">
                    <a:srgbClr val="000000">
                      <a:alpha val="43137"/>
                    </a:srgbClr>
                  </a:outerShdw>
                </a:effectLst>
                <a:latin typeface="Candara" panose="020E0502030303020204" pitchFamily="34" charset="0"/>
              </a:rPr>
            </a:br>
            <a:r>
              <a:rPr lang="en-US" sz="4000" b="1">
                <a:solidFill>
                  <a:schemeClr val="bg1"/>
                </a:solidFill>
                <a:effectLst>
                  <a:outerShdw blurRad="38100" dist="38100" dir="2700000" algn="tl">
                    <a:srgbClr val="000000">
                      <a:alpha val="43137"/>
                    </a:srgbClr>
                  </a:outerShdw>
                </a:effectLst>
                <a:latin typeface="Candara" panose="020E0502030303020204" pitchFamily="34" charset="0"/>
              </a:rPr>
              <a:t>Resources </a:t>
            </a:r>
          </a:p>
        </p:txBody>
      </p:sp>
    </p:spTree>
    <p:extLst>
      <p:ext uri="{BB962C8B-B14F-4D97-AF65-F5344CB8AC3E}">
        <p14:creationId xmlns:p14="http://schemas.microsoft.com/office/powerpoint/2010/main" val="1906156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254D376-7060-4491-9779-FC35E62F3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the CLC Assessment Webpage">
            <a:extLst>
              <a:ext uri="{FF2B5EF4-FFF2-40B4-BE49-F238E27FC236}">
                <a16:creationId xmlns:a16="http://schemas.microsoft.com/office/drawing/2014/main" id="{F7695921-89F0-57A6-001F-D6C2F30FD4BC}"/>
              </a:ext>
            </a:extLst>
          </p:cNvPr>
          <p:cNvPicPr>
            <a:picLocks noChangeAspect="1"/>
          </p:cNvPicPr>
          <p:nvPr/>
        </p:nvPicPr>
        <p:blipFill>
          <a:blip r:embed="rId3"/>
          <a:stretch>
            <a:fillRect/>
          </a:stretch>
        </p:blipFill>
        <p:spPr>
          <a:xfrm>
            <a:off x="422457" y="1384183"/>
            <a:ext cx="8468880" cy="5432195"/>
          </a:xfrm>
          <a:prstGeom prst="rect">
            <a:avLst/>
          </a:prstGeom>
        </p:spPr>
      </p:pic>
      <p:sp>
        <p:nvSpPr>
          <p:cNvPr id="6" name="Slide Number Placeholder 3">
            <a:extLst>
              <a:ext uri="{FF2B5EF4-FFF2-40B4-BE49-F238E27FC236}">
                <a16:creationId xmlns:a16="http://schemas.microsoft.com/office/drawing/2014/main" id="{3F3DC2E8-79D6-4652-B56A-9363C5209023}"/>
              </a:ext>
            </a:extLst>
          </p:cNvPr>
          <p:cNvSpPr>
            <a:spLocks noGrp="1"/>
          </p:cNvSpPr>
          <p:nvPr>
            <p:ph type="sldNum" sz="quarter" idx="12"/>
          </p:nvPr>
        </p:nvSpPr>
        <p:spPr>
          <a:xfrm>
            <a:off x="6934200" y="6365172"/>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7CB40-D9BE-4CE6-A22F-5A7D8FBE1E51}" type="slidenum">
              <a:rPr kumimoji="0" lang="en-US" sz="1200" b="0" i="0" u="none" strike="noStrike" kern="1200" cap="none" spc="0" normalizeH="0" baseline="0" noProof="0" smtClean="0">
                <a:ln>
                  <a:noFill/>
                </a:ln>
                <a:solidFill>
                  <a:prstClr val="black"/>
                </a:solidFill>
                <a:effectLst/>
                <a:uLnTx/>
                <a:uFillTx/>
                <a:latin typeface="Candara" panose="020E05020303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3" name="TextBox 2">
            <a:extLst>
              <a:ext uri="{FF2B5EF4-FFF2-40B4-BE49-F238E27FC236}">
                <a16:creationId xmlns:a16="http://schemas.microsoft.com/office/drawing/2014/main" id="{4D3E6515-C141-8FF8-27F5-7C602D196F59}"/>
              </a:ext>
            </a:extLst>
          </p:cNvPr>
          <p:cNvSpPr txBox="1"/>
          <p:nvPr/>
        </p:nvSpPr>
        <p:spPr>
          <a:xfrm>
            <a:off x="1462633" y="1014851"/>
            <a:ext cx="6388528" cy="369332"/>
          </a:xfrm>
          <a:custGeom>
            <a:avLst/>
            <a:gdLst>
              <a:gd name="connsiteX0" fmla="*/ 0 w 6388528"/>
              <a:gd name="connsiteY0" fmla="*/ 0 h 369332"/>
              <a:gd name="connsiteX1" fmla="*/ 511082 w 6388528"/>
              <a:gd name="connsiteY1" fmla="*/ 0 h 369332"/>
              <a:gd name="connsiteX2" fmla="*/ 958279 w 6388528"/>
              <a:gd name="connsiteY2" fmla="*/ 0 h 369332"/>
              <a:gd name="connsiteX3" fmla="*/ 1661017 w 6388528"/>
              <a:gd name="connsiteY3" fmla="*/ 0 h 369332"/>
              <a:gd name="connsiteX4" fmla="*/ 2108214 w 6388528"/>
              <a:gd name="connsiteY4" fmla="*/ 0 h 369332"/>
              <a:gd name="connsiteX5" fmla="*/ 2683182 w 6388528"/>
              <a:gd name="connsiteY5" fmla="*/ 0 h 369332"/>
              <a:gd name="connsiteX6" fmla="*/ 3385920 w 6388528"/>
              <a:gd name="connsiteY6" fmla="*/ 0 h 369332"/>
              <a:gd name="connsiteX7" fmla="*/ 3833117 w 6388528"/>
              <a:gd name="connsiteY7" fmla="*/ 0 h 369332"/>
              <a:gd name="connsiteX8" fmla="*/ 4344199 w 6388528"/>
              <a:gd name="connsiteY8" fmla="*/ 0 h 369332"/>
              <a:gd name="connsiteX9" fmla="*/ 4791396 w 6388528"/>
              <a:gd name="connsiteY9" fmla="*/ 0 h 369332"/>
              <a:gd name="connsiteX10" fmla="*/ 5302478 w 6388528"/>
              <a:gd name="connsiteY10" fmla="*/ 0 h 369332"/>
              <a:gd name="connsiteX11" fmla="*/ 6388528 w 6388528"/>
              <a:gd name="connsiteY11" fmla="*/ 0 h 369332"/>
              <a:gd name="connsiteX12" fmla="*/ 6388528 w 6388528"/>
              <a:gd name="connsiteY12" fmla="*/ 369332 h 369332"/>
              <a:gd name="connsiteX13" fmla="*/ 5813560 w 6388528"/>
              <a:gd name="connsiteY13" fmla="*/ 369332 h 369332"/>
              <a:gd name="connsiteX14" fmla="*/ 5110822 w 6388528"/>
              <a:gd name="connsiteY14" fmla="*/ 369332 h 369332"/>
              <a:gd name="connsiteX15" fmla="*/ 4344199 w 6388528"/>
              <a:gd name="connsiteY15" fmla="*/ 369332 h 369332"/>
              <a:gd name="connsiteX16" fmla="*/ 3705346 w 6388528"/>
              <a:gd name="connsiteY16" fmla="*/ 369332 h 369332"/>
              <a:gd name="connsiteX17" fmla="*/ 3002608 w 6388528"/>
              <a:gd name="connsiteY17" fmla="*/ 369332 h 369332"/>
              <a:gd name="connsiteX18" fmla="*/ 2363755 w 6388528"/>
              <a:gd name="connsiteY18" fmla="*/ 369332 h 369332"/>
              <a:gd name="connsiteX19" fmla="*/ 1597132 w 6388528"/>
              <a:gd name="connsiteY19" fmla="*/ 369332 h 369332"/>
              <a:gd name="connsiteX20" fmla="*/ 1149935 w 6388528"/>
              <a:gd name="connsiteY20" fmla="*/ 369332 h 369332"/>
              <a:gd name="connsiteX21" fmla="*/ 0 w 6388528"/>
              <a:gd name="connsiteY21" fmla="*/ 369332 h 369332"/>
              <a:gd name="connsiteX22" fmla="*/ 0 w 6388528"/>
              <a:gd name="connsiteY22"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8528" h="369332" extrusionOk="0">
                <a:moveTo>
                  <a:pt x="0" y="0"/>
                </a:moveTo>
                <a:cubicBezTo>
                  <a:pt x="187803" y="235"/>
                  <a:pt x="277145" y="17845"/>
                  <a:pt x="511082" y="0"/>
                </a:cubicBezTo>
                <a:cubicBezTo>
                  <a:pt x="745019" y="-17845"/>
                  <a:pt x="832619" y="-7841"/>
                  <a:pt x="958279" y="0"/>
                </a:cubicBezTo>
                <a:cubicBezTo>
                  <a:pt x="1083939" y="7841"/>
                  <a:pt x="1464883" y="10829"/>
                  <a:pt x="1661017" y="0"/>
                </a:cubicBezTo>
                <a:cubicBezTo>
                  <a:pt x="1857151" y="-10829"/>
                  <a:pt x="1918788" y="-4408"/>
                  <a:pt x="2108214" y="0"/>
                </a:cubicBezTo>
                <a:cubicBezTo>
                  <a:pt x="2297640" y="4408"/>
                  <a:pt x="2410263" y="-27459"/>
                  <a:pt x="2683182" y="0"/>
                </a:cubicBezTo>
                <a:cubicBezTo>
                  <a:pt x="2956101" y="27459"/>
                  <a:pt x="3088206" y="30653"/>
                  <a:pt x="3385920" y="0"/>
                </a:cubicBezTo>
                <a:cubicBezTo>
                  <a:pt x="3683634" y="-30653"/>
                  <a:pt x="3685307" y="-13811"/>
                  <a:pt x="3833117" y="0"/>
                </a:cubicBezTo>
                <a:cubicBezTo>
                  <a:pt x="3980927" y="13811"/>
                  <a:pt x="4112020" y="-23558"/>
                  <a:pt x="4344199" y="0"/>
                </a:cubicBezTo>
                <a:cubicBezTo>
                  <a:pt x="4576378" y="23558"/>
                  <a:pt x="4573357" y="-326"/>
                  <a:pt x="4791396" y="0"/>
                </a:cubicBezTo>
                <a:cubicBezTo>
                  <a:pt x="5009435" y="326"/>
                  <a:pt x="5101281" y="16704"/>
                  <a:pt x="5302478" y="0"/>
                </a:cubicBezTo>
                <a:cubicBezTo>
                  <a:pt x="5503675" y="-16704"/>
                  <a:pt x="5885125" y="9455"/>
                  <a:pt x="6388528" y="0"/>
                </a:cubicBezTo>
                <a:cubicBezTo>
                  <a:pt x="6373682" y="109690"/>
                  <a:pt x="6397929" y="281109"/>
                  <a:pt x="6388528" y="369332"/>
                </a:cubicBezTo>
                <a:cubicBezTo>
                  <a:pt x="6264914" y="396995"/>
                  <a:pt x="6099791" y="392735"/>
                  <a:pt x="5813560" y="369332"/>
                </a:cubicBezTo>
                <a:cubicBezTo>
                  <a:pt x="5527329" y="345929"/>
                  <a:pt x="5419455" y="370283"/>
                  <a:pt x="5110822" y="369332"/>
                </a:cubicBezTo>
                <a:cubicBezTo>
                  <a:pt x="4802189" y="368381"/>
                  <a:pt x="4708555" y="397577"/>
                  <a:pt x="4344199" y="369332"/>
                </a:cubicBezTo>
                <a:cubicBezTo>
                  <a:pt x="3979843" y="341087"/>
                  <a:pt x="3918260" y="388378"/>
                  <a:pt x="3705346" y="369332"/>
                </a:cubicBezTo>
                <a:cubicBezTo>
                  <a:pt x="3492432" y="350286"/>
                  <a:pt x="3162690" y="336656"/>
                  <a:pt x="3002608" y="369332"/>
                </a:cubicBezTo>
                <a:cubicBezTo>
                  <a:pt x="2842526" y="402008"/>
                  <a:pt x="2596406" y="390965"/>
                  <a:pt x="2363755" y="369332"/>
                </a:cubicBezTo>
                <a:cubicBezTo>
                  <a:pt x="2131104" y="347699"/>
                  <a:pt x="1858714" y="337999"/>
                  <a:pt x="1597132" y="369332"/>
                </a:cubicBezTo>
                <a:cubicBezTo>
                  <a:pt x="1335550" y="400665"/>
                  <a:pt x="1253237" y="370996"/>
                  <a:pt x="1149935" y="369332"/>
                </a:cubicBezTo>
                <a:cubicBezTo>
                  <a:pt x="1046633" y="367668"/>
                  <a:pt x="345420" y="423375"/>
                  <a:pt x="0" y="369332"/>
                </a:cubicBezTo>
                <a:cubicBezTo>
                  <a:pt x="-14189" y="207726"/>
                  <a:pt x="-11309" y="167712"/>
                  <a:pt x="0" y="0"/>
                </a:cubicBezTo>
                <a:close/>
              </a:path>
            </a:pathLst>
          </a:custGeom>
          <a:noFill/>
          <a:ln w="28575">
            <a:solidFill>
              <a:schemeClr val="accent5">
                <a:lumMod val="50000"/>
              </a:schemeClr>
            </a:solidFill>
            <a:extLst>
              <a:ext uri="{C807C97D-BFC1-408E-A445-0C87EB9F89A2}">
                <ask:lineSketchStyleProps xmlns:ask="http://schemas.microsoft.com/office/drawing/2018/sketchyshapes" sd="3840991069">
                  <a:prstGeom prst="rect">
                    <a:avLst/>
                  </a:prstGeom>
                  <ask:type>
                    <ask:lineSketchFreehand/>
                  </ask:type>
                </ask:lineSketchStyleProps>
              </a:ext>
            </a:extLst>
          </a:ln>
        </p:spPr>
        <p:txBody>
          <a:bodyPr wrap="square" rtlCol="0">
            <a:spAutoFit/>
          </a:bodyPr>
          <a:lstStyle/>
          <a:p>
            <a:pPr algn="ctr"/>
            <a:r>
              <a:rPr lang="en-US" b="1">
                <a:latin typeface="Candara" panose="020E0502030303020204" pitchFamily="34" charset="0"/>
              </a:rPr>
              <a:t>https://www.cadreworks.org/clc/clc-assessment-dr-systems</a:t>
            </a:r>
          </a:p>
        </p:txBody>
      </p:sp>
      <p:sp>
        <p:nvSpPr>
          <p:cNvPr id="2" name="Title 1">
            <a:extLst>
              <a:ext uri="{FF2B5EF4-FFF2-40B4-BE49-F238E27FC236}">
                <a16:creationId xmlns:a16="http://schemas.microsoft.com/office/drawing/2014/main" id="{0D5EA3D5-FFC8-47B3-8532-1750110229A8}"/>
              </a:ext>
            </a:extLst>
          </p:cNvPr>
          <p:cNvSpPr>
            <a:spLocks noGrp="1"/>
          </p:cNvSpPr>
          <p:nvPr>
            <p:ph type="title"/>
          </p:nvPr>
        </p:nvSpPr>
        <p:spPr>
          <a:xfrm>
            <a:off x="532398" y="100450"/>
            <a:ext cx="7886700" cy="813951"/>
          </a:xfrm>
          <a:solidFill>
            <a:srgbClr val="002060"/>
          </a:solidFill>
        </p:spPr>
        <p:txBody>
          <a:bodyPr vert="horz" lIns="91440" tIns="45720" rIns="91440" bIns="45720" rtlCol="0" anchor="ctr">
            <a:normAutofit/>
          </a:bodyPr>
          <a:lstStyle/>
          <a:p>
            <a:pPr>
              <a:lnSpc>
                <a:spcPct val="90000"/>
              </a:lnSpc>
            </a:pPr>
            <a:r>
              <a:rPr lang="en-US" sz="4400" b="1">
                <a:solidFill>
                  <a:schemeClr val="bg1"/>
                </a:solidFill>
                <a:effectLst>
                  <a:outerShdw blurRad="38100" dist="38100" dir="2700000" algn="tl">
                    <a:srgbClr val="000000">
                      <a:alpha val="43137"/>
                    </a:srgbClr>
                  </a:outerShdw>
                </a:effectLst>
                <a:latin typeface="Candara" panose="020E0502030303020204" pitchFamily="34" charset="0"/>
              </a:rPr>
              <a:t>CADRE CLC Tool Webpages</a:t>
            </a:r>
            <a:endParaRPr lang="en-US" b="1">
              <a:solidFill>
                <a:schemeClr val="bg1"/>
              </a:solidFill>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2474488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D2B838E-E8B8-4E5E-BA23-159870F840BB}"/>
              </a:ext>
            </a:extLst>
          </p:cNvPr>
          <p:cNvSpPr>
            <a:spLocks noGrp="1"/>
          </p:cNvSpPr>
          <p:nvPr>
            <p:ph type="sldNum" sz="quarter" idx="12"/>
          </p:nvPr>
        </p:nvSpPr>
        <p:spPr>
          <a:xfrm>
            <a:off x="6934200" y="6365172"/>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7CB40-D9BE-4CE6-A22F-5A7D8FBE1E51}" type="slidenum">
              <a:rPr kumimoji="0" lang="en-US" sz="1200" b="0" i="0" u="none" strike="noStrike" kern="1200" cap="none" spc="0" normalizeH="0" baseline="0" noProof="0" smtClean="0">
                <a:ln>
                  <a:noFill/>
                </a:ln>
                <a:solidFill>
                  <a:prstClr val="black"/>
                </a:solidFill>
                <a:effectLst/>
                <a:uLnTx/>
                <a:uFillTx/>
                <a:latin typeface="Candara" panose="020E05020303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pic>
        <p:nvPicPr>
          <p:cNvPr id="4" name="Picture 4" descr="An illustration of hands up, holding comment cloud icons">
            <a:extLst>
              <a:ext uri="{FF2B5EF4-FFF2-40B4-BE49-F238E27FC236}">
                <a16:creationId xmlns:a16="http://schemas.microsoft.com/office/drawing/2014/main" id="{BDB90E06-2139-4B12-B1CB-8F24A20A0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397" b="10397"/>
          <a:stretch/>
        </p:blipFill>
        <p:spPr bwMode="auto">
          <a:xfrm>
            <a:off x="957452" y="679452"/>
            <a:ext cx="7226806" cy="39632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D5EA3D5-FFC8-47B3-8532-1750110229A8}"/>
              </a:ext>
            </a:extLst>
          </p:cNvPr>
          <p:cNvSpPr>
            <a:spLocks noGrp="1"/>
          </p:cNvSpPr>
          <p:nvPr>
            <p:ph type="title"/>
          </p:nvPr>
        </p:nvSpPr>
        <p:spPr>
          <a:xfrm>
            <a:off x="627505" y="4642742"/>
            <a:ext cx="7886700" cy="1114382"/>
          </a:xfrm>
          <a:solidFill>
            <a:srgbClr val="002060"/>
          </a:solidFill>
        </p:spPr>
        <p:txBody>
          <a:bodyPr vert="horz" lIns="91440" tIns="45720" rIns="91440" bIns="45720" rtlCol="0" anchor="ctr">
            <a:normAutofit/>
          </a:bodyPr>
          <a:lstStyle/>
          <a:p>
            <a:pPr>
              <a:lnSpc>
                <a:spcPct val="90000"/>
              </a:lnSpc>
            </a:pPr>
            <a:r>
              <a:rPr lang="en-US" b="1">
                <a:solidFill>
                  <a:schemeClr val="bg1"/>
                </a:solidFill>
                <a:effectLst>
                  <a:outerShdw blurRad="38100" dist="38100" dir="2700000" algn="tl">
                    <a:srgbClr val="000000">
                      <a:alpha val="43137"/>
                    </a:srgbClr>
                  </a:outerShdw>
                </a:effectLst>
                <a:latin typeface="Candara" panose="020E0502030303020204" pitchFamily="34" charset="0"/>
              </a:rPr>
              <a:t>Questions?</a:t>
            </a:r>
          </a:p>
        </p:txBody>
      </p:sp>
    </p:spTree>
    <p:extLst>
      <p:ext uri="{BB962C8B-B14F-4D97-AF65-F5344CB8AC3E}">
        <p14:creationId xmlns:p14="http://schemas.microsoft.com/office/powerpoint/2010/main" val="10402216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Slide Number Placeholder 3">
            <a:extLst>
              <a:ext uri="{FF2B5EF4-FFF2-40B4-BE49-F238E27FC236}">
                <a16:creationId xmlns:a16="http://schemas.microsoft.com/office/drawing/2014/main" id="{8ACD864E-03B5-4422-860C-CCDF57B87CF1}"/>
              </a:ext>
            </a:extLst>
          </p:cNvPr>
          <p:cNvSpPr>
            <a:spLocks noGrp="1"/>
          </p:cNvSpPr>
          <p:nvPr>
            <p:ph type="sldNum" sz="quarter" idx="12"/>
          </p:nvPr>
        </p:nvSpPr>
        <p:spPr>
          <a:xfrm>
            <a:off x="6934200" y="6365172"/>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7CB40-D9BE-4CE6-A22F-5A7D8FBE1E51}" type="slidenum">
              <a:rPr kumimoji="0" lang="en-US" sz="1200" b="0" i="0" u="none" strike="noStrike" kern="1200" cap="none" spc="0" normalizeH="0" baseline="0" noProof="0" smtClean="0">
                <a:ln>
                  <a:noFill/>
                </a:ln>
                <a:solidFill>
                  <a:prstClr val="black"/>
                </a:solidFill>
                <a:effectLst/>
                <a:uLnTx/>
                <a:uFillTx/>
                <a:latin typeface="Candara" panose="020E05020303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pic>
        <p:nvPicPr>
          <p:cNvPr id="5" name="Picture 4" descr="A photo of people celebrating climbing a peak together through teamwork.">
            <a:extLst>
              <a:ext uri="{FF2B5EF4-FFF2-40B4-BE49-F238E27FC236}">
                <a16:creationId xmlns:a16="http://schemas.microsoft.com/office/drawing/2014/main" id="{915B9802-1D09-48C1-94FA-965161E26C90}"/>
              </a:ext>
            </a:extLst>
          </p:cNvPr>
          <p:cNvPicPr>
            <a:picLocks noChangeAspect="1"/>
          </p:cNvPicPr>
          <p:nvPr/>
        </p:nvPicPr>
        <p:blipFill>
          <a:blip r:embed="rId3">
            <a:extLst>
              <a:ext uri="{28A0092B-C50C-407E-A947-70E740481C1C}">
                <a14:useLocalDpi xmlns:a14="http://schemas.microsoft.com/office/drawing/2010/main" val="0"/>
              </a:ext>
            </a:extLst>
          </a:blip>
          <a:srcRect l="3789" r="3789"/>
          <a:stretch/>
        </p:blipFill>
        <p:spPr>
          <a:xfrm>
            <a:off x="1181929" y="192050"/>
            <a:ext cx="6780142" cy="3726252"/>
          </a:xfrm>
          <a:prstGeom prst="rect">
            <a:avLst/>
          </a:prstGeom>
        </p:spPr>
      </p:pic>
      <p:sp>
        <p:nvSpPr>
          <p:cNvPr id="41" name="Rectangle 4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 name="TextBox 3">
            <a:extLst>
              <a:ext uri="{FF2B5EF4-FFF2-40B4-BE49-F238E27FC236}">
                <a16:creationId xmlns:a16="http://schemas.microsoft.com/office/drawing/2014/main" id="{37736BC3-A1CA-DFFD-4698-5285019CE8CC}"/>
              </a:ext>
            </a:extLst>
          </p:cNvPr>
          <p:cNvSpPr txBox="1"/>
          <p:nvPr/>
        </p:nvSpPr>
        <p:spPr>
          <a:xfrm>
            <a:off x="1066800" y="4320859"/>
            <a:ext cx="7061200" cy="646331"/>
          </a:xfrm>
          <a:prstGeom prst="rect">
            <a:avLst/>
          </a:prstGeom>
          <a:solidFill>
            <a:srgbClr val="002060"/>
          </a:solidFill>
          <a:ln>
            <a:solidFill>
              <a:srgbClr val="002060"/>
            </a:solidFill>
          </a:ln>
        </p:spPr>
        <p:txBody>
          <a:bodyPr wrap="square">
            <a:spAutoFit/>
          </a:bodyPr>
          <a:lstStyle/>
          <a:p>
            <a:pPr algn="ctr"/>
            <a:r>
              <a:rPr lang="en-US" sz="3600" b="1">
                <a:solidFill>
                  <a:schemeClr val="bg1"/>
                </a:solidFill>
                <a:effectLst>
                  <a:outerShdw blurRad="38100" dist="38100" dir="2700000" algn="tl">
                    <a:srgbClr val="000000">
                      <a:alpha val="43137"/>
                    </a:srgbClr>
                  </a:outerShdw>
                </a:effectLst>
                <a:latin typeface="Candara" panose="020E0502030303020204" pitchFamily="34" charset="0"/>
                <a:hlinkClick r:id="rId4">
                  <a:extLst>
                    <a:ext uri="{A12FA001-AC4F-418D-AE19-62706E023703}">
                      <ahyp:hlinkClr xmlns:ahyp="http://schemas.microsoft.com/office/drawing/2018/hyperlinkcolor" val="tx"/>
                    </a:ext>
                  </a:extLst>
                </a:hlinkClick>
              </a:rPr>
              <a:t>https://www.cadreworks.org/</a:t>
            </a:r>
            <a:endParaRPr lang="en-US" sz="3600" b="1">
              <a:solidFill>
                <a:schemeClr val="bg1"/>
              </a:solidFill>
              <a:effectLst>
                <a:outerShdw blurRad="38100" dist="38100" dir="2700000" algn="tl">
                  <a:srgbClr val="000000">
                    <a:alpha val="43137"/>
                  </a:srgbClr>
                </a:outerShdw>
              </a:effectLst>
              <a:latin typeface="Candara" panose="020E0502030303020204" pitchFamily="34" charset="0"/>
            </a:endParaRPr>
          </a:p>
        </p:txBody>
      </p:sp>
      <p:sp>
        <p:nvSpPr>
          <p:cNvPr id="2" name="Title 1">
            <a:extLst>
              <a:ext uri="{FF2B5EF4-FFF2-40B4-BE49-F238E27FC236}">
                <a16:creationId xmlns:a16="http://schemas.microsoft.com/office/drawing/2014/main" id="{51F99AB6-9886-4DA1-815F-CAAF82358822}"/>
              </a:ext>
            </a:extLst>
          </p:cNvPr>
          <p:cNvSpPr>
            <a:spLocks noGrp="1"/>
          </p:cNvSpPr>
          <p:nvPr>
            <p:ph type="ctrTitle"/>
          </p:nvPr>
        </p:nvSpPr>
        <p:spPr>
          <a:xfrm>
            <a:off x="186746" y="5369748"/>
            <a:ext cx="8768220" cy="1109841"/>
          </a:xfrm>
          <a:solidFill>
            <a:srgbClr val="002060"/>
          </a:solidFill>
          <a:effectLst>
            <a:outerShdw blurRad="50800" dist="38100" dir="2700000" algn="tl" rotWithShape="0">
              <a:prstClr val="black">
                <a:alpha val="40000"/>
              </a:prstClr>
            </a:outerShdw>
          </a:effectLst>
        </p:spPr>
        <p:txBody>
          <a:bodyPr vert="horz" lIns="91440" tIns="45720" rIns="91440" bIns="45720" rtlCol="0">
            <a:normAutofit/>
          </a:bodyPr>
          <a:lstStyle/>
          <a:p>
            <a:pPr algn="ctr"/>
            <a:r>
              <a:rPr lang="en-US" b="1" kern="1200">
                <a:solidFill>
                  <a:schemeClr val="bg1"/>
                </a:solidFill>
                <a:effectLst>
                  <a:outerShdw blurRad="38100" dist="38100" dir="2700000" algn="tl">
                    <a:srgbClr val="000000">
                      <a:alpha val="43137"/>
                    </a:srgbClr>
                  </a:outerShdw>
                </a:effectLst>
                <a:latin typeface="Candara" panose="020E0502030303020204" pitchFamily="34" charset="0"/>
              </a:rPr>
              <a:t>CADRE is here for you!</a:t>
            </a:r>
          </a:p>
        </p:txBody>
      </p:sp>
    </p:spTree>
    <p:extLst>
      <p:ext uri="{BB962C8B-B14F-4D97-AF65-F5344CB8AC3E}">
        <p14:creationId xmlns:p14="http://schemas.microsoft.com/office/powerpoint/2010/main" val="1874561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52192D8-16F9-4189-965C-30F36ED9B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 name="Slide Number Placeholder 4"/>
          <p:cNvSpPr>
            <a:spLocks noGrp="1"/>
          </p:cNvSpPr>
          <p:nvPr>
            <p:ph type="sldNum" sz="quarter" idx="12"/>
          </p:nvPr>
        </p:nvSpPr>
        <p:spPr/>
        <p:txBody>
          <a:bodyPr/>
          <a:lstStyle/>
          <a:p>
            <a:pPr defTabSz="685800">
              <a:defRPr/>
            </a:pPr>
            <a:fld id="{F90EA011-92C4-41D9-82B9-BF8E62DAE0D2}" type="slidenum">
              <a:rPr lang="en-US" sz="900" b="1">
                <a:solidFill>
                  <a:prstClr val="white"/>
                </a:solidFill>
                <a:latin typeface="Calibri"/>
              </a:rPr>
              <a:pPr defTabSz="685800">
                <a:defRPr/>
              </a:pPr>
              <a:t>38</a:t>
            </a:fld>
            <a:endParaRPr lang="en-US" sz="900" b="1">
              <a:solidFill>
                <a:prstClr val="white"/>
              </a:solidFill>
              <a:latin typeface="Calibri"/>
            </a:endParaRPr>
          </a:p>
        </p:txBody>
      </p:sp>
      <p:pic>
        <p:nvPicPr>
          <p:cNvPr id="8" name="Picture 2" descr="Survey Image&#10;&#1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90508" y="3841915"/>
            <a:ext cx="2762984" cy="2472871"/>
          </a:xfrm>
          <a:prstGeom prst="rect">
            <a:avLst/>
          </a:prstGeom>
          <a:noFill/>
          <a:ln>
            <a:noFill/>
          </a:ln>
          <a:effectLst>
            <a:outerShdw blurRad="50800" dist="38100" dir="2700000" algn="tl" rotWithShape="0">
              <a:prstClr val="black">
                <a:alpha val="40000"/>
              </a:prstClr>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428750" y="2000250"/>
            <a:ext cx="6286500" cy="1477328"/>
          </a:xfrm>
          <a:prstGeom prst="rect">
            <a:avLst/>
          </a:prstGeom>
          <a:noFill/>
        </p:spPr>
        <p:txBody>
          <a:bodyPr wrap="square" rtlCol="0">
            <a:spAutoFit/>
          </a:bodyPr>
          <a:lstStyle/>
          <a:p>
            <a:pPr marL="85725" algn="ctr" defTabSz="685800">
              <a:defRPr/>
            </a:pPr>
            <a:r>
              <a:rPr lang="en-US" sz="2400" i="1" dirty="0">
                <a:solidFill>
                  <a:prstClr val="black"/>
                </a:solidFill>
                <a:latin typeface="Candara" panose="020E0502030303020204" pitchFamily="34" charset="0"/>
                <a:cs typeface="Arial" panose="020B0604020202020204" pitchFamily="34" charset="0"/>
              </a:rPr>
              <a:t>Please take a few minutes to respond to this brief survey about your experience:</a:t>
            </a:r>
            <a:endParaRPr lang="en-US" sz="2700" i="1" dirty="0">
              <a:solidFill>
                <a:prstClr val="black"/>
              </a:solidFill>
              <a:latin typeface="Candara" panose="020E0502030303020204" pitchFamily="34" charset="0"/>
              <a:cs typeface="Arial" panose="020B0604020202020204" pitchFamily="34" charset="0"/>
            </a:endParaRPr>
          </a:p>
          <a:p>
            <a:pPr marL="85725" algn="ctr" defTabSz="685800">
              <a:defRPr/>
            </a:pPr>
            <a:r>
              <a:rPr lang="en-US" sz="2100" dirty="0">
                <a:solidFill>
                  <a:schemeClr val="accent2">
                    <a:lumMod val="50000"/>
                  </a:schemeClr>
                </a:solidFill>
                <a:latin typeface="Candara" panose="020E0502030303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Survey Monkey link: </a:t>
            </a:r>
            <a:r>
              <a:rPr lang="en-US" sz="2100" dirty="0">
                <a:solidFill>
                  <a:schemeClr val="accent2">
                    <a:lumMod val="50000"/>
                  </a:schemeClr>
                </a:solidFill>
                <a:latin typeface="Candara" panose="020E0502030303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https://www.surveymonkey.com/r/CLCDRS2023</a:t>
            </a:r>
            <a:endParaRPr lang="en-US" sz="1200" dirty="0">
              <a:solidFill>
                <a:schemeClr val="accent2">
                  <a:lumMod val="50000"/>
                </a:schemeClr>
              </a:solidFill>
              <a:latin typeface="Candara" panose="020E0502030303020204" pitchFamily="34" charset="0"/>
              <a:cs typeface="Arial" panose="020B0604020202020204" pitchFamily="34" charset="0"/>
            </a:endParaRPr>
          </a:p>
        </p:txBody>
      </p:sp>
      <p:sp>
        <p:nvSpPr>
          <p:cNvPr id="6" name="Title 1"/>
          <p:cNvSpPr>
            <a:spLocks noGrp="1"/>
          </p:cNvSpPr>
          <p:nvPr>
            <p:ph type="title"/>
          </p:nvPr>
        </p:nvSpPr>
        <p:spPr>
          <a:xfrm>
            <a:off x="0" y="761890"/>
            <a:ext cx="9144000" cy="857250"/>
          </a:xfrm>
          <a:solidFill>
            <a:schemeClr val="accent1">
              <a:lumMod val="50000"/>
            </a:schemeClr>
          </a:solidFill>
        </p:spPr>
        <p:txBody>
          <a:bodyPr/>
          <a:lstStyle>
            <a:lvl1pPr>
              <a:defRPr b="1" baseline="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solidFill>
                  <a:schemeClr val="bg1"/>
                </a:solidFill>
                <a:latin typeface="Candara" panose="020E0502030303020204" pitchFamily="34" charset="0"/>
              </a:rPr>
              <a:t>Thank you for joining us!</a:t>
            </a:r>
          </a:p>
        </p:txBody>
      </p:sp>
    </p:spTree>
    <p:extLst>
      <p:ext uri="{BB962C8B-B14F-4D97-AF65-F5344CB8AC3E}">
        <p14:creationId xmlns:p14="http://schemas.microsoft.com/office/powerpoint/2010/main" val="3554771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F6440B-67C3-464A-9E6C-DAA52C21B47F}"/>
              </a:ext>
            </a:extLst>
          </p:cNvPr>
          <p:cNvSpPr>
            <a:spLocks noGrp="1"/>
          </p:cNvSpPr>
          <p:nvPr>
            <p:ph type="sldNum" sz="quarter" idx="12"/>
          </p:nvPr>
        </p:nvSpPr>
        <p:spPr/>
        <p:txBody>
          <a:bodyPr/>
          <a:lstStyle/>
          <a:p>
            <a:fld id="{A297CB40-D9BE-4CE6-A22F-5A7D8FBE1E51}" type="slidenum">
              <a:rPr lang="en-US" smtClean="0"/>
              <a:pPr/>
              <a:t>39</a:t>
            </a:fld>
            <a:endParaRPr lang="en-US"/>
          </a:p>
        </p:txBody>
      </p:sp>
      <p:pic>
        <p:nvPicPr>
          <p:cNvPr id="5" name="Picture 2" descr="A photograph using a macro lens to show the focal quality of an SLR camera lens. The area around the lens is out of focus, but the glass in the center shows focal point.">
            <a:extLst>
              <a:ext uri="{FF2B5EF4-FFF2-40B4-BE49-F238E27FC236}">
                <a16:creationId xmlns:a16="http://schemas.microsoft.com/office/drawing/2014/main" id="{A3B0C04F-E013-48C1-B3FE-3720AEDA12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4992" r="24992"/>
          <a:stretch/>
        </p:blipFill>
        <p:spPr bwMode="auto">
          <a:xfrm>
            <a:off x="5785426" y="124692"/>
            <a:ext cx="3213100" cy="436427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5C9A7A17-253A-4F36-BA85-B9AE8C3E8B3A}"/>
              </a:ext>
            </a:extLst>
          </p:cNvPr>
          <p:cNvSpPr>
            <a:spLocks noGrp="1"/>
          </p:cNvSpPr>
          <p:nvPr>
            <p:ph idx="1"/>
          </p:nvPr>
        </p:nvSpPr>
        <p:spPr>
          <a:xfrm>
            <a:off x="628650" y="1911927"/>
            <a:ext cx="4753841" cy="3387437"/>
          </a:xfrm>
        </p:spPr>
        <p:txBody>
          <a:bodyPr>
            <a:normAutofit lnSpcReduction="10000"/>
          </a:bodyPr>
          <a:lstStyle/>
          <a:p>
            <a:pPr algn="ctr"/>
            <a:r>
              <a:rPr lang="en-US" dirty="0"/>
              <a:t>CADRE is planning … </a:t>
            </a:r>
          </a:p>
          <a:p>
            <a:pPr algn="ctr"/>
            <a:r>
              <a:rPr lang="en-US" dirty="0"/>
              <a:t>Case Law Review Webinar,     Spring 2023</a:t>
            </a:r>
          </a:p>
          <a:p>
            <a:pPr algn="ctr"/>
            <a:endParaRPr lang="en-US" dirty="0"/>
          </a:p>
          <a:p>
            <a:pPr algn="ctr"/>
            <a:r>
              <a:rPr lang="en-US" dirty="0"/>
              <a:t>More information will be posted in our next newsletter and the CADRE Website at</a:t>
            </a:r>
          </a:p>
          <a:p>
            <a:pPr algn="ctr"/>
            <a:r>
              <a:rPr lang="en-US" dirty="0"/>
              <a:t>http://www.cadreworks.org</a:t>
            </a:r>
          </a:p>
        </p:txBody>
      </p:sp>
      <p:sp>
        <p:nvSpPr>
          <p:cNvPr id="3" name="Title 2">
            <a:extLst>
              <a:ext uri="{FF2B5EF4-FFF2-40B4-BE49-F238E27FC236}">
                <a16:creationId xmlns:a16="http://schemas.microsoft.com/office/drawing/2014/main" id="{8C79CFC5-6528-4B33-AECF-198151C59915}"/>
              </a:ext>
            </a:extLst>
          </p:cNvPr>
          <p:cNvSpPr>
            <a:spLocks noGrp="1"/>
          </p:cNvSpPr>
          <p:nvPr>
            <p:ph type="title"/>
          </p:nvPr>
        </p:nvSpPr>
        <p:spPr>
          <a:xfrm>
            <a:off x="628650" y="365127"/>
            <a:ext cx="4753841" cy="1325563"/>
          </a:xfrm>
        </p:spPr>
        <p:txBody>
          <a:bodyPr/>
          <a:lstStyle/>
          <a:p>
            <a:r>
              <a:rPr lang="en-US" dirty="0"/>
              <a:t>Upcoming Webinar</a:t>
            </a:r>
          </a:p>
        </p:txBody>
      </p:sp>
    </p:spTree>
    <p:extLst>
      <p:ext uri="{BB962C8B-B14F-4D97-AF65-F5344CB8AC3E}">
        <p14:creationId xmlns:p14="http://schemas.microsoft.com/office/powerpoint/2010/main" val="1343516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9716C58-930E-A381-1CA2-5D4D86EB63A3}"/>
              </a:ext>
            </a:extLst>
          </p:cNvPr>
          <p:cNvSpPr>
            <a:spLocks noGrp="1"/>
          </p:cNvSpPr>
          <p:nvPr>
            <p:ph type="sldNum" sz="quarter" idx="12"/>
          </p:nvPr>
        </p:nvSpPr>
        <p:spPr>
          <a:xfrm>
            <a:off x="6457950" y="6356350"/>
            <a:ext cx="2057400" cy="365125"/>
          </a:xfrm>
        </p:spPr>
        <p:txBody>
          <a:bodyPr>
            <a:normAutofit/>
          </a:bodyPr>
          <a:lstStyle>
            <a:lvl1pPr>
              <a:defRPr>
                <a:solidFill>
                  <a:schemeClr val="tx1"/>
                </a:solidFill>
                <a:latin typeface="Candara" panose="020E0502030303020204" pitchFamily="34" charset="0"/>
              </a:defRPr>
            </a:lvl1pPr>
          </a:lstStyle>
          <a:p>
            <a:pPr defTabSz="685800">
              <a:spcAft>
                <a:spcPts val="600"/>
              </a:spcAft>
            </a:pPr>
            <a:fld id="{A297CB40-D9BE-4CE6-A22F-5A7D8FBE1E51}" type="slidenum">
              <a:rPr lang="en-US"/>
              <a:pPr defTabSz="685800">
                <a:spcAft>
                  <a:spcPts val="600"/>
                </a:spcAft>
              </a:pPr>
              <a:t>4</a:t>
            </a:fld>
            <a:endParaRPr lang="en-US"/>
          </a:p>
        </p:txBody>
      </p:sp>
      <p:sp>
        <p:nvSpPr>
          <p:cNvPr id="41"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59251" y="1415034"/>
            <a:ext cx="1554480" cy="13716"/>
          </a:xfrm>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 name="connsiteX0" fmla="*/ 0 w 1554480"/>
              <a:gd name="connsiteY0" fmla="*/ 0 h 13716"/>
              <a:gd name="connsiteX1" fmla="*/ 502615 w 1554480"/>
              <a:gd name="connsiteY1" fmla="*/ 0 h 13716"/>
              <a:gd name="connsiteX2" fmla="*/ 974141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1816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69558" y="-27075"/>
                  <a:pt x="365297" y="14897"/>
                  <a:pt x="549250" y="0"/>
                </a:cubicBezTo>
                <a:cubicBezTo>
                  <a:pt x="762323" y="14872"/>
                  <a:pt x="864871" y="21041"/>
                  <a:pt x="1082954" y="0"/>
                </a:cubicBezTo>
                <a:cubicBezTo>
                  <a:pt x="1306037" y="9403"/>
                  <a:pt x="1371926" y="14821"/>
                  <a:pt x="1554480" y="0"/>
                </a:cubicBezTo>
                <a:cubicBezTo>
                  <a:pt x="1554010" y="4793"/>
                  <a:pt x="1554680" y="10394"/>
                  <a:pt x="1554480" y="13716"/>
                </a:cubicBezTo>
                <a:cubicBezTo>
                  <a:pt x="1328957" y="3179"/>
                  <a:pt x="1207025" y="27731"/>
                  <a:pt x="1067410" y="13716"/>
                </a:cubicBezTo>
                <a:cubicBezTo>
                  <a:pt x="897316" y="-7440"/>
                  <a:pt x="788951" y="-24962"/>
                  <a:pt x="549250" y="13716"/>
                </a:cubicBezTo>
                <a:cubicBezTo>
                  <a:pt x="300394" y="-2982"/>
                  <a:pt x="129576" y="35301"/>
                  <a:pt x="0" y="13716"/>
                </a:cubicBezTo>
                <a:cubicBezTo>
                  <a:pt x="354" y="8869"/>
                  <a:pt x="649" y="6738"/>
                  <a:pt x="0" y="0"/>
                </a:cubicBezTo>
                <a:close/>
              </a:path>
              <a:path w="1554480" h="13716" stroke="0" extrusionOk="0">
                <a:moveTo>
                  <a:pt x="0" y="0"/>
                </a:moveTo>
                <a:cubicBezTo>
                  <a:pt x="249513" y="10124"/>
                  <a:pt x="389298" y="10419"/>
                  <a:pt x="502615" y="0"/>
                </a:cubicBezTo>
                <a:cubicBezTo>
                  <a:pt x="616735" y="10147"/>
                  <a:pt x="791037" y="-19212"/>
                  <a:pt x="974141" y="0"/>
                </a:cubicBezTo>
                <a:cubicBezTo>
                  <a:pt x="1141919" y="34853"/>
                  <a:pt x="1248514" y="16971"/>
                  <a:pt x="1554480" y="0"/>
                </a:cubicBezTo>
                <a:cubicBezTo>
                  <a:pt x="1554288" y="3835"/>
                  <a:pt x="1554171" y="7531"/>
                  <a:pt x="1554480" y="13716"/>
                </a:cubicBezTo>
                <a:cubicBezTo>
                  <a:pt x="1337806" y="9080"/>
                  <a:pt x="1308467" y="19887"/>
                  <a:pt x="1067410" y="13716"/>
                </a:cubicBezTo>
                <a:cubicBezTo>
                  <a:pt x="824349" y="13143"/>
                  <a:pt x="783437" y="24151"/>
                  <a:pt x="518160" y="13716"/>
                </a:cubicBezTo>
                <a:cubicBezTo>
                  <a:pt x="271530" y="4598"/>
                  <a:pt x="132568" y="-7659"/>
                  <a:pt x="0" y="13716"/>
                </a:cubicBezTo>
                <a:cubicBezTo>
                  <a:pt x="768" y="9617"/>
                  <a:pt x="-274" y="4847"/>
                  <a:pt x="0" y="0"/>
                </a:cubicBezTo>
                <a:close/>
              </a:path>
              <a:path w="1554480" h="13716" fill="none" stroke="0" extrusionOk="0">
                <a:moveTo>
                  <a:pt x="0" y="0"/>
                </a:moveTo>
                <a:cubicBezTo>
                  <a:pt x="95687" y="-31247"/>
                  <a:pt x="331569" y="3404"/>
                  <a:pt x="549250" y="0"/>
                </a:cubicBezTo>
                <a:cubicBezTo>
                  <a:pt x="776590" y="6530"/>
                  <a:pt x="844530" y="-5109"/>
                  <a:pt x="1082954" y="0"/>
                </a:cubicBezTo>
                <a:cubicBezTo>
                  <a:pt x="1293569" y="15486"/>
                  <a:pt x="1361850" y="13824"/>
                  <a:pt x="1554480" y="0"/>
                </a:cubicBezTo>
                <a:cubicBezTo>
                  <a:pt x="1553504" y="4786"/>
                  <a:pt x="1554832" y="10912"/>
                  <a:pt x="1554480" y="13716"/>
                </a:cubicBezTo>
                <a:cubicBezTo>
                  <a:pt x="1366718" y="4861"/>
                  <a:pt x="1218290" y="26644"/>
                  <a:pt x="1067410" y="13716"/>
                </a:cubicBezTo>
                <a:cubicBezTo>
                  <a:pt x="900327" y="-8822"/>
                  <a:pt x="792178" y="6310"/>
                  <a:pt x="549250" y="13716"/>
                </a:cubicBezTo>
                <a:cubicBezTo>
                  <a:pt x="295300" y="2843"/>
                  <a:pt x="142619" y="40779"/>
                  <a:pt x="0" y="13716"/>
                </a:cubicBezTo>
                <a:cubicBezTo>
                  <a:pt x="813" y="8812"/>
                  <a:pt x="948" y="672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3820" y="4959"/>
                          <a:pt x="1554594" y="10798"/>
                          <a:pt x="1554480" y="13716"/>
                        </a:cubicBezTo>
                        <a:cubicBezTo>
                          <a:pt x="1338847" y="1555"/>
                          <a:pt x="1215066" y="33279"/>
                          <a:pt x="1067410" y="13716"/>
                        </a:cubicBezTo>
                        <a:cubicBezTo>
                          <a:pt x="919754" y="-5847"/>
                          <a:pt x="800465" y="-1492"/>
                          <a:pt x="549250" y="13716"/>
                        </a:cubicBezTo>
                        <a:cubicBezTo>
                          <a:pt x="298035" y="28924"/>
                          <a:pt x="158868" y="18197"/>
                          <a:pt x="0" y="13716"/>
                        </a:cubicBezTo>
                        <a:cubicBezTo>
                          <a:pt x="488" y="8630"/>
                          <a:pt x="480" y="6612"/>
                          <a:pt x="0" y="0"/>
                        </a:cubicBezTo>
                        <a:close/>
                      </a:path>
                      <a:path w="1554480" h="13716"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232" y="4157"/>
                          <a:pt x="1554673" y="7559"/>
                          <a:pt x="1554480" y="13716"/>
                        </a:cubicBezTo>
                        <a:cubicBezTo>
                          <a:pt x="1336087" y="7600"/>
                          <a:pt x="1310024" y="15187"/>
                          <a:pt x="1067410" y="13716"/>
                        </a:cubicBezTo>
                        <a:cubicBezTo>
                          <a:pt x="824796" y="12246"/>
                          <a:pt x="787902" y="30075"/>
                          <a:pt x="518160" y="13716"/>
                        </a:cubicBezTo>
                        <a:cubicBezTo>
                          <a:pt x="248418" y="-2643"/>
                          <a:pt x="133160" y="4633"/>
                          <a:pt x="0" y="13716"/>
                        </a:cubicBezTo>
                        <a:cubicBezTo>
                          <a:pt x="43" y="9160"/>
                          <a:pt x="-111" y="481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descr="A grayscale photo of a boardroom during a presentation.">
            <a:extLst>
              <a:ext uri="{FF2B5EF4-FFF2-40B4-BE49-F238E27FC236}">
                <a16:creationId xmlns:a16="http://schemas.microsoft.com/office/drawing/2014/main" id="{7DF0C4EE-0FD1-53A6-48DF-D16A9D546FE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8390" y="3218688"/>
            <a:ext cx="4354369" cy="251111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A photo of a person speaking during an office meeting.">
            <a:extLst>
              <a:ext uri="{FF2B5EF4-FFF2-40B4-BE49-F238E27FC236}">
                <a16:creationId xmlns:a16="http://schemas.microsoft.com/office/drawing/2014/main" id="{7E02D8E8-876E-7EE3-6FE8-09E96428E8A4}"/>
              </a:ext>
            </a:extLst>
          </p:cNvPr>
          <p:cNvPicPr>
            <a:picLocks noChangeAspect="1"/>
          </p:cNvPicPr>
          <p:nvPr/>
        </p:nvPicPr>
        <p:blipFill>
          <a:blip r:embed="rId4"/>
          <a:stretch>
            <a:fillRect/>
          </a:stretch>
        </p:blipFill>
        <p:spPr>
          <a:xfrm>
            <a:off x="4794443" y="283778"/>
            <a:ext cx="4311355" cy="6072572"/>
          </a:xfrm>
          <a:prstGeom prst="rect">
            <a:avLst/>
          </a:prstGeom>
        </p:spPr>
      </p:pic>
      <p:sp>
        <p:nvSpPr>
          <p:cNvPr id="2" name="Title 1"/>
          <p:cNvSpPr>
            <a:spLocks noGrp="1"/>
          </p:cNvSpPr>
          <p:nvPr>
            <p:ph type="title"/>
          </p:nvPr>
        </p:nvSpPr>
        <p:spPr>
          <a:xfrm>
            <a:off x="367385" y="644652"/>
            <a:ext cx="3257550" cy="1929384"/>
          </a:xfrm>
        </p:spPr>
        <p:txBody>
          <a:bodyPr vert="horz" lIns="68580" tIns="34290" rIns="68580" bIns="34290" rtlCol="0" anchor="ctr">
            <a:normAutofit/>
          </a:bodyPr>
          <a:lstStyle/>
          <a:p>
            <a:r>
              <a:rPr lang="en-US" sz="2900"/>
              <a:t>CLC Self-Assessment for </a:t>
            </a:r>
            <a:br>
              <a:rPr lang="en-US" sz="2900"/>
            </a:br>
            <a:r>
              <a:rPr lang="en-US" sz="2900"/>
              <a:t>Dispute Resolution Systems</a:t>
            </a:r>
            <a:endParaRPr lang="en-US" sz="2900" kern="1200"/>
          </a:p>
        </p:txBody>
      </p:sp>
    </p:spTree>
    <p:extLst>
      <p:ext uri="{BB962C8B-B14F-4D97-AF65-F5344CB8AC3E}">
        <p14:creationId xmlns:p14="http://schemas.microsoft.com/office/powerpoint/2010/main" val="1988727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29716C58-930E-A381-1CA2-5D4D86EB63A3}"/>
              </a:ext>
            </a:extLst>
          </p:cNvPr>
          <p:cNvSpPr>
            <a:spLocks noGrp="1"/>
          </p:cNvSpPr>
          <p:nvPr>
            <p:ph type="sldNum" sz="quarter" idx="12"/>
          </p:nvPr>
        </p:nvSpPr>
        <p:spPr>
          <a:xfrm>
            <a:off x="8778239" y="6455664"/>
            <a:ext cx="336042" cy="365125"/>
          </a:xfrm>
        </p:spPr>
        <p:txBody>
          <a:bodyPr vert="horz" lIns="91440" tIns="45720" rIns="91440" bIns="45720" rtlCol="0" anchor="ctr">
            <a:normAutofit/>
          </a:bodyPr>
          <a:lstStyle>
            <a:lvl1pPr>
              <a:defRPr>
                <a:solidFill>
                  <a:schemeClr val="tx1"/>
                </a:solidFill>
                <a:latin typeface="Candara" panose="020E0502030303020204" pitchFamily="34" charset="0"/>
              </a:defRPr>
            </a:lvl1pPr>
          </a:lstStyle>
          <a:p>
            <a:pPr>
              <a:spcAft>
                <a:spcPts val="600"/>
              </a:spcAft>
            </a:pPr>
            <a:fld id="{A297CB40-D9BE-4CE6-A22F-5A7D8FBE1E51}" type="slidenum">
              <a:rPr lang="en-US" sz="1000">
                <a:solidFill>
                  <a:schemeClr val="tx1">
                    <a:lumMod val="50000"/>
                    <a:lumOff val="50000"/>
                  </a:schemeClr>
                </a:solidFill>
                <a:latin typeface="+mn-lt"/>
              </a:rPr>
              <a:pPr>
                <a:spcAft>
                  <a:spcPts val="600"/>
                </a:spcAft>
              </a:pPr>
              <a:t>5</a:t>
            </a:fld>
            <a:endParaRPr lang="en-US" sz="1000">
              <a:solidFill>
                <a:schemeClr val="tx1">
                  <a:lumMod val="50000"/>
                  <a:lumOff val="50000"/>
                </a:schemeClr>
              </a:solidFill>
              <a:latin typeface="+mn-lt"/>
            </a:endParaRPr>
          </a:p>
        </p:txBody>
      </p:sp>
      <p:sp>
        <p:nvSpPr>
          <p:cNvPr id="11" name="TextBox 10">
            <a:extLst>
              <a:ext uri="{FF2B5EF4-FFF2-40B4-BE49-F238E27FC236}">
                <a16:creationId xmlns:a16="http://schemas.microsoft.com/office/drawing/2014/main" id="{7001343F-DC99-FC5A-6586-F3D1A67C5711}"/>
              </a:ext>
            </a:extLst>
          </p:cNvPr>
          <p:cNvSpPr txBox="1"/>
          <p:nvPr/>
        </p:nvSpPr>
        <p:spPr>
          <a:xfrm>
            <a:off x="506536" y="6372871"/>
            <a:ext cx="8473543" cy="461665"/>
          </a:xfrm>
          <a:prstGeom prst="rect">
            <a:avLst/>
          </a:prstGeom>
          <a:noFill/>
        </p:spPr>
        <p:txBody>
          <a:bodyPr wrap="square">
            <a:spAutoFit/>
          </a:bodyPr>
          <a:lstStyle/>
          <a:p>
            <a:pPr fontAlgn="t"/>
            <a:r>
              <a:rPr lang="en-US" sz="800" dirty="0">
                <a:solidFill>
                  <a:srgbClr val="464646"/>
                </a:solidFill>
                <a:effectLst/>
                <a:latin typeface="Roboto"/>
              </a:rPr>
              <a:t>SOURCES:</a:t>
            </a:r>
            <a:r>
              <a:rPr lang="en-US" sz="800" dirty="0">
                <a:solidFill>
                  <a:srgbClr val="464646"/>
                </a:solidFill>
                <a:effectLst/>
                <a:latin typeface="Roboto"/>
                <a:hlinkClick r:id="rId3"/>
              </a:rPr>
              <a:t> U.S. Department of Education, National Center for Education Statistics, Statistics of Public Elementary and Secondary School Systems, 1980-81; Common Core of Data (CCD), "State Nonfiscal Survey of Public Elementary/Secondary Education," 1985-86 through 2019-20 and 2020-21 Preliminary</a:t>
            </a:r>
            <a:r>
              <a:rPr lang="en-US" sz="800" dirty="0">
                <a:solidFill>
                  <a:srgbClr val="464646"/>
                </a:solidFill>
                <a:effectLst/>
                <a:latin typeface="Roboto"/>
              </a:rPr>
              <a:t>;  </a:t>
            </a:r>
            <a:r>
              <a:rPr lang="en-US" sz="800" dirty="0">
                <a:solidFill>
                  <a:srgbClr val="464646"/>
                </a:solidFill>
                <a:latin typeface="Roboto"/>
                <a:hlinkClick r:id="rId4"/>
              </a:rPr>
              <a:t>National Elementary and Secondary Enrollment Projection Model, through 2030</a:t>
            </a:r>
            <a:r>
              <a:rPr lang="en-US" sz="800" dirty="0">
                <a:solidFill>
                  <a:srgbClr val="464646"/>
                </a:solidFill>
                <a:latin typeface="Roboto"/>
              </a:rPr>
              <a:t>; and </a:t>
            </a:r>
            <a:r>
              <a:rPr lang="en-US" sz="800" dirty="0">
                <a:solidFill>
                  <a:srgbClr val="464646"/>
                </a:solidFill>
                <a:effectLst/>
                <a:latin typeface="Roboto"/>
                <a:hlinkClick r:id="rId5"/>
              </a:rPr>
              <a:t>U.S. Department of Education, </a:t>
            </a:r>
            <a:r>
              <a:rPr lang="en-US" sz="800" dirty="0" err="1">
                <a:solidFill>
                  <a:srgbClr val="464646"/>
                </a:solidFill>
                <a:effectLst/>
                <a:latin typeface="Roboto"/>
                <a:hlinkClick r:id="rId5"/>
              </a:rPr>
              <a:t>EDFacts</a:t>
            </a:r>
            <a:r>
              <a:rPr lang="en-US" sz="800" dirty="0">
                <a:solidFill>
                  <a:srgbClr val="464646"/>
                </a:solidFill>
                <a:effectLst/>
                <a:latin typeface="Roboto"/>
                <a:hlinkClick r:id="rId5"/>
              </a:rPr>
              <a:t> Data Warehouse (</a:t>
            </a:r>
            <a:r>
              <a:rPr lang="en-US" sz="800" dirty="0" err="1">
                <a:solidFill>
                  <a:srgbClr val="464646"/>
                </a:solidFill>
                <a:effectLst/>
                <a:latin typeface="Roboto"/>
                <a:hlinkClick r:id="rId5"/>
              </a:rPr>
              <a:t>EDW</a:t>
            </a:r>
            <a:r>
              <a:rPr lang="en-US" sz="800" dirty="0">
                <a:solidFill>
                  <a:srgbClr val="464646"/>
                </a:solidFill>
                <a:effectLst/>
                <a:latin typeface="Roboto"/>
                <a:hlinkClick r:id="rId5"/>
              </a:rPr>
              <a:t>): “IDEA Part B Child Count and Educational Environments Collection,” 2020-21</a:t>
            </a:r>
            <a:endParaRPr lang="en-US" sz="800" dirty="0">
              <a:effectLst/>
            </a:endParaRPr>
          </a:p>
        </p:txBody>
      </p:sp>
      <p:pic>
        <p:nvPicPr>
          <p:cNvPr id="7" name="Picture 6" descr="Graphic that reads: Osep fast facts: Students with disabilities who are English Language Learners Served under IDEA Part B. The graphic shows that 13.74 percent of students are served under IDEA, Part B and that 11.78% of them are English Language Learners">
            <a:extLst>
              <a:ext uri="{FF2B5EF4-FFF2-40B4-BE49-F238E27FC236}">
                <a16:creationId xmlns:a16="http://schemas.microsoft.com/office/drawing/2014/main" id="{0374A9EA-E669-7DD4-A2D3-5FB509B725D2}"/>
              </a:ext>
            </a:extLst>
          </p:cNvPr>
          <p:cNvPicPr>
            <a:picLocks noChangeAspect="1"/>
          </p:cNvPicPr>
          <p:nvPr/>
        </p:nvPicPr>
        <p:blipFill rotWithShape="1">
          <a:blip r:embed="rId6">
            <a:extLst>
              <a:ext uri="{28A0092B-C50C-407E-A947-70E740481C1C}">
                <a14:useLocalDpi xmlns:a14="http://schemas.microsoft.com/office/drawing/2010/main" val="0"/>
              </a:ext>
            </a:extLst>
          </a:blip>
          <a:srcRect t="7534" b="57917"/>
          <a:stretch/>
        </p:blipFill>
        <p:spPr>
          <a:xfrm>
            <a:off x="1201966" y="3308680"/>
            <a:ext cx="7082682" cy="3082029"/>
          </a:xfrm>
          <a:prstGeom prst="rect">
            <a:avLst/>
          </a:prstGeom>
        </p:spPr>
      </p:pic>
      <p:pic>
        <p:nvPicPr>
          <p:cNvPr id="2" name="Content Placeholder 5" descr="Chart showing breakdown of race, ethnicity, and disability categories under both the national population ages 5-21 and served under IDEA, part b.">
            <a:extLst>
              <a:ext uri="{FF2B5EF4-FFF2-40B4-BE49-F238E27FC236}">
                <a16:creationId xmlns:a16="http://schemas.microsoft.com/office/drawing/2014/main" id="{68B59475-1E54-83DC-611C-794459E4951C}"/>
              </a:ext>
            </a:extLst>
          </p:cNvPr>
          <p:cNvPicPr>
            <a:picLocks noGrp="1" noChangeAspect="1"/>
          </p:cNvPicPr>
          <p:nvPr>
            <p:ph idx="1"/>
          </p:nvPr>
        </p:nvPicPr>
        <p:blipFill rotWithShape="1">
          <a:blip r:embed="rId7">
            <a:extLst>
              <a:ext uri="{28A0092B-C50C-407E-A947-70E740481C1C}">
                <a14:useLocalDpi xmlns:a14="http://schemas.microsoft.com/office/drawing/2010/main" val="0"/>
              </a:ext>
            </a:extLst>
          </a:blip>
          <a:srcRect t="22947" r="1328" b="58869"/>
          <a:stretch/>
        </p:blipFill>
        <p:spPr>
          <a:xfrm>
            <a:off x="-2" y="1613528"/>
            <a:ext cx="9049139" cy="1542659"/>
          </a:xfrm>
        </p:spPr>
      </p:pic>
      <p:sp>
        <p:nvSpPr>
          <p:cNvPr id="9" name="Title 8">
            <a:extLst>
              <a:ext uri="{FF2B5EF4-FFF2-40B4-BE49-F238E27FC236}">
                <a16:creationId xmlns:a16="http://schemas.microsoft.com/office/drawing/2014/main" id="{D325DB56-2434-E123-310F-A6244CCADA01}"/>
              </a:ext>
            </a:extLst>
          </p:cNvPr>
          <p:cNvSpPr>
            <a:spLocks noGrp="1"/>
          </p:cNvSpPr>
          <p:nvPr>
            <p:ph type="title"/>
          </p:nvPr>
        </p:nvSpPr>
        <p:spPr>
          <a:xfrm>
            <a:off x="0" y="-23465"/>
            <a:ext cx="9144000" cy="1574311"/>
          </a:xfrm>
          <a:solidFill>
            <a:schemeClr val="accent1">
              <a:lumMod val="50000"/>
            </a:schemeClr>
          </a:solidFill>
        </p:spPr>
        <p:txBody>
          <a:bodyPr vert="horz" lIns="91440" tIns="45720" rIns="91440" bIns="45720" rtlCol="0" anchor="ctr">
            <a:noAutofit/>
          </a:bodyPr>
          <a:lstStyle/>
          <a:p>
            <a:pPr defTabSz="914400"/>
            <a:r>
              <a:rPr lang="en-US" sz="4000" kern="1200" dirty="0">
                <a:solidFill>
                  <a:srgbClr val="FFFFFF"/>
                </a:solidFill>
              </a:rPr>
              <a:t>Students with Disabilities by Race, Ethnicity, and English Learners</a:t>
            </a:r>
          </a:p>
        </p:txBody>
      </p:sp>
    </p:spTree>
    <p:extLst>
      <p:ext uri="{BB962C8B-B14F-4D97-AF65-F5344CB8AC3E}">
        <p14:creationId xmlns:p14="http://schemas.microsoft.com/office/powerpoint/2010/main" val="321715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4">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0654" y="1753266"/>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 name="connsiteX0" fmla="*/ 0 w 3182692"/>
              <a:gd name="connsiteY0" fmla="*/ 0 h 18288"/>
              <a:gd name="connsiteX1" fmla="*/ 604711 w 3182692"/>
              <a:gd name="connsiteY1" fmla="*/ 0 h 18288"/>
              <a:gd name="connsiteX2" fmla="*/ 1145769 w 3182692"/>
              <a:gd name="connsiteY2" fmla="*/ 0 h 18288"/>
              <a:gd name="connsiteX3" fmla="*/ 1845961 w 3182692"/>
              <a:gd name="connsiteY3" fmla="*/ 0 h 18288"/>
              <a:gd name="connsiteX4" fmla="*/ 2450673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68365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973" y="8390"/>
                  <a:pt x="3182735" y="11854"/>
                  <a:pt x="3182692" y="18288"/>
                </a:cubicBezTo>
                <a:cubicBezTo>
                  <a:pt x="2975928" y="57450"/>
                  <a:pt x="2667693" y="19406"/>
                  <a:pt x="2482500" y="18288"/>
                </a:cubicBezTo>
                <a:cubicBezTo>
                  <a:pt x="2299734" y="36912"/>
                  <a:pt x="1925962" y="9303"/>
                  <a:pt x="1782308" y="18288"/>
                </a:cubicBezTo>
                <a:cubicBezTo>
                  <a:pt x="1635580" y="20546"/>
                  <a:pt x="1257854" y="-3663"/>
                  <a:pt x="1145769" y="18288"/>
                </a:cubicBezTo>
                <a:cubicBezTo>
                  <a:pt x="1025065" y="56574"/>
                  <a:pt x="247799" y="-11536"/>
                  <a:pt x="0" y="18288"/>
                </a:cubicBezTo>
                <a:cubicBezTo>
                  <a:pt x="-405" y="13204"/>
                  <a:pt x="-1092" y="5311"/>
                  <a:pt x="0" y="0"/>
                </a:cubicBezTo>
                <a:close/>
              </a:path>
              <a:path w="3182692" h="18288"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066" y="4696"/>
                  <a:pt x="3183370" y="10269"/>
                  <a:pt x="3182692" y="18288"/>
                </a:cubicBezTo>
                <a:cubicBezTo>
                  <a:pt x="3091120" y="-23022"/>
                  <a:pt x="2811074" y="61693"/>
                  <a:pt x="2546154" y="18288"/>
                </a:cubicBezTo>
                <a:cubicBezTo>
                  <a:pt x="2285186" y="27529"/>
                  <a:pt x="2090205" y="-22321"/>
                  <a:pt x="1845961" y="18288"/>
                </a:cubicBezTo>
                <a:cubicBezTo>
                  <a:pt x="1599794" y="31493"/>
                  <a:pt x="1466284" y="37447"/>
                  <a:pt x="1304904" y="18288"/>
                </a:cubicBezTo>
                <a:cubicBezTo>
                  <a:pt x="1189365" y="43775"/>
                  <a:pt x="952251" y="23461"/>
                  <a:pt x="668365" y="18288"/>
                </a:cubicBezTo>
                <a:cubicBezTo>
                  <a:pt x="407868" y="43595"/>
                  <a:pt x="284672" y="-9405"/>
                  <a:pt x="0" y="18288"/>
                </a:cubicBezTo>
                <a:cubicBezTo>
                  <a:pt x="527" y="9891"/>
                  <a:pt x="870" y="7012"/>
                  <a:pt x="0" y="0"/>
                </a:cubicBezTo>
                <a:close/>
              </a:path>
              <a:path w="3182692" h="18288"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841" y="8135"/>
                  <a:pt x="3181636" y="12730"/>
                  <a:pt x="3182692" y="18288"/>
                </a:cubicBezTo>
                <a:cubicBezTo>
                  <a:pt x="2996012" y="-1231"/>
                  <a:pt x="2669008" y="27395"/>
                  <a:pt x="2482500" y="18288"/>
                </a:cubicBezTo>
                <a:cubicBezTo>
                  <a:pt x="2296543" y="21246"/>
                  <a:pt x="1935236" y="7938"/>
                  <a:pt x="1782308" y="18288"/>
                </a:cubicBezTo>
                <a:cubicBezTo>
                  <a:pt x="1607683" y="25490"/>
                  <a:pt x="1291498" y="1369"/>
                  <a:pt x="1145769" y="18288"/>
                </a:cubicBezTo>
                <a:cubicBezTo>
                  <a:pt x="1015407" y="55325"/>
                  <a:pt x="262557" y="26571"/>
                  <a:pt x="0" y="18288"/>
                </a:cubicBezTo>
                <a:cubicBezTo>
                  <a:pt x="508" y="13336"/>
                  <a:pt x="437" y="7274"/>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5">
            <a:extLst>
              <a:ext uri="{FF2B5EF4-FFF2-40B4-BE49-F238E27FC236}">
                <a16:creationId xmlns:a16="http://schemas.microsoft.com/office/drawing/2014/main" id="{DF95FB88-4EAD-B1C8-97C5-CB781E4B7A8F}"/>
              </a:ext>
            </a:extLst>
          </p:cNvPr>
          <p:cNvSpPr>
            <a:spLocks noGrp="1"/>
          </p:cNvSpPr>
          <p:nvPr>
            <p:ph type="sldNum" sz="quarter" idx="12"/>
          </p:nvPr>
        </p:nvSpPr>
        <p:spPr>
          <a:xfrm>
            <a:off x="6934200" y="6454775"/>
            <a:ext cx="2057400" cy="365125"/>
          </a:xfrm>
        </p:spPr>
        <p:txBody>
          <a:bodyPr vert="horz" lIns="91440" tIns="45720" rIns="91440" bIns="45720" rtlCol="0" anchor="ctr">
            <a:normAutofit/>
          </a:bodyPr>
          <a:lstStyle>
            <a:lvl1pPr>
              <a:defRPr>
                <a:solidFill>
                  <a:schemeClr val="tx1"/>
                </a:solidFill>
                <a:latin typeface="Candara" panose="020E0502030303020204" pitchFamily="34" charset="0"/>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A297CB40-D9BE-4CE6-A22F-5A7D8FBE1E51}" type="slidenum">
              <a:rPr kumimoji="0" lang="en-US" sz="1200" b="0" i="0" u="none" strike="noStrike" kern="1200" cap="none" spc="0" normalizeH="0" baseline="0" noProof="0" smtClean="0">
                <a:ln>
                  <a:noFill/>
                </a:ln>
                <a:solidFill>
                  <a:prstClr val="black"/>
                </a:solidFill>
                <a:effectLst/>
                <a:uLnTx/>
                <a:uFillTx/>
                <a:latin typeface="Candara" panose="020E050203030302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ndara" panose="020E0502030303020204" pitchFamily="34" charset="0"/>
              <a:ea typeface="+mn-ea"/>
              <a:cs typeface="+mn-cs"/>
            </a:endParaRPr>
          </a:p>
        </p:txBody>
      </p:sp>
      <p:pic>
        <p:nvPicPr>
          <p:cNvPr id="5" name="Picture 4" descr="A Bar chart Titled Percentage of Districts with at least one dispute and the contrast between very high-income districts and very low-income districts. The Chart reads that disputes are generated from very high-income districts more than very low-income districts. 46.9% to 10.6% for Mediation Requests, 56.7% to 12.5% for Due Process Complaints, and 27.3% to 8.4% for State Complaints. At least triple the rate in each example.">
            <a:extLst>
              <a:ext uri="{FF2B5EF4-FFF2-40B4-BE49-F238E27FC236}">
                <a16:creationId xmlns:a16="http://schemas.microsoft.com/office/drawing/2014/main" id="{A9D55CFE-7D5D-342E-BFAF-B7359299F73F}"/>
              </a:ext>
            </a:extLst>
          </p:cNvPr>
          <p:cNvPicPr>
            <a:picLocks noChangeAspect="1"/>
          </p:cNvPicPr>
          <p:nvPr/>
        </p:nvPicPr>
        <p:blipFill>
          <a:blip r:embed="rId3"/>
          <a:stretch>
            <a:fillRect/>
          </a:stretch>
        </p:blipFill>
        <p:spPr>
          <a:xfrm>
            <a:off x="1727843" y="2915931"/>
            <a:ext cx="6102923" cy="3903969"/>
          </a:xfrm>
          <a:prstGeom prst="rect">
            <a:avLst/>
          </a:prstGeom>
        </p:spPr>
      </p:pic>
      <p:sp>
        <p:nvSpPr>
          <p:cNvPr id="2" name="Title 1">
            <a:extLst>
              <a:ext uri="{FF2B5EF4-FFF2-40B4-BE49-F238E27FC236}">
                <a16:creationId xmlns:a16="http://schemas.microsoft.com/office/drawing/2014/main" id="{BB610A75-B278-4DA6-9F50-64C03453E8F4}"/>
              </a:ext>
            </a:extLst>
          </p:cNvPr>
          <p:cNvSpPr>
            <a:spLocks noGrp="1"/>
          </p:cNvSpPr>
          <p:nvPr>
            <p:ph type="title"/>
          </p:nvPr>
        </p:nvSpPr>
        <p:spPr>
          <a:xfrm>
            <a:off x="480885" y="204865"/>
            <a:ext cx="8182230" cy="1159365"/>
          </a:xfrm>
        </p:spPr>
        <p:txBody>
          <a:bodyPr vert="horz" lIns="91440" tIns="45720" rIns="91440" bIns="45720" rtlCol="0" anchor="ctr">
            <a:normAutofit/>
          </a:bodyPr>
          <a:lstStyle/>
          <a:p>
            <a:r>
              <a:rPr lang="en-US" kern="1200">
                <a:solidFill>
                  <a:srgbClr val="FFFFFF"/>
                </a:solidFill>
              </a:rPr>
              <a:t>GAO Report: Income</a:t>
            </a:r>
          </a:p>
        </p:txBody>
      </p:sp>
    </p:spTree>
    <p:extLst>
      <p:ext uri="{BB962C8B-B14F-4D97-AF65-F5344CB8AC3E}">
        <p14:creationId xmlns:p14="http://schemas.microsoft.com/office/powerpoint/2010/main" val="3882059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4E8E36-3ECC-434E-B441-1312F4CD7C16}"/>
              </a:ext>
              <a:ext uri="{C183D7F6-B498-43B3-948B-1728B52AA6E4}">
                <adec:decorative xmlns:adec="http://schemas.microsoft.com/office/drawing/2017/decorative" val="1"/>
              </a:ext>
            </a:extLst>
          </p:cNvPr>
          <p:cNvSpPr/>
          <p:nvPr/>
        </p:nvSpPr>
        <p:spPr>
          <a:xfrm>
            <a:off x="529389" y="1684421"/>
            <a:ext cx="2598822" cy="3465095"/>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7E68F3B1-E897-4673-9987-F5809B1834D8}"/>
              </a:ext>
            </a:extLst>
          </p:cNvPr>
          <p:cNvSpPr>
            <a:spLocks noGrp="1"/>
          </p:cNvSpPr>
          <p:nvPr>
            <p:ph type="title"/>
          </p:nvPr>
        </p:nvSpPr>
        <p:spPr>
          <a:xfrm>
            <a:off x="99008" y="173414"/>
            <a:ext cx="2899611" cy="1143000"/>
          </a:xfrm>
        </p:spPr>
        <p:txBody>
          <a:bodyPr>
            <a:normAutofit fontScale="90000"/>
          </a:bodyPr>
          <a:lstStyle/>
          <a:p>
            <a:r>
              <a:rPr lang="en-US" dirty="0">
                <a:solidFill>
                  <a:schemeClr val="bg1"/>
                </a:solidFill>
              </a:rPr>
              <a:t>Gao Report: Race/Ethnicity</a:t>
            </a:r>
          </a:p>
        </p:txBody>
      </p:sp>
      <p:sp>
        <p:nvSpPr>
          <p:cNvPr id="4" name="Slide Number Placeholder 5">
            <a:extLst>
              <a:ext uri="{FF2B5EF4-FFF2-40B4-BE49-F238E27FC236}">
                <a16:creationId xmlns:a16="http://schemas.microsoft.com/office/drawing/2014/main" id="{DF95FB88-4EAD-B1C8-97C5-CB781E4B7A8F}"/>
              </a:ext>
            </a:extLst>
          </p:cNvPr>
          <p:cNvSpPr>
            <a:spLocks noGrp="1"/>
          </p:cNvSpPr>
          <p:nvPr>
            <p:ph type="sldNum" sz="quarter" idx="12"/>
          </p:nvPr>
        </p:nvSpPr>
        <p:spPr/>
        <p:txBody>
          <a:bodyPr vert="horz" lIns="91440" tIns="45720" rIns="91440" bIns="45720" rtlCol="0" anchor="ctr">
            <a:normAutofit/>
          </a:bodyPr>
          <a:lstStyle>
            <a:lvl1pPr>
              <a:defRPr>
                <a:solidFill>
                  <a:schemeClr val="tx1"/>
                </a:solidFill>
                <a:latin typeface="Candara" panose="020E0502030303020204" pitchFamily="34" charset="0"/>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A297CB40-D9BE-4CE6-A22F-5A7D8FBE1E51}" type="slidenum">
              <a:rPr kumimoji="0" lang="en-US" sz="1200" b="0" i="0" u="none" strike="noStrike" kern="1200" cap="none" spc="0" normalizeH="0" baseline="0" noProof="0" smtClean="0">
                <a:ln>
                  <a:noFill/>
                </a:ln>
                <a:solidFill>
                  <a:prstClr val="black">
                    <a:alpha val="80000"/>
                  </a:prstClr>
                </a:solidFill>
                <a:effectLst/>
                <a:uLnTx/>
                <a:uFillTx/>
                <a:latin typeface="Candara" panose="020E050203030302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a:ln>
                <a:noFill/>
              </a:ln>
              <a:solidFill>
                <a:prstClr val="black">
                  <a:alpha val="80000"/>
                </a:prstClr>
              </a:solidFill>
              <a:effectLst/>
              <a:uLnTx/>
              <a:uFillTx/>
              <a:latin typeface="Candara" panose="020E0502030303020204" pitchFamily="34" charset="0"/>
              <a:ea typeface="+mn-ea"/>
              <a:cs typeface="+mn-cs"/>
            </a:endParaRPr>
          </a:p>
        </p:txBody>
      </p:sp>
      <p:pic>
        <p:nvPicPr>
          <p:cNvPr id="3" name="Picture 2" descr="Chart showing Percentage of districts with at least one dispute.&#10;The columns are Mediation requests, due process complaints, and state complaints. Eachcolumn is separated by Very Low-minority districts and very high minority districts. The ratio Mediation requests is 21.7% to 13.2%, Due process is 20.7 to 18.2% and state complaints are 13.8 to 11.7%.">
            <a:extLst>
              <a:ext uri="{FF2B5EF4-FFF2-40B4-BE49-F238E27FC236}">
                <a16:creationId xmlns:a16="http://schemas.microsoft.com/office/drawing/2014/main" id="{E5A85DBE-61FE-E3F7-8EB5-BC5FC3C4E8C7}"/>
              </a:ext>
            </a:extLst>
          </p:cNvPr>
          <p:cNvPicPr>
            <a:picLocks noChangeAspect="1"/>
          </p:cNvPicPr>
          <p:nvPr/>
        </p:nvPicPr>
        <p:blipFill>
          <a:blip r:embed="rId3"/>
          <a:stretch>
            <a:fillRect/>
          </a:stretch>
        </p:blipFill>
        <p:spPr>
          <a:xfrm>
            <a:off x="3477493" y="456524"/>
            <a:ext cx="4991025" cy="5791876"/>
          </a:xfrm>
          <a:prstGeom prst="rect">
            <a:avLst/>
          </a:prstGeom>
        </p:spPr>
      </p:pic>
      <p:sp>
        <p:nvSpPr>
          <p:cNvPr id="6" name="Title" descr="GAO Report: Race/Ethnicity">
            <a:extLst>
              <a:ext uri="{FF2B5EF4-FFF2-40B4-BE49-F238E27FC236}">
                <a16:creationId xmlns:a16="http://schemas.microsoft.com/office/drawing/2014/main" id="{B563725E-1723-30A4-BF21-A3A57FDA99F1}"/>
              </a:ext>
            </a:extLst>
          </p:cNvPr>
          <p:cNvSpPr txBox="1"/>
          <p:nvPr/>
        </p:nvSpPr>
        <p:spPr>
          <a:xfrm>
            <a:off x="99008" y="2702285"/>
            <a:ext cx="3345379" cy="1323439"/>
          </a:xfrm>
          <a:prstGeom prst="rect">
            <a:avLst/>
          </a:prstGeom>
          <a:solidFill>
            <a:schemeClr val="accent1">
              <a:lumMod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ndara" panose="020E0502030303020204" pitchFamily="34" charset="0"/>
                <a:ea typeface="+mn-ea"/>
                <a:cs typeface="+mn-cs"/>
              </a:rPr>
              <a:t>GAO Report: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ndara" panose="020E0502030303020204" pitchFamily="34" charset="0"/>
                <a:ea typeface="+mn-ea"/>
                <a:cs typeface="+mn-cs"/>
              </a:rPr>
              <a:t>Race/Ethnicity</a:t>
            </a:r>
            <a:endPar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ndara" panose="020E0502030303020204" pitchFamily="34" charset="0"/>
              <a:ea typeface="+mn-ea"/>
              <a:cs typeface="+mn-cs"/>
            </a:endParaRPr>
          </a:p>
        </p:txBody>
      </p:sp>
    </p:spTree>
    <p:extLst>
      <p:ext uri="{BB962C8B-B14F-4D97-AF65-F5344CB8AC3E}">
        <p14:creationId xmlns:p14="http://schemas.microsoft.com/office/powerpoint/2010/main" val="1853159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92DF059-5C94-09E6-6256-A04DDAC02932}"/>
              </a:ext>
            </a:extLst>
          </p:cNvPr>
          <p:cNvSpPr>
            <a:spLocks noGrp="1"/>
          </p:cNvSpPr>
          <p:nvPr>
            <p:ph type="sldNum" sz="quarter" idx="12"/>
          </p:nvPr>
        </p:nvSpPr>
        <p:spPr>
          <a:xfrm>
            <a:off x="6897118" y="6347376"/>
            <a:ext cx="2057400" cy="365125"/>
          </a:xfrm>
        </p:spPr>
        <p:txBody>
          <a:bodyPr vert="horz" lIns="91440" tIns="45720" rIns="91440" bIns="45720" rtlCol="0" anchor="ctr">
            <a:normAutofit/>
          </a:bodyPr>
          <a:lstStyle>
            <a:lvl1pPr>
              <a:defRPr>
                <a:solidFill>
                  <a:schemeClr val="tx1"/>
                </a:solidFill>
                <a:latin typeface="Candara" panose="020E0502030303020204" pitchFamily="34" charset="0"/>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A297CB40-D9BE-4CE6-A22F-5A7D8FBE1E51}" type="slidenum">
              <a:rPr kumimoji="0" lang="en-US" sz="1200" b="0" i="0" u="none" strike="noStrike" kern="1200" cap="none" spc="0" normalizeH="0" baseline="0" noProof="0" smtClean="0">
                <a:ln>
                  <a:noFill/>
                </a:ln>
                <a:solidFill>
                  <a:prstClr val="black"/>
                </a:solidFill>
                <a:effectLst/>
                <a:uLnTx/>
                <a:uFillTx/>
                <a:latin typeface="Candara" panose="020E050203030302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ndara" panose="020E0502030303020204" pitchFamily="34" charset="0"/>
              <a:ea typeface="+mn-ea"/>
              <a:cs typeface="+mn-cs"/>
            </a:endParaRPr>
          </a:p>
        </p:txBody>
      </p:sp>
      <p:sp>
        <p:nvSpPr>
          <p:cNvPr id="2" name="TextBox 1">
            <a:extLst>
              <a:ext uri="{FF2B5EF4-FFF2-40B4-BE49-F238E27FC236}">
                <a16:creationId xmlns:a16="http://schemas.microsoft.com/office/drawing/2014/main" id="{F0CEAB35-FA73-A4AC-0FD1-A2CB79449F34}"/>
              </a:ext>
              <a:ext uri="{C183D7F6-B498-43B3-948B-1728B52AA6E4}">
                <adec:decorative xmlns:adec="http://schemas.microsoft.com/office/drawing/2017/decorative" val="1"/>
              </a:ext>
            </a:extLst>
          </p:cNvPr>
          <p:cNvSpPr txBox="1"/>
          <p:nvPr/>
        </p:nvSpPr>
        <p:spPr>
          <a:xfrm>
            <a:off x="6842772" y="128462"/>
            <a:ext cx="2057400" cy="2713341"/>
          </a:xfrm>
          <a:prstGeom prst="rect">
            <a:avLst/>
          </a:prstGeom>
          <a:solidFill>
            <a:schemeClr val="accent2"/>
          </a:solidFill>
        </p:spPr>
        <p:txBody>
          <a:bodyPr wrap="square" rtlCol="0">
            <a:spAutoFit/>
          </a:bodyPr>
          <a:lstStyle/>
          <a:p>
            <a:endParaRPr lang="en-US"/>
          </a:p>
        </p:txBody>
      </p:sp>
      <p:pic>
        <p:nvPicPr>
          <p:cNvPr id="9" name="Picture 8" descr="An illustration of two people holding up ladders with different rung patterns. The ladder on the left is nomal, but the one of the right has wide spacing on the rungs, making the ladder much more difficult to climb.">
            <a:extLst>
              <a:ext uri="{FF2B5EF4-FFF2-40B4-BE49-F238E27FC236}">
                <a16:creationId xmlns:a16="http://schemas.microsoft.com/office/drawing/2014/main" id="{A025F48C-9219-4E84-8C51-EA7B175BE6D8}"/>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5782" y="193632"/>
            <a:ext cx="1970044" cy="2612360"/>
          </a:xfrm>
          <a:prstGeom prst="rect">
            <a:avLst/>
          </a:prstGeom>
          <a:effectLst>
            <a:softEdge rad="101600"/>
          </a:effectLst>
        </p:spPr>
      </p:pic>
      <p:sp>
        <p:nvSpPr>
          <p:cNvPr id="3" name="Content Placeholder 2">
            <a:extLst>
              <a:ext uri="{FF2B5EF4-FFF2-40B4-BE49-F238E27FC236}">
                <a16:creationId xmlns:a16="http://schemas.microsoft.com/office/drawing/2014/main" id="{96B3E6FE-99A1-4B9E-AB2B-948BA6CDD6BA}"/>
              </a:ext>
              <a:ext uri="{C183D7F6-B498-43B3-948B-1728B52AA6E4}">
                <adec:decorative xmlns:adec="http://schemas.microsoft.com/office/drawing/2017/decorative" val="1"/>
              </a:ext>
            </a:extLst>
          </p:cNvPr>
          <p:cNvSpPr>
            <a:spLocks noGrp="1"/>
          </p:cNvSpPr>
          <p:nvPr>
            <p:ph idx="1"/>
          </p:nvPr>
        </p:nvSpPr>
        <p:spPr>
          <a:xfrm>
            <a:off x="1614491" y="2286001"/>
            <a:ext cx="5915025" cy="3203972"/>
          </a:xfrm>
        </p:spPr>
        <p:txBody>
          <a:bodyPr>
            <a:normAutofit/>
          </a:bodyPr>
          <a:lstStyle/>
          <a:p>
            <a:r>
              <a:rPr lang="en-US"/>
              <a:t> </a:t>
            </a:r>
          </a:p>
          <a:p>
            <a:pPr marL="342892" indent="-342892"/>
            <a:endParaRPr lang="en-US"/>
          </a:p>
        </p:txBody>
      </p:sp>
      <p:sp>
        <p:nvSpPr>
          <p:cNvPr id="6" name="TextBox 5">
            <a:extLst>
              <a:ext uri="{FF2B5EF4-FFF2-40B4-BE49-F238E27FC236}">
                <a16:creationId xmlns:a16="http://schemas.microsoft.com/office/drawing/2014/main" id="{C4ED562F-8543-4497-4DB3-AD36CD7EEDDD}"/>
              </a:ext>
            </a:extLst>
          </p:cNvPr>
          <p:cNvSpPr txBox="1"/>
          <p:nvPr/>
        </p:nvSpPr>
        <p:spPr>
          <a:xfrm>
            <a:off x="298174" y="2493543"/>
            <a:ext cx="8547652" cy="4154984"/>
          </a:xfrm>
          <a:prstGeom prst="rect">
            <a:avLst/>
          </a:prstGeom>
          <a:noFill/>
        </p:spPr>
        <p:txBody>
          <a:bodyPr wrap="square">
            <a:spAutoFit/>
          </a:bodyPr>
          <a:lstStyle/>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ndara" panose="020E0502030303020204" pitchFamily="34" charset="0"/>
                <a:ea typeface="+mn-ea"/>
                <a:cs typeface="+mn-cs"/>
              </a:rPr>
              <a:t>Availability, accessibility, and cost of legal help</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ndara" panose="020E0502030303020204" pitchFamily="34" charset="0"/>
                <a:ea typeface="+mn-ea"/>
                <a:cs typeface="+mn-cs"/>
              </a:rPr>
              <a:t>Likelihood of prevailing at due process is much less for parents </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ndara" panose="020E0502030303020204" pitchFamily="34" charset="0"/>
                <a:ea typeface="+mn-ea"/>
                <a:cs typeface="+mn-cs"/>
              </a:rPr>
              <a:t>Concern for privacy in low population areas</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ndara" panose="020E0502030303020204" pitchFamily="34" charset="0"/>
                <a:ea typeface="+mn-ea"/>
                <a:cs typeface="+mn-cs"/>
              </a:rPr>
              <a:t>Lack of options to public education if it becomes too contentious </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ndara" panose="020E0502030303020204" pitchFamily="34" charset="0"/>
                <a:ea typeface="+mn-ea"/>
                <a:cs typeface="+mn-cs"/>
              </a:rPr>
              <a:t>Additional barriers such as:</a:t>
            </a:r>
          </a:p>
          <a:p>
            <a:pPr marL="800080" marR="0" lvl="1" indent="-342891"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a:ln>
                  <a:noFill/>
                </a:ln>
                <a:solidFill>
                  <a:prstClr val="black"/>
                </a:solidFill>
                <a:effectLst/>
                <a:uLnTx/>
                <a:uFillTx/>
                <a:latin typeface="Candara" panose="020E0502030303020204" pitchFamily="34" charset="0"/>
                <a:ea typeface="+mn-ea"/>
                <a:cs typeface="+mn-cs"/>
              </a:rPr>
              <a:t>Cultural differences in challenging authority figures</a:t>
            </a:r>
          </a:p>
          <a:p>
            <a:pPr marL="800080" marR="0" lvl="1" indent="-342891"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a:ln>
                  <a:noFill/>
                </a:ln>
                <a:solidFill>
                  <a:prstClr val="black"/>
                </a:solidFill>
                <a:effectLst/>
                <a:uLnTx/>
                <a:uFillTx/>
                <a:latin typeface="Candara" panose="020E0502030303020204" pitchFamily="34" charset="0"/>
                <a:ea typeface="+mn-ea"/>
                <a:cs typeface="+mn-cs"/>
              </a:rPr>
              <a:t>Language barriers</a:t>
            </a:r>
          </a:p>
          <a:p>
            <a:pPr marL="800080" marR="0" lvl="1" indent="-342891"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a:ln>
                  <a:noFill/>
                </a:ln>
                <a:solidFill>
                  <a:prstClr val="black"/>
                </a:solidFill>
                <a:effectLst/>
                <a:uLnTx/>
                <a:uFillTx/>
                <a:latin typeface="Candara" panose="020E0502030303020204" pitchFamily="34" charset="0"/>
                <a:ea typeface="+mn-ea"/>
                <a:cs typeface="+mn-cs"/>
              </a:rPr>
              <a:t>Fear of retaliation (e.g., CPS, immigration)</a:t>
            </a:r>
          </a:p>
          <a:p>
            <a:pPr marL="800080" marR="0" lvl="1" indent="-342891"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a:ln>
                  <a:noFill/>
                </a:ln>
                <a:solidFill>
                  <a:prstClr val="black"/>
                </a:solidFill>
                <a:effectLst/>
                <a:uLnTx/>
                <a:uFillTx/>
                <a:latin typeface="Candara" panose="020E0502030303020204" pitchFamily="34" charset="0"/>
                <a:ea typeface="+mn-ea"/>
                <a:cs typeface="+mn-cs"/>
              </a:rPr>
              <a:t>Time constraints (e.g., taking time off work)</a:t>
            </a:r>
          </a:p>
          <a:p>
            <a:pPr marL="800080" marR="0" lvl="1" indent="-342891"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a:ln>
                  <a:noFill/>
                </a:ln>
                <a:solidFill>
                  <a:prstClr val="black"/>
                </a:solidFill>
                <a:effectLst/>
                <a:uLnTx/>
                <a:uFillTx/>
                <a:latin typeface="Candara" panose="020E0502030303020204" pitchFamily="34" charset="0"/>
                <a:ea typeface="+mn-ea"/>
                <a:cs typeface="+mn-cs"/>
              </a:rPr>
              <a:t>Incidental factors (e.g., transportation, Internet access)</a:t>
            </a:r>
          </a:p>
        </p:txBody>
      </p:sp>
      <p:sp>
        <p:nvSpPr>
          <p:cNvPr id="4" name="Title 1">
            <a:extLst>
              <a:ext uri="{FF2B5EF4-FFF2-40B4-BE49-F238E27FC236}">
                <a16:creationId xmlns:a16="http://schemas.microsoft.com/office/drawing/2014/main" id="{7E7ACCBC-D85A-4138-8482-67A08D0B3906}"/>
              </a:ext>
            </a:extLst>
          </p:cNvPr>
          <p:cNvSpPr>
            <a:spLocks noGrp="1"/>
          </p:cNvSpPr>
          <p:nvPr>
            <p:ph type="title"/>
          </p:nvPr>
        </p:nvSpPr>
        <p:spPr>
          <a:xfrm>
            <a:off x="298173" y="209472"/>
            <a:ext cx="6416525" cy="2220097"/>
          </a:xfr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lnSpc>
                <a:spcPct val="100000"/>
              </a:lnSpc>
            </a:pPr>
            <a:br>
              <a:rPr lang="en-US" sz="3600"/>
            </a:br>
            <a:r>
              <a:rPr lang="en-US" sz="3600"/>
              <a:t>Why do high income/low minority districts have more dispute resolution activity than low income/high minority districts?</a:t>
            </a:r>
            <a:br>
              <a:rPr lang="en-US" sz="5300" b="1"/>
            </a:br>
            <a:r>
              <a:rPr lang="en-US" b="1">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31547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eople engaged in difficult conversation">
            <a:extLst>
              <a:ext uri="{FF2B5EF4-FFF2-40B4-BE49-F238E27FC236}">
                <a16:creationId xmlns:a16="http://schemas.microsoft.com/office/drawing/2014/main" id="{8F346D91-73E2-4490-8ECD-480BDCF9C1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908" r="21662"/>
          <a:stretch/>
        </p:blipFill>
        <p:spPr>
          <a:xfrm>
            <a:off x="5536239" y="10"/>
            <a:ext cx="3607761"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p:spPr>
      </p:pic>
      <p:pic>
        <p:nvPicPr>
          <p:cNvPr id="12" name="Picture 11" descr="young student with intellectual disability making image of a heart with fingers alongside tutor or teacher">
            <a:extLst>
              <a:ext uri="{FF2B5EF4-FFF2-40B4-BE49-F238E27FC236}">
                <a16:creationId xmlns:a16="http://schemas.microsoft.com/office/drawing/2014/main" id="{42414307-6E6E-4457-8D1E-7F61E3EC202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098" r="346" b="-2"/>
          <a:stretch/>
        </p:blipFill>
        <p:spPr>
          <a:xfrm>
            <a:off x="2352291" y="10"/>
            <a:ext cx="3734478"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7" name="Picture 6" descr="teen student with teacher looking at laptop, both people from diverse communities">
            <a:extLst>
              <a:ext uri="{FF2B5EF4-FFF2-40B4-BE49-F238E27FC236}">
                <a16:creationId xmlns:a16="http://schemas.microsoft.com/office/drawing/2014/main" id="{674D59F1-D18F-4B67-95EA-114B68E63C85}"/>
              </a:ext>
            </a:extLst>
          </p:cNvPr>
          <p:cNvPicPr>
            <a:picLocks noChangeAspect="1"/>
          </p:cNvPicPr>
          <p:nvPr/>
        </p:nvPicPr>
        <p:blipFill rotWithShape="1">
          <a:blip r:embed="rId5">
            <a:extLst>
              <a:ext uri="{28A0092B-C50C-407E-A947-70E740481C1C}">
                <a14:useLocalDpi xmlns:a14="http://schemas.microsoft.com/office/drawing/2010/main" val="0"/>
              </a:ext>
            </a:extLst>
          </a:blip>
          <a:srcRect l="25253" r="2257"/>
          <a:stretch/>
        </p:blipFill>
        <p:spPr>
          <a:xfrm>
            <a:off x="2392071" y="3456432"/>
            <a:ext cx="369410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26" name="Freeform: Shape 25">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59361"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Freeform: Shape 27">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52502"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089941"/>
            <a:ext cx="21259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Slide Number Placeholder 3">
            <a:extLst>
              <a:ext uri="{FF2B5EF4-FFF2-40B4-BE49-F238E27FC236}">
                <a16:creationId xmlns:a16="http://schemas.microsoft.com/office/drawing/2014/main" id="{20EF5C31-07C2-4F7A-BFE5-69ED6ADAC7C5}"/>
              </a:ext>
            </a:extLst>
          </p:cNvPr>
          <p:cNvSpPr txBox="1">
            <a:spLocks/>
          </p:cNvSpPr>
          <p:nvPr/>
        </p:nvSpPr>
        <p:spPr>
          <a:xfrm>
            <a:off x="294891" y="643582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297CB40-D9BE-4CE6-A22F-5A7D8FBE1E51}" type="slidenum">
              <a:rPr lang="en-US" sz="1200" smtClean="0">
                <a:solidFill>
                  <a:prstClr val="black"/>
                </a:solidFill>
                <a:latin typeface="Candara" panose="020E0502030303020204" pitchFamily="34" charset="0"/>
              </a:rPr>
              <a:pPr>
                <a:defRPr/>
              </a:pPr>
              <a:t>9</a:t>
            </a:fld>
            <a:endParaRPr lang="en-US" sz="1200" dirty="0">
              <a:solidFill>
                <a:prstClr val="black"/>
              </a:solidFill>
              <a:latin typeface="Candara" panose="020E0502030303020204" pitchFamily="34" charset="0"/>
            </a:endParaRPr>
          </a:p>
        </p:txBody>
      </p:sp>
      <p:sp>
        <p:nvSpPr>
          <p:cNvPr id="3" name="Content Placeholder 2"/>
          <p:cNvSpPr>
            <a:spLocks noGrp="1"/>
          </p:cNvSpPr>
          <p:nvPr>
            <p:ph idx="1"/>
          </p:nvPr>
        </p:nvSpPr>
        <p:spPr>
          <a:xfrm>
            <a:off x="235734" y="2314562"/>
            <a:ext cx="2317217" cy="4303826"/>
          </a:xfrm>
        </p:spPr>
        <p:txBody>
          <a:bodyPr vert="horz" lIns="91440" tIns="45720" rIns="91440" bIns="45720" rtlCol="0">
            <a:normAutofit/>
          </a:bodyPr>
          <a:lstStyle/>
          <a:p>
            <a:pPr marL="0" indent="0" defTabSz="914400">
              <a:spcBef>
                <a:spcPts val="1000"/>
              </a:spcBef>
              <a:buNone/>
            </a:pPr>
            <a:r>
              <a:rPr lang="en-US" sz="2800" dirty="0">
                <a:latin typeface="Candara" panose="020E0502030303020204" pitchFamily="34" charset="0"/>
              </a:rPr>
              <a:t>‘Cultural diversity’ is used to describe differences that distinguish one group or individual from another.</a:t>
            </a:r>
          </a:p>
          <a:p>
            <a:pPr marL="0" indent="0" defTabSz="914400">
              <a:spcBef>
                <a:spcPts val="1000"/>
              </a:spcBef>
              <a:buNone/>
            </a:pPr>
            <a:endParaRPr lang="en-US" sz="2800">
              <a:latin typeface="Candara" panose="020E0502030303020204" pitchFamily="34" charset="0"/>
            </a:endParaRPr>
          </a:p>
        </p:txBody>
      </p:sp>
      <p:sp>
        <p:nvSpPr>
          <p:cNvPr id="2" name="Title 1"/>
          <p:cNvSpPr>
            <a:spLocks noGrp="1"/>
          </p:cNvSpPr>
          <p:nvPr>
            <p:ph type="title"/>
          </p:nvPr>
        </p:nvSpPr>
        <p:spPr>
          <a:xfrm>
            <a:off x="336042" y="685800"/>
            <a:ext cx="2105406" cy="1325563"/>
          </a:xfrm>
          <a:solidFill>
            <a:srgbClr val="002060"/>
          </a:solidFill>
        </p:spPr>
        <p:txBody>
          <a:bodyPr vert="horz" lIns="91440" tIns="45720" rIns="91440" bIns="45720" rtlCol="0">
            <a:normAutofit/>
          </a:bodyPr>
          <a:lstStyle/>
          <a:p>
            <a:pPr defTabSz="914400"/>
            <a:r>
              <a:rPr lang="en-US" sz="2800" b="1">
                <a:solidFill>
                  <a:schemeClr val="bg1"/>
                </a:solidFill>
                <a:effectLst>
                  <a:outerShdw blurRad="38100" dist="38100" dir="2700000" algn="tl">
                    <a:srgbClr val="000000">
                      <a:alpha val="43137"/>
                    </a:srgbClr>
                  </a:outerShdw>
                </a:effectLst>
                <a:latin typeface="Candara" panose="020E0502030303020204" pitchFamily="34" charset="0"/>
              </a:rPr>
              <a:t>Diversity and Culture</a:t>
            </a:r>
          </a:p>
        </p:txBody>
      </p:sp>
    </p:spTree>
    <p:extLst>
      <p:ext uri="{BB962C8B-B14F-4D97-AF65-F5344CB8AC3E}">
        <p14:creationId xmlns:p14="http://schemas.microsoft.com/office/powerpoint/2010/main" val="1469060185"/>
      </p:ext>
    </p:extLst>
  </p:cSld>
  <p:clrMapOvr>
    <a:masterClrMapping/>
  </p:clrMapOvr>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002060"/>
        </a:solidFill>
      </a:spPr>
      <a:bodyPr wrap="square" rtlCol="0">
        <a:spAutoFit/>
      </a:bodyPr>
      <a:lstStyle>
        <a:defPPr algn="l">
          <a:defRPr sz="4000" b="1" dirty="0">
            <a:solidFill>
              <a:schemeClr val="bg1"/>
            </a:solidFill>
            <a:effectLst>
              <a:outerShdw blurRad="38100" dist="38100" dir="2700000" algn="tl">
                <a:srgbClr val="000000">
                  <a:alpha val="43137"/>
                </a:srgbClr>
              </a:outerShdw>
            </a:effectLst>
            <a:latin typeface="Candara" panose="020E0502030303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0cbbd92-a969-402e-8621-447322a11182" xsi:nil="true"/>
    <SharedWithUsers xmlns="d0cbbd92-a969-402e-8621-447322a11182">
      <UserInfo>
        <DisplayName>Noella Bernal</DisplayName>
        <AccountId>11</AccountId>
        <AccountType/>
      </UserInfo>
      <UserInfo>
        <DisplayName>Melanie Reese</DisplayName>
        <AccountId>10</AccountId>
        <AccountType/>
      </UserInfo>
      <UserInfo>
        <DisplayName>Kelly Rauscher</DisplayName>
        <AccountId>12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E45D93EE09FE48B755B103E8699EE0" ma:contentTypeVersion="16" ma:contentTypeDescription="Create a new document." ma:contentTypeScope="" ma:versionID="c301ea57d9cec4f14d8416a6dd251d11">
  <xsd:schema xmlns:xsd="http://www.w3.org/2001/XMLSchema" xmlns:xs="http://www.w3.org/2001/XMLSchema" xmlns:p="http://schemas.microsoft.com/office/2006/metadata/properties" xmlns:ns2="db903174-bb1c-4609-9d70-465268ead536" xmlns:ns3="d0cbbd92-a969-402e-8621-447322a11182" targetNamespace="http://schemas.microsoft.com/office/2006/metadata/properties" ma:root="true" ma:fieldsID="4f17cf8a0d836c3494766366d08c96ee" ns2:_="" ns3:_="">
    <xsd:import namespace="db903174-bb1c-4609-9d70-465268ead536"/>
    <xsd:import namespace="d0cbbd92-a969-402e-8621-447322a111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03174-bb1c-4609-9d70-465268ead5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cbbd92-a969-402e-8621-447322a1118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48b6dc5-7623-4a1d-a01d-748b8cf9f295}" ma:internalName="TaxCatchAll" ma:showField="CatchAllData" ma:web="d0cbbd92-a969-402e-8621-447322a11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404717-7932-41B0-85C2-04C6BD692E55}">
  <ds:schemaRefs>
    <ds:schemaRef ds:uri="http://purl.org/dc/terms/"/>
    <ds:schemaRef ds:uri="db903174-bb1c-4609-9d70-465268ead536"/>
    <ds:schemaRef ds:uri="d0cbbd92-a969-402e-8621-447322a11182"/>
    <ds:schemaRef ds:uri="http://www.w3.org/XML/1998/namespace"/>
    <ds:schemaRef ds:uri="http://purl.org/dc/elements/1.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AEE2AA88-8825-4751-83E3-D4FA2B1DEB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903174-bb1c-4609-9d70-465268ead536"/>
    <ds:schemaRef ds:uri="d0cbbd92-a969-402e-8621-447322a111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0C25A2-42D4-4177-9CD5-BC8F20CD5B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3996</TotalTime>
  <Words>1270</Words>
  <Application>Microsoft Office PowerPoint</Application>
  <PresentationFormat>On-screen Show (4:3)</PresentationFormat>
  <Paragraphs>256</Paragraphs>
  <Slides>39</Slides>
  <Notes>37</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39</vt:i4>
      </vt:variant>
    </vt:vector>
  </HeadingPairs>
  <TitlesOfParts>
    <vt:vector size="51" baseType="lpstr">
      <vt:lpstr>Arial</vt:lpstr>
      <vt:lpstr>Calibri</vt:lpstr>
      <vt:lpstr>Calibri Light</vt:lpstr>
      <vt:lpstr>Candara</vt:lpstr>
      <vt:lpstr>Courier New</vt:lpstr>
      <vt:lpstr>Fira Sans Extra Condensed Medium</vt:lpstr>
      <vt:lpstr>Roboto</vt:lpstr>
      <vt:lpstr>Wingdings</vt:lpstr>
      <vt:lpstr>Office Theme</vt:lpstr>
      <vt:lpstr>Custom Design</vt:lpstr>
      <vt:lpstr>1_Custom Design</vt:lpstr>
      <vt:lpstr>1_Office Theme</vt:lpstr>
      <vt:lpstr>CADRE’s Cultural &amp;  Linguistic Competence  Self-Assessment for  Dispute Resolution Systems </vt:lpstr>
      <vt:lpstr>Welcome!</vt:lpstr>
      <vt:lpstr>Agenda</vt:lpstr>
      <vt:lpstr>CLC Self-Assessment for  Dispute Resolution Systems</vt:lpstr>
      <vt:lpstr>Students with Disabilities by Race, Ethnicity, and English Learners</vt:lpstr>
      <vt:lpstr>GAO Report: Income</vt:lpstr>
      <vt:lpstr>Gao Report: Race/Ethnicity</vt:lpstr>
      <vt:lpstr> Why do high income/low minority districts have more dispute resolution activity than low income/high minority districts?  </vt:lpstr>
      <vt:lpstr>Diversity and Culture</vt:lpstr>
      <vt:lpstr>Why is CCL Self-Assessment important </vt:lpstr>
      <vt:lpstr>Understanding Needs and Interests</vt:lpstr>
      <vt:lpstr>Developing CADRE’s CLC Assessment Tool</vt:lpstr>
      <vt:lpstr>WA (OSPI) Pilot State</vt:lpstr>
      <vt:lpstr>A look at the Washington Complaint form </vt:lpstr>
      <vt:lpstr>The Washintgon form in multiple languages</vt:lpstr>
      <vt:lpstr>The complaint process in Washington </vt:lpstr>
      <vt:lpstr>2022 Due Process Filing by Race/Ethnicity</vt:lpstr>
      <vt:lpstr>2023 Due Process Filing by Race/Ethnicity</vt:lpstr>
      <vt:lpstr>Pilot Feedback and Lessons Learned</vt:lpstr>
      <vt:lpstr>The Tool: Understanding Your System’s Strengths and Opportunities to Grow</vt:lpstr>
      <vt:lpstr>Function Area: Program Access and Delivery</vt:lpstr>
      <vt:lpstr>Function Area: Program Access and Delivery</vt:lpstr>
      <vt:lpstr>Program Access and Delivery Indicators</vt:lpstr>
      <vt:lpstr>Ratings and Comments</vt:lpstr>
      <vt:lpstr>Function Area: Public Awareness and Outreach</vt:lpstr>
      <vt:lpstr> Indicators within Function Area </vt:lpstr>
      <vt:lpstr>Public Awareness and Outreach Indicators </vt:lpstr>
      <vt:lpstr>CADRE’s CLC Assessment Tool and Resources</vt:lpstr>
      <vt:lpstr>Supports Embedded into the Tool</vt:lpstr>
      <vt:lpstr>Companion  Resources </vt:lpstr>
      <vt:lpstr>Companion  Resources </vt:lpstr>
      <vt:lpstr>Companion  Resources </vt:lpstr>
      <vt:lpstr>Companion  Resources </vt:lpstr>
      <vt:lpstr>Companion  Resources </vt:lpstr>
      <vt:lpstr>CADRE CLC Tool Webpages</vt:lpstr>
      <vt:lpstr>Questions?</vt:lpstr>
      <vt:lpstr>CADRE is here for you!</vt:lpstr>
      <vt:lpstr>Thank you for joining us!</vt:lpstr>
      <vt:lpstr>Upcoming Webinar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Rauscher</dc:creator>
  <cp:lastModifiedBy>Noella Bernal</cp:lastModifiedBy>
  <cp:revision>131</cp:revision>
  <dcterms:created xsi:type="dcterms:W3CDTF">2021-06-30T19:15:29Z</dcterms:created>
  <dcterms:modified xsi:type="dcterms:W3CDTF">2023-02-16T15:20:01Z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0x01010090E45D93EE09FE48B755B103E8699EE0</vt:lpwstr>
  </property>
</Properties>
</file>