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 id="2147483841" r:id="rId2"/>
  </p:sldMasterIdLst>
  <p:notesMasterIdLst>
    <p:notesMasterId r:id="rId41"/>
  </p:notesMasterIdLst>
  <p:sldIdLst>
    <p:sldId id="352" r:id="rId3"/>
    <p:sldId id="267" r:id="rId4"/>
    <p:sldId id="256" r:id="rId5"/>
    <p:sldId id="257" r:id="rId6"/>
    <p:sldId id="330" r:id="rId7"/>
    <p:sldId id="328" r:id="rId8"/>
    <p:sldId id="258" r:id="rId9"/>
    <p:sldId id="259" r:id="rId10"/>
    <p:sldId id="351" r:id="rId11"/>
    <p:sldId id="326" r:id="rId12"/>
    <p:sldId id="342" r:id="rId13"/>
    <p:sldId id="260" r:id="rId14"/>
    <p:sldId id="341" r:id="rId15"/>
    <p:sldId id="331" r:id="rId16"/>
    <p:sldId id="332" r:id="rId17"/>
    <p:sldId id="333" r:id="rId18"/>
    <p:sldId id="334" r:id="rId19"/>
    <p:sldId id="335" r:id="rId20"/>
    <p:sldId id="336" r:id="rId21"/>
    <p:sldId id="337" r:id="rId22"/>
    <p:sldId id="344" r:id="rId23"/>
    <p:sldId id="327" r:id="rId24"/>
    <p:sldId id="268" r:id="rId25"/>
    <p:sldId id="324" r:id="rId26"/>
    <p:sldId id="323" r:id="rId27"/>
    <p:sldId id="339" r:id="rId28"/>
    <p:sldId id="340" r:id="rId29"/>
    <p:sldId id="343" r:id="rId30"/>
    <p:sldId id="345" r:id="rId31"/>
    <p:sldId id="346" r:id="rId32"/>
    <p:sldId id="347" r:id="rId33"/>
    <p:sldId id="348" r:id="rId34"/>
    <p:sldId id="349" r:id="rId35"/>
    <p:sldId id="350" r:id="rId36"/>
    <p:sldId id="338" r:id="rId37"/>
    <p:sldId id="353" r:id="rId38"/>
    <p:sldId id="354" r:id="rId39"/>
    <p:sldId id="26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shwin, Tracy" initials="G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8203"/>
  </p:normalViewPr>
  <p:slideViewPr>
    <p:cSldViewPr snapToGrid="0" snapToObjects="1">
      <p:cViewPr varScale="1">
        <p:scale>
          <a:sx n="89" d="100"/>
          <a:sy n="89" d="100"/>
        </p:scale>
        <p:origin x="13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271B99-FAEC-4DC7-944F-BBA31831D880}" type="doc">
      <dgm:prSet loTypeId="urn:microsoft.com/office/officeart/2016/7/layout/ChevronBlockProcess" loCatId="process" qsTypeId="urn:microsoft.com/office/officeart/2005/8/quickstyle/simple2" qsCatId="simple" csTypeId="urn:microsoft.com/office/officeart/2005/8/colors/colorful1" csCatId="colorful" phldr="1"/>
      <dgm:spPr/>
      <dgm:t>
        <a:bodyPr/>
        <a:lstStyle/>
        <a:p>
          <a:endParaRPr lang="en-US"/>
        </a:p>
      </dgm:t>
    </dgm:pt>
    <dgm:pt modelId="{25B76FC8-F15F-4C97-86A9-B040559A39F1}">
      <dgm:prSet/>
      <dgm:spPr/>
      <dgm:t>
        <a:bodyPr/>
        <a:lstStyle/>
        <a:p>
          <a:r>
            <a:rPr lang="en-US" dirty="0">
              <a:latin typeface="Calibri" panose="020F0502020204030204" pitchFamily="34" charset="0"/>
              <a:cs typeface="Calibri" panose="020F0502020204030204" pitchFamily="34" charset="0"/>
            </a:rPr>
            <a:t>Understand</a:t>
          </a:r>
        </a:p>
      </dgm:t>
    </dgm:pt>
    <dgm:pt modelId="{8942256D-CA7F-49B4-BB36-79204D84B3D4}" type="parTrans" cxnId="{4A3E1779-85CF-4D26-81C2-982D483F314F}">
      <dgm:prSet/>
      <dgm:spPr/>
      <dgm:t>
        <a:bodyPr/>
        <a:lstStyle/>
        <a:p>
          <a:endParaRPr lang="en-US"/>
        </a:p>
      </dgm:t>
    </dgm:pt>
    <dgm:pt modelId="{C3AE6B83-CD53-49D1-A8D2-C078DC3AC5B8}" type="sibTrans" cxnId="{4A3E1779-85CF-4D26-81C2-982D483F314F}">
      <dgm:prSet/>
      <dgm:spPr/>
      <dgm:t>
        <a:bodyPr/>
        <a:lstStyle/>
        <a:p>
          <a:endParaRPr lang="en-US"/>
        </a:p>
      </dgm:t>
    </dgm:pt>
    <dgm:pt modelId="{6CF555B9-3202-4E19-96C0-D9FE4576005D}">
      <dgm:prSet/>
      <dgm:spPr/>
      <dgm:t>
        <a:bodyPr/>
        <a:lstStyle/>
        <a:p>
          <a:r>
            <a:rPr lang="en-US" dirty="0">
              <a:latin typeface="Calibri" panose="020F0502020204030204" pitchFamily="34" charset="0"/>
              <a:cs typeface="Calibri" panose="020F0502020204030204" pitchFamily="34" charset="0"/>
            </a:rPr>
            <a:t>Understand the importance of trust</a:t>
          </a:r>
        </a:p>
      </dgm:t>
    </dgm:pt>
    <dgm:pt modelId="{BB43D0F9-A0F4-4123-A6A6-148FBE2D37E1}" type="parTrans" cxnId="{29B28D34-C6E8-4150-B898-F3E680951C5A}">
      <dgm:prSet/>
      <dgm:spPr/>
      <dgm:t>
        <a:bodyPr/>
        <a:lstStyle/>
        <a:p>
          <a:endParaRPr lang="en-US"/>
        </a:p>
      </dgm:t>
    </dgm:pt>
    <dgm:pt modelId="{702B7944-D16C-4D81-A434-0057DE043F26}" type="sibTrans" cxnId="{29B28D34-C6E8-4150-B898-F3E680951C5A}">
      <dgm:prSet/>
      <dgm:spPr/>
      <dgm:t>
        <a:bodyPr/>
        <a:lstStyle/>
        <a:p>
          <a:endParaRPr lang="en-US"/>
        </a:p>
      </dgm:t>
    </dgm:pt>
    <dgm:pt modelId="{664D23D6-EF10-431B-B901-38D919CE8B4D}">
      <dgm:prSet/>
      <dgm:spPr/>
      <dgm:t>
        <a:bodyPr/>
        <a:lstStyle/>
        <a:p>
          <a:r>
            <a:rPr lang="en-US" dirty="0">
              <a:latin typeface="Calibri" panose="020F0502020204030204" pitchFamily="34" charset="0"/>
              <a:cs typeface="Calibri" panose="020F0502020204030204" pitchFamily="34" charset="0"/>
            </a:rPr>
            <a:t>Define</a:t>
          </a:r>
        </a:p>
      </dgm:t>
    </dgm:pt>
    <dgm:pt modelId="{7A0CEE3A-D01B-4B48-B40D-CBDCCA302BC4}" type="parTrans" cxnId="{5F72F8F3-A2CC-4308-9979-CBC0135AA915}">
      <dgm:prSet/>
      <dgm:spPr/>
      <dgm:t>
        <a:bodyPr/>
        <a:lstStyle/>
        <a:p>
          <a:endParaRPr lang="en-US"/>
        </a:p>
      </dgm:t>
    </dgm:pt>
    <dgm:pt modelId="{36E62218-C1D7-43EA-B345-AF316309636A}" type="sibTrans" cxnId="{5F72F8F3-A2CC-4308-9979-CBC0135AA915}">
      <dgm:prSet/>
      <dgm:spPr/>
      <dgm:t>
        <a:bodyPr/>
        <a:lstStyle/>
        <a:p>
          <a:endParaRPr lang="en-US"/>
        </a:p>
      </dgm:t>
    </dgm:pt>
    <dgm:pt modelId="{D12BE191-B94B-4735-B156-0A42BA7558A9}">
      <dgm:prSet/>
      <dgm:spPr/>
      <dgm:t>
        <a:bodyPr/>
        <a:lstStyle/>
        <a:p>
          <a:r>
            <a:rPr lang="en-US" dirty="0">
              <a:latin typeface="Calibri" panose="020F0502020204030204" pitchFamily="34" charset="0"/>
              <a:cs typeface="Calibri" panose="020F0502020204030204" pitchFamily="34" charset="0"/>
            </a:rPr>
            <a:t>Define trust for the Family-Professional Partnership</a:t>
          </a:r>
        </a:p>
      </dgm:t>
    </dgm:pt>
    <dgm:pt modelId="{1CAC9C51-C0AA-4D66-B43F-123BB5DF0AE3}" type="parTrans" cxnId="{44096BD6-7819-4EE0-888B-1934D68DD853}">
      <dgm:prSet/>
      <dgm:spPr/>
      <dgm:t>
        <a:bodyPr/>
        <a:lstStyle/>
        <a:p>
          <a:endParaRPr lang="en-US"/>
        </a:p>
      </dgm:t>
    </dgm:pt>
    <dgm:pt modelId="{10435F91-142A-4A07-80C4-937BDE20CB4B}" type="sibTrans" cxnId="{44096BD6-7819-4EE0-888B-1934D68DD853}">
      <dgm:prSet/>
      <dgm:spPr/>
      <dgm:t>
        <a:bodyPr/>
        <a:lstStyle/>
        <a:p>
          <a:endParaRPr lang="en-US"/>
        </a:p>
      </dgm:t>
    </dgm:pt>
    <dgm:pt modelId="{F5A1E246-CDAB-4183-AA5D-1BFDD89AF9EC}">
      <dgm:prSet/>
      <dgm:spPr/>
      <dgm:t>
        <a:bodyPr/>
        <a:lstStyle/>
        <a:p>
          <a:r>
            <a:rPr lang="en-US" dirty="0">
              <a:latin typeface="Calibri" panose="020F0502020204030204" pitchFamily="34" charset="0"/>
              <a:cs typeface="Calibri" panose="020F0502020204030204" pitchFamily="34" charset="0"/>
            </a:rPr>
            <a:t>Describe</a:t>
          </a:r>
        </a:p>
      </dgm:t>
    </dgm:pt>
    <dgm:pt modelId="{7FCE2D81-1DC3-4DC2-BB3F-2EBD0C8F0286}" type="parTrans" cxnId="{288D0905-9165-4623-B89B-AC768C8BAB4B}">
      <dgm:prSet/>
      <dgm:spPr/>
      <dgm:t>
        <a:bodyPr/>
        <a:lstStyle/>
        <a:p>
          <a:endParaRPr lang="en-US"/>
        </a:p>
      </dgm:t>
    </dgm:pt>
    <dgm:pt modelId="{A59BA792-D895-4AA2-81A9-E111D82606B6}" type="sibTrans" cxnId="{288D0905-9165-4623-B89B-AC768C8BAB4B}">
      <dgm:prSet/>
      <dgm:spPr/>
      <dgm:t>
        <a:bodyPr/>
        <a:lstStyle/>
        <a:p>
          <a:endParaRPr lang="en-US"/>
        </a:p>
      </dgm:t>
    </dgm:pt>
    <dgm:pt modelId="{9DFBA221-7268-4590-9392-B8EFAB93636D}">
      <dgm:prSet/>
      <dgm:spPr/>
      <dgm:t>
        <a:bodyPr/>
        <a:lstStyle/>
        <a:p>
          <a:r>
            <a:rPr lang="en-US" dirty="0">
              <a:latin typeface="Calibri" panose="020F0502020204030204" pitchFamily="34" charset="0"/>
              <a:cs typeface="Calibri" panose="020F0502020204030204" pitchFamily="34" charset="0"/>
            </a:rPr>
            <a:t>Describe the relationship between trust and conflict</a:t>
          </a:r>
        </a:p>
      </dgm:t>
    </dgm:pt>
    <dgm:pt modelId="{961DD91B-0120-44CD-A9E3-2BD97664F59A}" type="parTrans" cxnId="{5A8AAFE7-7B92-42DF-851D-EC41C49A8550}">
      <dgm:prSet/>
      <dgm:spPr/>
      <dgm:t>
        <a:bodyPr/>
        <a:lstStyle/>
        <a:p>
          <a:endParaRPr lang="en-US"/>
        </a:p>
      </dgm:t>
    </dgm:pt>
    <dgm:pt modelId="{CF126613-870E-43CA-98C2-0F400F8B035C}" type="sibTrans" cxnId="{5A8AAFE7-7B92-42DF-851D-EC41C49A8550}">
      <dgm:prSet/>
      <dgm:spPr/>
      <dgm:t>
        <a:bodyPr/>
        <a:lstStyle/>
        <a:p>
          <a:endParaRPr lang="en-US"/>
        </a:p>
      </dgm:t>
    </dgm:pt>
    <dgm:pt modelId="{E6D958E3-B0F0-4AD1-9173-C6F88CD227BA}">
      <dgm:prSet/>
      <dgm:spPr/>
      <dgm:t>
        <a:bodyPr/>
        <a:lstStyle/>
        <a:p>
          <a:r>
            <a:rPr lang="en-US" dirty="0">
              <a:latin typeface="Calibri" panose="020F0502020204030204" pitchFamily="34" charset="0"/>
              <a:cs typeface="Calibri" panose="020F0502020204030204" pitchFamily="34" charset="0"/>
            </a:rPr>
            <a:t>Apply</a:t>
          </a:r>
        </a:p>
      </dgm:t>
    </dgm:pt>
    <dgm:pt modelId="{B95ECD99-B448-43E2-8A18-AD277B91AE9B}" type="parTrans" cxnId="{FE9FA748-6F06-42FF-A56C-9766F2C252A9}">
      <dgm:prSet/>
      <dgm:spPr/>
      <dgm:t>
        <a:bodyPr/>
        <a:lstStyle/>
        <a:p>
          <a:endParaRPr lang="en-US"/>
        </a:p>
      </dgm:t>
    </dgm:pt>
    <dgm:pt modelId="{620A63F9-3148-44D9-B5AC-E777FAC39E45}" type="sibTrans" cxnId="{FE9FA748-6F06-42FF-A56C-9766F2C252A9}">
      <dgm:prSet/>
      <dgm:spPr/>
      <dgm:t>
        <a:bodyPr/>
        <a:lstStyle/>
        <a:p>
          <a:endParaRPr lang="en-US"/>
        </a:p>
      </dgm:t>
    </dgm:pt>
    <dgm:pt modelId="{BC8935C9-2957-4127-8D6F-05FC512218BE}">
      <dgm:prSet/>
      <dgm:spPr/>
      <dgm:t>
        <a:bodyPr/>
        <a:lstStyle/>
        <a:p>
          <a:r>
            <a:rPr lang="en-US" dirty="0">
              <a:latin typeface="Calibri" panose="020F0502020204030204" pitchFamily="34" charset="0"/>
              <a:cs typeface="Calibri" panose="020F0502020204030204" pitchFamily="34" charset="0"/>
            </a:rPr>
            <a:t>Apply strategies used to develop and nurture trust</a:t>
          </a:r>
        </a:p>
      </dgm:t>
    </dgm:pt>
    <dgm:pt modelId="{6495F182-6D56-4C80-917B-B10887BBD91E}" type="parTrans" cxnId="{265D7D08-A504-40B5-8F6A-E825EC70F6D7}">
      <dgm:prSet/>
      <dgm:spPr/>
      <dgm:t>
        <a:bodyPr/>
        <a:lstStyle/>
        <a:p>
          <a:endParaRPr lang="en-US"/>
        </a:p>
      </dgm:t>
    </dgm:pt>
    <dgm:pt modelId="{BE320520-79D8-4951-91A6-4E2705141F93}" type="sibTrans" cxnId="{265D7D08-A504-40B5-8F6A-E825EC70F6D7}">
      <dgm:prSet/>
      <dgm:spPr/>
      <dgm:t>
        <a:bodyPr/>
        <a:lstStyle/>
        <a:p>
          <a:endParaRPr lang="en-US"/>
        </a:p>
      </dgm:t>
    </dgm:pt>
    <dgm:pt modelId="{7F215863-7D6A-41A9-A87F-49E6A0894CD7}">
      <dgm:prSet/>
      <dgm:spPr/>
      <dgm:t>
        <a:bodyPr/>
        <a:lstStyle/>
        <a:p>
          <a:r>
            <a:rPr lang="en-US" dirty="0">
              <a:latin typeface="Calibri" panose="020F0502020204030204" pitchFamily="34" charset="0"/>
              <a:cs typeface="Calibri" panose="020F0502020204030204" pitchFamily="34" charset="0"/>
            </a:rPr>
            <a:t>Identify</a:t>
          </a:r>
        </a:p>
      </dgm:t>
    </dgm:pt>
    <dgm:pt modelId="{D2A609AD-0E05-4C39-86B8-342C0D9F60CC}" type="parTrans" cxnId="{A6ED0A45-DEB5-4194-8052-8D0AD00FA583}">
      <dgm:prSet/>
      <dgm:spPr/>
      <dgm:t>
        <a:bodyPr/>
        <a:lstStyle/>
        <a:p>
          <a:endParaRPr lang="en-US"/>
        </a:p>
      </dgm:t>
    </dgm:pt>
    <dgm:pt modelId="{1ADCC934-B449-4BA4-A0AB-D6F1F82B3F10}" type="sibTrans" cxnId="{A6ED0A45-DEB5-4194-8052-8D0AD00FA583}">
      <dgm:prSet/>
      <dgm:spPr/>
      <dgm:t>
        <a:bodyPr/>
        <a:lstStyle/>
        <a:p>
          <a:endParaRPr lang="en-US"/>
        </a:p>
      </dgm:t>
    </dgm:pt>
    <dgm:pt modelId="{1697A815-4580-4D7A-AB6C-EF0918C866D3}">
      <dgm:prSet/>
      <dgm:spPr/>
      <dgm:t>
        <a:bodyPr/>
        <a:lstStyle/>
        <a:p>
          <a:r>
            <a:rPr lang="en-US" dirty="0">
              <a:latin typeface="Calibri" panose="020F0502020204030204" pitchFamily="34" charset="0"/>
              <a:cs typeface="Calibri" panose="020F0502020204030204" pitchFamily="34" charset="0"/>
            </a:rPr>
            <a:t>Identify the barriers to trust</a:t>
          </a:r>
        </a:p>
      </dgm:t>
    </dgm:pt>
    <dgm:pt modelId="{2355002C-9139-4855-A4FB-2CC3CB7706DA}" type="parTrans" cxnId="{50ACDCB4-531B-499A-920E-E9FE07EA9659}">
      <dgm:prSet/>
      <dgm:spPr/>
      <dgm:t>
        <a:bodyPr/>
        <a:lstStyle/>
        <a:p>
          <a:endParaRPr lang="en-US"/>
        </a:p>
      </dgm:t>
    </dgm:pt>
    <dgm:pt modelId="{7962A559-40A6-4424-AE11-3DFA7637D831}" type="sibTrans" cxnId="{50ACDCB4-531B-499A-920E-E9FE07EA9659}">
      <dgm:prSet/>
      <dgm:spPr/>
      <dgm:t>
        <a:bodyPr/>
        <a:lstStyle/>
        <a:p>
          <a:endParaRPr lang="en-US"/>
        </a:p>
      </dgm:t>
    </dgm:pt>
    <dgm:pt modelId="{CDA0E8D4-E65E-254E-99F9-3188A621090A}" type="pres">
      <dgm:prSet presAssocID="{D1271B99-FAEC-4DC7-944F-BBA31831D880}" presName="Name0" presStyleCnt="0">
        <dgm:presLayoutVars>
          <dgm:dir/>
          <dgm:animLvl val="lvl"/>
          <dgm:resizeHandles val="exact"/>
        </dgm:presLayoutVars>
      </dgm:prSet>
      <dgm:spPr/>
    </dgm:pt>
    <dgm:pt modelId="{E891871C-FFB0-9645-A866-E432352DE649}" type="pres">
      <dgm:prSet presAssocID="{664D23D6-EF10-431B-B901-38D919CE8B4D}" presName="composite" presStyleCnt="0"/>
      <dgm:spPr/>
    </dgm:pt>
    <dgm:pt modelId="{011AC0D6-DE43-844C-8463-6D4D439D4B70}" type="pres">
      <dgm:prSet presAssocID="{664D23D6-EF10-431B-B901-38D919CE8B4D}" presName="parTx" presStyleLbl="alignNode1" presStyleIdx="0" presStyleCnt="5">
        <dgm:presLayoutVars>
          <dgm:chMax val="0"/>
          <dgm:chPref val="0"/>
        </dgm:presLayoutVars>
      </dgm:prSet>
      <dgm:spPr/>
    </dgm:pt>
    <dgm:pt modelId="{A78FD1F0-D25D-1548-B10A-10976586F639}" type="pres">
      <dgm:prSet presAssocID="{664D23D6-EF10-431B-B901-38D919CE8B4D}" presName="desTx" presStyleLbl="alignAccFollowNode1" presStyleIdx="0" presStyleCnt="5">
        <dgm:presLayoutVars/>
      </dgm:prSet>
      <dgm:spPr/>
    </dgm:pt>
    <dgm:pt modelId="{ED6ADD5C-9B31-D646-B335-E00278CF637F}" type="pres">
      <dgm:prSet presAssocID="{36E62218-C1D7-43EA-B345-AF316309636A}" presName="space" presStyleCnt="0"/>
      <dgm:spPr/>
    </dgm:pt>
    <dgm:pt modelId="{C11A25C1-606A-9E45-A593-EDB544B45E56}" type="pres">
      <dgm:prSet presAssocID="{25B76FC8-F15F-4C97-86A9-B040559A39F1}" presName="composite" presStyleCnt="0"/>
      <dgm:spPr/>
    </dgm:pt>
    <dgm:pt modelId="{B0EE23EB-50A6-2F43-9631-EE4B50F5FE56}" type="pres">
      <dgm:prSet presAssocID="{25B76FC8-F15F-4C97-86A9-B040559A39F1}" presName="parTx" presStyleLbl="alignNode1" presStyleIdx="1" presStyleCnt="5">
        <dgm:presLayoutVars>
          <dgm:chMax val="0"/>
          <dgm:chPref val="0"/>
        </dgm:presLayoutVars>
      </dgm:prSet>
      <dgm:spPr/>
    </dgm:pt>
    <dgm:pt modelId="{5EB19776-1F75-CF46-8A12-487D525E7CDD}" type="pres">
      <dgm:prSet presAssocID="{25B76FC8-F15F-4C97-86A9-B040559A39F1}" presName="desTx" presStyleLbl="alignAccFollowNode1" presStyleIdx="1" presStyleCnt="5">
        <dgm:presLayoutVars/>
      </dgm:prSet>
      <dgm:spPr/>
    </dgm:pt>
    <dgm:pt modelId="{F5C71B94-EBF9-F746-9FF0-03B31532162C}" type="pres">
      <dgm:prSet presAssocID="{C3AE6B83-CD53-49D1-A8D2-C078DC3AC5B8}" presName="space" presStyleCnt="0"/>
      <dgm:spPr/>
    </dgm:pt>
    <dgm:pt modelId="{1BA6EBE4-7181-7249-9D72-102336DEDE02}" type="pres">
      <dgm:prSet presAssocID="{7F215863-7D6A-41A9-A87F-49E6A0894CD7}" presName="composite" presStyleCnt="0"/>
      <dgm:spPr/>
    </dgm:pt>
    <dgm:pt modelId="{531CF1B6-F3BA-1D4E-B5B9-398DBC2E857C}" type="pres">
      <dgm:prSet presAssocID="{7F215863-7D6A-41A9-A87F-49E6A0894CD7}" presName="parTx" presStyleLbl="alignNode1" presStyleIdx="2" presStyleCnt="5">
        <dgm:presLayoutVars>
          <dgm:chMax val="0"/>
          <dgm:chPref val="0"/>
        </dgm:presLayoutVars>
      </dgm:prSet>
      <dgm:spPr/>
    </dgm:pt>
    <dgm:pt modelId="{F1387118-8C41-6E44-BB91-B7F191507F14}" type="pres">
      <dgm:prSet presAssocID="{7F215863-7D6A-41A9-A87F-49E6A0894CD7}" presName="desTx" presStyleLbl="alignAccFollowNode1" presStyleIdx="2" presStyleCnt="5">
        <dgm:presLayoutVars/>
      </dgm:prSet>
      <dgm:spPr/>
    </dgm:pt>
    <dgm:pt modelId="{BF6C56FF-FBD3-9C47-9697-057D8B916F85}" type="pres">
      <dgm:prSet presAssocID="{1ADCC934-B449-4BA4-A0AB-D6F1F82B3F10}" presName="space" presStyleCnt="0"/>
      <dgm:spPr/>
    </dgm:pt>
    <dgm:pt modelId="{A9BCA95C-9C3D-6547-8977-B052E98B5095}" type="pres">
      <dgm:prSet presAssocID="{F5A1E246-CDAB-4183-AA5D-1BFDD89AF9EC}" presName="composite" presStyleCnt="0"/>
      <dgm:spPr/>
    </dgm:pt>
    <dgm:pt modelId="{8AC73FA6-DBBB-3F4E-970F-8A4E59D7673D}" type="pres">
      <dgm:prSet presAssocID="{F5A1E246-CDAB-4183-AA5D-1BFDD89AF9EC}" presName="parTx" presStyleLbl="alignNode1" presStyleIdx="3" presStyleCnt="5">
        <dgm:presLayoutVars>
          <dgm:chMax val="0"/>
          <dgm:chPref val="0"/>
        </dgm:presLayoutVars>
      </dgm:prSet>
      <dgm:spPr/>
    </dgm:pt>
    <dgm:pt modelId="{0DDE8907-9296-7843-A792-0EAC218B28F4}" type="pres">
      <dgm:prSet presAssocID="{F5A1E246-CDAB-4183-AA5D-1BFDD89AF9EC}" presName="desTx" presStyleLbl="alignAccFollowNode1" presStyleIdx="3" presStyleCnt="5">
        <dgm:presLayoutVars/>
      </dgm:prSet>
      <dgm:spPr/>
    </dgm:pt>
    <dgm:pt modelId="{FDD86468-52B9-1A47-B0E3-D135A54AC386}" type="pres">
      <dgm:prSet presAssocID="{A59BA792-D895-4AA2-81A9-E111D82606B6}" presName="space" presStyleCnt="0"/>
      <dgm:spPr/>
    </dgm:pt>
    <dgm:pt modelId="{F9FE3A19-911A-6043-8F57-127ADB93AA65}" type="pres">
      <dgm:prSet presAssocID="{E6D958E3-B0F0-4AD1-9173-C6F88CD227BA}" presName="composite" presStyleCnt="0"/>
      <dgm:spPr/>
    </dgm:pt>
    <dgm:pt modelId="{DC8DA9FB-126B-884E-A526-D8647D3F2B8A}" type="pres">
      <dgm:prSet presAssocID="{E6D958E3-B0F0-4AD1-9173-C6F88CD227BA}" presName="parTx" presStyleLbl="alignNode1" presStyleIdx="4" presStyleCnt="5">
        <dgm:presLayoutVars>
          <dgm:chMax val="0"/>
          <dgm:chPref val="0"/>
        </dgm:presLayoutVars>
      </dgm:prSet>
      <dgm:spPr/>
    </dgm:pt>
    <dgm:pt modelId="{B03D419B-11CE-CD4A-912B-416E76D8ED8F}" type="pres">
      <dgm:prSet presAssocID="{E6D958E3-B0F0-4AD1-9173-C6F88CD227BA}" presName="desTx" presStyleLbl="alignAccFollowNode1" presStyleIdx="4" presStyleCnt="5">
        <dgm:presLayoutVars/>
      </dgm:prSet>
      <dgm:spPr/>
    </dgm:pt>
  </dgm:ptLst>
  <dgm:cxnLst>
    <dgm:cxn modelId="{288D0905-9165-4623-B89B-AC768C8BAB4B}" srcId="{D1271B99-FAEC-4DC7-944F-BBA31831D880}" destId="{F5A1E246-CDAB-4183-AA5D-1BFDD89AF9EC}" srcOrd="3" destOrd="0" parTransId="{7FCE2D81-1DC3-4DC2-BB3F-2EBD0C8F0286}" sibTransId="{A59BA792-D895-4AA2-81A9-E111D82606B6}"/>
    <dgm:cxn modelId="{265D7D08-A504-40B5-8F6A-E825EC70F6D7}" srcId="{E6D958E3-B0F0-4AD1-9173-C6F88CD227BA}" destId="{BC8935C9-2957-4127-8D6F-05FC512218BE}" srcOrd="0" destOrd="0" parTransId="{6495F182-6D56-4C80-917B-B10887BBD91E}" sibTransId="{BE320520-79D8-4951-91A6-4E2705141F93}"/>
    <dgm:cxn modelId="{1F2A6C17-4EFB-9D4B-82C0-5E59B449CF75}" type="presOf" srcId="{D12BE191-B94B-4735-B156-0A42BA7558A9}" destId="{A78FD1F0-D25D-1548-B10A-10976586F639}" srcOrd="0" destOrd="0" presId="urn:microsoft.com/office/officeart/2016/7/layout/ChevronBlockProcess"/>
    <dgm:cxn modelId="{29B28D34-C6E8-4150-B898-F3E680951C5A}" srcId="{25B76FC8-F15F-4C97-86A9-B040559A39F1}" destId="{6CF555B9-3202-4E19-96C0-D9FE4576005D}" srcOrd="0" destOrd="0" parTransId="{BB43D0F9-A0F4-4123-A6A6-148FBE2D37E1}" sibTransId="{702B7944-D16C-4D81-A434-0057DE043F26}"/>
    <dgm:cxn modelId="{C6443F40-E355-7047-BF49-E3DCD6543320}" type="presOf" srcId="{E6D958E3-B0F0-4AD1-9173-C6F88CD227BA}" destId="{DC8DA9FB-126B-884E-A526-D8647D3F2B8A}" srcOrd="0" destOrd="0" presId="urn:microsoft.com/office/officeart/2016/7/layout/ChevronBlockProcess"/>
    <dgm:cxn modelId="{A6ED0A45-DEB5-4194-8052-8D0AD00FA583}" srcId="{D1271B99-FAEC-4DC7-944F-BBA31831D880}" destId="{7F215863-7D6A-41A9-A87F-49E6A0894CD7}" srcOrd="2" destOrd="0" parTransId="{D2A609AD-0E05-4C39-86B8-342C0D9F60CC}" sibTransId="{1ADCC934-B449-4BA4-A0AB-D6F1F82B3F10}"/>
    <dgm:cxn modelId="{FE9FA748-6F06-42FF-A56C-9766F2C252A9}" srcId="{D1271B99-FAEC-4DC7-944F-BBA31831D880}" destId="{E6D958E3-B0F0-4AD1-9173-C6F88CD227BA}" srcOrd="4" destOrd="0" parTransId="{B95ECD99-B448-43E2-8A18-AD277B91AE9B}" sibTransId="{620A63F9-3148-44D9-B5AC-E777FAC39E45}"/>
    <dgm:cxn modelId="{0D35F472-CC56-9A46-8F2A-02043C07D12E}" type="presOf" srcId="{D1271B99-FAEC-4DC7-944F-BBA31831D880}" destId="{CDA0E8D4-E65E-254E-99F9-3188A621090A}" srcOrd="0" destOrd="0" presId="urn:microsoft.com/office/officeart/2016/7/layout/ChevronBlockProcess"/>
    <dgm:cxn modelId="{B07C8773-ADAD-F245-8DEB-4F1D53E629EB}" type="presOf" srcId="{664D23D6-EF10-431B-B901-38D919CE8B4D}" destId="{011AC0D6-DE43-844C-8463-6D4D439D4B70}" srcOrd="0" destOrd="0" presId="urn:microsoft.com/office/officeart/2016/7/layout/ChevronBlockProcess"/>
    <dgm:cxn modelId="{A79C9057-AEFF-D94F-B278-BB2295128D03}" type="presOf" srcId="{BC8935C9-2957-4127-8D6F-05FC512218BE}" destId="{B03D419B-11CE-CD4A-912B-416E76D8ED8F}" srcOrd="0" destOrd="0" presId="urn:microsoft.com/office/officeart/2016/7/layout/ChevronBlockProcess"/>
    <dgm:cxn modelId="{4A3E1779-85CF-4D26-81C2-982D483F314F}" srcId="{D1271B99-FAEC-4DC7-944F-BBA31831D880}" destId="{25B76FC8-F15F-4C97-86A9-B040559A39F1}" srcOrd="1" destOrd="0" parTransId="{8942256D-CA7F-49B4-BB36-79204D84B3D4}" sibTransId="{C3AE6B83-CD53-49D1-A8D2-C078DC3AC5B8}"/>
    <dgm:cxn modelId="{85F1169A-8935-CF4C-A4F6-ACA66AA2E68F}" type="presOf" srcId="{1697A815-4580-4D7A-AB6C-EF0918C866D3}" destId="{F1387118-8C41-6E44-BB91-B7F191507F14}" srcOrd="0" destOrd="0" presId="urn:microsoft.com/office/officeart/2016/7/layout/ChevronBlockProcess"/>
    <dgm:cxn modelId="{50ACDCB4-531B-499A-920E-E9FE07EA9659}" srcId="{7F215863-7D6A-41A9-A87F-49E6A0894CD7}" destId="{1697A815-4580-4D7A-AB6C-EF0918C866D3}" srcOrd="0" destOrd="0" parTransId="{2355002C-9139-4855-A4FB-2CC3CB7706DA}" sibTransId="{7962A559-40A6-4424-AE11-3DFA7637D831}"/>
    <dgm:cxn modelId="{EE956CCD-E27D-134F-B3A1-94264F7E8036}" type="presOf" srcId="{6CF555B9-3202-4E19-96C0-D9FE4576005D}" destId="{5EB19776-1F75-CF46-8A12-487D525E7CDD}" srcOrd="0" destOrd="0" presId="urn:microsoft.com/office/officeart/2016/7/layout/ChevronBlockProcess"/>
    <dgm:cxn modelId="{5EFD4AD0-6509-544F-AC61-A40AE76A56D3}" type="presOf" srcId="{F5A1E246-CDAB-4183-AA5D-1BFDD89AF9EC}" destId="{8AC73FA6-DBBB-3F4E-970F-8A4E59D7673D}" srcOrd="0" destOrd="0" presId="urn:microsoft.com/office/officeart/2016/7/layout/ChevronBlockProcess"/>
    <dgm:cxn modelId="{44096BD6-7819-4EE0-888B-1934D68DD853}" srcId="{664D23D6-EF10-431B-B901-38D919CE8B4D}" destId="{D12BE191-B94B-4735-B156-0A42BA7558A9}" srcOrd="0" destOrd="0" parTransId="{1CAC9C51-C0AA-4D66-B43F-123BB5DF0AE3}" sibTransId="{10435F91-142A-4A07-80C4-937BDE20CB4B}"/>
    <dgm:cxn modelId="{AF2AB1DF-8A59-F445-8282-2AF0191145B1}" type="presOf" srcId="{9DFBA221-7268-4590-9392-B8EFAB93636D}" destId="{0DDE8907-9296-7843-A792-0EAC218B28F4}" srcOrd="0" destOrd="0" presId="urn:microsoft.com/office/officeart/2016/7/layout/ChevronBlockProcess"/>
    <dgm:cxn modelId="{33CA85E0-09C5-3B47-AF90-5599AB7AD067}" type="presOf" srcId="{7F215863-7D6A-41A9-A87F-49E6A0894CD7}" destId="{531CF1B6-F3BA-1D4E-B5B9-398DBC2E857C}" srcOrd="0" destOrd="0" presId="urn:microsoft.com/office/officeart/2016/7/layout/ChevronBlockProcess"/>
    <dgm:cxn modelId="{5A8AAFE7-7B92-42DF-851D-EC41C49A8550}" srcId="{F5A1E246-CDAB-4183-AA5D-1BFDD89AF9EC}" destId="{9DFBA221-7268-4590-9392-B8EFAB93636D}" srcOrd="0" destOrd="0" parTransId="{961DD91B-0120-44CD-A9E3-2BD97664F59A}" sibTransId="{CF126613-870E-43CA-98C2-0F400F8B035C}"/>
    <dgm:cxn modelId="{FEFBF5EB-384C-634C-BC8F-106C617A0D08}" type="presOf" srcId="{25B76FC8-F15F-4C97-86A9-B040559A39F1}" destId="{B0EE23EB-50A6-2F43-9631-EE4B50F5FE56}" srcOrd="0" destOrd="0" presId="urn:microsoft.com/office/officeart/2016/7/layout/ChevronBlockProcess"/>
    <dgm:cxn modelId="{5F72F8F3-A2CC-4308-9979-CBC0135AA915}" srcId="{D1271B99-FAEC-4DC7-944F-BBA31831D880}" destId="{664D23D6-EF10-431B-B901-38D919CE8B4D}" srcOrd="0" destOrd="0" parTransId="{7A0CEE3A-D01B-4B48-B40D-CBDCCA302BC4}" sibTransId="{36E62218-C1D7-43EA-B345-AF316309636A}"/>
    <dgm:cxn modelId="{629551AA-8D5E-DA4A-BE95-C1CCF5EBE957}" type="presParOf" srcId="{CDA0E8D4-E65E-254E-99F9-3188A621090A}" destId="{E891871C-FFB0-9645-A866-E432352DE649}" srcOrd="0" destOrd="0" presId="urn:microsoft.com/office/officeart/2016/7/layout/ChevronBlockProcess"/>
    <dgm:cxn modelId="{0E094C30-8059-2D4A-BAC4-F62BCE131689}" type="presParOf" srcId="{E891871C-FFB0-9645-A866-E432352DE649}" destId="{011AC0D6-DE43-844C-8463-6D4D439D4B70}" srcOrd="0" destOrd="0" presId="urn:microsoft.com/office/officeart/2016/7/layout/ChevronBlockProcess"/>
    <dgm:cxn modelId="{4EDD6050-EABB-094B-BE5A-785DF66F346C}" type="presParOf" srcId="{E891871C-FFB0-9645-A866-E432352DE649}" destId="{A78FD1F0-D25D-1548-B10A-10976586F639}" srcOrd="1" destOrd="0" presId="urn:microsoft.com/office/officeart/2016/7/layout/ChevronBlockProcess"/>
    <dgm:cxn modelId="{A0255504-0B47-974C-BBE6-7AD3CD87CCB3}" type="presParOf" srcId="{CDA0E8D4-E65E-254E-99F9-3188A621090A}" destId="{ED6ADD5C-9B31-D646-B335-E00278CF637F}" srcOrd="1" destOrd="0" presId="urn:microsoft.com/office/officeart/2016/7/layout/ChevronBlockProcess"/>
    <dgm:cxn modelId="{B34FC5DD-C119-414C-A5A5-3E81EA12A542}" type="presParOf" srcId="{CDA0E8D4-E65E-254E-99F9-3188A621090A}" destId="{C11A25C1-606A-9E45-A593-EDB544B45E56}" srcOrd="2" destOrd="0" presId="urn:microsoft.com/office/officeart/2016/7/layout/ChevronBlockProcess"/>
    <dgm:cxn modelId="{15BD8D7C-686B-CE41-BA56-ABAF02237FD3}" type="presParOf" srcId="{C11A25C1-606A-9E45-A593-EDB544B45E56}" destId="{B0EE23EB-50A6-2F43-9631-EE4B50F5FE56}" srcOrd="0" destOrd="0" presId="urn:microsoft.com/office/officeart/2016/7/layout/ChevronBlockProcess"/>
    <dgm:cxn modelId="{8AC0D971-85DA-5444-8C64-E2B49FB50FC5}" type="presParOf" srcId="{C11A25C1-606A-9E45-A593-EDB544B45E56}" destId="{5EB19776-1F75-CF46-8A12-487D525E7CDD}" srcOrd="1" destOrd="0" presId="urn:microsoft.com/office/officeart/2016/7/layout/ChevronBlockProcess"/>
    <dgm:cxn modelId="{8BA102CB-AFC2-5F44-9E51-956F62713938}" type="presParOf" srcId="{CDA0E8D4-E65E-254E-99F9-3188A621090A}" destId="{F5C71B94-EBF9-F746-9FF0-03B31532162C}" srcOrd="3" destOrd="0" presId="urn:microsoft.com/office/officeart/2016/7/layout/ChevronBlockProcess"/>
    <dgm:cxn modelId="{8174D8AA-6A5A-D547-94EE-0745ABB61A08}" type="presParOf" srcId="{CDA0E8D4-E65E-254E-99F9-3188A621090A}" destId="{1BA6EBE4-7181-7249-9D72-102336DEDE02}" srcOrd="4" destOrd="0" presId="urn:microsoft.com/office/officeart/2016/7/layout/ChevronBlockProcess"/>
    <dgm:cxn modelId="{997EA824-101B-6D47-A02C-6E2DD95783B3}" type="presParOf" srcId="{1BA6EBE4-7181-7249-9D72-102336DEDE02}" destId="{531CF1B6-F3BA-1D4E-B5B9-398DBC2E857C}" srcOrd="0" destOrd="0" presId="urn:microsoft.com/office/officeart/2016/7/layout/ChevronBlockProcess"/>
    <dgm:cxn modelId="{FA36EFDF-7A68-E948-B03B-E68B46B0C7FA}" type="presParOf" srcId="{1BA6EBE4-7181-7249-9D72-102336DEDE02}" destId="{F1387118-8C41-6E44-BB91-B7F191507F14}" srcOrd="1" destOrd="0" presId="urn:microsoft.com/office/officeart/2016/7/layout/ChevronBlockProcess"/>
    <dgm:cxn modelId="{44B439CC-8A91-344A-8712-11B9730FE9E2}" type="presParOf" srcId="{CDA0E8D4-E65E-254E-99F9-3188A621090A}" destId="{BF6C56FF-FBD3-9C47-9697-057D8B916F85}" srcOrd="5" destOrd="0" presId="urn:microsoft.com/office/officeart/2016/7/layout/ChevronBlockProcess"/>
    <dgm:cxn modelId="{2DD45D7E-0720-1B43-BF83-F52374AAAEE3}" type="presParOf" srcId="{CDA0E8D4-E65E-254E-99F9-3188A621090A}" destId="{A9BCA95C-9C3D-6547-8977-B052E98B5095}" srcOrd="6" destOrd="0" presId="urn:microsoft.com/office/officeart/2016/7/layout/ChevronBlockProcess"/>
    <dgm:cxn modelId="{BC28A81F-CA95-D644-A0D6-54633CF8B6C3}" type="presParOf" srcId="{A9BCA95C-9C3D-6547-8977-B052E98B5095}" destId="{8AC73FA6-DBBB-3F4E-970F-8A4E59D7673D}" srcOrd="0" destOrd="0" presId="urn:microsoft.com/office/officeart/2016/7/layout/ChevronBlockProcess"/>
    <dgm:cxn modelId="{9B5B049B-D7C5-4E42-B1EC-1B16E0778B2E}" type="presParOf" srcId="{A9BCA95C-9C3D-6547-8977-B052E98B5095}" destId="{0DDE8907-9296-7843-A792-0EAC218B28F4}" srcOrd="1" destOrd="0" presId="urn:microsoft.com/office/officeart/2016/7/layout/ChevronBlockProcess"/>
    <dgm:cxn modelId="{5284F532-D6D3-C042-A9F7-A65CBA807971}" type="presParOf" srcId="{CDA0E8D4-E65E-254E-99F9-3188A621090A}" destId="{FDD86468-52B9-1A47-B0E3-D135A54AC386}" srcOrd="7" destOrd="0" presId="urn:microsoft.com/office/officeart/2016/7/layout/ChevronBlockProcess"/>
    <dgm:cxn modelId="{FA5FC70D-D463-064A-8DB8-30D3285B53C3}" type="presParOf" srcId="{CDA0E8D4-E65E-254E-99F9-3188A621090A}" destId="{F9FE3A19-911A-6043-8F57-127ADB93AA65}" srcOrd="8" destOrd="0" presId="urn:microsoft.com/office/officeart/2016/7/layout/ChevronBlockProcess"/>
    <dgm:cxn modelId="{9A0F2A7D-6EA0-AC40-AD6F-1D2110824EA2}" type="presParOf" srcId="{F9FE3A19-911A-6043-8F57-127ADB93AA65}" destId="{DC8DA9FB-126B-884E-A526-D8647D3F2B8A}" srcOrd="0" destOrd="0" presId="urn:microsoft.com/office/officeart/2016/7/layout/ChevronBlockProcess"/>
    <dgm:cxn modelId="{737BEDDD-4DF1-B34A-85EB-9B7978A84360}" type="presParOf" srcId="{F9FE3A19-911A-6043-8F57-127ADB93AA65}" destId="{B03D419B-11CE-CD4A-912B-416E76D8ED8F}"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CB605C-1B13-4633-B36B-4C4441E4B093}"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EB780057-0C04-4521-ACD4-BC42B7E6804B}">
      <dgm:prSet/>
      <dgm:spPr/>
      <dgm:t>
        <a:bodyPr/>
        <a:lstStyle/>
        <a:p>
          <a:r>
            <a:rPr lang="en-US" dirty="0">
              <a:latin typeface="Calibri" panose="020F0502020204030204" pitchFamily="34" charset="0"/>
              <a:cs typeface="Calibri" panose="020F0502020204030204" pitchFamily="34" charset="0"/>
            </a:rPr>
            <a:t>How my background led me here</a:t>
          </a:r>
        </a:p>
      </dgm:t>
    </dgm:pt>
    <dgm:pt modelId="{796E8DBA-7E64-49DE-9079-EF308AC4C472}" type="parTrans" cxnId="{792D9C88-5783-482D-937A-29522FDE1699}">
      <dgm:prSet/>
      <dgm:spPr/>
      <dgm:t>
        <a:bodyPr/>
        <a:lstStyle/>
        <a:p>
          <a:endParaRPr lang="en-US"/>
        </a:p>
      </dgm:t>
    </dgm:pt>
    <dgm:pt modelId="{9B445BCC-B5D3-464C-8602-E4D33555E831}" type="sibTrans" cxnId="{792D9C88-5783-482D-937A-29522FDE1699}">
      <dgm:prSet/>
      <dgm:spPr/>
      <dgm:t>
        <a:bodyPr/>
        <a:lstStyle/>
        <a:p>
          <a:endParaRPr lang="en-US"/>
        </a:p>
      </dgm:t>
    </dgm:pt>
    <dgm:pt modelId="{CCD1319A-15C6-45B5-851E-17F47454CABF}">
      <dgm:prSet/>
      <dgm:spPr/>
      <dgm:t>
        <a:bodyPr/>
        <a:lstStyle/>
        <a:p>
          <a:r>
            <a:rPr lang="en-US" dirty="0">
              <a:latin typeface="Calibri" panose="020F0502020204030204" pitchFamily="34" charset="0"/>
              <a:cs typeface="Calibri" panose="020F0502020204030204" pitchFamily="34" charset="0"/>
            </a:rPr>
            <a:t>The family-professional partnership</a:t>
          </a:r>
        </a:p>
      </dgm:t>
    </dgm:pt>
    <dgm:pt modelId="{068F63D9-CBE8-4330-A907-4B35CEB35FBC}" type="parTrans" cxnId="{E470716C-8C1E-4ED2-A8B8-176B23D84998}">
      <dgm:prSet/>
      <dgm:spPr/>
      <dgm:t>
        <a:bodyPr/>
        <a:lstStyle/>
        <a:p>
          <a:endParaRPr lang="en-US"/>
        </a:p>
      </dgm:t>
    </dgm:pt>
    <dgm:pt modelId="{66E72DBF-6503-4C55-ABD5-7E749EE695C7}" type="sibTrans" cxnId="{E470716C-8C1E-4ED2-A8B8-176B23D84998}">
      <dgm:prSet/>
      <dgm:spPr/>
      <dgm:t>
        <a:bodyPr/>
        <a:lstStyle/>
        <a:p>
          <a:endParaRPr lang="en-US"/>
        </a:p>
      </dgm:t>
    </dgm:pt>
    <dgm:pt modelId="{B12F26FB-F2E8-411F-9F62-C1C3D11ACCC6}">
      <dgm:prSet/>
      <dgm:spPr/>
      <dgm:t>
        <a:bodyPr/>
        <a:lstStyle/>
        <a:p>
          <a:r>
            <a:rPr lang="en-US" dirty="0">
              <a:latin typeface="Calibri" panose="020F0502020204030204" pitchFamily="34" charset="0"/>
              <a:cs typeface="Calibri" panose="020F0502020204030204" pitchFamily="34" charset="0"/>
            </a:rPr>
            <a:t>Families/parents and teacher/educator will be used interchangeably</a:t>
          </a:r>
        </a:p>
      </dgm:t>
    </dgm:pt>
    <dgm:pt modelId="{56DC512F-CC47-4501-ABF3-34ECD772A814}" type="parTrans" cxnId="{AD9645C9-181F-4127-863F-E9E585D1F84A}">
      <dgm:prSet/>
      <dgm:spPr/>
      <dgm:t>
        <a:bodyPr/>
        <a:lstStyle/>
        <a:p>
          <a:endParaRPr lang="en-US"/>
        </a:p>
      </dgm:t>
    </dgm:pt>
    <dgm:pt modelId="{B0568E53-591A-47AB-99E3-8DE9EF5A4EF8}" type="sibTrans" cxnId="{AD9645C9-181F-4127-863F-E9E585D1F84A}">
      <dgm:prSet/>
      <dgm:spPr/>
      <dgm:t>
        <a:bodyPr/>
        <a:lstStyle/>
        <a:p>
          <a:endParaRPr lang="en-US"/>
        </a:p>
      </dgm:t>
    </dgm:pt>
    <dgm:pt modelId="{4FCC47FD-02EB-494B-9722-687968A133F4}">
      <dgm:prSet/>
      <dgm:spPr/>
      <dgm:t>
        <a:bodyPr/>
        <a:lstStyle/>
        <a:p>
          <a:r>
            <a:rPr lang="en-US" dirty="0">
              <a:latin typeface="Calibri" panose="020F0502020204030204" pitchFamily="34" charset="0"/>
              <a:cs typeface="Calibri" panose="020F0502020204030204" pitchFamily="34" charset="0"/>
            </a:rPr>
            <a:t>Students should always be considered the first and most important member of this partnership</a:t>
          </a:r>
        </a:p>
      </dgm:t>
    </dgm:pt>
    <dgm:pt modelId="{333415C3-BE4E-4D58-8B43-3CE4335CACBC}" type="parTrans" cxnId="{6A414189-5D25-4B8C-A113-661D1C165EED}">
      <dgm:prSet/>
      <dgm:spPr/>
      <dgm:t>
        <a:bodyPr/>
        <a:lstStyle/>
        <a:p>
          <a:endParaRPr lang="en-US"/>
        </a:p>
      </dgm:t>
    </dgm:pt>
    <dgm:pt modelId="{4BE7B795-86CA-4784-9895-921A86C96261}" type="sibTrans" cxnId="{6A414189-5D25-4B8C-A113-661D1C165EED}">
      <dgm:prSet/>
      <dgm:spPr/>
      <dgm:t>
        <a:bodyPr/>
        <a:lstStyle/>
        <a:p>
          <a:endParaRPr lang="en-US"/>
        </a:p>
      </dgm:t>
    </dgm:pt>
    <dgm:pt modelId="{1467D1BE-A19C-0848-91C1-74FC379C6DA3}" type="pres">
      <dgm:prSet presAssocID="{52CB605C-1B13-4633-B36B-4C4441E4B093}" presName="vert0" presStyleCnt="0">
        <dgm:presLayoutVars>
          <dgm:dir/>
          <dgm:animOne val="branch"/>
          <dgm:animLvl val="lvl"/>
        </dgm:presLayoutVars>
      </dgm:prSet>
      <dgm:spPr/>
    </dgm:pt>
    <dgm:pt modelId="{25645BED-4988-1B4D-A258-3E1B7B188BFE}" type="pres">
      <dgm:prSet presAssocID="{EB780057-0C04-4521-ACD4-BC42B7E6804B}" presName="thickLine" presStyleLbl="alignNode1" presStyleIdx="0" presStyleCnt="4"/>
      <dgm:spPr/>
    </dgm:pt>
    <dgm:pt modelId="{F10C6F30-3879-9847-8857-6C62553E93F6}" type="pres">
      <dgm:prSet presAssocID="{EB780057-0C04-4521-ACD4-BC42B7E6804B}" presName="horz1" presStyleCnt="0"/>
      <dgm:spPr/>
    </dgm:pt>
    <dgm:pt modelId="{1B6FA5CF-0FF8-C041-8D10-835D4154DD74}" type="pres">
      <dgm:prSet presAssocID="{EB780057-0C04-4521-ACD4-BC42B7E6804B}" presName="tx1" presStyleLbl="revTx" presStyleIdx="0" presStyleCnt="4"/>
      <dgm:spPr/>
    </dgm:pt>
    <dgm:pt modelId="{0F3047AE-562E-DB4F-81C0-E2E12105176C}" type="pres">
      <dgm:prSet presAssocID="{EB780057-0C04-4521-ACD4-BC42B7E6804B}" presName="vert1" presStyleCnt="0"/>
      <dgm:spPr/>
    </dgm:pt>
    <dgm:pt modelId="{41B9CCF9-CE2E-854B-92AA-02AC5EAB3378}" type="pres">
      <dgm:prSet presAssocID="{CCD1319A-15C6-45B5-851E-17F47454CABF}" presName="thickLine" presStyleLbl="alignNode1" presStyleIdx="1" presStyleCnt="4"/>
      <dgm:spPr/>
    </dgm:pt>
    <dgm:pt modelId="{A2D3CAE4-9A28-F044-805E-A67BA864547D}" type="pres">
      <dgm:prSet presAssocID="{CCD1319A-15C6-45B5-851E-17F47454CABF}" presName="horz1" presStyleCnt="0"/>
      <dgm:spPr/>
    </dgm:pt>
    <dgm:pt modelId="{0F7D7C58-7BC7-424E-8630-E8FB034DA99A}" type="pres">
      <dgm:prSet presAssocID="{CCD1319A-15C6-45B5-851E-17F47454CABF}" presName="tx1" presStyleLbl="revTx" presStyleIdx="1" presStyleCnt="4"/>
      <dgm:spPr/>
    </dgm:pt>
    <dgm:pt modelId="{21363F12-F50D-5044-AF49-32B65519FEFD}" type="pres">
      <dgm:prSet presAssocID="{CCD1319A-15C6-45B5-851E-17F47454CABF}" presName="vert1" presStyleCnt="0"/>
      <dgm:spPr/>
    </dgm:pt>
    <dgm:pt modelId="{98E2838A-FB9A-B949-96EE-1D4EC953ECAD}" type="pres">
      <dgm:prSet presAssocID="{B12F26FB-F2E8-411F-9F62-C1C3D11ACCC6}" presName="thickLine" presStyleLbl="alignNode1" presStyleIdx="2" presStyleCnt="4"/>
      <dgm:spPr/>
    </dgm:pt>
    <dgm:pt modelId="{8FABCF6E-0C9D-0C40-B147-4E1F0B514A79}" type="pres">
      <dgm:prSet presAssocID="{B12F26FB-F2E8-411F-9F62-C1C3D11ACCC6}" presName="horz1" presStyleCnt="0"/>
      <dgm:spPr/>
    </dgm:pt>
    <dgm:pt modelId="{DEFC5D72-6C28-1D47-B5B4-4DA7BB0FD5AB}" type="pres">
      <dgm:prSet presAssocID="{B12F26FB-F2E8-411F-9F62-C1C3D11ACCC6}" presName="tx1" presStyleLbl="revTx" presStyleIdx="2" presStyleCnt="4"/>
      <dgm:spPr/>
    </dgm:pt>
    <dgm:pt modelId="{311E57A8-2023-8C4A-B3B4-CC1FFDE827CC}" type="pres">
      <dgm:prSet presAssocID="{B12F26FB-F2E8-411F-9F62-C1C3D11ACCC6}" presName="vert1" presStyleCnt="0"/>
      <dgm:spPr/>
    </dgm:pt>
    <dgm:pt modelId="{2E283F68-4B32-9D4D-BC6B-CD892498BAAC}" type="pres">
      <dgm:prSet presAssocID="{4FCC47FD-02EB-494B-9722-687968A133F4}" presName="thickLine" presStyleLbl="alignNode1" presStyleIdx="3" presStyleCnt="4"/>
      <dgm:spPr/>
    </dgm:pt>
    <dgm:pt modelId="{8D8170EC-0E38-2B4C-990C-7ECAB639DD62}" type="pres">
      <dgm:prSet presAssocID="{4FCC47FD-02EB-494B-9722-687968A133F4}" presName="horz1" presStyleCnt="0"/>
      <dgm:spPr/>
    </dgm:pt>
    <dgm:pt modelId="{4C6B07E9-04E8-DC4A-B945-4A5137C59662}" type="pres">
      <dgm:prSet presAssocID="{4FCC47FD-02EB-494B-9722-687968A133F4}" presName="tx1" presStyleLbl="revTx" presStyleIdx="3" presStyleCnt="4"/>
      <dgm:spPr/>
    </dgm:pt>
    <dgm:pt modelId="{5078EA43-E5F0-974C-9DCB-A66B0B91ED5B}" type="pres">
      <dgm:prSet presAssocID="{4FCC47FD-02EB-494B-9722-687968A133F4}" presName="vert1" presStyleCnt="0"/>
      <dgm:spPr/>
    </dgm:pt>
  </dgm:ptLst>
  <dgm:cxnLst>
    <dgm:cxn modelId="{9626FB3D-9879-0247-A521-81150027511A}" type="presOf" srcId="{4FCC47FD-02EB-494B-9722-687968A133F4}" destId="{4C6B07E9-04E8-DC4A-B945-4A5137C59662}" srcOrd="0" destOrd="0" presId="urn:microsoft.com/office/officeart/2008/layout/LinedList"/>
    <dgm:cxn modelId="{8E6D2667-E005-D041-8D77-EF924016B71C}" type="presOf" srcId="{CCD1319A-15C6-45B5-851E-17F47454CABF}" destId="{0F7D7C58-7BC7-424E-8630-E8FB034DA99A}" srcOrd="0" destOrd="0" presId="urn:microsoft.com/office/officeart/2008/layout/LinedList"/>
    <dgm:cxn modelId="{E470716C-8C1E-4ED2-A8B8-176B23D84998}" srcId="{52CB605C-1B13-4633-B36B-4C4441E4B093}" destId="{CCD1319A-15C6-45B5-851E-17F47454CABF}" srcOrd="1" destOrd="0" parTransId="{068F63D9-CBE8-4330-A907-4B35CEB35FBC}" sibTransId="{66E72DBF-6503-4C55-ABD5-7E749EE695C7}"/>
    <dgm:cxn modelId="{4FE22771-83A8-3948-B2A0-EA5E2A6429F5}" type="presOf" srcId="{52CB605C-1B13-4633-B36B-4C4441E4B093}" destId="{1467D1BE-A19C-0848-91C1-74FC379C6DA3}" srcOrd="0" destOrd="0" presId="urn:microsoft.com/office/officeart/2008/layout/LinedList"/>
    <dgm:cxn modelId="{792D9C88-5783-482D-937A-29522FDE1699}" srcId="{52CB605C-1B13-4633-B36B-4C4441E4B093}" destId="{EB780057-0C04-4521-ACD4-BC42B7E6804B}" srcOrd="0" destOrd="0" parTransId="{796E8DBA-7E64-49DE-9079-EF308AC4C472}" sibTransId="{9B445BCC-B5D3-464C-8602-E4D33555E831}"/>
    <dgm:cxn modelId="{6A414189-5D25-4B8C-A113-661D1C165EED}" srcId="{52CB605C-1B13-4633-B36B-4C4441E4B093}" destId="{4FCC47FD-02EB-494B-9722-687968A133F4}" srcOrd="3" destOrd="0" parTransId="{333415C3-BE4E-4D58-8B43-3CE4335CACBC}" sibTransId="{4BE7B795-86CA-4784-9895-921A86C96261}"/>
    <dgm:cxn modelId="{EEFBAAA9-D1EC-6244-A1A0-07CCBE0F60C1}" type="presOf" srcId="{EB780057-0C04-4521-ACD4-BC42B7E6804B}" destId="{1B6FA5CF-0FF8-C041-8D10-835D4154DD74}" srcOrd="0" destOrd="0" presId="urn:microsoft.com/office/officeart/2008/layout/LinedList"/>
    <dgm:cxn modelId="{AD9645C9-181F-4127-863F-E9E585D1F84A}" srcId="{52CB605C-1B13-4633-B36B-4C4441E4B093}" destId="{B12F26FB-F2E8-411F-9F62-C1C3D11ACCC6}" srcOrd="2" destOrd="0" parTransId="{56DC512F-CC47-4501-ABF3-34ECD772A814}" sibTransId="{B0568E53-591A-47AB-99E3-8DE9EF5A4EF8}"/>
    <dgm:cxn modelId="{A42E9DEE-4A43-224B-B0B2-1D0107453D75}" type="presOf" srcId="{B12F26FB-F2E8-411F-9F62-C1C3D11ACCC6}" destId="{DEFC5D72-6C28-1D47-B5B4-4DA7BB0FD5AB}" srcOrd="0" destOrd="0" presId="urn:microsoft.com/office/officeart/2008/layout/LinedList"/>
    <dgm:cxn modelId="{C1B62091-3C4B-3D4C-87D6-CCD18B6BA7B0}" type="presParOf" srcId="{1467D1BE-A19C-0848-91C1-74FC379C6DA3}" destId="{25645BED-4988-1B4D-A258-3E1B7B188BFE}" srcOrd="0" destOrd="0" presId="urn:microsoft.com/office/officeart/2008/layout/LinedList"/>
    <dgm:cxn modelId="{C9EFA049-7492-C040-8318-6E7E7395C3D0}" type="presParOf" srcId="{1467D1BE-A19C-0848-91C1-74FC379C6DA3}" destId="{F10C6F30-3879-9847-8857-6C62553E93F6}" srcOrd="1" destOrd="0" presId="urn:microsoft.com/office/officeart/2008/layout/LinedList"/>
    <dgm:cxn modelId="{DAA20C02-EA1E-D942-9AA0-70BA83ECF897}" type="presParOf" srcId="{F10C6F30-3879-9847-8857-6C62553E93F6}" destId="{1B6FA5CF-0FF8-C041-8D10-835D4154DD74}" srcOrd="0" destOrd="0" presId="urn:microsoft.com/office/officeart/2008/layout/LinedList"/>
    <dgm:cxn modelId="{5BFA2901-7020-6349-A668-2D17E166EDF6}" type="presParOf" srcId="{F10C6F30-3879-9847-8857-6C62553E93F6}" destId="{0F3047AE-562E-DB4F-81C0-E2E12105176C}" srcOrd="1" destOrd="0" presId="urn:microsoft.com/office/officeart/2008/layout/LinedList"/>
    <dgm:cxn modelId="{E311D019-6DF1-CB4F-B379-FDC2847A02A3}" type="presParOf" srcId="{1467D1BE-A19C-0848-91C1-74FC379C6DA3}" destId="{41B9CCF9-CE2E-854B-92AA-02AC5EAB3378}" srcOrd="2" destOrd="0" presId="urn:microsoft.com/office/officeart/2008/layout/LinedList"/>
    <dgm:cxn modelId="{2DA7EB95-55E9-2549-99E0-962A29737C98}" type="presParOf" srcId="{1467D1BE-A19C-0848-91C1-74FC379C6DA3}" destId="{A2D3CAE4-9A28-F044-805E-A67BA864547D}" srcOrd="3" destOrd="0" presId="urn:microsoft.com/office/officeart/2008/layout/LinedList"/>
    <dgm:cxn modelId="{E1F12359-7EDB-B141-A137-0AA5E9456EF9}" type="presParOf" srcId="{A2D3CAE4-9A28-F044-805E-A67BA864547D}" destId="{0F7D7C58-7BC7-424E-8630-E8FB034DA99A}" srcOrd="0" destOrd="0" presId="urn:microsoft.com/office/officeart/2008/layout/LinedList"/>
    <dgm:cxn modelId="{AAF1EA3F-3E33-0447-B028-14AFC297BA14}" type="presParOf" srcId="{A2D3CAE4-9A28-F044-805E-A67BA864547D}" destId="{21363F12-F50D-5044-AF49-32B65519FEFD}" srcOrd="1" destOrd="0" presId="urn:microsoft.com/office/officeart/2008/layout/LinedList"/>
    <dgm:cxn modelId="{E05E9781-75F2-7C46-BC2C-4D4C02B783F9}" type="presParOf" srcId="{1467D1BE-A19C-0848-91C1-74FC379C6DA3}" destId="{98E2838A-FB9A-B949-96EE-1D4EC953ECAD}" srcOrd="4" destOrd="0" presId="urn:microsoft.com/office/officeart/2008/layout/LinedList"/>
    <dgm:cxn modelId="{228DE0AD-6723-CC42-9217-F3700D25B499}" type="presParOf" srcId="{1467D1BE-A19C-0848-91C1-74FC379C6DA3}" destId="{8FABCF6E-0C9D-0C40-B147-4E1F0B514A79}" srcOrd="5" destOrd="0" presId="urn:microsoft.com/office/officeart/2008/layout/LinedList"/>
    <dgm:cxn modelId="{E3C507D9-3197-2447-8D9C-0E4F4B162604}" type="presParOf" srcId="{8FABCF6E-0C9D-0C40-B147-4E1F0B514A79}" destId="{DEFC5D72-6C28-1D47-B5B4-4DA7BB0FD5AB}" srcOrd="0" destOrd="0" presId="urn:microsoft.com/office/officeart/2008/layout/LinedList"/>
    <dgm:cxn modelId="{7931325F-E6F7-7840-8DF3-ECDD95ED2BD8}" type="presParOf" srcId="{8FABCF6E-0C9D-0C40-B147-4E1F0B514A79}" destId="{311E57A8-2023-8C4A-B3B4-CC1FFDE827CC}" srcOrd="1" destOrd="0" presId="urn:microsoft.com/office/officeart/2008/layout/LinedList"/>
    <dgm:cxn modelId="{8D2E61E3-713F-5D40-BE81-10F57F06D459}" type="presParOf" srcId="{1467D1BE-A19C-0848-91C1-74FC379C6DA3}" destId="{2E283F68-4B32-9D4D-BC6B-CD892498BAAC}" srcOrd="6" destOrd="0" presId="urn:microsoft.com/office/officeart/2008/layout/LinedList"/>
    <dgm:cxn modelId="{B93A40FA-D336-8F4A-BCD6-2EC4CC1FB1D2}" type="presParOf" srcId="{1467D1BE-A19C-0848-91C1-74FC379C6DA3}" destId="{8D8170EC-0E38-2B4C-990C-7ECAB639DD62}" srcOrd="7" destOrd="0" presId="urn:microsoft.com/office/officeart/2008/layout/LinedList"/>
    <dgm:cxn modelId="{6F6567F6-0A47-814C-A81E-100CF4D79F1D}" type="presParOf" srcId="{8D8170EC-0E38-2B4C-990C-7ECAB639DD62}" destId="{4C6B07E9-04E8-DC4A-B945-4A5137C59662}" srcOrd="0" destOrd="0" presId="urn:microsoft.com/office/officeart/2008/layout/LinedList"/>
    <dgm:cxn modelId="{0C6EE186-A95A-1F48-9B83-E1DFABE157D5}" type="presParOf" srcId="{8D8170EC-0E38-2B4C-990C-7ECAB639DD62}" destId="{5078EA43-E5F0-974C-9DCB-A66B0B91ED5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F3D204-F787-487C-883B-E98AB71E502C}" type="doc">
      <dgm:prSet loTypeId="urn:microsoft.com/office/officeart/2018/2/layout/IconVerticalSolidList" loCatId="icon" qsTypeId="urn:microsoft.com/office/officeart/2005/8/quickstyle/simple1" qsCatId="simple" csTypeId="urn:microsoft.com/office/officeart/2018/5/colors/Iconchunking_neutralicontext_accent3_2" csCatId="accent3" phldr="1"/>
      <dgm:spPr/>
      <dgm:t>
        <a:bodyPr/>
        <a:lstStyle/>
        <a:p>
          <a:endParaRPr lang="en-US"/>
        </a:p>
      </dgm:t>
    </dgm:pt>
    <dgm:pt modelId="{8840EF24-1A8A-444E-9987-7A7E56EEEB8D}">
      <dgm:prSet/>
      <dgm:spPr/>
      <dgm:t>
        <a:bodyPr/>
        <a:lstStyle/>
        <a:p>
          <a:r>
            <a:rPr lang="en-US" dirty="0">
              <a:latin typeface="Calibri" panose="020F0502020204030204" pitchFamily="34" charset="0"/>
              <a:cs typeface="Calibri" panose="020F0502020204030204" pitchFamily="34" charset="0"/>
            </a:rPr>
            <a:t>Repeatedly identified in research about the family-professional partnership</a:t>
          </a:r>
        </a:p>
      </dgm:t>
    </dgm:pt>
    <dgm:pt modelId="{9FB7F774-4091-4AB0-B1F4-F3D94193EB4A}" type="parTrans" cxnId="{5CDD16A3-DBE7-494D-B89C-3C68972C1466}">
      <dgm:prSet/>
      <dgm:spPr/>
      <dgm:t>
        <a:bodyPr/>
        <a:lstStyle/>
        <a:p>
          <a:endParaRPr lang="en-US"/>
        </a:p>
      </dgm:t>
    </dgm:pt>
    <dgm:pt modelId="{F5CD8FE2-84CD-4943-BC39-C6ADD5EF13D4}" type="sibTrans" cxnId="{5CDD16A3-DBE7-494D-B89C-3C68972C1466}">
      <dgm:prSet/>
      <dgm:spPr/>
      <dgm:t>
        <a:bodyPr/>
        <a:lstStyle/>
        <a:p>
          <a:endParaRPr lang="en-US"/>
        </a:p>
      </dgm:t>
    </dgm:pt>
    <dgm:pt modelId="{2FBA40CA-3B8F-4AA6-948E-C3C802224A8F}">
      <dgm:prSet/>
      <dgm:spPr/>
      <dgm:t>
        <a:bodyPr/>
        <a:lstStyle/>
        <a:p>
          <a:r>
            <a:rPr lang="en-US" dirty="0">
              <a:latin typeface="Calibri" panose="020F0502020204030204" pitchFamily="34" charset="0"/>
              <a:cs typeface="Calibri" panose="020F0502020204030204" pitchFamily="34" charset="0"/>
            </a:rPr>
            <a:t>Can escalate or deescalate conflict</a:t>
          </a:r>
        </a:p>
      </dgm:t>
    </dgm:pt>
    <dgm:pt modelId="{9DB2C24F-89F1-419E-952F-DBE60C00A696}" type="parTrans" cxnId="{23B8767D-1B17-435B-85E3-34A55AD00AB8}">
      <dgm:prSet/>
      <dgm:spPr/>
      <dgm:t>
        <a:bodyPr/>
        <a:lstStyle/>
        <a:p>
          <a:endParaRPr lang="en-US"/>
        </a:p>
      </dgm:t>
    </dgm:pt>
    <dgm:pt modelId="{F49CF68A-9C56-4F1B-98A3-06342471A0FC}" type="sibTrans" cxnId="{23B8767D-1B17-435B-85E3-34A55AD00AB8}">
      <dgm:prSet/>
      <dgm:spPr/>
      <dgm:t>
        <a:bodyPr/>
        <a:lstStyle/>
        <a:p>
          <a:endParaRPr lang="en-US"/>
        </a:p>
      </dgm:t>
    </dgm:pt>
    <dgm:pt modelId="{5B3136DA-BD9C-4C68-85A2-B84848FDD3DB}" type="pres">
      <dgm:prSet presAssocID="{3DF3D204-F787-487C-883B-E98AB71E502C}" presName="root" presStyleCnt="0">
        <dgm:presLayoutVars>
          <dgm:dir/>
          <dgm:resizeHandles val="exact"/>
        </dgm:presLayoutVars>
      </dgm:prSet>
      <dgm:spPr/>
    </dgm:pt>
    <dgm:pt modelId="{57C21EC4-C366-4201-BD57-D70B54F20D8E}" type="pres">
      <dgm:prSet presAssocID="{8840EF24-1A8A-444E-9987-7A7E56EEEB8D}" presName="compNode" presStyleCnt="0"/>
      <dgm:spPr/>
    </dgm:pt>
    <dgm:pt modelId="{4AE56A03-6AA7-4CF7-8225-4E68A05447E0}" type="pres">
      <dgm:prSet presAssocID="{8840EF24-1A8A-444E-9987-7A7E56EEEB8D}" presName="bgRect" presStyleLbl="bgShp" presStyleIdx="0" presStyleCnt="2"/>
      <dgm:spPr/>
    </dgm:pt>
    <dgm:pt modelId="{27C59EA5-9058-461E-8032-FC607DB5AE02}" type="pres">
      <dgm:prSet presAssocID="{8840EF24-1A8A-444E-9987-7A7E56EEEB8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ent and Child"/>
        </a:ext>
      </dgm:extLst>
    </dgm:pt>
    <dgm:pt modelId="{B4835A11-4205-4C6F-B8C2-90B0241B4A6F}" type="pres">
      <dgm:prSet presAssocID="{8840EF24-1A8A-444E-9987-7A7E56EEEB8D}" presName="spaceRect" presStyleCnt="0"/>
      <dgm:spPr/>
    </dgm:pt>
    <dgm:pt modelId="{A1C5FEEF-A621-4E1A-BB16-919570CA3A0C}" type="pres">
      <dgm:prSet presAssocID="{8840EF24-1A8A-444E-9987-7A7E56EEEB8D}" presName="parTx" presStyleLbl="revTx" presStyleIdx="0" presStyleCnt="2">
        <dgm:presLayoutVars>
          <dgm:chMax val="0"/>
          <dgm:chPref val="0"/>
        </dgm:presLayoutVars>
      </dgm:prSet>
      <dgm:spPr/>
    </dgm:pt>
    <dgm:pt modelId="{764F9E0D-6EC2-42C7-93C7-B4CE64CC88FE}" type="pres">
      <dgm:prSet presAssocID="{F5CD8FE2-84CD-4943-BC39-C6ADD5EF13D4}" presName="sibTrans" presStyleCnt="0"/>
      <dgm:spPr/>
    </dgm:pt>
    <dgm:pt modelId="{1269050D-04A2-40BF-AB66-F900934FF443}" type="pres">
      <dgm:prSet presAssocID="{2FBA40CA-3B8F-4AA6-948E-C3C802224A8F}" presName="compNode" presStyleCnt="0"/>
      <dgm:spPr/>
    </dgm:pt>
    <dgm:pt modelId="{46762928-3CF9-4BED-A37A-BA41626D310D}" type="pres">
      <dgm:prSet presAssocID="{2FBA40CA-3B8F-4AA6-948E-C3C802224A8F}" presName="bgRect" presStyleLbl="bgShp" presStyleIdx="1" presStyleCnt="2"/>
      <dgm:spPr/>
    </dgm:pt>
    <dgm:pt modelId="{FE4B3E85-6D3B-4BD5-8FD1-8E211E112785}" type="pres">
      <dgm:prSet presAssocID="{2FBA40CA-3B8F-4AA6-948E-C3C802224A8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A11BFD45-0E6E-4940-8746-88CC07DED2D3}" type="pres">
      <dgm:prSet presAssocID="{2FBA40CA-3B8F-4AA6-948E-C3C802224A8F}" presName="spaceRect" presStyleCnt="0"/>
      <dgm:spPr/>
    </dgm:pt>
    <dgm:pt modelId="{CC17600F-5074-46AE-BAE9-95BBC91FA27F}" type="pres">
      <dgm:prSet presAssocID="{2FBA40CA-3B8F-4AA6-948E-C3C802224A8F}" presName="parTx" presStyleLbl="revTx" presStyleIdx="1" presStyleCnt="2">
        <dgm:presLayoutVars>
          <dgm:chMax val="0"/>
          <dgm:chPref val="0"/>
        </dgm:presLayoutVars>
      </dgm:prSet>
      <dgm:spPr/>
    </dgm:pt>
  </dgm:ptLst>
  <dgm:cxnLst>
    <dgm:cxn modelId="{15B3280F-6110-4BDF-966C-49D9B5797DF8}" type="presOf" srcId="{3DF3D204-F787-487C-883B-E98AB71E502C}" destId="{5B3136DA-BD9C-4C68-85A2-B84848FDD3DB}" srcOrd="0" destOrd="0" presId="urn:microsoft.com/office/officeart/2018/2/layout/IconVerticalSolidList"/>
    <dgm:cxn modelId="{23B8767D-1B17-435B-85E3-34A55AD00AB8}" srcId="{3DF3D204-F787-487C-883B-E98AB71E502C}" destId="{2FBA40CA-3B8F-4AA6-948E-C3C802224A8F}" srcOrd="1" destOrd="0" parTransId="{9DB2C24F-89F1-419E-952F-DBE60C00A696}" sibTransId="{F49CF68A-9C56-4F1B-98A3-06342471A0FC}"/>
    <dgm:cxn modelId="{C3A2E9A1-2455-4178-A870-AE9F3D5F390B}" type="presOf" srcId="{8840EF24-1A8A-444E-9987-7A7E56EEEB8D}" destId="{A1C5FEEF-A621-4E1A-BB16-919570CA3A0C}" srcOrd="0" destOrd="0" presId="urn:microsoft.com/office/officeart/2018/2/layout/IconVerticalSolidList"/>
    <dgm:cxn modelId="{5CDD16A3-DBE7-494D-B89C-3C68972C1466}" srcId="{3DF3D204-F787-487C-883B-E98AB71E502C}" destId="{8840EF24-1A8A-444E-9987-7A7E56EEEB8D}" srcOrd="0" destOrd="0" parTransId="{9FB7F774-4091-4AB0-B1F4-F3D94193EB4A}" sibTransId="{F5CD8FE2-84CD-4943-BC39-C6ADD5EF13D4}"/>
    <dgm:cxn modelId="{AD26C3D7-837A-4C51-9F5F-AA6A54852FA6}" type="presOf" srcId="{2FBA40CA-3B8F-4AA6-948E-C3C802224A8F}" destId="{CC17600F-5074-46AE-BAE9-95BBC91FA27F}" srcOrd="0" destOrd="0" presId="urn:microsoft.com/office/officeart/2018/2/layout/IconVerticalSolidList"/>
    <dgm:cxn modelId="{48E0CAB3-384D-495E-873F-0A1FC3E99C24}" type="presParOf" srcId="{5B3136DA-BD9C-4C68-85A2-B84848FDD3DB}" destId="{57C21EC4-C366-4201-BD57-D70B54F20D8E}" srcOrd="0" destOrd="0" presId="urn:microsoft.com/office/officeart/2018/2/layout/IconVerticalSolidList"/>
    <dgm:cxn modelId="{53CA20D5-F262-48EA-802B-E6A266BB633D}" type="presParOf" srcId="{57C21EC4-C366-4201-BD57-D70B54F20D8E}" destId="{4AE56A03-6AA7-4CF7-8225-4E68A05447E0}" srcOrd="0" destOrd="0" presId="urn:microsoft.com/office/officeart/2018/2/layout/IconVerticalSolidList"/>
    <dgm:cxn modelId="{ACA8C3E9-9E06-4217-A0E7-487A19D03445}" type="presParOf" srcId="{57C21EC4-C366-4201-BD57-D70B54F20D8E}" destId="{27C59EA5-9058-461E-8032-FC607DB5AE02}" srcOrd="1" destOrd="0" presId="urn:microsoft.com/office/officeart/2018/2/layout/IconVerticalSolidList"/>
    <dgm:cxn modelId="{A1521AEC-EB7F-4F0C-AB36-C148D1668634}" type="presParOf" srcId="{57C21EC4-C366-4201-BD57-D70B54F20D8E}" destId="{B4835A11-4205-4C6F-B8C2-90B0241B4A6F}" srcOrd="2" destOrd="0" presId="urn:microsoft.com/office/officeart/2018/2/layout/IconVerticalSolidList"/>
    <dgm:cxn modelId="{2466B22E-92E5-487E-A108-4C1AC644085C}" type="presParOf" srcId="{57C21EC4-C366-4201-BD57-D70B54F20D8E}" destId="{A1C5FEEF-A621-4E1A-BB16-919570CA3A0C}" srcOrd="3" destOrd="0" presId="urn:microsoft.com/office/officeart/2018/2/layout/IconVerticalSolidList"/>
    <dgm:cxn modelId="{0B43D3B5-FED1-454A-90C6-73E97124635B}" type="presParOf" srcId="{5B3136DA-BD9C-4C68-85A2-B84848FDD3DB}" destId="{764F9E0D-6EC2-42C7-93C7-B4CE64CC88FE}" srcOrd="1" destOrd="0" presId="urn:microsoft.com/office/officeart/2018/2/layout/IconVerticalSolidList"/>
    <dgm:cxn modelId="{7AE283D2-D78D-4F72-BA16-748A15FC6ED0}" type="presParOf" srcId="{5B3136DA-BD9C-4C68-85A2-B84848FDD3DB}" destId="{1269050D-04A2-40BF-AB66-F900934FF443}" srcOrd="2" destOrd="0" presId="urn:microsoft.com/office/officeart/2018/2/layout/IconVerticalSolidList"/>
    <dgm:cxn modelId="{EB8570F4-9783-417C-AAFD-E4078B6FD6A2}" type="presParOf" srcId="{1269050D-04A2-40BF-AB66-F900934FF443}" destId="{46762928-3CF9-4BED-A37A-BA41626D310D}" srcOrd="0" destOrd="0" presId="urn:microsoft.com/office/officeart/2018/2/layout/IconVerticalSolidList"/>
    <dgm:cxn modelId="{EE85EA61-A816-4F2E-8C4B-DE42FE585BA2}" type="presParOf" srcId="{1269050D-04A2-40BF-AB66-F900934FF443}" destId="{FE4B3E85-6D3B-4BD5-8FD1-8E211E112785}" srcOrd="1" destOrd="0" presId="urn:microsoft.com/office/officeart/2018/2/layout/IconVerticalSolidList"/>
    <dgm:cxn modelId="{2FD9370A-CC13-41AE-AEFE-8DE0607ECE61}" type="presParOf" srcId="{1269050D-04A2-40BF-AB66-F900934FF443}" destId="{A11BFD45-0E6E-4940-8746-88CC07DED2D3}" srcOrd="2" destOrd="0" presId="urn:microsoft.com/office/officeart/2018/2/layout/IconVerticalSolidList"/>
    <dgm:cxn modelId="{CAA6AEA2-7C5E-424B-BCCE-9DC7A80E4B4C}" type="presParOf" srcId="{1269050D-04A2-40BF-AB66-F900934FF443}" destId="{CC17600F-5074-46AE-BAE9-95BBC91FA27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1E27E7-6AC7-42FA-AD9E-6733A3DA6ED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928EEA7-4F3A-4327-A327-F9793220C730}">
      <dgm:prSet/>
      <dgm:spPr/>
      <dgm:t>
        <a:bodyPr/>
        <a:lstStyle/>
        <a:p>
          <a:pPr>
            <a:lnSpc>
              <a:spcPct val="100000"/>
            </a:lnSpc>
            <a:defRPr cap="all"/>
          </a:pPr>
          <a:r>
            <a:rPr lang="en-US" dirty="0">
              <a:latin typeface="Calibri" panose="020F0502020204030204" pitchFamily="34" charset="0"/>
              <a:cs typeface="Calibri" panose="020F0502020204030204" pitchFamily="34" charset="0"/>
            </a:rPr>
            <a:t>cognitive</a:t>
          </a:r>
        </a:p>
      </dgm:t>
    </dgm:pt>
    <dgm:pt modelId="{77F7A5FB-BE19-462A-B5B9-5D81403CDD57}" type="parTrans" cxnId="{528771DC-9793-4D82-A6BB-E4414FE9B4F0}">
      <dgm:prSet/>
      <dgm:spPr/>
      <dgm:t>
        <a:bodyPr/>
        <a:lstStyle/>
        <a:p>
          <a:endParaRPr lang="en-US"/>
        </a:p>
      </dgm:t>
    </dgm:pt>
    <dgm:pt modelId="{CC709543-10C3-4F7D-AB1D-0C523231A0B4}" type="sibTrans" cxnId="{528771DC-9793-4D82-A6BB-E4414FE9B4F0}">
      <dgm:prSet/>
      <dgm:spPr/>
      <dgm:t>
        <a:bodyPr/>
        <a:lstStyle/>
        <a:p>
          <a:endParaRPr lang="en-US"/>
        </a:p>
      </dgm:t>
    </dgm:pt>
    <dgm:pt modelId="{03117816-F3DD-4466-8880-C1CA150E2081}">
      <dgm:prSet/>
      <dgm:spPr/>
      <dgm:t>
        <a:bodyPr/>
        <a:lstStyle/>
        <a:p>
          <a:pPr>
            <a:lnSpc>
              <a:spcPct val="100000"/>
            </a:lnSpc>
            <a:defRPr cap="all"/>
          </a:pPr>
          <a:r>
            <a:rPr lang="en-US" dirty="0">
              <a:latin typeface="Calibri" panose="020F0502020204030204" pitchFamily="34" charset="0"/>
              <a:cs typeface="Calibri" panose="020F0502020204030204" pitchFamily="34" charset="0"/>
            </a:rPr>
            <a:t>affective</a:t>
          </a:r>
        </a:p>
      </dgm:t>
    </dgm:pt>
    <dgm:pt modelId="{63F99884-5819-44F4-8A94-A9BFC147896D}" type="parTrans" cxnId="{C2DC7935-10CC-47FB-A729-7BB5EFA7E065}">
      <dgm:prSet/>
      <dgm:spPr/>
      <dgm:t>
        <a:bodyPr/>
        <a:lstStyle/>
        <a:p>
          <a:endParaRPr lang="en-US"/>
        </a:p>
      </dgm:t>
    </dgm:pt>
    <dgm:pt modelId="{DFD6B582-6D7E-4CB5-9C8C-C43CC0CF42E7}" type="sibTrans" cxnId="{C2DC7935-10CC-47FB-A729-7BB5EFA7E065}">
      <dgm:prSet/>
      <dgm:spPr/>
      <dgm:t>
        <a:bodyPr/>
        <a:lstStyle/>
        <a:p>
          <a:endParaRPr lang="en-US"/>
        </a:p>
      </dgm:t>
    </dgm:pt>
    <dgm:pt modelId="{EAE60A6B-59AA-4729-9A78-318E677B06FB}">
      <dgm:prSet/>
      <dgm:spPr/>
      <dgm:t>
        <a:bodyPr/>
        <a:lstStyle/>
        <a:p>
          <a:pPr>
            <a:lnSpc>
              <a:spcPct val="100000"/>
            </a:lnSpc>
            <a:defRPr cap="all"/>
          </a:pPr>
          <a:r>
            <a:rPr lang="en-US" dirty="0">
              <a:latin typeface="Calibri" panose="020F0502020204030204" pitchFamily="34" charset="0"/>
              <a:cs typeface="Calibri" panose="020F0502020204030204" pitchFamily="34" charset="0"/>
            </a:rPr>
            <a:t>behavioral</a:t>
          </a:r>
        </a:p>
      </dgm:t>
    </dgm:pt>
    <dgm:pt modelId="{12F7F465-ADB3-45C3-B987-AF1E66A2D746}" type="parTrans" cxnId="{17354C0C-AC83-4150-985C-F1200AA0A089}">
      <dgm:prSet/>
      <dgm:spPr/>
      <dgm:t>
        <a:bodyPr/>
        <a:lstStyle/>
        <a:p>
          <a:endParaRPr lang="en-US"/>
        </a:p>
      </dgm:t>
    </dgm:pt>
    <dgm:pt modelId="{641BBFF1-E59D-4DEC-8E47-A94D015C1C38}" type="sibTrans" cxnId="{17354C0C-AC83-4150-985C-F1200AA0A089}">
      <dgm:prSet/>
      <dgm:spPr/>
      <dgm:t>
        <a:bodyPr/>
        <a:lstStyle/>
        <a:p>
          <a:endParaRPr lang="en-US"/>
        </a:p>
      </dgm:t>
    </dgm:pt>
    <dgm:pt modelId="{016ACD54-8D50-47E9-9B48-B99C1C5C5313}" type="pres">
      <dgm:prSet presAssocID="{B31E27E7-6AC7-42FA-AD9E-6733A3DA6EDC}" presName="root" presStyleCnt="0">
        <dgm:presLayoutVars>
          <dgm:dir/>
          <dgm:resizeHandles val="exact"/>
        </dgm:presLayoutVars>
      </dgm:prSet>
      <dgm:spPr/>
    </dgm:pt>
    <dgm:pt modelId="{644CC61E-AD0E-43DA-ADD8-0D12157FFE95}" type="pres">
      <dgm:prSet presAssocID="{D928EEA7-4F3A-4327-A327-F9793220C730}" presName="compNode" presStyleCnt="0"/>
      <dgm:spPr/>
    </dgm:pt>
    <dgm:pt modelId="{BB60F1F6-E6D1-4ADB-8548-AC377E74899F}" type="pres">
      <dgm:prSet presAssocID="{D928EEA7-4F3A-4327-A327-F9793220C730}" presName="iconBgRect" presStyleLbl="bgShp" presStyleIdx="0" presStyleCnt="3"/>
      <dgm:spPr/>
    </dgm:pt>
    <dgm:pt modelId="{E93A3B3A-B1ED-4F13-8EE0-C49B6EF54145}" type="pres">
      <dgm:prSet presAssocID="{D928EEA7-4F3A-4327-A327-F9793220C73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4BFDD41C-ED1D-4CDF-907F-A4C392F91E7A}" type="pres">
      <dgm:prSet presAssocID="{D928EEA7-4F3A-4327-A327-F9793220C730}" presName="spaceRect" presStyleCnt="0"/>
      <dgm:spPr/>
    </dgm:pt>
    <dgm:pt modelId="{BE7F03A6-DA34-43B4-8188-CA0B5FA68C0E}" type="pres">
      <dgm:prSet presAssocID="{D928EEA7-4F3A-4327-A327-F9793220C730}" presName="textRect" presStyleLbl="revTx" presStyleIdx="0" presStyleCnt="3">
        <dgm:presLayoutVars>
          <dgm:chMax val="1"/>
          <dgm:chPref val="1"/>
        </dgm:presLayoutVars>
      </dgm:prSet>
      <dgm:spPr/>
    </dgm:pt>
    <dgm:pt modelId="{24315037-2728-4447-A5E0-D1CCA66CC292}" type="pres">
      <dgm:prSet presAssocID="{CC709543-10C3-4F7D-AB1D-0C523231A0B4}" presName="sibTrans" presStyleCnt="0"/>
      <dgm:spPr/>
    </dgm:pt>
    <dgm:pt modelId="{98B564B7-034A-4D43-959A-F0303A86CBE8}" type="pres">
      <dgm:prSet presAssocID="{03117816-F3DD-4466-8880-C1CA150E2081}" presName="compNode" presStyleCnt="0"/>
      <dgm:spPr/>
    </dgm:pt>
    <dgm:pt modelId="{631C988C-3EDD-4C9C-8086-DBE737F844E3}" type="pres">
      <dgm:prSet presAssocID="{03117816-F3DD-4466-8880-C1CA150E2081}" presName="iconBgRect" presStyleLbl="bgShp" presStyleIdx="1" presStyleCnt="3"/>
      <dgm:spPr/>
    </dgm:pt>
    <dgm:pt modelId="{B6756376-8787-4144-90AA-9B2DBCAA1EEF}" type="pres">
      <dgm:prSet presAssocID="{03117816-F3DD-4466-8880-C1CA150E208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a:noFill/>
        </a:ln>
      </dgm:spPr>
    </dgm:pt>
    <dgm:pt modelId="{0969CE0D-B0E8-495E-94D1-78882DC1E470}" type="pres">
      <dgm:prSet presAssocID="{03117816-F3DD-4466-8880-C1CA150E2081}" presName="spaceRect" presStyleCnt="0"/>
      <dgm:spPr/>
    </dgm:pt>
    <dgm:pt modelId="{C8C86D94-6018-4DA5-90A7-E9A57AB8E9C1}" type="pres">
      <dgm:prSet presAssocID="{03117816-F3DD-4466-8880-C1CA150E2081}" presName="textRect" presStyleLbl="revTx" presStyleIdx="1" presStyleCnt="3">
        <dgm:presLayoutVars>
          <dgm:chMax val="1"/>
          <dgm:chPref val="1"/>
        </dgm:presLayoutVars>
      </dgm:prSet>
      <dgm:spPr/>
    </dgm:pt>
    <dgm:pt modelId="{60EE2F9A-5BDA-4CD9-A74A-126709CEF939}" type="pres">
      <dgm:prSet presAssocID="{DFD6B582-6D7E-4CB5-9C8C-C43CC0CF42E7}" presName="sibTrans" presStyleCnt="0"/>
      <dgm:spPr/>
    </dgm:pt>
    <dgm:pt modelId="{5BDD74DA-5806-42E7-9A83-98F9D4E39BB9}" type="pres">
      <dgm:prSet presAssocID="{EAE60A6B-59AA-4729-9A78-318E677B06FB}" presName="compNode" presStyleCnt="0"/>
      <dgm:spPr/>
    </dgm:pt>
    <dgm:pt modelId="{6685C32B-0F3B-44A3-B306-61987F2737E9}" type="pres">
      <dgm:prSet presAssocID="{EAE60A6B-59AA-4729-9A78-318E677B06FB}" presName="iconBgRect" presStyleLbl="bgShp" presStyleIdx="2" presStyleCnt="3"/>
      <dgm:spPr/>
    </dgm:pt>
    <dgm:pt modelId="{8C0E89C2-347D-43DC-BB91-FED4272F88CF}" type="pres">
      <dgm:prSet presAssocID="{EAE60A6B-59AA-4729-9A78-318E677B06FB}" presName="iconRect" presStyleLbl="nod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dgm:spPr>
    </dgm:pt>
    <dgm:pt modelId="{48FEE67B-BADD-4152-9395-A12644801DF8}" type="pres">
      <dgm:prSet presAssocID="{EAE60A6B-59AA-4729-9A78-318E677B06FB}" presName="spaceRect" presStyleCnt="0"/>
      <dgm:spPr/>
    </dgm:pt>
    <dgm:pt modelId="{464571F4-36CE-4ACB-922B-A92AB0BD9EA9}" type="pres">
      <dgm:prSet presAssocID="{EAE60A6B-59AA-4729-9A78-318E677B06FB}" presName="textRect" presStyleLbl="revTx" presStyleIdx="2" presStyleCnt="3">
        <dgm:presLayoutVars>
          <dgm:chMax val="1"/>
          <dgm:chPref val="1"/>
        </dgm:presLayoutVars>
      </dgm:prSet>
      <dgm:spPr/>
    </dgm:pt>
  </dgm:ptLst>
  <dgm:cxnLst>
    <dgm:cxn modelId="{17354C0C-AC83-4150-985C-F1200AA0A089}" srcId="{B31E27E7-6AC7-42FA-AD9E-6733A3DA6EDC}" destId="{EAE60A6B-59AA-4729-9A78-318E677B06FB}" srcOrd="2" destOrd="0" parTransId="{12F7F465-ADB3-45C3-B987-AF1E66A2D746}" sibTransId="{641BBFF1-E59D-4DEC-8E47-A94D015C1C38}"/>
    <dgm:cxn modelId="{C2DC7935-10CC-47FB-A729-7BB5EFA7E065}" srcId="{B31E27E7-6AC7-42FA-AD9E-6733A3DA6EDC}" destId="{03117816-F3DD-4466-8880-C1CA150E2081}" srcOrd="1" destOrd="0" parTransId="{63F99884-5819-44F4-8A94-A9BFC147896D}" sibTransId="{DFD6B582-6D7E-4CB5-9C8C-C43CC0CF42E7}"/>
    <dgm:cxn modelId="{694E255F-DE11-C84F-971F-B82F4CA8F136}" type="presOf" srcId="{03117816-F3DD-4466-8880-C1CA150E2081}" destId="{C8C86D94-6018-4DA5-90A7-E9A57AB8E9C1}" srcOrd="0" destOrd="0" presId="urn:microsoft.com/office/officeart/2018/5/layout/IconCircleLabelList"/>
    <dgm:cxn modelId="{0F90B545-4BE5-D14D-8E80-650C0665B825}" type="presOf" srcId="{B31E27E7-6AC7-42FA-AD9E-6733A3DA6EDC}" destId="{016ACD54-8D50-47E9-9B48-B99C1C5C5313}" srcOrd="0" destOrd="0" presId="urn:microsoft.com/office/officeart/2018/5/layout/IconCircleLabelList"/>
    <dgm:cxn modelId="{070C0F91-C1C1-7D43-888A-0868FFCC7796}" type="presOf" srcId="{D928EEA7-4F3A-4327-A327-F9793220C730}" destId="{BE7F03A6-DA34-43B4-8188-CA0B5FA68C0E}" srcOrd="0" destOrd="0" presId="urn:microsoft.com/office/officeart/2018/5/layout/IconCircleLabelList"/>
    <dgm:cxn modelId="{019EA695-4B04-5D41-A7D8-2A6B54CF47AB}" type="presOf" srcId="{EAE60A6B-59AA-4729-9A78-318E677B06FB}" destId="{464571F4-36CE-4ACB-922B-A92AB0BD9EA9}" srcOrd="0" destOrd="0" presId="urn:microsoft.com/office/officeart/2018/5/layout/IconCircleLabelList"/>
    <dgm:cxn modelId="{528771DC-9793-4D82-A6BB-E4414FE9B4F0}" srcId="{B31E27E7-6AC7-42FA-AD9E-6733A3DA6EDC}" destId="{D928EEA7-4F3A-4327-A327-F9793220C730}" srcOrd="0" destOrd="0" parTransId="{77F7A5FB-BE19-462A-B5B9-5D81403CDD57}" sibTransId="{CC709543-10C3-4F7D-AB1D-0C523231A0B4}"/>
    <dgm:cxn modelId="{DE6A849D-AAA2-7A4D-A2D2-BB2D62D14007}" type="presParOf" srcId="{016ACD54-8D50-47E9-9B48-B99C1C5C5313}" destId="{644CC61E-AD0E-43DA-ADD8-0D12157FFE95}" srcOrd="0" destOrd="0" presId="urn:microsoft.com/office/officeart/2018/5/layout/IconCircleLabelList"/>
    <dgm:cxn modelId="{610211A0-62FC-E442-B8AB-8A0A9C914F37}" type="presParOf" srcId="{644CC61E-AD0E-43DA-ADD8-0D12157FFE95}" destId="{BB60F1F6-E6D1-4ADB-8548-AC377E74899F}" srcOrd="0" destOrd="0" presId="urn:microsoft.com/office/officeart/2018/5/layout/IconCircleLabelList"/>
    <dgm:cxn modelId="{3C4BB7F1-AC11-7143-BE8C-A86680EDF817}" type="presParOf" srcId="{644CC61E-AD0E-43DA-ADD8-0D12157FFE95}" destId="{E93A3B3A-B1ED-4F13-8EE0-C49B6EF54145}" srcOrd="1" destOrd="0" presId="urn:microsoft.com/office/officeart/2018/5/layout/IconCircleLabelList"/>
    <dgm:cxn modelId="{CFAF0895-B4ED-644B-B28B-D74AE3DFD56B}" type="presParOf" srcId="{644CC61E-AD0E-43DA-ADD8-0D12157FFE95}" destId="{4BFDD41C-ED1D-4CDF-907F-A4C392F91E7A}" srcOrd="2" destOrd="0" presId="urn:microsoft.com/office/officeart/2018/5/layout/IconCircleLabelList"/>
    <dgm:cxn modelId="{0A833829-2927-1B41-B7F9-EDBA32645C7C}" type="presParOf" srcId="{644CC61E-AD0E-43DA-ADD8-0D12157FFE95}" destId="{BE7F03A6-DA34-43B4-8188-CA0B5FA68C0E}" srcOrd="3" destOrd="0" presId="urn:microsoft.com/office/officeart/2018/5/layout/IconCircleLabelList"/>
    <dgm:cxn modelId="{37079B7C-CCFB-9443-AEEB-00B282BBC658}" type="presParOf" srcId="{016ACD54-8D50-47E9-9B48-B99C1C5C5313}" destId="{24315037-2728-4447-A5E0-D1CCA66CC292}" srcOrd="1" destOrd="0" presId="urn:microsoft.com/office/officeart/2018/5/layout/IconCircleLabelList"/>
    <dgm:cxn modelId="{56C1A440-6135-5C4C-9BA6-344A5A688757}" type="presParOf" srcId="{016ACD54-8D50-47E9-9B48-B99C1C5C5313}" destId="{98B564B7-034A-4D43-959A-F0303A86CBE8}" srcOrd="2" destOrd="0" presId="urn:microsoft.com/office/officeart/2018/5/layout/IconCircleLabelList"/>
    <dgm:cxn modelId="{9C7AA1E6-C471-3D4E-A22F-151077628722}" type="presParOf" srcId="{98B564B7-034A-4D43-959A-F0303A86CBE8}" destId="{631C988C-3EDD-4C9C-8086-DBE737F844E3}" srcOrd="0" destOrd="0" presId="urn:microsoft.com/office/officeart/2018/5/layout/IconCircleLabelList"/>
    <dgm:cxn modelId="{8F1AD6E7-3029-674E-A017-F928E69BCAAD}" type="presParOf" srcId="{98B564B7-034A-4D43-959A-F0303A86CBE8}" destId="{B6756376-8787-4144-90AA-9B2DBCAA1EEF}" srcOrd="1" destOrd="0" presId="urn:microsoft.com/office/officeart/2018/5/layout/IconCircleLabelList"/>
    <dgm:cxn modelId="{AE164E68-354D-BB45-8384-5802EA5F27AC}" type="presParOf" srcId="{98B564B7-034A-4D43-959A-F0303A86CBE8}" destId="{0969CE0D-B0E8-495E-94D1-78882DC1E470}" srcOrd="2" destOrd="0" presId="urn:microsoft.com/office/officeart/2018/5/layout/IconCircleLabelList"/>
    <dgm:cxn modelId="{5ED21876-B0A7-9140-B264-6B0EEA300842}" type="presParOf" srcId="{98B564B7-034A-4D43-959A-F0303A86CBE8}" destId="{C8C86D94-6018-4DA5-90A7-E9A57AB8E9C1}" srcOrd="3" destOrd="0" presId="urn:microsoft.com/office/officeart/2018/5/layout/IconCircleLabelList"/>
    <dgm:cxn modelId="{B3AE70A0-C7F8-4C45-B37B-F621B8B55623}" type="presParOf" srcId="{016ACD54-8D50-47E9-9B48-B99C1C5C5313}" destId="{60EE2F9A-5BDA-4CD9-A74A-126709CEF939}" srcOrd="3" destOrd="0" presId="urn:microsoft.com/office/officeart/2018/5/layout/IconCircleLabelList"/>
    <dgm:cxn modelId="{EEFBACF7-30D1-E14D-9D60-77D8A6D0C501}" type="presParOf" srcId="{016ACD54-8D50-47E9-9B48-B99C1C5C5313}" destId="{5BDD74DA-5806-42E7-9A83-98F9D4E39BB9}" srcOrd="4" destOrd="0" presId="urn:microsoft.com/office/officeart/2018/5/layout/IconCircleLabelList"/>
    <dgm:cxn modelId="{48743D6F-DB79-B548-BFBD-2C4FAD619462}" type="presParOf" srcId="{5BDD74DA-5806-42E7-9A83-98F9D4E39BB9}" destId="{6685C32B-0F3B-44A3-B306-61987F2737E9}" srcOrd="0" destOrd="0" presId="urn:microsoft.com/office/officeart/2018/5/layout/IconCircleLabelList"/>
    <dgm:cxn modelId="{D8F8E4E1-D817-AC41-AEE5-2D9E99041C81}" type="presParOf" srcId="{5BDD74DA-5806-42E7-9A83-98F9D4E39BB9}" destId="{8C0E89C2-347D-43DC-BB91-FED4272F88CF}" srcOrd="1" destOrd="0" presId="urn:microsoft.com/office/officeart/2018/5/layout/IconCircleLabelList"/>
    <dgm:cxn modelId="{CA6E4B3E-F87D-BF4E-B4A9-9D5483D3F403}" type="presParOf" srcId="{5BDD74DA-5806-42E7-9A83-98F9D4E39BB9}" destId="{48FEE67B-BADD-4152-9395-A12644801DF8}" srcOrd="2" destOrd="0" presId="urn:microsoft.com/office/officeart/2018/5/layout/IconCircleLabelList"/>
    <dgm:cxn modelId="{5D55360C-1F19-2747-86FD-A967A7900BAA}" type="presParOf" srcId="{5BDD74DA-5806-42E7-9A83-98F9D4E39BB9}" destId="{464571F4-36CE-4ACB-922B-A92AB0BD9EA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62910E-72EF-5544-A84B-6B596D807C22}"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1CE972E1-1968-6145-A0DB-EB2EFD17784E}">
      <dgm:prSet phldrT="[Text]"/>
      <dgm:spPr>
        <a:solidFill>
          <a:schemeClr val="accent1">
            <a:lumMod val="50000"/>
          </a:schemeClr>
        </a:solidFill>
        <a:ln>
          <a:solidFill>
            <a:schemeClr val="accent1">
              <a:lumMod val="50000"/>
            </a:schemeClr>
          </a:solidFill>
        </a:ln>
      </dgm:spPr>
      <dgm:t>
        <a:bodyPr/>
        <a:lstStyle/>
        <a:p>
          <a:r>
            <a:rPr lang="en-US" dirty="0"/>
            <a:t>Benevolent</a:t>
          </a:r>
        </a:p>
      </dgm:t>
    </dgm:pt>
    <dgm:pt modelId="{270A1D0A-5662-B34A-80CC-E4BD79226866}" type="parTrans" cxnId="{CF3FAB0A-F2A3-2D4C-949A-5FBF7FC2ACE8}">
      <dgm:prSet/>
      <dgm:spPr/>
      <dgm:t>
        <a:bodyPr/>
        <a:lstStyle/>
        <a:p>
          <a:endParaRPr lang="en-US"/>
        </a:p>
      </dgm:t>
    </dgm:pt>
    <dgm:pt modelId="{FCF235AA-80D7-7944-824B-719137FB7DBE}" type="sibTrans" cxnId="{CF3FAB0A-F2A3-2D4C-949A-5FBF7FC2ACE8}">
      <dgm:prSet/>
      <dgm:spPr/>
      <dgm:t>
        <a:bodyPr/>
        <a:lstStyle/>
        <a:p>
          <a:endParaRPr lang="en-US"/>
        </a:p>
      </dgm:t>
    </dgm:pt>
    <dgm:pt modelId="{013B99BC-7824-4B4D-B32F-5A2298C33975}">
      <dgm:prSet phldrT="[Text]"/>
      <dgm:spPr>
        <a:solidFill>
          <a:schemeClr val="accent1">
            <a:lumMod val="50000"/>
          </a:schemeClr>
        </a:solidFill>
        <a:ln>
          <a:solidFill>
            <a:schemeClr val="accent1">
              <a:lumMod val="50000"/>
            </a:schemeClr>
          </a:solidFill>
        </a:ln>
      </dgm:spPr>
      <dgm:t>
        <a:bodyPr/>
        <a:lstStyle/>
        <a:p>
          <a:r>
            <a:rPr lang="en-US" dirty="0"/>
            <a:t>Reliable</a:t>
          </a:r>
        </a:p>
      </dgm:t>
    </dgm:pt>
    <dgm:pt modelId="{E6C1B9EE-6C49-5A4D-B995-EA8569B88A98}" type="parTrans" cxnId="{7E855A5A-2E8E-AB4C-BBD9-F54DFA6EED8B}">
      <dgm:prSet/>
      <dgm:spPr/>
      <dgm:t>
        <a:bodyPr/>
        <a:lstStyle/>
        <a:p>
          <a:endParaRPr lang="en-US"/>
        </a:p>
      </dgm:t>
    </dgm:pt>
    <dgm:pt modelId="{F2986738-681D-B548-9773-E732A03125DB}" type="sibTrans" cxnId="{7E855A5A-2E8E-AB4C-BBD9-F54DFA6EED8B}">
      <dgm:prSet/>
      <dgm:spPr/>
      <dgm:t>
        <a:bodyPr/>
        <a:lstStyle/>
        <a:p>
          <a:endParaRPr lang="en-US"/>
        </a:p>
      </dgm:t>
    </dgm:pt>
    <dgm:pt modelId="{BB379A31-AA10-D84F-AB60-D981C81CF4C9}">
      <dgm:prSet phldrT="[Text]"/>
      <dgm:spPr>
        <a:solidFill>
          <a:schemeClr val="accent1">
            <a:lumMod val="50000"/>
          </a:schemeClr>
        </a:solidFill>
        <a:ln>
          <a:solidFill>
            <a:schemeClr val="accent1">
              <a:lumMod val="50000"/>
            </a:schemeClr>
          </a:solidFill>
        </a:ln>
      </dgm:spPr>
      <dgm:t>
        <a:bodyPr/>
        <a:lstStyle/>
        <a:p>
          <a:r>
            <a:rPr lang="en-US" dirty="0"/>
            <a:t>Competent</a:t>
          </a:r>
        </a:p>
      </dgm:t>
    </dgm:pt>
    <dgm:pt modelId="{B225B324-ED28-AA4D-A054-C75BAA3FF44D}" type="parTrans" cxnId="{09B573CF-ECD1-244B-9CEC-9093934B3D91}">
      <dgm:prSet/>
      <dgm:spPr/>
      <dgm:t>
        <a:bodyPr/>
        <a:lstStyle/>
        <a:p>
          <a:endParaRPr lang="en-US"/>
        </a:p>
      </dgm:t>
    </dgm:pt>
    <dgm:pt modelId="{67E00A2C-859B-6043-847B-E59150B84D6B}" type="sibTrans" cxnId="{09B573CF-ECD1-244B-9CEC-9093934B3D91}">
      <dgm:prSet/>
      <dgm:spPr/>
      <dgm:t>
        <a:bodyPr/>
        <a:lstStyle/>
        <a:p>
          <a:endParaRPr lang="en-US"/>
        </a:p>
      </dgm:t>
    </dgm:pt>
    <dgm:pt modelId="{B97CC441-5F92-8F48-96A4-38A453449741}">
      <dgm:prSet phldrT="[Text]"/>
      <dgm:spPr>
        <a:solidFill>
          <a:schemeClr val="accent1">
            <a:lumMod val="50000"/>
          </a:schemeClr>
        </a:solidFill>
        <a:ln>
          <a:solidFill>
            <a:schemeClr val="accent1">
              <a:lumMod val="50000"/>
            </a:schemeClr>
          </a:solidFill>
        </a:ln>
      </dgm:spPr>
      <dgm:t>
        <a:bodyPr/>
        <a:lstStyle/>
        <a:p>
          <a:r>
            <a:rPr lang="en-US" dirty="0"/>
            <a:t>Honest</a:t>
          </a:r>
        </a:p>
      </dgm:t>
    </dgm:pt>
    <dgm:pt modelId="{EE259172-DF35-8A4B-8C71-120C7BE6B2AD}" type="parTrans" cxnId="{371CAB68-9D9D-2247-BAD9-BF64A19519E8}">
      <dgm:prSet/>
      <dgm:spPr/>
      <dgm:t>
        <a:bodyPr/>
        <a:lstStyle/>
        <a:p>
          <a:endParaRPr lang="en-US"/>
        </a:p>
      </dgm:t>
    </dgm:pt>
    <dgm:pt modelId="{3FCF0B0B-D456-4E46-8A8F-11C0B294F49C}" type="sibTrans" cxnId="{371CAB68-9D9D-2247-BAD9-BF64A19519E8}">
      <dgm:prSet/>
      <dgm:spPr/>
      <dgm:t>
        <a:bodyPr/>
        <a:lstStyle/>
        <a:p>
          <a:endParaRPr lang="en-US"/>
        </a:p>
      </dgm:t>
    </dgm:pt>
    <dgm:pt modelId="{DF15FDEA-CFF4-F54B-8AB7-AD29E7908C00}">
      <dgm:prSet phldrT="[Text]"/>
      <dgm:spPr>
        <a:solidFill>
          <a:schemeClr val="accent1">
            <a:lumMod val="50000"/>
          </a:schemeClr>
        </a:solidFill>
        <a:ln>
          <a:solidFill>
            <a:schemeClr val="accent1">
              <a:lumMod val="50000"/>
            </a:schemeClr>
          </a:solidFill>
        </a:ln>
      </dgm:spPr>
      <dgm:t>
        <a:bodyPr/>
        <a:lstStyle/>
        <a:p>
          <a:r>
            <a:rPr lang="en-US" dirty="0"/>
            <a:t>Open</a:t>
          </a:r>
        </a:p>
      </dgm:t>
    </dgm:pt>
    <dgm:pt modelId="{639A57E2-249C-514E-969F-FCEB6B88A4C7}" type="parTrans" cxnId="{EACEBB66-E13C-7544-A520-94751B8EF3DE}">
      <dgm:prSet/>
      <dgm:spPr/>
      <dgm:t>
        <a:bodyPr/>
        <a:lstStyle/>
        <a:p>
          <a:endParaRPr lang="en-US"/>
        </a:p>
      </dgm:t>
    </dgm:pt>
    <dgm:pt modelId="{813BAFF1-9CA5-664A-AF60-A63B9CFA1EB0}" type="sibTrans" cxnId="{EACEBB66-E13C-7544-A520-94751B8EF3DE}">
      <dgm:prSet/>
      <dgm:spPr/>
      <dgm:t>
        <a:bodyPr/>
        <a:lstStyle/>
        <a:p>
          <a:endParaRPr lang="en-US"/>
        </a:p>
      </dgm:t>
    </dgm:pt>
    <dgm:pt modelId="{960FB0B0-2C0A-2048-8924-C480A8080875}" type="pres">
      <dgm:prSet presAssocID="{FD62910E-72EF-5544-A84B-6B596D807C22}" presName="cycle" presStyleCnt="0">
        <dgm:presLayoutVars>
          <dgm:dir/>
          <dgm:resizeHandles val="exact"/>
        </dgm:presLayoutVars>
      </dgm:prSet>
      <dgm:spPr/>
    </dgm:pt>
    <dgm:pt modelId="{368B8E0C-C89A-0342-BF47-143D0DFC317A}" type="pres">
      <dgm:prSet presAssocID="{1CE972E1-1968-6145-A0DB-EB2EFD17784E}" presName="node" presStyleLbl="node1" presStyleIdx="0" presStyleCnt="5">
        <dgm:presLayoutVars>
          <dgm:bulletEnabled val="1"/>
        </dgm:presLayoutVars>
      </dgm:prSet>
      <dgm:spPr/>
    </dgm:pt>
    <dgm:pt modelId="{D7B5C0DC-82E0-4342-9B8A-E2FAA890D585}" type="pres">
      <dgm:prSet presAssocID="{1CE972E1-1968-6145-A0DB-EB2EFD17784E}" presName="spNode" presStyleCnt="0"/>
      <dgm:spPr/>
    </dgm:pt>
    <dgm:pt modelId="{400C2BD6-8078-6042-B864-EC7ED22AC536}" type="pres">
      <dgm:prSet presAssocID="{FCF235AA-80D7-7944-824B-719137FB7DBE}" presName="sibTrans" presStyleLbl="sibTrans1D1" presStyleIdx="0" presStyleCnt="5"/>
      <dgm:spPr/>
    </dgm:pt>
    <dgm:pt modelId="{B94FF713-7346-6246-BF69-667C1AB77BD4}" type="pres">
      <dgm:prSet presAssocID="{013B99BC-7824-4B4D-B32F-5A2298C33975}" presName="node" presStyleLbl="node1" presStyleIdx="1" presStyleCnt="5">
        <dgm:presLayoutVars>
          <dgm:bulletEnabled val="1"/>
        </dgm:presLayoutVars>
      </dgm:prSet>
      <dgm:spPr/>
    </dgm:pt>
    <dgm:pt modelId="{85C6E185-803B-C648-977F-A2EC7B918AD3}" type="pres">
      <dgm:prSet presAssocID="{013B99BC-7824-4B4D-B32F-5A2298C33975}" presName="spNode" presStyleCnt="0"/>
      <dgm:spPr/>
    </dgm:pt>
    <dgm:pt modelId="{884055EE-BEB9-A04C-BD77-FC5C33AA2E67}" type="pres">
      <dgm:prSet presAssocID="{F2986738-681D-B548-9773-E732A03125DB}" presName="sibTrans" presStyleLbl="sibTrans1D1" presStyleIdx="1" presStyleCnt="5"/>
      <dgm:spPr/>
    </dgm:pt>
    <dgm:pt modelId="{507E6DC9-BADB-8F4B-A52A-B8D3B01B470C}" type="pres">
      <dgm:prSet presAssocID="{BB379A31-AA10-D84F-AB60-D981C81CF4C9}" presName="node" presStyleLbl="node1" presStyleIdx="2" presStyleCnt="5">
        <dgm:presLayoutVars>
          <dgm:bulletEnabled val="1"/>
        </dgm:presLayoutVars>
      </dgm:prSet>
      <dgm:spPr/>
    </dgm:pt>
    <dgm:pt modelId="{6DA95C73-30B7-E44C-A4F8-6B7C7419C98F}" type="pres">
      <dgm:prSet presAssocID="{BB379A31-AA10-D84F-AB60-D981C81CF4C9}" presName="spNode" presStyleCnt="0"/>
      <dgm:spPr/>
    </dgm:pt>
    <dgm:pt modelId="{A5BC1F5F-B859-624C-A15E-9E2039185326}" type="pres">
      <dgm:prSet presAssocID="{67E00A2C-859B-6043-847B-E59150B84D6B}" presName="sibTrans" presStyleLbl="sibTrans1D1" presStyleIdx="2" presStyleCnt="5"/>
      <dgm:spPr/>
    </dgm:pt>
    <dgm:pt modelId="{B23D29C9-29CE-5542-B847-4FE1A3901BF4}" type="pres">
      <dgm:prSet presAssocID="{B97CC441-5F92-8F48-96A4-38A453449741}" presName="node" presStyleLbl="node1" presStyleIdx="3" presStyleCnt="5">
        <dgm:presLayoutVars>
          <dgm:bulletEnabled val="1"/>
        </dgm:presLayoutVars>
      </dgm:prSet>
      <dgm:spPr/>
    </dgm:pt>
    <dgm:pt modelId="{8274D912-B7B3-8147-B32A-983AE40CD6F6}" type="pres">
      <dgm:prSet presAssocID="{B97CC441-5F92-8F48-96A4-38A453449741}" presName="spNode" presStyleCnt="0"/>
      <dgm:spPr/>
    </dgm:pt>
    <dgm:pt modelId="{F09E8141-2C15-B440-BA4E-C760AF63954C}" type="pres">
      <dgm:prSet presAssocID="{3FCF0B0B-D456-4E46-8A8F-11C0B294F49C}" presName="sibTrans" presStyleLbl="sibTrans1D1" presStyleIdx="3" presStyleCnt="5"/>
      <dgm:spPr/>
    </dgm:pt>
    <dgm:pt modelId="{DE650A40-3885-5448-A468-C0F57548B931}" type="pres">
      <dgm:prSet presAssocID="{DF15FDEA-CFF4-F54B-8AB7-AD29E7908C00}" presName="node" presStyleLbl="node1" presStyleIdx="4" presStyleCnt="5">
        <dgm:presLayoutVars>
          <dgm:bulletEnabled val="1"/>
        </dgm:presLayoutVars>
      </dgm:prSet>
      <dgm:spPr/>
    </dgm:pt>
    <dgm:pt modelId="{08DD8F2E-6B41-0F49-9305-8A328A5382EB}" type="pres">
      <dgm:prSet presAssocID="{DF15FDEA-CFF4-F54B-8AB7-AD29E7908C00}" presName="spNode" presStyleCnt="0"/>
      <dgm:spPr/>
    </dgm:pt>
    <dgm:pt modelId="{08E535F1-C9E0-004A-A780-4F661827248F}" type="pres">
      <dgm:prSet presAssocID="{813BAFF1-9CA5-664A-AF60-A63B9CFA1EB0}" presName="sibTrans" presStyleLbl="sibTrans1D1" presStyleIdx="4" presStyleCnt="5"/>
      <dgm:spPr/>
    </dgm:pt>
  </dgm:ptLst>
  <dgm:cxnLst>
    <dgm:cxn modelId="{4542D706-CB8B-B348-B511-362FC3F225F4}" type="presOf" srcId="{FCF235AA-80D7-7944-824B-719137FB7DBE}" destId="{400C2BD6-8078-6042-B864-EC7ED22AC536}" srcOrd="0" destOrd="0" presId="urn:microsoft.com/office/officeart/2005/8/layout/cycle6"/>
    <dgm:cxn modelId="{CF3FAB0A-F2A3-2D4C-949A-5FBF7FC2ACE8}" srcId="{FD62910E-72EF-5544-A84B-6B596D807C22}" destId="{1CE972E1-1968-6145-A0DB-EB2EFD17784E}" srcOrd="0" destOrd="0" parTransId="{270A1D0A-5662-B34A-80CC-E4BD79226866}" sibTransId="{FCF235AA-80D7-7944-824B-719137FB7DBE}"/>
    <dgm:cxn modelId="{B917D812-4C89-384C-839D-D50A1D0E0F7B}" type="presOf" srcId="{FD62910E-72EF-5544-A84B-6B596D807C22}" destId="{960FB0B0-2C0A-2048-8924-C480A8080875}" srcOrd="0" destOrd="0" presId="urn:microsoft.com/office/officeart/2005/8/layout/cycle6"/>
    <dgm:cxn modelId="{73AEBC1E-EDB2-5147-B7B2-4DD8A7344E4E}" type="presOf" srcId="{67E00A2C-859B-6043-847B-E59150B84D6B}" destId="{A5BC1F5F-B859-624C-A15E-9E2039185326}" srcOrd="0" destOrd="0" presId="urn:microsoft.com/office/officeart/2005/8/layout/cycle6"/>
    <dgm:cxn modelId="{51CDED28-D3C3-3C40-BEA2-732D39F84CE9}" type="presOf" srcId="{1CE972E1-1968-6145-A0DB-EB2EFD17784E}" destId="{368B8E0C-C89A-0342-BF47-143D0DFC317A}" srcOrd="0" destOrd="0" presId="urn:microsoft.com/office/officeart/2005/8/layout/cycle6"/>
    <dgm:cxn modelId="{A10EA92A-9D39-134D-B864-3ACE9694D0AD}" type="presOf" srcId="{3FCF0B0B-D456-4E46-8A8F-11C0B294F49C}" destId="{F09E8141-2C15-B440-BA4E-C760AF63954C}" srcOrd="0" destOrd="0" presId="urn:microsoft.com/office/officeart/2005/8/layout/cycle6"/>
    <dgm:cxn modelId="{F079AC32-EA80-E14A-81D6-2CC313987CD8}" type="presOf" srcId="{F2986738-681D-B548-9773-E732A03125DB}" destId="{884055EE-BEB9-A04C-BD77-FC5C33AA2E67}" srcOrd="0" destOrd="0" presId="urn:microsoft.com/office/officeart/2005/8/layout/cycle6"/>
    <dgm:cxn modelId="{00C1985D-167B-9C47-B05D-2FC47D7DEC4F}" type="presOf" srcId="{DF15FDEA-CFF4-F54B-8AB7-AD29E7908C00}" destId="{DE650A40-3885-5448-A468-C0F57548B931}" srcOrd="0" destOrd="0" presId="urn:microsoft.com/office/officeart/2005/8/layout/cycle6"/>
    <dgm:cxn modelId="{EACEBB66-E13C-7544-A520-94751B8EF3DE}" srcId="{FD62910E-72EF-5544-A84B-6B596D807C22}" destId="{DF15FDEA-CFF4-F54B-8AB7-AD29E7908C00}" srcOrd="4" destOrd="0" parTransId="{639A57E2-249C-514E-969F-FCEB6B88A4C7}" sibTransId="{813BAFF1-9CA5-664A-AF60-A63B9CFA1EB0}"/>
    <dgm:cxn modelId="{371CAB68-9D9D-2247-BAD9-BF64A19519E8}" srcId="{FD62910E-72EF-5544-A84B-6B596D807C22}" destId="{B97CC441-5F92-8F48-96A4-38A453449741}" srcOrd="3" destOrd="0" parTransId="{EE259172-DF35-8A4B-8C71-120C7BE6B2AD}" sibTransId="{3FCF0B0B-D456-4E46-8A8F-11C0B294F49C}"/>
    <dgm:cxn modelId="{8AD5784B-C416-5547-B0B2-2F4BD94FB623}" type="presOf" srcId="{B97CC441-5F92-8F48-96A4-38A453449741}" destId="{B23D29C9-29CE-5542-B847-4FE1A3901BF4}" srcOrd="0" destOrd="0" presId="urn:microsoft.com/office/officeart/2005/8/layout/cycle6"/>
    <dgm:cxn modelId="{61843070-9D50-974B-8F19-4776A9EC9CA6}" type="presOf" srcId="{013B99BC-7824-4B4D-B32F-5A2298C33975}" destId="{B94FF713-7346-6246-BF69-667C1AB77BD4}" srcOrd="0" destOrd="0" presId="urn:microsoft.com/office/officeart/2005/8/layout/cycle6"/>
    <dgm:cxn modelId="{7E855A5A-2E8E-AB4C-BBD9-F54DFA6EED8B}" srcId="{FD62910E-72EF-5544-A84B-6B596D807C22}" destId="{013B99BC-7824-4B4D-B32F-5A2298C33975}" srcOrd="1" destOrd="0" parTransId="{E6C1B9EE-6C49-5A4D-B995-EA8569B88A98}" sibTransId="{F2986738-681D-B548-9773-E732A03125DB}"/>
    <dgm:cxn modelId="{BEC09F88-0E5E-3E40-922C-140DE3AAEB0D}" type="presOf" srcId="{BB379A31-AA10-D84F-AB60-D981C81CF4C9}" destId="{507E6DC9-BADB-8F4B-A52A-B8D3B01B470C}" srcOrd="0" destOrd="0" presId="urn:microsoft.com/office/officeart/2005/8/layout/cycle6"/>
    <dgm:cxn modelId="{09B573CF-ECD1-244B-9CEC-9093934B3D91}" srcId="{FD62910E-72EF-5544-A84B-6B596D807C22}" destId="{BB379A31-AA10-D84F-AB60-D981C81CF4C9}" srcOrd="2" destOrd="0" parTransId="{B225B324-ED28-AA4D-A054-C75BAA3FF44D}" sibTransId="{67E00A2C-859B-6043-847B-E59150B84D6B}"/>
    <dgm:cxn modelId="{843B51F7-FAAC-E74E-A849-61D1A9601B96}" type="presOf" srcId="{813BAFF1-9CA5-664A-AF60-A63B9CFA1EB0}" destId="{08E535F1-C9E0-004A-A780-4F661827248F}" srcOrd="0" destOrd="0" presId="urn:microsoft.com/office/officeart/2005/8/layout/cycle6"/>
    <dgm:cxn modelId="{BAF6A67A-81E2-B048-AC6F-D73AEB03EA86}" type="presParOf" srcId="{960FB0B0-2C0A-2048-8924-C480A8080875}" destId="{368B8E0C-C89A-0342-BF47-143D0DFC317A}" srcOrd="0" destOrd="0" presId="urn:microsoft.com/office/officeart/2005/8/layout/cycle6"/>
    <dgm:cxn modelId="{9D21869A-EB52-1B49-A2A2-C97ADEBB492D}" type="presParOf" srcId="{960FB0B0-2C0A-2048-8924-C480A8080875}" destId="{D7B5C0DC-82E0-4342-9B8A-E2FAA890D585}" srcOrd="1" destOrd="0" presId="urn:microsoft.com/office/officeart/2005/8/layout/cycle6"/>
    <dgm:cxn modelId="{5D3F3B0D-5F80-A84D-8067-0B06F5D4ECA5}" type="presParOf" srcId="{960FB0B0-2C0A-2048-8924-C480A8080875}" destId="{400C2BD6-8078-6042-B864-EC7ED22AC536}" srcOrd="2" destOrd="0" presId="urn:microsoft.com/office/officeart/2005/8/layout/cycle6"/>
    <dgm:cxn modelId="{BE505A58-83AB-8248-9D44-4BB066E71424}" type="presParOf" srcId="{960FB0B0-2C0A-2048-8924-C480A8080875}" destId="{B94FF713-7346-6246-BF69-667C1AB77BD4}" srcOrd="3" destOrd="0" presId="urn:microsoft.com/office/officeart/2005/8/layout/cycle6"/>
    <dgm:cxn modelId="{F2126EAB-5375-4847-9EA2-6D67AD1E2767}" type="presParOf" srcId="{960FB0B0-2C0A-2048-8924-C480A8080875}" destId="{85C6E185-803B-C648-977F-A2EC7B918AD3}" srcOrd="4" destOrd="0" presId="urn:microsoft.com/office/officeart/2005/8/layout/cycle6"/>
    <dgm:cxn modelId="{3CDD2662-8B43-C34C-9D9B-50C24CAD6699}" type="presParOf" srcId="{960FB0B0-2C0A-2048-8924-C480A8080875}" destId="{884055EE-BEB9-A04C-BD77-FC5C33AA2E67}" srcOrd="5" destOrd="0" presId="urn:microsoft.com/office/officeart/2005/8/layout/cycle6"/>
    <dgm:cxn modelId="{CB101C9C-E1D5-E448-B50D-8C3BE7E96915}" type="presParOf" srcId="{960FB0B0-2C0A-2048-8924-C480A8080875}" destId="{507E6DC9-BADB-8F4B-A52A-B8D3B01B470C}" srcOrd="6" destOrd="0" presId="urn:microsoft.com/office/officeart/2005/8/layout/cycle6"/>
    <dgm:cxn modelId="{78678D96-48CD-AD4F-816E-7BFED0705A4F}" type="presParOf" srcId="{960FB0B0-2C0A-2048-8924-C480A8080875}" destId="{6DA95C73-30B7-E44C-A4F8-6B7C7419C98F}" srcOrd="7" destOrd="0" presId="urn:microsoft.com/office/officeart/2005/8/layout/cycle6"/>
    <dgm:cxn modelId="{9E3BDFA4-8EE3-D74A-B578-BB0FFAE2A2AA}" type="presParOf" srcId="{960FB0B0-2C0A-2048-8924-C480A8080875}" destId="{A5BC1F5F-B859-624C-A15E-9E2039185326}" srcOrd="8" destOrd="0" presId="urn:microsoft.com/office/officeart/2005/8/layout/cycle6"/>
    <dgm:cxn modelId="{BA569B1E-C4BE-994B-8A9A-8B95760FB1A8}" type="presParOf" srcId="{960FB0B0-2C0A-2048-8924-C480A8080875}" destId="{B23D29C9-29CE-5542-B847-4FE1A3901BF4}" srcOrd="9" destOrd="0" presId="urn:microsoft.com/office/officeart/2005/8/layout/cycle6"/>
    <dgm:cxn modelId="{123E814E-9C5A-8643-A886-5509F5E272FE}" type="presParOf" srcId="{960FB0B0-2C0A-2048-8924-C480A8080875}" destId="{8274D912-B7B3-8147-B32A-983AE40CD6F6}" srcOrd="10" destOrd="0" presId="urn:microsoft.com/office/officeart/2005/8/layout/cycle6"/>
    <dgm:cxn modelId="{F95B05A4-17F1-4B4F-A2C7-D07A338DC612}" type="presParOf" srcId="{960FB0B0-2C0A-2048-8924-C480A8080875}" destId="{F09E8141-2C15-B440-BA4E-C760AF63954C}" srcOrd="11" destOrd="0" presId="urn:microsoft.com/office/officeart/2005/8/layout/cycle6"/>
    <dgm:cxn modelId="{D12B8DB5-D016-E440-AB31-382C0E4E5BFE}" type="presParOf" srcId="{960FB0B0-2C0A-2048-8924-C480A8080875}" destId="{DE650A40-3885-5448-A468-C0F57548B931}" srcOrd="12" destOrd="0" presId="urn:microsoft.com/office/officeart/2005/8/layout/cycle6"/>
    <dgm:cxn modelId="{9A85B435-2A37-E346-B714-E781A64E04DA}" type="presParOf" srcId="{960FB0B0-2C0A-2048-8924-C480A8080875}" destId="{08DD8F2E-6B41-0F49-9305-8A328A5382EB}" srcOrd="13" destOrd="0" presId="urn:microsoft.com/office/officeart/2005/8/layout/cycle6"/>
    <dgm:cxn modelId="{3435F8B4-BEF6-E74B-B463-A4633A80E52B}" type="presParOf" srcId="{960FB0B0-2C0A-2048-8924-C480A8080875}" destId="{08E535F1-C9E0-004A-A780-4F661827248F}"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AC0D6-DE43-844C-8463-6D4D439D4B70}">
      <dsp:nvSpPr>
        <dsp:cNvPr id="0" name=""/>
        <dsp:cNvSpPr/>
      </dsp:nvSpPr>
      <dsp:spPr>
        <a:xfrm>
          <a:off x="8493" y="901335"/>
          <a:ext cx="2048477" cy="614543"/>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libri" panose="020F0502020204030204" pitchFamily="34" charset="0"/>
              <a:cs typeface="Calibri" panose="020F0502020204030204" pitchFamily="34" charset="0"/>
            </a:rPr>
            <a:t>Define</a:t>
          </a:r>
        </a:p>
      </dsp:txBody>
      <dsp:txXfrm>
        <a:off x="192856" y="901335"/>
        <a:ext cx="1679751" cy="614543"/>
      </dsp:txXfrm>
    </dsp:sp>
    <dsp:sp modelId="{A78FD1F0-D25D-1548-B10A-10976586F639}">
      <dsp:nvSpPr>
        <dsp:cNvPr id="0" name=""/>
        <dsp:cNvSpPr/>
      </dsp:nvSpPr>
      <dsp:spPr>
        <a:xfrm>
          <a:off x="8493" y="1515878"/>
          <a:ext cx="1864114" cy="208946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marL="0" lvl="0" indent="0" algn="l"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Define trust for the Family-Professional Partnership</a:t>
          </a:r>
        </a:p>
      </dsp:txBody>
      <dsp:txXfrm>
        <a:off x="8493" y="1515878"/>
        <a:ext cx="1864114" cy="2089463"/>
      </dsp:txXfrm>
    </dsp:sp>
    <dsp:sp modelId="{B0EE23EB-50A6-2F43-9631-EE4B50F5FE56}">
      <dsp:nvSpPr>
        <dsp:cNvPr id="0" name=""/>
        <dsp:cNvSpPr/>
      </dsp:nvSpPr>
      <dsp:spPr>
        <a:xfrm>
          <a:off x="2006727" y="901335"/>
          <a:ext cx="2048477" cy="614543"/>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libri" panose="020F0502020204030204" pitchFamily="34" charset="0"/>
              <a:cs typeface="Calibri" panose="020F0502020204030204" pitchFamily="34" charset="0"/>
            </a:rPr>
            <a:t>Understand</a:t>
          </a:r>
        </a:p>
      </dsp:txBody>
      <dsp:txXfrm>
        <a:off x="2191090" y="901335"/>
        <a:ext cx="1679751" cy="614543"/>
      </dsp:txXfrm>
    </dsp:sp>
    <dsp:sp modelId="{5EB19776-1F75-CF46-8A12-487D525E7CDD}">
      <dsp:nvSpPr>
        <dsp:cNvPr id="0" name=""/>
        <dsp:cNvSpPr/>
      </dsp:nvSpPr>
      <dsp:spPr>
        <a:xfrm>
          <a:off x="2006727" y="1515878"/>
          <a:ext cx="1864114" cy="208946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marL="0" lvl="0" indent="0" algn="l"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Understand the importance of trust</a:t>
          </a:r>
        </a:p>
      </dsp:txBody>
      <dsp:txXfrm>
        <a:off x="2006727" y="1515878"/>
        <a:ext cx="1864114" cy="2089463"/>
      </dsp:txXfrm>
    </dsp:sp>
    <dsp:sp modelId="{531CF1B6-F3BA-1D4E-B5B9-398DBC2E857C}">
      <dsp:nvSpPr>
        <dsp:cNvPr id="0" name=""/>
        <dsp:cNvSpPr/>
      </dsp:nvSpPr>
      <dsp:spPr>
        <a:xfrm>
          <a:off x="4004961" y="901335"/>
          <a:ext cx="2048477" cy="614543"/>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libri" panose="020F0502020204030204" pitchFamily="34" charset="0"/>
              <a:cs typeface="Calibri" panose="020F0502020204030204" pitchFamily="34" charset="0"/>
            </a:rPr>
            <a:t>Identify</a:t>
          </a:r>
        </a:p>
      </dsp:txBody>
      <dsp:txXfrm>
        <a:off x="4189324" y="901335"/>
        <a:ext cx="1679751" cy="614543"/>
      </dsp:txXfrm>
    </dsp:sp>
    <dsp:sp modelId="{F1387118-8C41-6E44-BB91-B7F191507F14}">
      <dsp:nvSpPr>
        <dsp:cNvPr id="0" name=""/>
        <dsp:cNvSpPr/>
      </dsp:nvSpPr>
      <dsp:spPr>
        <a:xfrm>
          <a:off x="4004961" y="1515878"/>
          <a:ext cx="1864114" cy="208946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marL="0" lvl="0" indent="0" algn="l"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Identify the barriers to trust</a:t>
          </a:r>
        </a:p>
      </dsp:txBody>
      <dsp:txXfrm>
        <a:off x="4004961" y="1515878"/>
        <a:ext cx="1864114" cy="2089463"/>
      </dsp:txXfrm>
    </dsp:sp>
    <dsp:sp modelId="{8AC73FA6-DBBB-3F4E-970F-8A4E59D7673D}">
      <dsp:nvSpPr>
        <dsp:cNvPr id="0" name=""/>
        <dsp:cNvSpPr/>
      </dsp:nvSpPr>
      <dsp:spPr>
        <a:xfrm>
          <a:off x="6003195" y="901335"/>
          <a:ext cx="2048477" cy="614543"/>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libri" panose="020F0502020204030204" pitchFamily="34" charset="0"/>
              <a:cs typeface="Calibri" panose="020F0502020204030204" pitchFamily="34" charset="0"/>
            </a:rPr>
            <a:t>Describe</a:t>
          </a:r>
        </a:p>
      </dsp:txBody>
      <dsp:txXfrm>
        <a:off x="6187558" y="901335"/>
        <a:ext cx="1679751" cy="614543"/>
      </dsp:txXfrm>
    </dsp:sp>
    <dsp:sp modelId="{0DDE8907-9296-7843-A792-0EAC218B28F4}">
      <dsp:nvSpPr>
        <dsp:cNvPr id="0" name=""/>
        <dsp:cNvSpPr/>
      </dsp:nvSpPr>
      <dsp:spPr>
        <a:xfrm>
          <a:off x="6003195" y="1515878"/>
          <a:ext cx="1864114" cy="208946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marL="0" lvl="0" indent="0" algn="l"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Describe the relationship between trust and conflict</a:t>
          </a:r>
        </a:p>
      </dsp:txBody>
      <dsp:txXfrm>
        <a:off x="6003195" y="1515878"/>
        <a:ext cx="1864114" cy="2089463"/>
      </dsp:txXfrm>
    </dsp:sp>
    <dsp:sp modelId="{DC8DA9FB-126B-884E-A526-D8647D3F2B8A}">
      <dsp:nvSpPr>
        <dsp:cNvPr id="0" name=""/>
        <dsp:cNvSpPr/>
      </dsp:nvSpPr>
      <dsp:spPr>
        <a:xfrm>
          <a:off x="8001429" y="901335"/>
          <a:ext cx="2048477" cy="614543"/>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5879" tIns="75879" rIns="75879" bIns="75879"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Calibri" panose="020F0502020204030204" pitchFamily="34" charset="0"/>
              <a:cs typeface="Calibri" panose="020F0502020204030204" pitchFamily="34" charset="0"/>
            </a:rPr>
            <a:t>Apply</a:t>
          </a:r>
        </a:p>
      </dsp:txBody>
      <dsp:txXfrm>
        <a:off x="8185792" y="901335"/>
        <a:ext cx="1679751" cy="614543"/>
      </dsp:txXfrm>
    </dsp:sp>
    <dsp:sp modelId="{B03D419B-11CE-CD4A-912B-416E76D8ED8F}">
      <dsp:nvSpPr>
        <dsp:cNvPr id="0" name=""/>
        <dsp:cNvSpPr/>
      </dsp:nvSpPr>
      <dsp:spPr>
        <a:xfrm>
          <a:off x="8001429" y="1515878"/>
          <a:ext cx="1864114" cy="2089463"/>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7306" tIns="147306" rIns="147306" bIns="294613" numCol="1" spcCol="1270" anchor="t" anchorCtr="0">
          <a:noAutofit/>
        </a:bodyPr>
        <a:lstStyle/>
        <a:p>
          <a:pPr marL="0" lvl="0" indent="0" algn="l"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Apply strategies used to develop and nurture trust</a:t>
          </a:r>
        </a:p>
      </dsp:txBody>
      <dsp:txXfrm>
        <a:off x="8001429" y="1515878"/>
        <a:ext cx="1864114" cy="2089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45BED-4988-1B4D-A258-3E1B7B188BFE}">
      <dsp:nvSpPr>
        <dsp:cNvPr id="0" name=""/>
        <dsp:cNvSpPr/>
      </dsp:nvSpPr>
      <dsp:spPr>
        <a:xfrm>
          <a:off x="0" y="0"/>
          <a:ext cx="100583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B6FA5CF-0FF8-C041-8D10-835D4154DD74}">
      <dsp:nvSpPr>
        <dsp:cNvPr id="0" name=""/>
        <dsp:cNvSpPr/>
      </dsp:nvSpPr>
      <dsp:spPr>
        <a:xfrm>
          <a:off x="0" y="0"/>
          <a:ext cx="10058399" cy="93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How my background led me here</a:t>
          </a:r>
        </a:p>
      </dsp:txBody>
      <dsp:txXfrm>
        <a:off x="0" y="0"/>
        <a:ext cx="10058399" cy="931403"/>
      </dsp:txXfrm>
    </dsp:sp>
    <dsp:sp modelId="{41B9CCF9-CE2E-854B-92AA-02AC5EAB3378}">
      <dsp:nvSpPr>
        <dsp:cNvPr id="0" name=""/>
        <dsp:cNvSpPr/>
      </dsp:nvSpPr>
      <dsp:spPr>
        <a:xfrm>
          <a:off x="0" y="931403"/>
          <a:ext cx="100583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F7D7C58-7BC7-424E-8630-E8FB034DA99A}">
      <dsp:nvSpPr>
        <dsp:cNvPr id="0" name=""/>
        <dsp:cNvSpPr/>
      </dsp:nvSpPr>
      <dsp:spPr>
        <a:xfrm>
          <a:off x="0" y="931403"/>
          <a:ext cx="10058399" cy="93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The family-professional partnership</a:t>
          </a:r>
        </a:p>
      </dsp:txBody>
      <dsp:txXfrm>
        <a:off x="0" y="931403"/>
        <a:ext cx="10058399" cy="931403"/>
      </dsp:txXfrm>
    </dsp:sp>
    <dsp:sp modelId="{98E2838A-FB9A-B949-96EE-1D4EC953ECAD}">
      <dsp:nvSpPr>
        <dsp:cNvPr id="0" name=""/>
        <dsp:cNvSpPr/>
      </dsp:nvSpPr>
      <dsp:spPr>
        <a:xfrm>
          <a:off x="0" y="1862806"/>
          <a:ext cx="100583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EFC5D72-6C28-1D47-B5B4-4DA7BB0FD5AB}">
      <dsp:nvSpPr>
        <dsp:cNvPr id="0" name=""/>
        <dsp:cNvSpPr/>
      </dsp:nvSpPr>
      <dsp:spPr>
        <a:xfrm>
          <a:off x="0" y="1862806"/>
          <a:ext cx="10058399" cy="93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Families/parents and teacher/educator will be used interchangeably</a:t>
          </a:r>
        </a:p>
      </dsp:txBody>
      <dsp:txXfrm>
        <a:off x="0" y="1862806"/>
        <a:ext cx="10058399" cy="931403"/>
      </dsp:txXfrm>
    </dsp:sp>
    <dsp:sp modelId="{2E283F68-4B32-9D4D-BC6B-CD892498BAAC}">
      <dsp:nvSpPr>
        <dsp:cNvPr id="0" name=""/>
        <dsp:cNvSpPr/>
      </dsp:nvSpPr>
      <dsp:spPr>
        <a:xfrm>
          <a:off x="0" y="2794209"/>
          <a:ext cx="100583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C6B07E9-04E8-DC4A-B945-4A5137C59662}">
      <dsp:nvSpPr>
        <dsp:cNvPr id="0" name=""/>
        <dsp:cNvSpPr/>
      </dsp:nvSpPr>
      <dsp:spPr>
        <a:xfrm>
          <a:off x="0" y="2794209"/>
          <a:ext cx="10058399" cy="93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Students should always be considered the first and most important member of this partnership</a:t>
          </a:r>
        </a:p>
      </dsp:txBody>
      <dsp:txXfrm>
        <a:off x="0" y="2794209"/>
        <a:ext cx="10058399" cy="9314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56A03-6AA7-4CF7-8225-4E68A05447E0}">
      <dsp:nvSpPr>
        <dsp:cNvPr id="0" name=""/>
        <dsp:cNvSpPr/>
      </dsp:nvSpPr>
      <dsp:spPr>
        <a:xfrm>
          <a:off x="0" y="849991"/>
          <a:ext cx="5906181" cy="156921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C59EA5-9058-461E-8032-FC607DB5AE02}">
      <dsp:nvSpPr>
        <dsp:cNvPr id="0" name=""/>
        <dsp:cNvSpPr/>
      </dsp:nvSpPr>
      <dsp:spPr>
        <a:xfrm>
          <a:off x="474687" y="1203065"/>
          <a:ext cx="863068" cy="8630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C5FEEF-A621-4E1A-BB16-919570CA3A0C}">
      <dsp:nvSpPr>
        <dsp:cNvPr id="0" name=""/>
        <dsp:cNvSpPr/>
      </dsp:nvSpPr>
      <dsp:spPr>
        <a:xfrm>
          <a:off x="1812443" y="849991"/>
          <a:ext cx="4093737" cy="156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075" tIns="166075" rIns="166075" bIns="166075"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Calibri" panose="020F0502020204030204" pitchFamily="34" charset="0"/>
              <a:cs typeface="Calibri" panose="020F0502020204030204" pitchFamily="34" charset="0"/>
            </a:rPr>
            <a:t>Repeatedly identified in research about the family-professional partnership</a:t>
          </a:r>
        </a:p>
      </dsp:txBody>
      <dsp:txXfrm>
        <a:off x="1812443" y="849991"/>
        <a:ext cx="4093737" cy="1569215"/>
      </dsp:txXfrm>
    </dsp:sp>
    <dsp:sp modelId="{46762928-3CF9-4BED-A37A-BA41626D310D}">
      <dsp:nvSpPr>
        <dsp:cNvPr id="0" name=""/>
        <dsp:cNvSpPr/>
      </dsp:nvSpPr>
      <dsp:spPr>
        <a:xfrm>
          <a:off x="0" y="2811510"/>
          <a:ext cx="5906181" cy="156921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4B3E85-6D3B-4BD5-8FD1-8E211E112785}">
      <dsp:nvSpPr>
        <dsp:cNvPr id="0" name=""/>
        <dsp:cNvSpPr/>
      </dsp:nvSpPr>
      <dsp:spPr>
        <a:xfrm>
          <a:off x="474687" y="3164584"/>
          <a:ext cx="863068" cy="8630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17600F-5074-46AE-BAE9-95BBC91FA27F}">
      <dsp:nvSpPr>
        <dsp:cNvPr id="0" name=""/>
        <dsp:cNvSpPr/>
      </dsp:nvSpPr>
      <dsp:spPr>
        <a:xfrm>
          <a:off x="1812443" y="2811510"/>
          <a:ext cx="4093737" cy="156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075" tIns="166075" rIns="166075" bIns="166075"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Calibri" panose="020F0502020204030204" pitchFamily="34" charset="0"/>
              <a:cs typeface="Calibri" panose="020F0502020204030204" pitchFamily="34" charset="0"/>
            </a:rPr>
            <a:t>Can escalate or deescalate conflict</a:t>
          </a:r>
        </a:p>
      </dsp:txBody>
      <dsp:txXfrm>
        <a:off x="1812443" y="2811510"/>
        <a:ext cx="4093737" cy="15692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0F1F6-E6D1-4ADB-8548-AC377E74899F}">
      <dsp:nvSpPr>
        <dsp:cNvPr id="0" name=""/>
        <dsp:cNvSpPr/>
      </dsp:nvSpPr>
      <dsp:spPr>
        <a:xfrm>
          <a:off x="616949" y="310305"/>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3A3B3A-B1ED-4F13-8EE0-C49B6EF54145}">
      <dsp:nvSpPr>
        <dsp:cNvPr id="0" name=""/>
        <dsp:cNvSpPr/>
      </dsp:nvSpPr>
      <dsp:spPr>
        <a:xfrm>
          <a:off x="1004512" y="697868"/>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7F03A6-DA34-43B4-8188-CA0B5FA68C0E}">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dirty="0">
              <a:latin typeface="Calibri" panose="020F0502020204030204" pitchFamily="34" charset="0"/>
              <a:cs typeface="Calibri" panose="020F0502020204030204" pitchFamily="34" charset="0"/>
            </a:rPr>
            <a:t>cognitive</a:t>
          </a:r>
        </a:p>
      </dsp:txBody>
      <dsp:txXfrm>
        <a:off x="35606" y="2695306"/>
        <a:ext cx="2981250" cy="720000"/>
      </dsp:txXfrm>
    </dsp:sp>
    <dsp:sp modelId="{631C988C-3EDD-4C9C-8086-DBE737F844E3}">
      <dsp:nvSpPr>
        <dsp:cNvPr id="0" name=""/>
        <dsp:cNvSpPr/>
      </dsp:nvSpPr>
      <dsp:spPr>
        <a:xfrm>
          <a:off x="4119918" y="310305"/>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756376-8787-4144-90AA-9B2DBCAA1EEF}">
      <dsp:nvSpPr>
        <dsp:cNvPr id="0" name=""/>
        <dsp:cNvSpPr/>
      </dsp:nvSpPr>
      <dsp:spPr>
        <a:xfrm>
          <a:off x="4507481" y="697868"/>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C86D94-6018-4DA5-90A7-E9A57AB8E9C1}">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dirty="0">
              <a:latin typeface="Calibri" panose="020F0502020204030204" pitchFamily="34" charset="0"/>
              <a:cs typeface="Calibri" panose="020F0502020204030204" pitchFamily="34" charset="0"/>
            </a:rPr>
            <a:t>affective</a:t>
          </a:r>
        </a:p>
      </dsp:txBody>
      <dsp:txXfrm>
        <a:off x="3538574" y="2695306"/>
        <a:ext cx="2981250" cy="720000"/>
      </dsp:txXfrm>
    </dsp:sp>
    <dsp:sp modelId="{6685C32B-0F3B-44A3-B306-61987F2737E9}">
      <dsp:nvSpPr>
        <dsp:cNvPr id="0" name=""/>
        <dsp:cNvSpPr/>
      </dsp:nvSpPr>
      <dsp:spPr>
        <a:xfrm>
          <a:off x="7622887" y="310305"/>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0E89C2-347D-43DC-BB91-FED4272F88CF}">
      <dsp:nvSpPr>
        <dsp:cNvPr id="0" name=""/>
        <dsp:cNvSpPr/>
      </dsp:nvSpPr>
      <dsp:spPr>
        <a:xfrm>
          <a:off x="8010450" y="697868"/>
          <a:ext cx="1043437" cy="104343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4571F4-36CE-4ACB-922B-A92AB0BD9EA9}">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dirty="0">
              <a:latin typeface="Calibri" panose="020F0502020204030204" pitchFamily="34" charset="0"/>
              <a:cs typeface="Calibri" panose="020F0502020204030204" pitchFamily="34" charset="0"/>
            </a:rPr>
            <a:t>behavioral</a:t>
          </a:r>
        </a:p>
      </dsp:txBody>
      <dsp:txXfrm>
        <a:off x="7041543" y="2695306"/>
        <a:ext cx="29812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B8E0C-C89A-0342-BF47-143D0DFC317A}">
      <dsp:nvSpPr>
        <dsp:cNvPr id="0" name=""/>
        <dsp:cNvSpPr/>
      </dsp:nvSpPr>
      <dsp:spPr>
        <a:xfrm>
          <a:off x="4260821" y="1344"/>
          <a:ext cx="1684394" cy="1094856"/>
        </a:xfrm>
        <a:prstGeom prst="roundRect">
          <a:avLst/>
        </a:prstGeom>
        <a:solidFill>
          <a:schemeClr val="accent1">
            <a:lumMod val="50000"/>
          </a:schemeClr>
        </a:solidFill>
        <a:ln w="127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Benevolent</a:t>
          </a:r>
        </a:p>
      </dsp:txBody>
      <dsp:txXfrm>
        <a:off x="4314267" y="54790"/>
        <a:ext cx="1577502" cy="987964"/>
      </dsp:txXfrm>
    </dsp:sp>
    <dsp:sp modelId="{400C2BD6-8078-6042-B864-EC7ED22AC536}">
      <dsp:nvSpPr>
        <dsp:cNvPr id="0" name=""/>
        <dsp:cNvSpPr/>
      </dsp:nvSpPr>
      <dsp:spPr>
        <a:xfrm>
          <a:off x="2914535" y="548773"/>
          <a:ext cx="4376966" cy="4376966"/>
        </a:xfrm>
        <a:custGeom>
          <a:avLst/>
          <a:gdLst/>
          <a:ahLst/>
          <a:cxnLst/>
          <a:rect l="0" t="0" r="0" b="0"/>
          <a:pathLst>
            <a:path>
              <a:moveTo>
                <a:pt x="3042265" y="173411"/>
              </a:moveTo>
              <a:arcTo wR="2188483" hR="2188483" stAng="17577737" swAng="1962670"/>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4FF713-7346-6246-BF69-667C1AB77BD4}">
      <dsp:nvSpPr>
        <dsp:cNvPr id="0" name=""/>
        <dsp:cNvSpPr/>
      </dsp:nvSpPr>
      <dsp:spPr>
        <a:xfrm>
          <a:off x="6342192" y="1513549"/>
          <a:ext cx="1684394" cy="1094856"/>
        </a:xfrm>
        <a:prstGeom prst="roundRect">
          <a:avLst/>
        </a:prstGeom>
        <a:solidFill>
          <a:schemeClr val="accent1">
            <a:lumMod val="50000"/>
          </a:schemeClr>
        </a:solidFill>
        <a:ln w="127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Reliable</a:t>
          </a:r>
        </a:p>
      </dsp:txBody>
      <dsp:txXfrm>
        <a:off x="6395638" y="1566995"/>
        <a:ext cx="1577502" cy="987964"/>
      </dsp:txXfrm>
    </dsp:sp>
    <dsp:sp modelId="{884055EE-BEB9-A04C-BD77-FC5C33AA2E67}">
      <dsp:nvSpPr>
        <dsp:cNvPr id="0" name=""/>
        <dsp:cNvSpPr/>
      </dsp:nvSpPr>
      <dsp:spPr>
        <a:xfrm>
          <a:off x="2914535" y="548773"/>
          <a:ext cx="4376966" cy="4376966"/>
        </a:xfrm>
        <a:custGeom>
          <a:avLst/>
          <a:gdLst/>
          <a:ahLst/>
          <a:cxnLst/>
          <a:rect l="0" t="0" r="0" b="0"/>
          <a:pathLst>
            <a:path>
              <a:moveTo>
                <a:pt x="4373950" y="2073627"/>
              </a:moveTo>
              <a:arcTo wR="2188483" hR="2188483" stAng="21419498" swAng="2197173"/>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07E6DC9-BADB-8F4B-A52A-B8D3B01B470C}">
      <dsp:nvSpPr>
        <dsp:cNvPr id="0" name=""/>
        <dsp:cNvSpPr/>
      </dsp:nvSpPr>
      <dsp:spPr>
        <a:xfrm>
          <a:off x="5547179" y="3960348"/>
          <a:ext cx="1684394" cy="1094856"/>
        </a:xfrm>
        <a:prstGeom prst="roundRect">
          <a:avLst/>
        </a:prstGeom>
        <a:solidFill>
          <a:schemeClr val="accent1">
            <a:lumMod val="50000"/>
          </a:schemeClr>
        </a:solidFill>
        <a:ln w="127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Competent</a:t>
          </a:r>
        </a:p>
      </dsp:txBody>
      <dsp:txXfrm>
        <a:off x="5600625" y="4013794"/>
        <a:ext cx="1577502" cy="987964"/>
      </dsp:txXfrm>
    </dsp:sp>
    <dsp:sp modelId="{A5BC1F5F-B859-624C-A15E-9E2039185326}">
      <dsp:nvSpPr>
        <dsp:cNvPr id="0" name=""/>
        <dsp:cNvSpPr/>
      </dsp:nvSpPr>
      <dsp:spPr>
        <a:xfrm>
          <a:off x="2914535" y="548773"/>
          <a:ext cx="4376966" cy="4376966"/>
        </a:xfrm>
        <a:custGeom>
          <a:avLst/>
          <a:gdLst/>
          <a:ahLst/>
          <a:cxnLst/>
          <a:rect l="0" t="0" r="0" b="0"/>
          <a:pathLst>
            <a:path>
              <a:moveTo>
                <a:pt x="2623942" y="4333205"/>
              </a:moveTo>
              <a:arcTo wR="2188483" hR="2188483" stAng="4711370" swAng="1377260"/>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23D29C9-29CE-5542-B847-4FE1A3901BF4}">
      <dsp:nvSpPr>
        <dsp:cNvPr id="0" name=""/>
        <dsp:cNvSpPr/>
      </dsp:nvSpPr>
      <dsp:spPr>
        <a:xfrm>
          <a:off x="2974462" y="3960348"/>
          <a:ext cx="1684394" cy="1094856"/>
        </a:xfrm>
        <a:prstGeom prst="roundRect">
          <a:avLst/>
        </a:prstGeom>
        <a:solidFill>
          <a:schemeClr val="accent1">
            <a:lumMod val="50000"/>
          </a:schemeClr>
        </a:solidFill>
        <a:ln w="127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Honest</a:t>
          </a:r>
        </a:p>
      </dsp:txBody>
      <dsp:txXfrm>
        <a:off x="3027908" y="4013794"/>
        <a:ext cx="1577502" cy="987964"/>
      </dsp:txXfrm>
    </dsp:sp>
    <dsp:sp modelId="{F09E8141-2C15-B440-BA4E-C760AF63954C}">
      <dsp:nvSpPr>
        <dsp:cNvPr id="0" name=""/>
        <dsp:cNvSpPr/>
      </dsp:nvSpPr>
      <dsp:spPr>
        <a:xfrm>
          <a:off x="2914535" y="548773"/>
          <a:ext cx="4376966" cy="4376966"/>
        </a:xfrm>
        <a:custGeom>
          <a:avLst/>
          <a:gdLst/>
          <a:ahLst/>
          <a:cxnLst/>
          <a:rect l="0" t="0" r="0" b="0"/>
          <a:pathLst>
            <a:path>
              <a:moveTo>
                <a:pt x="365885" y="3399927"/>
              </a:moveTo>
              <a:arcTo wR="2188483" hR="2188483" stAng="8783329" swAng="2197173"/>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E650A40-3885-5448-A468-C0F57548B931}">
      <dsp:nvSpPr>
        <dsp:cNvPr id="0" name=""/>
        <dsp:cNvSpPr/>
      </dsp:nvSpPr>
      <dsp:spPr>
        <a:xfrm>
          <a:off x="2179449" y="1513549"/>
          <a:ext cx="1684394" cy="1094856"/>
        </a:xfrm>
        <a:prstGeom prst="roundRect">
          <a:avLst/>
        </a:prstGeom>
        <a:solidFill>
          <a:schemeClr val="accent1">
            <a:lumMod val="50000"/>
          </a:schemeClr>
        </a:solidFill>
        <a:ln w="127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Open</a:t>
          </a:r>
        </a:p>
      </dsp:txBody>
      <dsp:txXfrm>
        <a:off x="2232895" y="1566995"/>
        <a:ext cx="1577502" cy="987964"/>
      </dsp:txXfrm>
    </dsp:sp>
    <dsp:sp modelId="{08E535F1-C9E0-004A-A780-4F661827248F}">
      <dsp:nvSpPr>
        <dsp:cNvPr id="0" name=""/>
        <dsp:cNvSpPr/>
      </dsp:nvSpPr>
      <dsp:spPr>
        <a:xfrm>
          <a:off x="2914535" y="548773"/>
          <a:ext cx="4376966" cy="4376966"/>
        </a:xfrm>
        <a:custGeom>
          <a:avLst/>
          <a:gdLst/>
          <a:ahLst/>
          <a:cxnLst/>
          <a:rect l="0" t="0" r="0" b="0"/>
          <a:pathLst>
            <a:path>
              <a:moveTo>
                <a:pt x="381152" y="954378"/>
              </a:moveTo>
              <a:arcTo wR="2188483" hR="2188483" stAng="12859593" swAng="1962670"/>
            </a:path>
          </a:pathLst>
        </a:cu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6544B7-FCF6-F14E-A903-4E2DEBA8E828}" type="datetimeFigureOut">
              <a:rPr lang="en-US" smtClean="0"/>
              <a:t>8/25/2021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0EA72-F315-0E41-B5BA-5EB3C1F45AE1}" type="slidenum">
              <a:rPr lang="en-US" smtClean="0"/>
              <a:t>‹#›</a:t>
            </a:fld>
            <a:endParaRPr lang="en-US"/>
          </a:p>
        </p:txBody>
      </p:sp>
    </p:spTree>
    <p:extLst>
      <p:ext uri="{BB962C8B-B14F-4D97-AF65-F5344CB8AC3E}">
        <p14:creationId xmlns:p14="http://schemas.microsoft.com/office/powerpoint/2010/main" val="144768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0EA72-F315-0E41-B5BA-5EB3C1F45AE1}" type="slidenum">
              <a:rPr lang="en-US" smtClean="0"/>
              <a:t>4</a:t>
            </a:fld>
            <a:endParaRPr lang="en-US"/>
          </a:p>
        </p:txBody>
      </p:sp>
    </p:spTree>
    <p:extLst>
      <p:ext uri="{BB962C8B-B14F-4D97-AF65-F5344CB8AC3E}">
        <p14:creationId xmlns:p14="http://schemas.microsoft.com/office/powerpoint/2010/main" val="406329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0EA72-F315-0E41-B5BA-5EB3C1F45AE1}" type="slidenum">
              <a:rPr lang="en-US" smtClean="0"/>
              <a:t>13</a:t>
            </a:fld>
            <a:endParaRPr lang="en-US"/>
          </a:p>
        </p:txBody>
      </p:sp>
    </p:spTree>
    <p:extLst>
      <p:ext uri="{BB962C8B-B14F-4D97-AF65-F5344CB8AC3E}">
        <p14:creationId xmlns:p14="http://schemas.microsoft.com/office/powerpoint/2010/main" val="1553830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Cognitive- Think with your head</a:t>
            </a:r>
          </a:p>
          <a:p>
            <a:r>
              <a:rPr lang="en-US" sz="1200" b="1" kern="1200" dirty="0">
                <a:solidFill>
                  <a:schemeClr val="tx1"/>
                </a:solidFill>
                <a:effectLst/>
                <a:latin typeface="+mn-lt"/>
                <a:ea typeface="+mn-ea"/>
                <a:cs typeface="+mn-cs"/>
              </a:rPr>
              <a:t>Affective- Think with your heart</a:t>
            </a:r>
          </a:p>
          <a:p>
            <a:r>
              <a:rPr lang="en-US" sz="1200" b="1" kern="1200" dirty="0">
                <a:solidFill>
                  <a:schemeClr val="tx1"/>
                </a:solidFill>
                <a:effectLst/>
                <a:latin typeface="+mn-lt"/>
                <a:ea typeface="+mn-ea"/>
                <a:cs typeface="+mn-cs"/>
              </a:rPr>
              <a:t>Behavioral- merge head and heart into actions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cognitive </a:t>
            </a:r>
            <a:r>
              <a:rPr lang="en-US" sz="1200" kern="1200" dirty="0">
                <a:solidFill>
                  <a:schemeClr val="tx1"/>
                </a:solidFill>
                <a:effectLst/>
                <a:latin typeface="+mn-lt"/>
                <a:ea typeface="+mn-ea"/>
                <a:cs typeface="+mn-cs"/>
              </a:rPr>
              <a:t>aspects of trust affect our thinking, reasoning, and overall sense of judgement about a person or partnership (</a:t>
            </a:r>
            <a:r>
              <a:rPr lang="en-US" sz="1200" kern="1200" dirty="0" err="1">
                <a:solidFill>
                  <a:schemeClr val="tx1"/>
                </a:solidFill>
                <a:effectLst/>
                <a:latin typeface="+mn-lt"/>
                <a:ea typeface="+mn-ea"/>
                <a:cs typeface="+mn-cs"/>
              </a:rPr>
              <a:t>Tschannen</a:t>
            </a:r>
            <a:r>
              <a:rPr lang="en-US" sz="1200" kern="1200" dirty="0">
                <a:solidFill>
                  <a:schemeClr val="tx1"/>
                </a:solidFill>
                <a:effectLst/>
                <a:latin typeface="+mn-lt"/>
                <a:ea typeface="+mn-ea"/>
                <a:cs typeface="+mn-cs"/>
              </a:rPr>
              <a:t>-Moran, &amp; Hoy, 2000). As partners, families and professionals are likely to have a multitude of thoughts, perceptions, and beliefs associated with the other person or persons in the partnership. Also described as “thinking with your head,” the cognitive aspects of forming and maintaining trust with a partner  (i.e., consultant/consultee) refer to the thoughts that may develop about a person or situation, and how those thoughts may compliment or collide with the person’s own values, beliefs, and experiences (Bryk &amp; Schneider, 2002). Further, because partnerships are interdependent and require collaborative behaviors (e.g., talking, problem solving, working together), the cognitive aspects of trust require that partners think through situations and making decisions accordingly. Such cognitive processes essentially affect whether or not we trust someone, and if so, our own confidence level in the trusted person or situation.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Affective domain of trust. </a:t>
            </a:r>
            <a:r>
              <a:rPr lang="en-US" sz="1200" kern="1200" dirty="0">
                <a:solidFill>
                  <a:schemeClr val="tx1"/>
                </a:solidFill>
                <a:effectLst/>
                <a:latin typeface="+mn-lt"/>
                <a:ea typeface="+mn-ea"/>
                <a:cs typeface="+mn-cs"/>
              </a:rPr>
              <a:t>Trust elicits a number of feelings and emotions that can either promote a meaningful partnership or build barriers between families and professionals. The affective component of trust is often referred to as “thinking with your heart.” Feelings that promote trust between families and professionals include benevolence and confidence that professionals will act in the best interest of the student (Bryk &amp; Schneider, 2002). This trust also includes a “sense of assurance about the reliability or dependability of the character” (Blue-banning et al., 2002, p. 174). Emotions have the ability to build or break levels of trust.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Behavioral domain of trust. </a:t>
            </a:r>
            <a:r>
              <a:rPr lang="en-US" sz="1200" kern="1200" dirty="0">
                <a:solidFill>
                  <a:schemeClr val="tx1"/>
                </a:solidFill>
                <a:effectLst/>
                <a:latin typeface="+mn-lt"/>
                <a:ea typeface="+mn-ea"/>
                <a:cs typeface="+mn-cs"/>
              </a:rPr>
              <a:t>Interactions and actions make up the behavioral dimensions of trust. In essence, all observed behavior is considered when developing trusting partnerships with families. Such professional behaviors include communication actions, such as listening to families, and exhibiting a caring commitment to the student (Blue-banning et al., 2002). Other behavioral actions that parents value include being reliable by “keeping your word” (Bryk &amp; Schneider, 2002). </a:t>
            </a:r>
            <a:endParaRPr lang="en-US" dirty="0"/>
          </a:p>
        </p:txBody>
      </p:sp>
      <p:sp>
        <p:nvSpPr>
          <p:cNvPr id="4" name="Slide Number Placeholder 3"/>
          <p:cNvSpPr>
            <a:spLocks noGrp="1"/>
          </p:cNvSpPr>
          <p:nvPr>
            <p:ph type="sldNum" sz="quarter" idx="5"/>
          </p:nvPr>
        </p:nvSpPr>
        <p:spPr/>
        <p:txBody>
          <a:bodyPr/>
          <a:lstStyle/>
          <a:p>
            <a:fld id="{58E0EA72-F315-0E41-B5BA-5EB3C1F45AE1}" type="slidenum">
              <a:rPr lang="en-US" smtClean="0"/>
              <a:t>14</a:t>
            </a:fld>
            <a:endParaRPr lang="en-US"/>
          </a:p>
        </p:txBody>
      </p:sp>
    </p:spTree>
    <p:extLst>
      <p:ext uri="{BB962C8B-B14F-4D97-AF65-F5344CB8AC3E}">
        <p14:creationId xmlns:p14="http://schemas.microsoft.com/office/powerpoint/2010/main" val="3014535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Tschannen</a:t>
            </a:r>
            <a:r>
              <a:rPr lang="en-US" sz="1200" kern="1200" dirty="0">
                <a:solidFill>
                  <a:schemeClr val="tx1"/>
                </a:solidFill>
                <a:effectLst/>
                <a:latin typeface="+mn-lt"/>
                <a:ea typeface="+mn-ea"/>
                <a:cs typeface="+mn-cs"/>
              </a:rPr>
              <a:t>-Moran, M. (2014). </a:t>
            </a:r>
            <a:r>
              <a:rPr lang="en-US" sz="1200" i="1" kern="1200" dirty="0">
                <a:solidFill>
                  <a:schemeClr val="tx1"/>
                </a:solidFill>
                <a:effectLst/>
                <a:latin typeface="+mn-lt"/>
                <a:ea typeface="+mn-ea"/>
                <a:cs typeface="+mn-cs"/>
              </a:rPr>
              <a:t>Trust Matters: Leadership for Successful Schools </a:t>
            </a:r>
            <a:r>
              <a:rPr lang="en-US" sz="1200" kern="1200" dirty="0">
                <a:solidFill>
                  <a:schemeClr val="tx1"/>
                </a:solidFill>
                <a:effectLst/>
                <a:latin typeface="+mn-lt"/>
                <a:ea typeface="+mn-ea"/>
                <a:cs typeface="+mn-cs"/>
              </a:rPr>
              <a:t>(2nd ed.). San Francisco: Jossey-Bass.</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Tschannen</a:t>
            </a:r>
            <a:r>
              <a:rPr lang="en-US" sz="1200" kern="1200" dirty="0">
                <a:solidFill>
                  <a:schemeClr val="tx1"/>
                </a:solidFill>
                <a:effectLst/>
                <a:latin typeface="+mn-lt"/>
                <a:ea typeface="+mn-ea"/>
                <a:cs typeface="+mn-cs"/>
              </a:rPr>
              <a:t>-Moran, M., &amp; Hoy, W. K. (2000). A multidisciplinary analysis of the nature, meaning, and measurement of trust. Review of Educational Research, 70, 547-593.</a:t>
            </a:r>
          </a:p>
          <a:p>
            <a:endParaRPr lang="en-US" dirty="0"/>
          </a:p>
        </p:txBody>
      </p:sp>
      <p:sp>
        <p:nvSpPr>
          <p:cNvPr id="4" name="Slide Number Placeholder 3"/>
          <p:cNvSpPr>
            <a:spLocks noGrp="1"/>
          </p:cNvSpPr>
          <p:nvPr>
            <p:ph type="sldNum" sz="quarter" idx="5"/>
          </p:nvPr>
        </p:nvSpPr>
        <p:spPr/>
        <p:txBody>
          <a:bodyPr/>
          <a:lstStyle/>
          <a:p>
            <a:fld id="{58E0EA72-F315-0E41-B5BA-5EB3C1F45AE1}" type="slidenum">
              <a:rPr lang="en-US" smtClean="0"/>
              <a:t>15</a:t>
            </a:fld>
            <a:endParaRPr lang="en-US"/>
          </a:p>
        </p:txBody>
      </p:sp>
    </p:spTree>
    <p:extLst>
      <p:ext uri="{BB962C8B-B14F-4D97-AF65-F5344CB8AC3E}">
        <p14:creationId xmlns:p14="http://schemas.microsoft.com/office/powerpoint/2010/main" val="1803739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Benevolence</a:t>
            </a:r>
            <a:r>
              <a:rPr lang="en-US" sz="1200" kern="1200" dirty="0">
                <a:solidFill>
                  <a:schemeClr val="tx1"/>
                </a:solidFill>
                <a:effectLst/>
                <a:latin typeface="+mn-lt"/>
                <a:ea typeface="+mn-ea"/>
                <a:cs typeface="+mn-cs"/>
              </a:rPr>
              <a:t> refers to kindness and the goodwill of the interdependence within a relationship. The very act of benevolence conveys a message of general care for the other person, with the expectation that protection and no harm will take place. Benevolence ties well into the golden rule: Treat others as you would like to be treated. Families rely on the goodwill of professionals who care for their child. That is, there is an expectation that family vulnerabilities will not be exploited or worsened, but instead they will be cared for and addressed in a meaningful and kindhearted way. Because the nature of family relationships with professionals are so unique, based on the diversity of family needs (Turnbull et al, 2020), benevolence refers to professionals taking account of the family and child needs, and consequently acting in the best interest of the family.</a:t>
            </a:r>
            <a:r>
              <a:rPr lang="en-US" dirty="0">
                <a:effectLst/>
              </a:rPr>
              <a:t> </a:t>
            </a:r>
            <a:endParaRPr lang="en-US" dirty="0"/>
          </a:p>
        </p:txBody>
      </p:sp>
      <p:sp>
        <p:nvSpPr>
          <p:cNvPr id="4" name="Slide Number Placeholder 3"/>
          <p:cNvSpPr>
            <a:spLocks noGrp="1"/>
          </p:cNvSpPr>
          <p:nvPr>
            <p:ph type="sldNum" sz="quarter" idx="5"/>
          </p:nvPr>
        </p:nvSpPr>
        <p:spPr/>
        <p:txBody>
          <a:bodyPr/>
          <a:lstStyle/>
          <a:p>
            <a:fld id="{58E0EA72-F315-0E41-B5BA-5EB3C1F45AE1}" type="slidenum">
              <a:rPr lang="en-US" smtClean="0"/>
              <a:t>16</a:t>
            </a:fld>
            <a:endParaRPr lang="en-US"/>
          </a:p>
        </p:txBody>
      </p:sp>
    </p:spTree>
    <p:extLst>
      <p:ext uri="{BB962C8B-B14F-4D97-AF65-F5344CB8AC3E}">
        <p14:creationId xmlns:p14="http://schemas.microsoft.com/office/powerpoint/2010/main" val="1047772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Reliability </a:t>
            </a:r>
            <a:r>
              <a:rPr lang="en-US" sz="1200" kern="1200" dirty="0">
                <a:solidFill>
                  <a:schemeClr val="tx1"/>
                </a:solidFill>
                <a:effectLst/>
                <a:latin typeface="+mn-lt"/>
                <a:ea typeface="+mn-ea"/>
                <a:cs typeface="+mn-cs"/>
              </a:rPr>
              <a:t>occurs when a partner keeps their word and follows through with what they say they will do (Blue-Banning et al., 2004). Reliability also refers to predictable actions that accompany benevolence (</a:t>
            </a:r>
            <a:r>
              <a:rPr lang="en-US" sz="1200" kern="1200" dirty="0" err="1">
                <a:solidFill>
                  <a:schemeClr val="tx1"/>
                </a:solidFill>
                <a:effectLst/>
                <a:latin typeface="+mn-lt"/>
                <a:ea typeface="+mn-ea"/>
                <a:cs typeface="+mn-cs"/>
              </a:rPr>
              <a:t>Tschannen</a:t>
            </a:r>
            <a:r>
              <a:rPr lang="en-US" sz="1200" kern="1200" dirty="0">
                <a:solidFill>
                  <a:schemeClr val="tx1"/>
                </a:solidFill>
                <a:effectLst/>
                <a:latin typeface="+mn-lt"/>
                <a:ea typeface="+mn-ea"/>
                <a:cs typeface="+mn-cs"/>
              </a:rPr>
              <a:t>-Moran &amp; Hoy, 2000). </a:t>
            </a:r>
            <a:endParaRPr lang="en-US" dirty="0"/>
          </a:p>
        </p:txBody>
      </p:sp>
      <p:sp>
        <p:nvSpPr>
          <p:cNvPr id="4" name="Slide Number Placeholder 3"/>
          <p:cNvSpPr>
            <a:spLocks noGrp="1"/>
          </p:cNvSpPr>
          <p:nvPr>
            <p:ph type="sldNum" sz="quarter" idx="5"/>
          </p:nvPr>
        </p:nvSpPr>
        <p:spPr/>
        <p:txBody>
          <a:bodyPr/>
          <a:lstStyle/>
          <a:p>
            <a:fld id="{58E0EA72-F315-0E41-B5BA-5EB3C1F45AE1}" type="slidenum">
              <a:rPr lang="en-US" smtClean="0"/>
              <a:t>17</a:t>
            </a:fld>
            <a:endParaRPr lang="en-US"/>
          </a:p>
        </p:txBody>
      </p:sp>
    </p:spTree>
    <p:extLst>
      <p:ext uri="{BB962C8B-B14F-4D97-AF65-F5344CB8AC3E}">
        <p14:creationId xmlns:p14="http://schemas.microsoft.com/office/powerpoint/2010/main" val="3369124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competence</a:t>
            </a:r>
            <a:r>
              <a:rPr lang="en-US" sz="1200" kern="1200" dirty="0">
                <a:solidFill>
                  <a:schemeClr val="tx1"/>
                </a:solidFill>
                <a:effectLst/>
                <a:latin typeface="+mn-lt"/>
                <a:ea typeface="+mn-ea"/>
                <a:cs typeface="+mn-cs"/>
              </a:rPr>
              <a:t> refers to the expectation that families can be assured the professionals are knowledgeable, skilled, and able to perform the expected duties. Having competence means that parents expect you to know your content, and consequently, develop and follow-through with expectations for their child by taking action, or to seek to gain the necessary knowledge or skills needed (Blue-Banning et al., 2004). Parents are better able to trust that a professional’s actions will be helpful to their child, if they believe that the professional knows what they are doing (Angell et al., 2009). For some families, either because of an inherent value or a cultural disposition, there is an automatic level of confidence in a professional’s competence.  For most families, however, there is an expectation that goes beyond a job title. In these cases, families want to be assured that the professional has received the proper training and practice needed to be competent in the given consultant skill (e.g., behavior; CBC). </a:t>
            </a:r>
            <a:endParaRPr lang="en-US" dirty="0"/>
          </a:p>
        </p:txBody>
      </p:sp>
      <p:sp>
        <p:nvSpPr>
          <p:cNvPr id="4" name="Slide Number Placeholder 3"/>
          <p:cNvSpPr>
            <a:spLocks noGrp="1"/>
          </p:cNvSpPr>
          <p:nvPr>
            <p:ph type="sldNum" sz="quarter" idx="5"/>
          </p:nvPr>
        </p:nvSpPr>
        <p:spPr/>
        <p:txBody>
          <a:bodyPr/>
          <a:lstStyle/>
          <a:p>
            <a:fld id="{58E0EA72-F315-0E41-B5BA-5EB3C1F45AE1}" type="slidenum">
              <a:rPr lang="en-US" smtClean="0"/>
              <a:t>18</a:t>
            </a:fld>
            <a:endParaRPr lang="en-US"/>
          </a:p>
        </p:txBody>
      </p:sp>
    </p:spTree>
    <p:extLst>
      <p:ext uri="{BB962C8B-B14F-4D97-AF65-F5344CB8AC3E}">
        <p14:creationId xmlns:p14="http://schemas.microsoft.com/office/powerpoint/2010/main" val="68766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Honesty considers a person’s authenticity. Being honest with families, even when having to share challenging information, opens the opportunity for trust to develop (Blue Banning et al., 2004). By contrast, dishonesty will likely close the door to any hope of a trusting partnership. Parents want to know that they will receive accurate and honest information. It has been said that “one must be able to rely on the word and action of another in order to trust the other” (Goddard et al., 2001, p.7).</a:t>
            </a:r>
            <a:r>
              <a:rPr lang="en-US" dirty="0">
                <a:effectLst/>
              </a:rPr>
              <a:t> </a:t>
            </a:r>
            <a:endParaRPr lang="en-US" dirty="0"/>
          </a:p>
        </p:txBody>
      </p:sp>
      <p:sp>
        <p:nvSpPr>
          <p:cNvPr id="4" name="Slide Number Placeholder 3"/>
          <p:cNvSpPr>
            <a:spLocks noGrp="1"/>
          </p:cNvSpPr>
          <p:nvPr>
            <p:ph type="sldNum" sz="quarter" idx="5"/>
          </p:nvPr>
        </p:nvSpPr>
        <p:spPr/>
        <p:txBody>
          <a:bodyPr/>
          <a:lstStyle/>
          <a:p>
            <a:fld id="{58E0EA72-F315-0E41-B5BA-5EB3C1F45AE1}" type="slidenum">
              <a:rPr lang="en-US" smtClean="0"/>
              <a:t>19</a:t>
            </a:fld>
            <a:endParaRPr lang="en-US"/>
          </a:p>
        </p:txBody>
      </p:sp>
    </p:spTree>
    <p:extLst>
      <p:ext uri="{BB962C8B-B14F-4D97-AF65-F5344CB8AC3E}">
        <p14:creationId xmlns:p14="http://schemas.microsoft.com/office/powerpoint/2010/main" val="2463334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Being</a:t>
            </a:r>
            <a:r>
              <a:rPr lang="en-US" sz="1200" i="1" kern="1200" dirty="0">
                <a:solidFill>
                  <a:schemeClr val="tx1"/>
                </a:solidFill>
                <a:effectLst/>
                <a:latin typeface="+mn-lt"/>
                <a:ea typeface="+mn-ea"/>
                <a:cs typeface="+mn-cs"/>
              </a:rPr>
              <a:t> open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a trusting partnership refers to being vulnerable and sharing information, rather than withholding. Likewise, openness refers to a professionals’ ability to be flexible in thinking and to consider all aspects of a given situation for all parties involved. In a partnership, it is important to be open to other’s opinions, ideas, and feedback, particularly when working through a decision for a student. Openness is also a valuable approach to use when problem-solving as an educational team, including taking the time to listen to parent concerns and ideas about addressing student needs, and in some cases, sharing information that may be hard for the family to hear (Mueller &amp; Vick, 2019a). </a:t>
            </a:r>
            <a:endParaRPr lang="en-US" b="1" dirty="0"/>
          </a:p>
        </p:txBody>
      </p:sp>
      <p:sp>
        <p:nvSpPr>
          <p:cNvPr id="4" name="Slide Number Placeholder 3"/>
          <p:cNvSpPr>
            <a:spLocks noGrp="1"/>
          </p:cNvSpPr>
          <p:nvPr>
            <p:ph type="sldNum" sz="quarter" idx="5"/>
          </p:nvPr>
        </p:nvSpPr>
        <p:spPr/>
        <p:txBody>
          <a:bodyPr/>
          <a:lstStyle/>
          <a:p>
            <a:fld id="{58E0EA72-F315-0E41-B5BA-5EB3C1F45AE1}" type="slidenum">
              <a:rPr lang="en-US" smtClean="0"/>
              <a:t>20</a:t>
            </a:fld>
            <a:endParaRPr lang="en-US"/>
          </a:p>
        </p:txBody>
      </p:sp>
    </p:spTree>
    <p:extLst>
      <p:ext uri="{BB962C8B-B14F-4D97-AF65-F5344CB8AC3E}">
        <p14:creationId xmlns:p14="http://schemas.microsoft.com/office/powerpoint/2010/main" val="792473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with a trustworthy disposition tend to be more trustworthy than others, even when they can increase their gain by being trustworthy.</a:t>
            </a:r>
          </a:p>
          <a:p>
            <a:r>
              <a:rPr lang="en-US" dirty="0"/>
              <a:t>People with high trusting dispositions are less likely to lie, steal or cheat. High </a:t>
            </a:r>
            <a:r>
              <a:rPr lang="en-US" dirty="0" err="1"/>
              <a:t>trusters</a:t>
            </a:r>
            <a:r>
              <a:rPr lang="en-US" dirty="0"/>
              <a:t> seem to be happier and have strong friendships</a:t>
            </a:r>
          </a:p>
        </p:txBody>
      </p:sp>
      <p:sp>
        <p:nvSpPr>
          <p:cNvPr id="4" name="Slide Number Placeholder 3"/>
          <p:cNvSpPr>
            <a:spLocks noGrp="1"/>
          </p:cNvSpPr>
          <p:nvPr>
            <p:ph type="sldNum" sz="quarter" idx="5"/>
          </p:nvPr>
        </p:nvSpPr>
        <p:spPr/>
        <p:txBody>
          <a:bodyPr/>
          <a:lstStyle/>
          <a:p>
            <a:fld id="{58E0EA72-F315-0E41-B5BA-5EB3C1F45AE1}" type="slidenum">
              <a:rPr lang="en-US" smtClean="0"/>
              <a:t>21</a:t>
            </a:fld>
            <a:endParaRPr lang="en-US"/>
          </a:p>
        </p:txBody>
      </p:sp>
    </p:spTree>
    <p:extLst>
      <p:ext uri="{BB962C8B-B14F-4D97-AF65-F5344CB8AC3E}">
        <p14:creationId xmlns:p14="http://schemas.microsoft.com/office/powerpoint/2010/main" val="2074223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when we experience a shift in our expectations? Like most behavior changes, we increase the variety of our behavior and the duration.</a:t>
            </a:r>
          </a:p>
          <a:p>
            <a:r>
              <a:rPr lang="en-US" dirty="0"/>
              <a:t>This is when teams find themselves talking with the family more or differently, other people get involved, etc.</a:t>
            </a:r>
          </a:p>
          <a:p>
            <a:endParaRPr lang="en-US" dirty="0"/>
          </a:p>
        </p:txBody>
      </p:sp>
      <p:sp>
        <p:nvSpPr>
          <p:cNvPr id="4" name="Slide Number Placeholder 3"/>
          <p:cNvSpPr>
            <a:spLocks noGrp="1"/>
          </p:cNvSpPr>
          <p:nvPr>
            <p:ph type="sldNum" sz="quarter" idx="5"/>
          </p:nvPr>
        </p:nvSpPr>
        <p:spPr/>
        <p:txBody>
          <a:bodyPr/>
          <a:lstStyle/>
          <a:p>
            <a:fld id="{58E0EA72-F315-0E41-B5BA-5EB3C1F45AE1}" type="slidenum">
              <a:rPr lang="en-US" smtClean="0"/>
              <a:t>22</a:t>
            </a:fld>
            <a:endParaRPr lang="en-US"/>
          </a:p>
        </p:txBody>
      </p:sp>
    </p:spTree>
    <p:extLst>
      <p:ext uri="{BB962C8B-B14F-4D97-AF65-F5344CB8AC3E}">
        <p14:creationId xmlns:p14="http://schemas.microsoft.com/office/powerpoint/2010/main" val="262180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My background: </a:t>
            </a:r>
          </a:p>
          <a:p>
            <a:r>
              <a:rPr lang="en-US" dirty="0"/>
              <a:t>Teacher and Behavior Analyst Background</a:t>
            </a:r>
          </a:p>
          <a:p>
            <a:r>
              <a:rPr lang="en-US" dirty="0"/>
              <a:t>Worked directly with families in schools, community, and the home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to practice gap led to wanting to understand more about this partnership, including how to remedy after conflict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The field of family research is beginning to get more consistent with language use, however, there remains a lot of variability with people referring to it as family-school, parent-educator, etc. family-educator partnership. I will use the term FPP intended to encompass all family members, as well as various  professionals/educational stakeholders.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Family/parent and teacher/educator will be used interchangeably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Always remember student first. Listed last in the IDEA regs, however should always remain the top priority. Today we will talk about nurturing and repairing trust between families and professionals, this is always with the consideration of what is best for the student.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8E0EA72-F315-0E41-B5BA-5EB3C1F45AE1}" type="slidenum">
              <a:rPr lang="en-US" smtClean="0"/>
              <a:t>5</a:t>
            </a:fld>
            <a:endParaRPr lang="en-US"/>
          </a:p>
        </p:txBody>
      </p:sp>
    </p:spTree>
    <p:extLst>
      <p:ext uri="{BB962C8B-B14F-4D97-AF65-F5344CB8AC3E}">
        <p14:creationId xmlns:p14="http://schemas.microsoft.com/office/powerpoint/2010/main" val="2180275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F2FE0749-A62A-324D-89FE-6DEE27582F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24C339C7-E61D-D047-8D4F-428598E0D48D}"/>
              </a:ext>
            </a:extLst>
          </p:cNvPr>
          <p:cNvSpPr>
            <a:spLocks noGrp="1"/>
          </p:cNvSpPr>
          <p:nvPr>
            <p:ph type="body" idx="1"/>
          </p:nvPr>
        </p:nvSpPr>
        <p:spPr bwMode="auto"/>
        <p:txBody>
          <a:bodyPr wrap="square" numCol="1" anchor="t" anchorCtr="0" compatLnSpc="1">
            <a:prstTxWarp prst="textNoShape">
              <a:avLst/>
            </a:prstTxWarp>
            <a:normAutofit/>
          </a:bodyPr>
          <a:lstStyle/>
          <a:p>
            <a:pPr eaLnBrk="1" hangingPunct="1">
              <a:spcBef>
                <a:spcPct val="0"/>
              </a:spcBef>
              <a:defRPr/>
            </a:pPr>
            <a:endParaRPr lang="en-US" dirty="0"/>
          </a:p>
        </p:txBody>
      </p:sp>
      <p:sp>
        <p:nvSpPr>
          <p:cNvPr id="27652" name="Slide Number Placeholder 3">
            <a:extLst>
              <a:ext uri="{FF2B5EF4-FFF2-40B4-BE49-F238E27FC236}">
                <a16:creationId xmlns:a16="http://schemas.microsoft.com/office/drawing/2014/main" id="{FF427493-0B05-4B44-ABB8-29F26C3D204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311A91-04C8-D54A-A801-06868A280CAE}"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6153BC2-D8CF-504C-AA8C-8603309397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C05502F3-A584-7D4A-A37A-A00E9B69EC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How many of you may have felt or still feel this way? Schools are complicated so distrust can occur between the many stakeholders: administrators, teachers, coaches, support staff, union representatives, parents and students. Distrust can occur between or among members of these groups or can even be one-sided. </a:t>
            </a:r>
          </a:p>
        </p:txBody>
      </p:sp>
      <p:sp>
        <p:nvSpPr>
          <p:cNvPr id="25604" name="Slide Number Placeholder 3">
            <a:extLst>
              <a:ext uri="{FF2B5EF4-FFF2-40B4-BE49-F238E27FC236}">
                <a16:creationId xmlns:a16="http://schemas.microsoft.com/office/drawing/2014/main" id="{CE649FD3-1DEE-CC46-9658-72E1626E730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7E431F-7A9E-9E4F-8153-29C56E391BD1}"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val="3175508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Drop off story for early childhood</a:t>
            </a:r>
          </a:p>
          <a:p>
            <a:pPr marL="228600" indent="-228600">
              <a:buAutoNum type="arabicPeriod"/>
            </a:pPr>
            <a:endParaRPr lang="en-US" dirty="0"/>
          </a:p>
          <a:p>
            <a:pPr marL="228600" indent="-228600">
              <a:buAutoNum type="arabicPeriod"/>
            </a:pPr>
            <a:r>
              <a:rPr lang="en-US" sz="1200" b="0" i="0" kern="1200" dirty="0">
                <a:solidFill>
                  <a:schemeClr val="tx1"/>
                </a:solidFill>
                <a:effectLst/>
                <a:latin typeface="+mn-lt"/>
                <a:ea typeface="+mn-ea"/>
                <a:cs typeface="+mn-cs"/>
              </a:rPr>
              <a:t>In a recent news article about the pandemic, “More specifically, it 9survey conducted with Americans) shines a spotlight on trust and potential sources of mistrust connected with scientists who work in three fields: medicine, nutrition and the environment.”</a:t>
            </a:r>
            <a:endParaRPr lang="en-US" dirty="0"/>
          </a:p>
        </p:txBody>
      </p:sp>
      <p:sp>
        <p:nvSpPr>
          <p:cNvPr id="4" name="Slide Number Placeholder 3"/>
          <p:cNvSpPr>
            <a:spLocks noGrp="1"/>
          </p:cNvSpPr>
          <p:nvPr>
            <p:ph type="sldNum" sz="quarter" idx="5"/>
          </p:nvPr>
        </p:nvSpPr>
        <p:spPr/>
        <p:txBody>
          <a:bodyPr/>
          <a:lstStyle/>
          <a:p>
            <a:fld id="{58E0EA72-F315-0E41-B5BA-5EB3C1F45AE1}" type="slidenum">
              <a:rPr lang="en-US" smtClean="0"/>
              <a:t>26</a:t>
            </a:fld>
            <a:endParaRPr lang="en-US"/>
          </a:p>
        </p:txBody>
      </p:sp>
    </p:spTree>
    <p:extLst>
      <p:ext uri="{BB962C8B-B14F-4D97-AF65-F5344CB8AC3E}">
        <p14:creationId xmlns:p14="http://schemas.microsoft.com/office/powerpoint/2010/main" val="4200394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0EA72-F315-0E41-B5BA-5EB3C1F45AE1}" type="slidenum">
              <a:rPr lang="en-US" smtClean="0"/>
              <a:t>28</a:t>
            </a:fld>
            <a:endParaRPr lang="en-US"/>
          </a:p>
        </p:txBody>
      </p:sp>
    </p:spTree>
    <p:extLst>
      <p:ext uri="{BB962C8B-B14F-4D97-AF65-F5344CB8AC3E}">
        <p14:creationId xmlns:p14="http://schemas.microsoft.com/office/powerpoint/2010/main" val="460758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open-minded</a:t>
            </a:r>
          </a:p>
          <a:p>
            <a:r>
              <a:rPr lang="en-US" dirty="0"/>
              <a:t>Offer suggestions (versus demands)</a:t>
            </a:r>
          </a:p>
          <a:p>
            <a:r>
              <a:rPr lang="en-US" dirty="0"/>
              <a:t>Acknowledge each other’s expertise</a:t>
            </a:r>
          </a:p>
        </p:txBody>
      </p:sp>
      <p:sp>
        <p:nvSpPr>
          <p:cNvPr id="4" name="Slide Number Placeholder 3"/>
          <p:cNvSpPr>
            <a:spLocks noGrp="1"/>
          </p:cNvSpPr>
          <p:nvPr>
            <p:ph type="sldNum" sz="quarter" idx="5"/>
          </p:nvPr>
        </p:nvSpPr>
        <p:spPr/>
        <p:txBody>
          <a:bodyPr/>
          <a:lstStyle/>
          <a:p>
            <a:fld id="{58E0EA72-F315-0E41-B5BA-5EB3C1F45AE1}" type="slidenum">
              <a:rPr lang="en-US" smtClean="0"/>
              <a:t>29</a:t>
            </a:fld>
            <a:endParaRPr lang="en-US"/>
          </a:p>
        </p:txBody>
      </p:sp>
    </p:spTree>
    <p:extLst>
      <p:ext uri="{BB962C8B-B14F-4D97-AF65-F5344CB8AC3E}">
        <p14:creationId xmlns:p14="http://schemas.microsoft.com/office/powerpoint/2010/main" val="2211411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of the 6 types of capital and how to build them/address disparities:</a:t>
            </a:r>
          </a:p>
          <a:p>
            <a:endParaRPr lang="en-US" dirty="0"/>
          </a:p>
          <a:p>
            <a:pPr marL="228600" indent="-228600">
              <a:buAutoNum type="arabicPeriod"/>
            </a:pPr>
            <a:r>
              <a:rPr lang="en-US" dirty="0"/>
              <a:t>Social</a:t>
            </a:r>
          </a:p>
          <a:p>
            <a:pPr marL="228600" indent="-228600">
              <a:buAutoNum type="arabicPeriod"/>
            </a:pPr>
            <a:r>
              <a:rPr lang="en-US" dirty="0"/>
              <a:t>Navigational</a:t>
            </a:r>
          </a:p>
          <a:p>
            <a:pPr marL="228600" indent="-228600">
              <a:buAutoNum type="arabicPeriod"/>
            </a:pPr>
            <a:r>
              <a:rPr lang="en-US" dirty="0"/>
              <a:t>Familial</a:t>
            </a:r>
          </a:p>
          <a:p>
            <a:pPr marL="228600" indent="-228600">
              <a:buAutoNum type="arabicPeriod"/>
            </a:pPr>
            <a:r>
              <a:rPr lang="en-US" dirty="0"/>
              <a:t>Linguistic</a:t>
            </a:r>
          </a:p>
          <a:p>
            <a:pPr marL="228600" indent="-228600">
              <a:buAutoNum type="arabicPeriod"/>
            </a:pPr>
            <a:r>
              <a:rPr lang="en-US" dirty="0"/>
              <a:t>Resistance</a:t>
            </a:r>
          </a:p>
          <a:p>
            <a:pPr marL="228600" indent="-228600">
              <a:buAutoNum type="arabicPeriod"/>
            </a:pPr>
            <a:r>
              <a:rPr lang="en-US" dirty="0"/>
              <a:t>Aspirational</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58E0EA72-F315-0E41-B5BA-5EB3C1F45AE1}" type="slidenum">
              <a:rPr lang="en-US" smtClean="0"/>
              <a:t>30</a:t>
            </a:fld>
            <a:endParaRPr lang="en-US"/>
          </a:p>
        </p:txBody>
      </p:sp>
    </p:spTree>
    <p:extLst>
      <p:ext uri="{BB962C8B-B14F-4D97-AF65-F5344CB8AC3E}">
        <p14:creationId xmlns:p14="http://schemas.microsoft.com/office/powerpoint/2010/main" val="3161356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Two-way communication</a:t>
            </a:r>
          </a:p>
          <a:p>
            <a:r>
              <a:rPr lang="en-US" dirty="0"/>
              <a:t>Frequent-and regular</a:t>
            </a:r>
          </a:p>
          <a:p>
            <a:r>
              <a:rPr lang="en-US" dirty="0"/>
              <a:t>Culturally responsive</a:t>
            </a:r>
          </a:p>
          <a:p>
            <a:r>
              <a:rPr lang="en-US" dirty="0"/>
              <a:t>Empathetic communication</a:t>
            </a:r>
          </a:p>
          <a:p>
            <a:endParaRPr lang="en-US" dirty="0"/>
          </a:p>
          <a:p>
            <a:r>
              <a:rPr lang="en-US" dirty="0"/>
              <a:t>Listen</a:t>
            </a:r>
          </a:p>
          <a:p>
            <a:r>
              <a:rPr lang="en-US" dirty="0"/>
              <a:t>Connect</a:t>
            </a:r>
          </a:p>
          <a:p>
            <a:r>
              <a:rPr lang="en-US" dirty="0"/>
              <a:t>Expressing by means of cues (verbal and nonverbal)</a:t>
            </a:r>
          </a:p>
          <a:p>
            <a:endParaRPr lang="en-US" dirty="0"/>
          </a:p>
          <a:p>
            <a:endParaRPr lang="en-US" dirty="0"/>
          </a:p>
        </p:txBody>
      </p:sp>
      <p:sp>
        <p:nvSpPr>
          <p:cNvPr id="4" name="Slide Number Placeholder 3"/>
          <p:cNvSpPr>
            <a:spLocks noGrp="1"/>
          </p:cNvSpPr>
          <p:nvPr>
            <p:ph type="sldNum" sz="quarter" idx="5"/>
          </p:nvPr>
        </p:nvSpPr>
        <p:spPr/>
        <p:txBody>
          <a:bodyPr/>
          <a:lstStyle/>
          <a:p>
            <a:fld id="{58E0EA72-F315-0E41-B5BA-5EB3C1F45AE1}" type="slidenum">
              <a:rPr lang="en-US" smtClean="0"/>
              <a:t>31</a:t>
            </a:fld>
            <a:endParaRPr lang="en-US"/>
          </a:p>
        </p:txBody>
      </p:sp>
    </p:spTree>
    <p:extLst>
      <p:ext uri="{BB962C8B-B14F-4D97-AF65-F5344CB8AC3E}">
        <p14:creationId xmlns:p14="http://schemas.microsoft.com/office/powerpoint/2010/main" val="2772148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0EA72-F315-0E41-B5BA-5EB3C1F45AE1}" type="slidenum">
              <a:rPr lang="en-US" smtClean="0"/>
              <a:t>32</a:t>
            </a:fld>
            <a:endParaRPr lang="en-US"/>
          </a:p>
        </p:txBody>
      </p:sp>
    </p:spTree>
    <p:extLst>
      <p:ext uri="{BB962C8B-B14F-4D97-AF65-F5344CB8AC3E}">
        <p14:creationId xmlns:p14="http://schemas.microsoft.com/office/powerpoint/2010/main" val="120483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t>
            </a:r>
            <a:r>
              <a:rPr lang="en-US" b="1" u="sng" dirty="0"/>
              <a:t>WHY</a:t>
            </a:r>
            <a:r>
              <a:rPr lang="en-US" dirty="0"/>
              <a:t> of today. We use the term trust repeatedly in research and practical journals about FPP, yet we never really define it or describe in actionable terms for replication. We know trust is important and we know when it is gone, but do we really know how to define it, build, develop, nurture, and repair?</a:t>
            </a:r>
          </a:p>
          <a:p>
            <a:endParaRPr lang="en-US" dirty="0"/>
          </a:p>
          <a:p>
            <a:r>
              <a:rPr lang="en-US" dirty="0"/>
              <a:t>I’m a behavior analyst, so I believe we need to be able to define something if we want to understand it. There are many layers and different perspectives of trust that require untangling and understanding.</a:t>
            </a:r>
          </a:p>
          <a:p>
            <a:endParaRPr lang="en-US" dirty="0"/>
          </a:p>
          <a:p>
            <a:r>
              <a:rPr lang="en-US" dirty="0"/>
              <a:t>Like washing hands, we need to know the steps to develop and nurture trust</a:t>
            </a:r>
          </a:p>
        </p:txBody>
      </p:sp>
      <p:sp>
        <p:nvSpPr>
          <p:cNvPr id="4" name="Slide Number Placeholder 3"/>
          <p:cNvSpPr>
            <a:spLocks noGrp="1"/>
          </p:cNvSpPr>
          <p:nvPr>
            <p:ph type="sldNum" sz="quarter" idx="5"/>
          </p:nvPr>
        </p:nvSpPr>
        <p:spPr/>
        <p:txBody>
          <a:bodyPr/>
          <a:lstStyle/>
          <a:p>
            <a:fld id="{58E0EA72-F315-0E41-B5BA-5EB3C1F45AE1}" type="slidenum">
              <a:rPr lang="en-US" smtClean="0"/>
              <a:t>6</a:t>
            </a:fld>
            <a:endParaRPr lang="en-US"/>
          </a:p>
        </p:txBody>
      </p:sp>
    </p:spTree>
    <p:extLst>
      <p:ext uri="{BB962C8B-B14F-4D97-AF65-F5344CB8AC3E}">
        <p14:creationId xmlns:p14="http://schemas.microsoft.com/office/powerpoint/2010/main" val="4222418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expectation of Trust is everywhere in our education. Students need to trust their teachers. Families need to trust school professionals. Teachers need to trust their leaders and colleagues. Teachers need to trust families. The community needs to trust the school and vice versa.</a:t>
            </a:r>
          </a:p>
          <a:p>
            <a:endParaRPr lang="en-US" dirty="0"/>
          </a:p>
          <a:p>
            <a:endParaRPr lang="en-US" dirty="0"/>
          </a:p>
        </p:txBody>
      </p:sp>
      <p:sp>
        <p:nvSpPr>
          <p:cNvPr id="4" name="Slide Number Placeholder 3"/>
          <p:cNvSpPr>
            <a:spLocks noGrp="1"/>
          </p:cNvSpPr>
          <p:nvPr>
            <p:ph type="sldNum" sz="quarter" idx="5"/>
          </p:nvPr>
        </p:nvSpPr>
        <p:spPr/>
        <p:txBody>
          <a:bodyPr/>
          <a:lstStyle/>
          <a:p>
            <a:fld id="{58E0EA72-F315-0E41-B5BA-5EB3C1F45AE1}" type="slidenum">
              <a:rPr lang="en-US" smtClean="0"/>
              <a:t>7</a:t>
            </a:fld>
            <a:endParaRPr lang="en-US"/>
          </a:p>
        </p:txBody>
      </p:sp>
    </p:spTree>
    <p:extLst>
      <p:ext uri="{BB962C8B-B14F-4D97-AF65-F5344CB8AC3E}">
        <p14:creationId xmlns:p14="http://schemas.microsoft.com/office/powerpoint/2010/main" val="377202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Trust is fundamental to our complex society. Every action and behavior requires some form of trust. Trust in our shoes, cars, teachers, doctors, vaccine, computers, teen drivers, bridges and roads, foods. </a:t>
            </a:r>
          </a:p>
        </p:txBody>
      </p:sp>
      <p:sp>
        <p:nvSpPr>
          <p:cNvPr id="4" name="Slide Number Placeholder 3"/>
          <p:cNvSpPr>
            <a:spLocks noGrp="1"/>
          </p:cNvSpPr>
          <p:nvPr>
            <p:ph type="sldNum" sz="quarter" idx="5"/>
          </p:nvPr>
        </p:nvSpPr>
        <p:spPr/>
        <p:txBody>
          <a:bodyPr/>
          <a:lstStyle/>
          <a:p>
            <a:fld id="{58E0EA72-F315-0E41-B5BA-5EB3C1F45AE1}" type="slidenum">
              <a:rPr lang="en-US" smtClean="0"/>
              <a:t>8</a:t>
            </a:fld>
            <a:endParaRPr lang="en-US"/>
          </a:p>
        </p:txBody>
      </p:sp>
    </p:spTree>
    <p:extLst>
      <p:ext uri="{BB962C8B-B14F-4D97-AF65-F5344CB8AC3E}">
        <p14:creationId xmlns:p14="http://schemas.microsoft.com/office/powerpoint/2010/main" val="227251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where, when, and how do we learn to exhibit behaviors to build trust?</a:t>
            </a:r>
          </a:p>
          <a:p>
            <a:r>
              <a:rPr lang="en-US" dirty="0"/>
              <a:t>Soft skills- communicate, collaborate, trust.</a:t>
            </a:r>
          </a:p>
          <a:p>
            <a:endParaRPr lang="en-US" dirty="0"/>
          </a:p>
        </p:txBody>
      </p:sp>
      <p:sp>
        <p:nvSpPr>
          <p:cNvPr id="4" name="Slide Number Placeholder 3"/>
          <p:cNvSpPr>
            <a:spLocks noGrp="1"/>
          </p:cNvSpPr>
          <p:nvPr>
            <p:ph type="sldNum" sz="quarter" idx="5"/>
          </p:nvPr>
        </p:nvSpPr>
        <p:spPr/>
        <p:txBody>
          <a:bodyPr/>
          <a:lstStyle/>
          <a:p>
            <a:fld id="{58E0EA72-F315-0E41-B5BA-5EB3C1F45AE1}" type="slidenum">
              <a:rPr lang="en-US" smtClean="0"/>
              <a:t>9</a:t>
            </a:fld>
            <a:endParaRPr lang="en-US"/>
          </a:p>
        </p:txBody>
      </p:sp>
    </p:spTree>
    <p:extLst>
      <p:ext uri="{BB962C8B-B14F-4D97-AF65-F5344CB8AC3E}">
        <p14:creationId xmlns:p14="http://schemas.microsoft.com/office/powerpoint/2010/main" val="3896359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Baier the great philosopher shared</a:t>
            </a:r>
          </a:p>
          <a:p>
            <a:endParaRPr lang="en-US" dirty="0"/>
          </a:p>
          <a:p>
            <a:r>
              <a:rPr lang="en-US" dirty="0"/>
              <a:t>When do we really take the time to notice trust? Do we reinforce it? Do we challenge it? Expect it? Demand it?</a:t>
            </a:r>
          </a:p>
        </p:txBody>
      </p:sp>
      <p:sp>
        <p:nvSpPr>
          <p:cNvPr id="4" name="Slide Number Placeholder 3"/>
          <p:cNvSpPr>
            <a:spLocks noGrp="1"/>
          </p:cNvSpPr>
          <p:nvPr>
            <p:ph type="sldNum" sz="quarter" idx="5"/>
          </p:nvPr>
        </p:nvSpPr>
        <p:spPr/>
        <p:txBody>
          <a:bodyPr/>
          <a:lstStyle/>
          <a:p>
            <a:fld id="{58E0EA72-F315-0E41-B5BA-5EB3C1F45AE1}" type="slidenum">
              <a:rPr lang="en-US" smtClean="0"/>
              <a:t>10</a:t>
            </a:fld>
            <a:endParaRPr lang="en-US"/>
          </a:p>
        </p:txBody>
      </p:sp>
    </p:spTree>
    <p:extLst>
      <p:ext uri="{BB962C8B-B14F-4D97-AF65-F5344CB8AC3E}">
        <p14:creationId xmlns:p14="http://schemas.microsoft.com/office/powerpoint/2010/main" val="3565798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0EA72-F315-0E41-B5BA-5EB3C1F45AE1}" type="slidenum">
              <a:rPr lang="en-US" smtClean="0"/>
              <a:t>11</a:t>
            </a:fld>
            <a:endParaRPr lang="en-US"/>
          </a:p>
        </p:txBody>
      </p:sp>
    </p:spTree>
    <p:extLst>
      <p:ext uri="{BB962C8B-B14F-4D97-AF65-F5344CB8AC3E}">
        <p14:creationId xmlns:p14="http://schemas.microsoft.com/office/powerpoint/2010/main" val="1051767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do we know about trust?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trust is as an integral component of the family-professional partnership, it also has the ability to both escalate and deescalate conflict (Lake &amp; Billingsley, 2000).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Blue-Banning and colleagues (2004) conducted 33 focus groups with 137 adult family members of children with and without disabilities and 53 service providers and administrators, as well as 32 individual interviews with non-English speaking parents and their service providers to explore quality indicators of professional behavior that the participants identified as necessary for the development of collaborative partnerships. The intent of the study was to generate a “profile of partnership components” based on the experiences and perceptions of a diverse group of family and professional members. Findings from the study identified indicators of professional behavior that facilitate partnerships with families, referred to as partnership practices: (a) communication, (b) commitment, (c) equality, (d) skills, (e) respect, and (f) trust. </a:t>
            </a:r>
            <a:endParaRPr lang="en-US" dirty="0"/>
          </a:p>
        </p:txBody>
      </p:sp>
      <p:sp>
        <p:nvSpPr>
          <p:cNvPr id="4" name="Slide Number Placeholder 3"/>
          <p:cNvSpPr>
            <a:spLocks noGrp="1"/>
          </p:cNvSpPr>
          <p:nvPr>
            <p:ph type="sldNum" sz="quarter" idx="5"/>
          </p:nvPr>
        </p:nvSpPr>
        <p:spPr/>
        <p:txBody>
          <a:bodyPr/>
          <a:lstStyle/>
          <a:p>
            <a:fld id="{58E0EA72-F315-0E41-B5BA-5EB3C1F45AE1}" type="slidenum">
              <a:rPr lang="en-US" smtClean="0"/>
              <a:t>12</a:t>
            </a:fld>
            <a:endParaRPr lang="en-US"/>
          </a:p>
        </p:txBody>
      </p:sp>
    </p:spTree>
    <p:extLst>
      <p:ext uri="{BB962C8B-B14F-4D97-AF65-F5344CB8AC3E}">
        <p14:creationId xmlns:p14="http://schemas.microsoft.com/office/powerpoint/2010/main" val="1115943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8/25/2021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52526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24324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48992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4677508" y="-29308"/>
            <a:ext cx="7518400" cy="6887308"/>
          </a:xfrm>
          <a:prstGeom prst="rect">
            <a:avLst/>
          </a:prstGeom>
          <a:gradFill flip="none" rotWithShape="1">
            <a:gsLst>
              <a:gs pos="0">
                <a:schemeClr val="tx2">
                  <a:lumMod val="75000"/>
                  <a:shade val="30000"/>
                  <a:satMod val="115000"/>
                </a:schemeClr>
              </a:gs>
              <a:gs pos="99000">
                <a:schemeClr val="tx2">
                  <a:shade val="67500"/>
                  <a:satMod val="115000"/>
                  <a:alpha val="71000"/>
                  <a:lumMod val="94000"/>
                </a:schemeClr>
              </a:gs>
              <a:gs pos="100000">
                <a:schemeClr val="tx2">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2060"/>
              </a:solidFill>
            </a:endParaRPr>
          </a:p>
        </p:txBody>
      </p:sp>
      <p:sp>
        <p:nvSpPr>
          <p:cNvPr id="12" name="TextBox 11"/>
          <p:cNvSpPr txBox="1"/>
          <p:nvPr userDrawn="1"/>
        </p:nvSpPr>
        <p:spPr>
          <a:xfrm>
            <a:off x="4828931" y="4550154"/>
            <a:ext cx="7518400" cy="830997"/>
          </a:xfrm>
          <a:prstGeom prst="rect">
            <a:avLst/>
          </a:prstGeom>
          <a:noFill/>
        </p:spPr>
        <p:txBody>
          <a:bodyPr wrap="square" rtlCol="0">
            <a:spAutoFit/>
          </a:bodyPr>
          <a:lstStyle/>
          <a:p>
            <a:pPr algn="ctr"/>
            <a:r>
              <a:rPr lang="en-US" sz="2700" dirty="0">
                <a:solidFill>
                  <a:schemeClr val="bg1"/>
                </a:solidFill>
                <a:latin typeface="Candara" panose="020E0502030303020204" pitchFamily="34" charset="0"/>
              </a:rPr>
              <a:t> </a:t>
            </a:r>
            <a:endParaRPr lang="en-US" sz="2700" baseline="0" dirty="0">
              <a:solidFill>
                <a:schemeClr val="bg1"/>
              </a:solidFill>
              <a:latin typeface="Candara" panose="020E0502030303020204" pitchFamily="34" charset="0"/>
            </a:endParaRPr>
          </a:p>
          <a:p>
            <a:pPr algn="ctr"/>
            <a:r>
              <a:rPr lang="en-US" sz="2100" baseline="0" dirty="0">
                <a:solidFill>
                  <a:schemeClr val="bg1"/>
                </a:solidFill>
                <a:latin typeface="Candara" panose="020E0502030303020204" pitchFamily="34" charset="0"/>
              </a:rPr>
              <a:t> </a:t>
            </a:r>
          </a:p>
        </p:txBody>
      </p:sp>
      <p:pic>
        <p:nvPicPr>
          <p:cNvPr id="13" name="Picture 4" descr="Z:\CADRE\CADRE 5\Web Development 2018-23\CADRE Logo 2019\CADRE Logo Files\JPG\RGB\High Res\CADRE Logo-03 croppe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2" y="1880632"/>
            <a:ext cx="4371951" cy="231036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988B86E-E0FC-408F-95B9-81A1E2EF973E}"/>
              </a:ext>
            </a:extLst>
          </p:cNvPr>
          <p:cNvSpPr>
            <a:spLocks noGrp="1"/>
          </p:cNvSpPr>
          <p:nvPr>
            <p:ph type="sldNum" sz="quarter" idx="12"/>
          </p:nvPr>
        </p:nvSpPr>
        <p:spPr/>
        <p:txBody>
          <a:bodyPr/>
          <a:lstStyle>
            <a:lvl1pPr>
              <a:defRPr/>
            </a:lvl1pPr>
          </a:lstStyle>
          <a:p>
            <a:r>
              <a:rPr lang="en-US" dirty="0"/>
              <a:t>1</a:t>
            </a:r>
          </a:p>
        </p:txBody>
      </p:sp>
    </p:spTree>
    <p:extLst>
      <p:ext uri="{BB962C8B-B14F-4D97-AF65-F5344CB8AC3E}">
        <p14:creationId xmlns:p14="http://schemas.microsoft.com/office/powerpoint/2010/main" val="2373317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Candara" panose="020E0502030303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ndara" panose="020E0502030303020204" pitchFamily="34" charset="0"/>
                <a:cs typeface="Arial" panose="020B0604020202020204" pitchFamily="34" charset="0"/>
              </a:defRPr>
            </a:lvl1pPr>
            <a:lvl2pPr>
              <a:defRPr>
                <a:latin typeface="Candara" panose="020E0502030303020204" pitchFamily="34" charset="0"/>
                <a:cs typeface="Arial" panose="020B0604020202020204" pitchFamily="34" charset="0"/>
              </a:defRPr>
            </a:lvl2pPr>
            <a:lvl3pPr>
              <a:defRPr>
                <a:latin typeface="Candara" panose="020E0502030303020204" pitchFamily="34" charset="0"/>
                <a:cs typeface="Arial" panose="020B0604020202020204" pitchFamily="34" charset="0"/>
              </a:defRPr>
            </a:lvl3pPr>
            <a:lvl4pPr>
              <a:defRPr>
                <a:latin typeface="Candara" panose="020E0502030303020204" pitchFamily="34" charset="0"/>
                <a:cs typeface="Arial" panose="020B0604020202020204" pitchFamily="34" charset="0"/>
              </a:defRPr>
            </a:lvl4pPr>
            <a:lvl5pPr>
              <a:defRPr>
                <a:latin typeface="Candara" panose="020E0502030303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451602"/>
            <a:ext cx="2844800" cy="365125"/>
          </a:xfrm>
        </p:spPr>
        <p:txBody>
          <a:bodyPr/>
          <a:lstStyle/>
          <a:p>
            <a:fld id="{AB94EC22-29EE-46E1-9C74-2F0D775390A5}" type="datetime4">
              <a:rPr lang="en-US" smtClean="0"/>
              <a:t>August 25, 2021</a:t>
            </a:fld>
            <a:endParaRPr lang="en-US" dirty="0"/>
          </a:p>
        </p:txBody>
      </p:sp>
      <p:sp>
        <p:nvSpPr>
          <p:cNvPr id="5" name="Footer Placeholder 4"/>
          <p:cNvSpPr>
            <a:spLocks noGrp="1"/>
          </p:cNvSpPr>
          <p:nvPr>
            <p:ph type="ftr" sz="quarter" idx="11"/>
          </p:nvPr>
        </p:nvSpPr>
        <p:spPr>
          <a:xfrm>
            <a:off x="4165600" y="6451602"/>
            <a:ext cx="3860800" cy="365125"/>
          </a:xfrm>
        </p:spPr>
        <p:txBody>
          <a:bodyPr/>
          <a:lstStyle/>
          <a:p>
            <a:endParaRPr lang="en-US" dirty="0"/>
          </a:p>
        </p:txBody>
      </p:sp>
      <p:sp>
        <p:nvSpPr>
          <p:cNvPr id="6" name="Slide Number Placeholder 5"/>
          <p:cNvSpPr>
            <a:spLocks noGrp="1"/>
          </p:cNvSpPr>
          <p:nvPr>
            <p:ph type="sldNum" sz="quarter" idx="12"/>
          </p:nvPr>
        </p:nvSpPr>
        <p:spPr>
          <a:xfrm>
            <a:off x="9245600" y="6467477"/>
            <a:ext cx="2844800" cy="365125"/>
          </a:xfrm>
        </p:spPr>
        <p:txBody>
          <a:bodyPr/>
          <a:lstStyle>
            <a:lvl1pPr>
              <a:defRPr b="1">
                <a:solidFill>
                  <a:schemeClr val="bg1"/>
                </a:solidFill>
              </a:defRPr>
            </a:lvl1pPr>
          </a:lstStyle>
          <a:p>
            <a:fld id="{F90EA011-92C4-41D9-82B9-BF8E62DAE0D2}" type="slidenum">
              <a:rPr lang="en-US" smtClean="0"/>
              <a:pPr/>
              <a:t>‹#›</a:t>
            </a:fld>
            <a:endParaRPr lang="en-US" dirty="0"/>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0" y="6376990"/>
            <a:ext cx="135200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172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Candara" panose="020E0502030303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atin typeface="Candara" panose="020E0502030303020204" pitchFamily="34" charset="0"/>
                <a:cs typeface="Arial" panose="020B0604020202020204" pitchFamily="34" charset="0"/>
              </a:defRPr>
            </a:lvl1pPr>
            <a:lvl2pPr>
              <a:defRPr sz="1800">
                <a:latin typeface="Candara" panose="020E0502030303020204" pitchFamily="34" charset="0"/>
                <a:cs typeface="Arial" panose="020B0604020202020204" pitchFamily="34" charset="0"/>
              </a:defRPr>
            </a:lvl2pPr>
            <a:lvl3pPr>
              <a:defRPr sz="1500">
                <a:latin typeface="Candara" panose="020E0502030303020204" pitchFamily="34" charset="0"/>
                <a:cs typeface="Arial" panose="020B0604020202020204" pitchFamily="34" charset="0"/>
              </a:defRPr>
            </a:lvl3pPr>
            <a:lvl4pPr>
              <a:defRPr sz="1350">
                <a:latin typeface="Candara" panose="020E0502030303020204" pitchFamily="34" charset="0"/>
                <a:cs typeface="Arial" panose="020B0604020202020204" pitchFamily="34" charset="0"/>
              </a:defRPr>
            </a:lvl4pPr>
            <a:lvl5pPr>
              <a:defRPr sz="1350">
                <a:latin typeface="Candara" panose="020E0502030303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100">
                <a:latin typeface="Candara" panose="020E0502030303020204" pitchFamily="34" charset="0"/>
                <a:cs typeface="Arial" panose="020B0604020202020204" pitchFamily="34" charset="0"/>
              </a:defRPr>
            </a:lvl1pPr>
            <a:lvl2pPr>
              <a:defRPr sz="1800">
                <a:latin typeface="Candara" panose="020E0502030303020204" pitchFamily="34" charset="0"/>
                <a:cs typeface="Arial" panose="020B0604020202020204" pitchFamily="34" charset="0"/>
              </a:defRPr>
            </a:lvl2pPr>
            <a:lvl3pPr>
              <a:defRPr sz="1500">
                <a:latin typeface="Candara" panose="020E0502030303020204" pitchFamily="34" charset="0"/>
                <a:cs typeface="Arial" panose="020B0604020202020204" pitchFamily="34" charset="0"/>
              </a:defRPr>
            </a:lvl3pPr>
            <a:lvl4pPr>
              <a:defRPr sz="1350">
                <a:latin typeface="Candara" panose="020E0502030303020204" pitchFamily="34" charset="0"/>
                <a:cs typeface="Arial" panose="020B0604020202020204" pitchFamily="34" charset="0"/>
              </a:defRPr>
            </a:lvl4pPr>
            <a:lvl5pPr>
              <a:defRPr sz="1350">
                <a:latin typeface="Candara" panose="020E0502030303020204" pitchFamily="34" charset="0"/>
                <a:cs typeface="Arial" panose="020B060402020202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7CE1F7C-6564-4601-A655-02A542D3578B}" type="datetime4">
              <a:rPr lang="en-US" smtClean="0"/>
              <a:t>August 25, 2021</a:t>
            </a:fld>
            <a:endParaRPr lang="en-US"/>
          </a:p>
        </p:txBody>
      </p:sp>
      <p:sp>
        <p:nvSpPr>
          <p:cNvPr id="6" name="Footer Placeholder 5"/>
          <p:cNvSpPr>
            <a:spLocks noGrp="1"/>
          </p:cNvSpPr>
          <p:nvPr>
            <p:ph type="ftr" sz="quarter" idx="11"/>
          </p:nvPr>
        </p:nvSpPr>
        <p:spPr/>
        <p:txBody>
          <a:bodyPr/>
          <a:lstStyle/>
          <a:p>
            <a:endParaRPr lang="en-US"/>
          </a:p>
        </p:txBody>
      </p:sp>
      <p:pic>
        <p:nvPicPr>
          <p:cNvPr id="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0" y="6376990"/>
            <a:ext cx="135200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5"/>
          <p:cNvSpPr txBox="1">
            <a:spLocks/>
          </p:cNvSpPr>
          <p:nvPr userDrawn="1"/>
        </p:nvSpPr>
        <p:spPr>
          <a:xfrm>
            <a:off x="9245600" y="6467477"/>
            <a:ext cx="28448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0EA011-92C4-41D9-82B9-BF8E62DAE0D2}" type="slidenum">
              <a:rPr lang="en-US" sz="900" smtClean="0"/>
              <a:pPr/>
              <a:t>‹#›</a:t>
            </a:fld>
            <a:endParaRPr lang="en-US" sz="900" dirty="0"/>
          </a:p>
        </p:txBody>
      </p:sp>
    </p:spTree>
    <p:extLst>
      <p:ext uri="{BB962C8B-B14F-4D97-AF65-F5344CB8AC3E}">
        <p14:creationId xmlns:p14="http://schemas.microsoft.com/office/powerpoint/2010/main" val="2330589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Candara" panose="020E0502030303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atin typeface="Candara" panose="020E0502030303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a:t>
            </a:r>
          </a:p>
        </p:txBody>
      </p:sp>
      <p:sp>
        <p:nvSpPr>
          <p:cNvPr id="4" name="Content Placeholder 3"/>
          <p:cNvSpPr>
            <a:spLocks noGrp="1"/>
          </p:cNvSpPr>
          <p:nvPr>
            <p:ph sz="half" idx="2"/>
          </p:nvPr>
        </p:nvSpPr>
        <p:spPr>
          <a:xfrm>
            <a:off x="609600" y="2174875"/>
            <a:ext cx="5386917" cy="3951288"/>
          </a:xfrm>
        </p:spPr>
        <p:txBody>
          <a:bodyPr/>
          <a:lstStyle>
            <a:lvl1pPr>
              <a:defRPr sz="1800">
                <a:latin typeface="Candara" panose="020E0502030303020204" pitchFamily="34" charset="0"/>
                <a:cs typeface="Arial" panose="020B0604020202020204" pitchFamily="34" charset="0"/>
              </a:defRPr>
            </a:lvl1pPr>
            <a:lvl2pPr>
              <a:defRPr sz="1500">
                <a:latin typeface="Candara" panose="020E0502030303020204" pitchFamily="34" charset="0"/>
                <a:cs typeface="Arial" panose="020B0604020202020204" pitchFamily="34" charset="0"/>
              </a:defRPr>
            </a:lvl2pPr>
            <a:lvl3pPr>
              <a:defRPr sz="1350">
                <a:latin typeface="Candara" panose="020E0502030303020204" pitchFamily="34" charset="0"/>
                <a:cs typeface="Arial" panose="020B0604020202020204" pitchFamily="34" charset="0"/>
              </a:defRPr>
            </a:lvl3pPr>
            <a:lvl4pPr>
              <a:defRPr sz="1200">
                <a:latin typeface="Candara" panose="020E0502030303020204" pitchFamily="34" charset="0"/>
                <a:cs typeface="Arial" panose="020B0604020202020204" pitchFamily="34" charset="0"/>
              </a:defRPr>
            </a:lvl4pPr>
            <a:lvl5pPr>
              <a:defRPr sz="1200">
                <a:latin typeface="Candara" panose="020E0502030303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atin typeface="Candara" panose="020E0502030303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a:t>
            </a:r>
          </a:p>
        </p:txBody>
      </p:sp>
      <p:sp>
        <p:nvSpPr>
          <p:cNvPr id="6" name="Content Placeholder 5"/>
          <p:cNvSpPr>
            <a:spLocks noGrp="1"/>
          </p:cNvSpPr>
          <p:nvPr>
            <p:ph sz="quarter" idx="4"/>
          </p:nvPr>
        </p:nvSpPr>
        <p:spPr>
          <a:xfrm>
            <a:off x="6193369" y="2174875"/>
            <a:ext cx="5389033" cy="3951288"/>
          </a:xfrm>
        </p:spPr>
        <p:txBody>
          <a:bodyPr/>
          <a:lstStyle>
            <a:lvl1pPr>
              <a:defRPr sz="1800">
                <a:latin typeface="Candara" panose="020E0502030303020204" pitchFamily="34" charset="0"/>
                <a:cs typeface="Arial" panose="020B0604020202020204" pitchFamily="34" charset="0"/>
              </a:defRPr>
            </a:lvl1pPr>
            <a:lvl2pPr>
              <a:defRPr sz="1500">
                <a:latin typeface="Candara" panose="020E0502030303020204" pitchFamily="34" charset="0"/>
                <a:cs typeface="Arial" panose="020B0604020202020204" pitchFamily="34" charset="0"/>
              </a:defRPr>
            </a:lvl2pPr>
            <a:lvl3pPr>
              <a:defRPr sz="1350">
                <a:latin typeface="Candara" panose="020E0502030303020204" pitchFamily="34" charset="0"/>
                <a:cs typeface="Arial" panose="020B0604020202020204" pitchFamily="34" charset="0"/>
              </a:defRPr>
            </a:lvl3pPr>
            <a:lvl4pPr>
              <a:defRPr sz="1200">
                <a:latin typeface="Candara" panose="020E0502030303020204" pitchFamily="34" charset="0"/>
                <a:cs typeface="Arial" panose="020B0604020202020204" pitchFamily="34" charset="0"/>
              </a:defRPr>
            </a:lvl4pPr>
            <a:lvl5pPr>
              <a:defRPr sz="1200">
                <a:latin typeface="Candara" panose="020E0502030303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sz="750">
                <a:latin typeface="Candara" panose="020E0502030303020204" pitchFamily="34" charset="0"/>
                <a:cs typeface="Arial" panose="020B0604020202020204" pitchFamily="34" charset="0"/>
              </a:defRPr>
            </a:lvl1pPr>
          </a:lstStyle>
          <a:p>
            <a:fld id="{6EEFCAB9-C65E-43D3-87B7-C103F7396C22}" type="datetime4">
              <a:rPr lang="en-US" smtClean="0"/>
              <a:pPr/>
              <a:t>August 25, 2021</a:t>
            </a:fld>
            <a:endParaRPr lang="en-US" dirty="0"/>
          </a:p>
        </p:txBody>
      </p:sp>
      <p:sp>
        <p:nvSpPr>
          <p:cNvPr id="8" name="Footer Placeholder 7"/>
          <p:cNvSpPr>
            <a:spLocks noGrp="1"/>
          </p:cNvSpPr>
          <p:nvPr>
            <p:ph type="ftr" sz="quarter" idx="11"/>
          </p:nvPr>
        </p:nvSpPr>
        <p:spPr/>
        <p:txBody>
          <a:bodyPr/>
          <a:lstStyle>
            <a:lvl1pPr>
              <a:defRPr>
                <a:latin typeface="Candara" panose="020E0502030303020204" pitchFamily="34" charset="0"/>
              </a:defRPr>
            </a:lvl1pPr>
          </a:lstStyle>
          <a:p>
            <a:endParaRPr lang="en-US"/>
          </a:p>
        </p:txBody>
      </p:sp>
      <p:pic>
        <p:nvPicPr>
          <p:cNvPr id="10"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0" y="6376990"/>
            <a:ext cx="135200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lide Number Placeholder 5"/>
          <p:cNvSpPr>
            <a:spLocks noGrp="1"/>
          </p:cNvSpPr>
          <p:nvPr>
            <p:ph type="sldNum" sz="quarter" idx="12"/>
          </p:nvPr>
        </p:nvSpPr>
        <p:spPr>
          <a:xfrm>
            <a:off x="9245600" y="6467477"/>
            <a:ext cx="2844800" cy="365125"/>
          </a:xfrm>
        </p:spPr>
        <p:txBody>
          <a:bodyPr/>
          <a:lstStyle>
            <a:lvl1pPr>
              <a:defRPr b="1">
                <a:solidFill>
                  <a:schemeClr val="bg1"/>
                </a:solidFill>
              </a:defRPr>
            </a:lvl1pPr>
          </a:lstStyle>
          <a:p>
            <a:fld id="{F90EA011-92C4-41D9-82B9-BF8E62DAE0D2}" type="slidenum">
              <a:rPr lang="en-US" smtClean="0"/>
              <a:pPr/>
              <a:t>‹#›</a:t>
            </a:fld>
            <a:endParaRPr lang="en-US" dirty="0"/>
          </a:p>
        </p:txBody>
      </p:sp>
    </p:spTree>
    <p:extLst>
      <p:ext uri="{BB962C8B-B14F-4D97-AF65-F5344CB8AC3E}">
        <p14:creationId xmlns:p14="http://schemas.microsoft.com/office/powerpoint/2010/main" val="356550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Candara" panose="020E0502030303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20BD9609-DE3D-4C1C-97B2-196BE7B027D9}" type="datetime4">
              <a:rPr lang="en-US" smtClean="0"/>
              <a:t>August 25,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245600" y="6464303"/>
            <a:ext cx="2844800" cy="365125"/>
          </a:xfrm>
        </p:spPr>
        <p:txBody>
          <a:bodyPr/>
          <a:lstStyle/>
          <a:p>
            <a:fld id="{F90EA011-92C4-41D9-82B9-BF8E62DAE0D2}" type="slidenum">
              <a:rPr lang="en-US" smtClean="0"/>
              <a:t>‹#›</a:t>
            </a:fld>
            <a:endParaRPr lang="en-US"/>
          </a:p>
        </p:txBody>
      </p:sp>
      <p:pic>
        <p:nvPicPr>
          <p:cNvPr id="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0" y="6376990"/>
            <a:ext cx="135200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052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92878"/>
            <a:ext cx="2844800" cy="365125"/>
          </a:xfrm>
        </p:spPr>
        <p:txBody>
          <a:bodyPr/>
          <a:lstStyle/>
          <a:p>
            <a:fld id="{5E61DB09-4806-4330-80F9-DB3D0F356652}" type="datetime4">
              <a:rPr lang="en-US" smtClean="0"/>
              <a:t>August 25, 2021</a:t>
            </a:fld>
            <a:endParaRPr lang="en-US"/>
          </a:p>
        </p:txBody>
      </p:sp>
      <p:sp>
        <p:nvSpPr>
          <p:cNvPr id="3" name="Footer Placeholder 2"/>
          <p:cNvSpPr>
            <a:spLocks noGrp="1"/>
          </p:cNvSpPr>
          <p:nvPr>
            <p:ph type="ftr" sz="quarter" idx="11"/>
          </p:nvPr>
        </p:nvSpPr>
        <p:spPr>
          <a:xfrm>
            <a:off x="4064000" y="6356353"/>
            <a:ext cx="3860800" cy="365125"/>
          </a:xfrm>
        </p:spPr>
        <p:txBody>
          <a:bodyPr/>
          <a:lstStyle/>
          <a:p>
            <a:endParaRPr lang="en-US"/>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0" y="6376990"/>
            <a:ext cx="135200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txBox="1">
            <a:spLocks/>
          </p:cNvSpPr>
          <p:nvPr userDrawn="1"/>
        </p:nvSpPr>
        <p:spPr>
          <a:xfrm>
            <a:off x="9245600" y="6467477"/>
            <a:ext cx="28448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0EA011-92C4-41D9-82B9-BF8E62DAE0D2}" type="slidenum">
              <a:rPr lang="en-US" sz="900" smtClean="0"/>
              <a:pPr/>
              <a:t>‹#›</a:t>
            </a:fld>
            <a:endParaRPr lang="en-US" sz="900" dirty="0"/>
          </a:p>
        </p:txBody>
      </p:sp>
    </p:spTree>
    <p:extLst>
      <p:ext uri="{BB962C8B-B14F-4D97-AF65-F5344CB8AC3E}">
        <p14:creationId xmlns:p14="http://schemas.microsoft.com/office/powerpoint/2010/main" val="1051063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609600" y="6492878"/>
            <a:ext cx="2844800" cy="365125"/>
          </a:xfrm>
        </p:spPr>
        <p:txBody>
          <a:bodyPr/>
          <a:lstStyle/>
          <a:p>
            <a:fld id="{697CF516-89B2-443C-BAF5-03D8B060BE56}" type="datetime4">
              <a:rPr lang="en-US" smtClean="0"/>
              <a:t>August 25,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245600" y="6464303"/>
            <a:ext cx="2844800" cy="365125"/>
          </a:xfrm>
        </p:spPr>
        <p:txBody>
          <a:bodyPr/>
          <a:lstStyle/>
          <a:p>
            <a:fld id="{F90EA011-92C4-41D9-82B9-BF8E62DAE0D2}" type="slidenum">
              <a:rPr lang="en-US" smtClean="0"/>
              <a:t>‹#›</a:t>
            </a:fld>
            <a:endParaRPr lang="en-US"/>
          </a:p>
        </p:txBody>
      </p:sp>
      <p:pic>
        <p:nvPicPr>
          <p:cNvPr id="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0" y="6376990"/>
            <a:ext cx="135200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978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atin typeface="Candara" panose="020E0502030303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atin typeface="Candara" panose="020E0502030303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atin typeface="Candara" panose="020E0502030303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609600" y="6492878"/>
            <a:ext cx="2844800" cy="365125"/>
          </a:xfrm>
        </p:spPr>
        <p:txBody>
          <a:bodyPr/>
          <a:lstStyle>
            <a:lvl1pPr>
              <a:defRPr>
                <a:latin typeface="Candara" panose="020E0502030303020204" pitchFamily="34" charset="0"/>
              </a:defRPr>
            </a:lvl1pPr>
          </a:lstStyle>
          <a:p>
            <a:fld id="{893E09D6-C57C-4C95-9000-ECF36C62C90F}" type="datetime4">
              <a:rPr lang="en-US" smtClean="0"/>
              <a:pPr/>
              <a:t>August 25, 2021</a:t>
            </a:fld>
            <a:endParaRPr lang="en-US"/>
          </a:p>
        </p:txBody>
      </p:sp>
      <p:sp>
        <p:nvSpPr>
          <p:cNvPr id="6" name="Footer Placeholder 5"/>
          <p:cNvSpPr>
            <a:spLocks noGrp="1"/>
          </p:cNvSpPr>
          <p:nvPr>
            <p:ph type="ftr" sz="quarter" idx="11"/>
          </p:nvPr>
        </p:nvSpPr>
        <p:spPr/>
        <p:txBody>
          <a:bodyPr/>
          <a:lstStyle>
            <a:lvl1pPr>
              <a:defRPr>
                <a:latin typeface="Candara" panose="020E0502030303020204" pitchFamily="34" charset="0"/>
              </a:defRPr>
            </a:lvl1pPr>
          </a:lstStyle>
          <a:p>
            <a:endParaRPr lang="en-US"/>
          </a:p>
        </p:txBody>
      </p:sp>
      <p:pic>
        <p:nvPicPr>
          <p:cNvPr id="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0" y="6376990"/>
            <a:ext cx="135200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5"/>
          <p:cNvSpPr>
            <a:spLocks noGrp="1"/>
          </p:cNvSpPr>
          <p:nvPr>
            <p:ph type="sldNum" sz="quarter" idx="12"/>
          </p:nvPr>
        </p:nvSpPr>
        <p:spPr>
          <a:xfrm>
            <a:off x="9245600" y="6467477"/>
            <a:ext cx="2844800" cy="365125"/>
          </a:xfrm>
        </p:spPr>
        <p:txBody>
          <a:bodyPr/>
          <a:lstStyle>
            <a:lvl1pPr>
              <a:defRPr b="1">
                <a:solidFill>
                  <a:schemeClr val="bg1"/>
                </a:solidFill>
              </a:defRPr>
            </a:lvl1pPr>
          </a:lstStyle>
          <a:p>
            <a:fld id="{F90EA011-92C4-41D9-82B9-BF8E62DAE0D2}" type="slidenum">
              <a:rPr lang="en-US" smtClean="0"/>
              <a:pPr/>
              <a:t>‹#›</a:t>
            </a:fld>
            <a:endParaRPr lang="en-US" dirty="0"/>
          </a:p>
        </p:txBody>
      </p:sp>
    </p:spTree>
    <p:extLst>
      <p:ext uri="{BB962C8B-B14F-4D97-AF65-F5344CB8AC3E}">
        <p14:creationId xmlns:p14="http://schemas.microsoft.com/office/powerpoint/2010/main" val="400614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99116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vl7pPr>
              <a:defRPr>
                <a:latin typeface="Arial" panose="020B0604020202020204" pitchFamily="34" charset="0"/>
                <a:cs typeface="Arial" panose="020B0604020202020204" pitchFamily="34" charset="0"/>
              </a:defRPr>
            </a:lvl7pPr>
            <a:lvl8pPr>
              <a:defRPr>
                <a:latin typeface="Arial" panose="020B0604020202020204" pitchFamily="34" charset="0"/>
                <a:cs typeface="Arial" panose="020B0604020202020204" pitchFamily="34" charset="0"/>
              </a:defRPr>
            </a:lvl8pPr>
            <a:lvl9pPr>
              <a:defRPr>
                <a:latin typeface="Arial" panose="020B0604020202020204" pitchFamily="34" charset="0"/>
                <a:cs typeface="Arial" panose="020B0604020202020204" pitchFamily="34" charset="0"/>
              </a:defRPr>
            </a:lvl9pPr>
          </a:lstStyle>
          <a:p>
            <a:pPr lvl="4"/>
            <a:r>
              <a:rPr lang="en-US" dirty="0"/>
              <a:t>Click to edit Master text styles</a:t>
            </a:r>
          </a:p>
          <a:p>
            <a:pPr lvl="5"/>
            <a:r>
              <a:rPr lang="en-US" dirty="0"/>
              <a:t>Second level</a:t>
            </a:r>
          </a:p>
          <a:p>
            <a:pPr lvl="6"/>
            <a:r>
              <a:rPr lang="en-US" dirty="0"/>
              <a:t>Third level</a:t>
            </a:r>
          </a:p>
          <a:p>
            <a:pPr lvl="7"/>
            <a:r>
              <a:rPr lang="en-US" dirty="0"/>
              <a:t>Fourth level</a:t>
            </a:r>
          </a:p>
          <a:p>
            <a:pPr lvl="8"/>
            <a:r>
              <a:rPr lang="en-US" dirty="0"/>
              <a:t>Fifth level</a:t>
            </a:r>
          </a:p>
        </p:txBody>
      </p:sp>
      <p:sp>
        <p:nvSpPr>
          <p:cNvPr id="4" name="Date Placeholder 3"/>
          <p:cNvSpPr>
            <a:spLocks noGrp="1"/>
          </p:cNvSpPr>
          <p:nvPr>
            <p:ph type="dt" sz="half" idx="10"/>
          </p:nvPr>
        </p:nvSpPr>
        <p:spPr>
          <a:xfrm>
            <a:off x="609600" y="6492878"/>
            <a:ext cx="2844800" cy="365125"/>
          </a:xfrm>
        </p:spPr>
        <p:txBody>
          <a:bodyPr/>
          <a:lstStyle/>
          <a:p>
            <a:fld id="{EAB34044-BFEB-4874-A437-277F64495F12}" type="datetime4">
              <a:rPr lang="en-US" smtClean="0"/>
              <a:t>August 25, 2021</a:t>
            </a:fld>
            <a:endParaRPr lang="en-US"/>
          </a:p>
        </p:txBody>
      </p:sp>
      <p:sp>
        <p:nvSpPr>
          <p:cNvPr id="5" name="Footer Placeholder 4"/>
          <p:cNvSpPr>
            <a:spLocks noGrp="1"/>
          </p:cNvSpPr>
          <p:nvPr>
            <p:ph type="ftr" sz="quarter" idx="11"/>
          </p:nvPr>
        </p:nvSpPr>
        <p:spPr/>
        <p:txBody>
          <a:bodyPr/>
          <a:lstStyle/>
          <a:p>
            <a:endParaRPr lang="en-US" dirty="0"/>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88000" y="6376990"/>
            <a:ext cx="135200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5"/>
          <p:cNvSpPr>
            <a:spLocks noGrp="1"/>
          </p:cNvSpPr>
          <p:nvPr>
            <p:ph type="sldNum" sz="quarter" idx="12"/>
          </p:nvPr>
        </p:nvSpPr>
        <p:spPr>
          <a:xfrm>
            <a:off x="9245600" y="6467477"/>
            <a:ext cx="2844800" cy="365125"/>
          </a:xfrm>
        </p:spPr>
        <p:txBody>
          <a:bodyPr/>
          <a:lstStyle>
            <a:lvl1pPr>
              <a:defRPr b="1">
                <a:solidFill>
                  <a:schemeClr val="bg1"/>
                </a:solidFill>
              </a:defRPr>
            </a:lvl1pPr>
          </a:lstStyle>
          <a:p>
            <a:fld id="{F90EA011-92C4-41D9-82B9-BF8E62DAE0D2}" type="slidenum">
              <a:rPr lang="en-US" smtClean="0"/>
              <a:pPr/>
              <a:t>‹#›</a:t>
            </a:fld>
            <a:endParaRPr lang="en-US" dirty="0"/>
          </a:p>
        </p:txBody>
      </p:sp>
    </p:spTree>
    <p:extLst>
      <p:ext uri="{BB962C8B-B14F-4D97-AF65-F5344CB8AC3E}">
        <p14:creationId xmlns:p14="http://schemas.microsoft.com/office/powerpoint/2010/main" val="3615562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b="1">
                <a:effectLst>
                  <a:outerShdw blurRad="38100" dist="38100" dir="2700000" algn="tl">
                    <a:srgbClr val="000000">
                      <a:alpha val="43137"/>
                    </a:srgbClr>
                  </a:outerShdw>
                </a:effectLst>
                <a:latin typeface="Candara" panose="020E0502030303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lvl5pPr>
              <a:defRPr>
                <a:latin typeface="Candara" panose="020E0502030303020204" pitchFamily="34" charset="0"/>
                <a:cs typeface="Arial" panose="020B0604020202020204" pitchFamily="34" charset="0"/>
              </a:defRPr>
            </a:lvl5pPr>
            <a:lvl6pPr>
              <a:defRPr>
                <a:latin typeface="Candara" panose="020E0502030303020204" pitchFamily="34" charset="0"/>
                <a:cs typeface="Arial" panose="020B0604020202020204" pitchFamily="34" charset="0"/>
              </a:defRPr>
            </a:lvl6pPr>
            <a:lvl7pPr>
              <a:defRPr>
                <a:latin typeface="Candara" panose="020E0502030303020204" pitchFamily="34" charset="0"/>
                <a:cs typeface="Arial" panose="020B0604020202020204" pitchFamily="34" charset="0"/>
              </a:defRPr>
            </a:lvl7pPr>
            <a:lvl8pPr>
              <a:defRPr>
                <a:latin typeface="Candara" panose="020E0502030303020204" pitchFamily="34" charset="0"/>
                <a:cs typeface="Arial" panose="020B0604020202020204" pitchFamily="34" charset="0"/>
              </a:defRPr>
            </a:lvl8pPr>
            <a:lvl9pPr>
              <a:defRPr>
                <a:latin typeface="Candara" panose="020E0502030303020204" pitchFamily="34" charset="0"/>
                <a:cs typeface="Arial" panose="020B0604020202020204" pitchFamily="34" charset="0"/>
              </a:defRPr>
            </a:lvl9pPr>
          </a:lstStyle>
          <a:p>
            <a:pPr lvl="4"/>
            <a:r>
              <a:rPr lang="en-US" dirty="0"/>
              <a:t>Click to edit Master text styles</a:t>
            </a:r>
          </a:p>
          <a:p>
            <a:pPr lvl="5"/>
            <a:r>
              <a:rPr lang="en-US" dirty="0"/>
              <a:t>Second level</a:t>
            </a:r>
          </a:p>
          <a:p>
            <a:pPr lvl="6"/>
            <a:r>
              <a:rPr lang="en-US" dirty="0"/>
              <a:t>Third level</a:t>
            </a:r>
          </a:p>
          <a:p>
            <a:pPr lvl="7"/>
            <a:r>
              <a:rPr lang="en-US" dirty="0"/>
              <a:t>Fourth level</a:t>
            </a:r>
          </a:p>
          <a:p>
            <a:pPr lvl="8"/>
            <a:r>
              <a:rPr lang="en-US" dirty="0"/>
              <a:t>Fifth level</a:t>
            </a:r>
          </a:p>
        </p:txBody>
      </p:sp>
      <p:sp>
        <p:nvSpPr>
          <p:cNvPr id="4" name="Date Placeholder 3"/>
          <p:cNvSpPr>
            <a:spLocks noGrp="1"/>
          </p:cNvSpPr>
          <p:nvPr>
            <p:ph type="dt" sz="half" idx="10"/>
          </p:nvPr>
        </p:nvSpPr>
        <p:spPr>
          <a:xfrm>
            <a:off x="609600" y="6492878"/>
            <a:ext cx="2844800" cy="365125"/>
          </a:xfrm>
        </p:spPr>
        <p:txBody>
          <a:bodyPr/>
          <a:lstStyle>
            <a:lvl1pPr>
              <a:defRPr>
                <a:latin typeface="Candara" panose="020E0502030303020204" pitchFamily="34" charset="0"/>
              </a:defRPr>
            </a:lvl1pPr>
          </a:lstStyle>
          <a:p>
            <a:fld id="{BE12A678-458A-43FD-B6C3-AF68D8B6CAE2}" type="datetime4">
              <a:rPr lang="en-US" smtClean="0"/>
              <a:pPr/>
              <a:t>August 25, 2021</a:t>
            </a:fld>
            <a:endParaRPr lang="en-US"/>
          </a:p>
        </p:txBody>
      </p:sp>
      <p:sp>
        <p:nvSpPr>
          <p:cNvPr id="5" name="Footer Placeholder 4"/>
          <p:cNvSpPr>
            <a:spLocks noGrp="1"/>
          </p:cNvSpPr>
          <p:nvPr>
            <p:ph type="ftr" sz="quarter" idx="11"/>
          </p:nvPr>
        </p:nvSpPr>
        <p:spPr/>
        <p:txBody>
          <a:bodyPr/>
          <a:lstStyle>
            <a:lvl1pPr>
              <a:defRPr>
                <a:latin typeface="Candara" panose="020E0502030303020204" pitchFamily="34" charset="0"/>
              </a:defRPr>
            </a:lvl1pPr>
          </a:lstStyle>
          <a:p>
            <a:endParaRPr lang="en-US" dirty="0"/>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26100" y="6376990"/>
            <a:ext cx="135200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5"/>
          <p:cNvSpPr txBox="1">
            <a:spLocks/>
          </p:cNvSpPr>
          <p:nvPr userDrawn="1"/>
        </p:nvSpPr>
        <p:spPr>
          <a:xfrm>
            <a:off x="9245600" y="6467477"/>
            <a:ext cx="2844800" cy="365125"/>
          </a:xfrm>
          <a:prstGeom prst="rect">
            <a:avLst/>
          </a:prstGeom>
        </p:spPr>
        <p:txBody>
          <a:bodyPr vert="horz" lIns="68580" tIns="34290" rIns="68580" bIns="3429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0EA011-92C4-41D9-82B9-BF8E62DAE0D2}" type="slidenum">
              <a:rPr lang="en-US" sz="900" smtClean="0"/>
              <a:pPr/>
              <a:t>‹#›</a:t>
            </a:fld>
            <a:endParaRPr lang="en-US" sz="900" dirty="0"/>
          </a:p>
        </p:txBody>
      </p:sp>
    </p:spTree>
    <p:extLst>
      <p:ext uri="{BB962C8B-B14F-4D97-AF65-F5344CB8AC3E}">
        <p14:creationId xmlns:p14="http://schemas.microsoft.com/office/powerpoint/2010/main" val="274336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8/25/2021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8105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9441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8/25/2021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824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82600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4288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8/25/2021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32318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8/25/2021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2651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8/25/2021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1340443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6000">
              <a:srgbClr val="5D6B7B"/>
            </a:gs>
            <a:gs pos="92000">
              <a:schemeClr val="accent1">
                <a:lumMod val="50000"/>
              </a:schemeClr>
            </a:gs>
            <a:gs pos="91000">
              <a:schemeClr val="accent1">
                <a:alpha val="0"/>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454778"/>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7B050BC-CBE4-446E-8BEA-C4A52DBB9ABD}" type="datetime4">
              <a:rPr lang="en-US" smtClean="0"/>
              <a:t>August 25, 2021</a:t>
            </a:fld>
            <a:endParaRPr lang="en-US"/>
          </a:p>
        </p:txBody>
      </p:sp>
      <p:sp>
        <p:nvSpPr>
          <p:cNvPr id="5" name="Footer Placeholder 4"/>
          <p:cNvSpPr>
            <a:spLocks noGrp="1"/>
          </p:cNvSpPr>
          <p:nvPr>
            <p:ph type="ftr" sz="quarter" idx="3"/>
          </p:nvPr>
        </p:nvSpPr>
        <p:spPr>
          <a:xfrm>
            <a:off x="4165600" y="6492878"/>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245600" y="6464303"/>
            <a:ext cx="2844800" cy="365125"/>
          </a:xfrm>
          <a:prstGeom prst="rect">
            <a:avLst/>
          </a:prstGeom>
        </p:spPr>
        <p:txBody>
          <a:bodyPr vert="horz" lIns="91440" tIns="45720" rIns="91440" bIns="45720" rtlCol="0" anchor="ctr"/>
          <a:lstStyle>
            <a:lvl1pPr algn="r">
              <a:defRPr sz="900" b="1">
                <a:solidFill>
                  <a:schemeClr val="bg1"/>
                </a:solidFill>
              </a:defRPr>
            </a:lvl1pPr>
          </a:lstStyle>
          <a:p>
            <a:fld id="{F90EA011-92C4-41D9-82B9-BF8E62DAE0D2}" type="slidenum">
              <a:rPr lang="en-US" smtClean="0"/>
              <a:pPr/>
              <a:t>‹#›</a:t>
            </a:fld>
            <a:endParaRPr lang="en-US"/>
          </a:p>
        </p:txBody>
      </p:sp>
    </p:spTree>
    <p:extLst>
      <p:ext uri="{BB962C8B-B14F-4D97-AF65-F5344CB8AC3E}">
        <p14:creationId xmlns:p14="http://schemas.microsoft.com/office/powerpoint/2010/main" val="146746741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Lst>
  <p:hf hdr="0" ftr="0"/>
  <p:txStyles>
    <p:titleStyle>
      <a:lvl1pPr algn="ctr" defTabSz="685800" rtl="0" eaLnBrk="1" latinLnBrk="0" hangingPunct="1">
        <a:spcBef>
          <a:spcPct val="0"/>
        </a:spcBef>
        <a:buNone/>
        <a:defRPr sz="3300" b="1" kern="1200">
          <a:solidFill>
            <a:schemeClr val="tx1"/>
          </a:solidFill>
          <a:effectLst>
            <a:outerShdw blurRad="38100" dist="38100" dir="2700000" algn="tl">
              <a:srgbClr val="000000">
                <a:alpha val="43137"/>
              </a:srgbClr>
            </a:outerShdw>
          </a:effectLst>
          <a:latin typeface="Candara" panose="020E0502030303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Candara" panose="020E0502030303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Candara" panose="020E0502030303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Candara" panose="020E0502030303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Candara" panose="020E0502030303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Candara" panose="020E0502030303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adreworks.org/events/trust-or-not-trust-understanding-science-developing-and-nurturing-trust-family-professional" TargetMode="External"/><Relationship Id="rId2" Type="http://schemas.openxmlformats.org/officeDocument/2006/relationships/hyperlink" Target="https://www.surveymonkey.com/r/cadretrust"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mailto:cadre@directionservice.org" TargetMode="External"/><Relationship Id="rId2" Type="http://schemas.openxmlformats.org/officeDocument/2006/relationships/hyperlink" Target="http://www.cadreworks.org/" TargetMode="External"/><Relationship Id="rId1" Type="http://schemas.openxmlformats.org/officeDocument/2006/relationships/slideLayout" Target="../slideLayouts/slideLayout16.xml"/><Relationship Id="rId4" Type="http://schemas.openxmlformats.org/officeDocument/2006/relationships/hyperlink" Target="https://www.cadreworks.org/subscribe-cadre-e-newsletter"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surveymonkey.com/r/cadretrust" TargetMode="External"/><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36489" y="5695482"/>
            <a:ext cx="3560885" cy="523220"/>
          </a:xfrm>
          <a:prstGeom prst="rect">
            <a:avLst/>
          </a:prstGeom>
          <a:noFill/>
        </p:spPr>
        <p:txBody>
          <a:bodyPr wrap="square" rtlCol="0">
            <a:spAutoFit/>
          </a:bodyPr>
          <a:lstStyle/>
          <a:p>
            <a:pPr algn="ctr"/>
            <a:r>
              <a:rPr lang="en-US" sz="2800" b="1" dirty="0">
                <a:solidFill>
                  <a:prstClr val="white"/>
                </a:solidFill>
                <a:latin typeface="Candara" panose="020E0502030303020204" pitchFamily="34" charset="0"/>
                <a:cs typeface="Arial" panose="020B0604020202020204" pitchFamily="34" charset="0"/>
              </a:rPr>
              <a:t> August 26, 2021</a:t>
            </a:r>
          </a:p>
        </p:txBody>
      </p:sp>
      <p:sp>
        <p:nvSpPr>
          <p:cNvPr id="3" name="TextBox 2"/>
          <p:cNvSpPr txBox="1"/>
          <p:nvPr/>
        </p:nvSpPr>
        <p:spPr>
          <a:xfrm>
            <a:off x="5513338" y="4209926"/>
            <a:ext cx="6007188" cy="1015663"/>
          </a:xfrm>
          <a:prstGeom prst="rect">
            <a:avLst/>
          </a:prstGeom>
          <a:noFill/>
        </p:spPr>
        <p:txBody>
          <a:bodyPr wrap="square" rtlCol="0">
            <a:spAutoFit/>
          </a:bodyPr>
          <a:lstStyle/>
          <a:p>
            <a:pPr algn="ctr"/>
            <a:r>
              <a:rPr lang="en-US" sz="3600" b="1" i="1" dirty="0">
                <a:solidFill>
                  <a:prstClr val="white"/>
                </a:solidFill>
                <a:latin typeface="Candara" panose="020E0502030303020204" pitchFamily="34" charset="0"/>
              </a:rPr>
              <a:t>Tracy Gershwin, </a:t>
            </a:r>
            <a:r>
              <a:rPr lang="en-US" sz="3600" b="1" i="1" dirty="0" err="1">
                <a:solidFill>
                  <a:prstClr val="white"/>
                </a:solidFill>
                <a:latin typeface="Candara" panose="020E0502030303020204" pitchFamily="34" charset="0"/>
              </a:rPr>
              <a:t>Ph.D</a:t>
            </a:r>
            <a:r>
              <a:rPr lang="en-US" sz="3600" b="1" i="1" dirty="0">
                <a:solidFill>
                  <a:prstClr val="white"/>
                </a:solidFill>
                <a:latin typeface="Candara" panose="020E0502030303020204" pitchFamily="34" charset="0"/>
              </a:rPr>
              <a:t>, BCBA-D</a:t>
            </a:r>
          </a:p>
          <a:p>
            <a:pPr algn="ctr"/>
            <a:r>
              <a:rPr lang="en-US" sz="2400" b="1" i="1" dirty="0">
                <a:solidFill>
                  <a:prstClr val="white"/>
                </a:solidFill>
                <a:latin typeface="Candara" panose="020E0502030303020204" pitchFamily="34" charset="0"/>
              </a:rPr>
              <a:t>Professor, University of Northern Colorado</a:t>
            </a:r>
          </a:p>
        </p:txBody>
      </p:sp>
      <p:sp>
        <p:nvSpPr>
          <p:cNvPr id="2" name="TextBox 1"/>
          <p:cNvSpPr txBox="1"/>
          <p:nvPr/>
        </p:nvSpPr>
        <p:spPr>
          <a:xfrm>
            <a:off x="5125150" y="262158"/>
            <a:ext cx="6783565" cy="3477875"/>
          </a:xfrm>
          <a:prstGeom prst="rect">
            <a:avLst/>
          </a:prstGeom>
          <a:noFill/>
        </p:spPr>
        <p:txBody>
          <a:bodyPr wrap="square" rtlCol="0">
            <a:spAutoFit/>
          </a:bodyPr>
          <a:lstStyle/>
          <a:p>
            <a:pPr algn="ctr"/>
            <a:r>
              <a:rPr lang="en-US" sz="4400" i="1" dirty="0">
                <a:solidFill>
                  <a:prstClr val="white"/>
                </a:solidFill>
                <a:latin typeface="Candara" panose="020E0502030303020204" pitchFamily="34" charset="0"/>
              </a:rPr>
              <a:t>To Trust or Not to Trust? Understanding the Science of Developing and Nurturing Trust in Family-Professional Partnerships</a:t>
            </a:r>
            <a:endParaRPr lang="en-US" sz="4400" b="1" dirty="0">
              <a:solidFill>
                <a:prstClr val="white"/>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412339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3" name="Rectangle 6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65" name="Rectangle 6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67" name="Rectangle 6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9" name="Group 6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70" name="Straight Connector 6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74" name="Rectangle 7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Fire extinguisher and hose reel in hotel corridor">
            <a:extLst>
              <a:ext uri="{FF2B5EF4-FFF2-40B4-BE49-F238E27FC236}">
                <a16:creationId xmlns:a16="http://schemas.microsoft.com/office/drawing/2014/main" id="{791EFDF5-DE3C-4FEF-912B-8C4A3AB8CEB5}"/>
              </a:ext>
            </a:extLst>
          </p:cNvPr>
          <p:cNvPicPr>
            <a:picLocks noChangeAspect="1"/>
          </p:cNvPicPr>
          <p:nvPr/>
        </p:nvPicPr>
        <p:blipFill rotWithShape="1">
          <a:blip r:embed="rId3"/>
          <a:srcRect l="2903" r="23653" b="-1"/>
          <a:stretch/>
        </p:blipFill>
        <p:spPr>
          <a:xfrm>
            <a:off x="4646383" y="10"/>
            <a:ext cx="7545616" cy="6857990"/>
          </a:xfrm>
          <a:prstGeom prst="rect">
            <a:avLst/>
          </a:prstGeom>
        </p:spPr>
      </p:pic>
      <p:sp>
        <p:nvSpPr>
          <p:cNvPr id="76" name="Rectangle 7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78" name="Rectangle 7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A2F20B69-4C1F-334E-8E41-E6A99254D536}"/>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gn="ctr">
              <a:lnSpc>
                <a:spcPct val="83000"/>
              </a:lnSpc>
            </a:pPr>
            <a:r>
              <a:rPr lang="en-US" sz="3100" cap="all" spc="-100" dirty="0">
                <a:solidFill>
                  <a:schemeClr val="tx1"/>
                </a:solidFill>
                <a:latin typeface="Calibri" panose="020F0502020204030204" pitchFamily="34" charset="0"/>
                <a:cs typeface="Calibri" panose="020F0502020204030204" pitchFamily="34" charset="0"/>
              </a:rPr>
              <a:t>We notice trust as we notice air, only when it becomes scarce or polluted.</a:t>
            </a:r>
            <a:br>
              <a:rPr lang="en-US" sz="3100" cap="all" spc="-100" dirty="0">
                <a:solidFill>
                  <a:schemeClr val="tx1"/>
                </a:solidFill>
                <a:latin typeface="Calibri" panose="020F0502020204030204" pitchFamily="34" charset="0"/>
                <a:cs typeface="Calibri" panose="020F0502020204030204" pitchFamily="34" charset="0"/>
              </a:rPr>
            </a:br>
            <a:br>
              <a:rPr lang="en-US" sz="3100" cap="all" spc="-100" dirty="0">
                <a:solidFill>
                  <a:schemeClr val="tx1"/>
                </a:solidFill>
                <a:latin typeface="Calibri" panose="020F0502020204030204" pitchFamily="34" charset="0"/>
                <a:cs typeface="Calibri" panose="020F0502020204030204" pitchFamily="34" charset="0"/>
              </a:rPr>
            </a:br>
            <a:r>
              <a:rPr lang="en-US" sz="3100" cap="all" spc="-100" dirty="0">
                <a:solidFill>
                  <a:schemeClr val="tx1"/>
                </a:solidFill>
                <a:latin typeface="Calibri" panose="020F0502020204030204" pitchFamily="34" charset="0"/>
                <a:cs typeface="Calibri" panose="020F0502020204030204" pitchFamily="34" charset="0"/>
              </a:rPr>
              <a:t>- Baier, 1996, p. 234</a:t>
            </a:r>
          </a:p>
        </p:txBody>
      </p:sp>
    </p:spTree>
    <p:extLst>
      <p:ext uri="{BB962C8B-B14F-4D97-AF65-F5344CB8AC3E}">
        <p14:creationId xmlns:p14="http://schemas.microsoft.com/office/powerpoint/2010/main" val="7772814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77B2BA5B-1894-4AF7-A31A-68B310384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F8292AA-2164-4B18-AEBD-CC13F4CA6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165" y="282258"/>
            <a:ext cx="5617029" cy="6323816"/>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92E3DD6-EE3F-4714-B087-11DF4E1FB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5" y="424872"/>
            <a:ext cx="5336217" cy="6058223"/>
          </a:xfrm>
          <a:prstGeom prst="rect">
            <a:avLst/>
          </a:prstGeom>
          <a:noFill/>
          <a:ln w="6350" cap="sq" cmpd="sng" algn="ctr">
            <a:solidFill>
              <a:schemeClr val="tx1">
                <a:lumMod val="75000"/>
                <a:lumOff val="25000"/>
              </a:schemeClr>
            </a:solidFill>
            <a:prstDash val="solid"/>
            <a:miter lim="800000"/>
          </a:ln>
          <a:effectLst/>
        </p:spPr>
      </p:sp>
      <p:sp>
        <p:nvSpPr>
          <p:cNvPr id="53" name="Rectangle 52">
            <a:extLst>
              <a:ext uri="{FF2B5EF4-FFF2-40B4-BE49-F238E27FC236}">
                <a16:creationId xmlns:a16="http://schemas.microsoft.com/office/drawing/2014/main" id="{25B8B2C1-56D3-48CF-B950-1C2F68E19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15771" y="282258"/>
            <a:ext cx="1846073" cy="2780881"/>
          </a:xfrm>
          <a:prstGeom prst="rect">
            <a:avLst/>
          </a:prstGeom>
          <a:solidFill>
            <a:srgbClr val="3B4A5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D37A8D7-D2CC-4162-895A-C3ECA645F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3957" y="4194827"/>
            <a:ext cx="2071742" cy="2411247"/>
          </a:xfrm>
          <a:prstGeom prst="rect">
            <a:avLst/>
          </a:prstGeom>
          <a:solidFill>
            <a:srgbClr val="3B4A5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Picture of a nail holding two components together">
            <a:extLst>
              <a:ext uri="{FF2B5EF4-FFF2-40B4-BE49-F238E27FC236}">
                <a16:creationId xmlns:a16="http://schemas.microsoft.com/office/drawing/2014/main" id="{A766CC37-AF62-4A44-93A1-5CE54C90C524}"/>
              </a:ext>
            </a:extLst>
          </p:cNvPr>
          <p:cNvPicPr>
            <a:picLocks noChangeAspect="1"/>
          </p:cNvPicPr>
          <p:nvPr/>
        </p:nvPicPr>
        <p:blipFill rotWithShape="1">
          <a:blip r:embed="rId3"/>
          <a:srcRect l="22208" r="11905" b="-1"/>
          <a:stretch/>
        </p:blipFill>
        <p:spPr>
          <a:xfrm>
            <a:off x="8245165" y="3209731"/>
            <a:ext cx="3716680" cy="3396343"/>
          </a:xfrm>
          <a:prstGeom prst="rect">
            <a:avLst/>
          </a:prstGeom>
        </p:spPr>
      </p:pic>
      <p:pic>
        <p:nvPicPr>
          <p:cNvPr id="7" name="Picture 6" descr="One person helping other person climb up a rock">
            <a:extLst>
              <a:ext uri="{FF2B5EF4-FFF2-40B4-BE49-F238E27FC236}">
                <a16:creationId xmlns:a16="http://schemas.microsoft.com/office/drawing/2014/main" id="{D3C6EA5E-F1B5-7241-AC46-76EF08769FA6}"/>
              </a:ext>
            </a:extLst>
          </p:cNvPr>
          <p:cNvPicPr>
            <a:picLocks noChangeAspect="1"/>
          </p:cNvPicPr>
          <p:nvPr/>
        </p:nvPicPr>
        <p:blipFill rotWithShape="1">
          <a:blip r:embed="rId4"/>
          <a:srcRect l="2743" r="26940" b="-2"/>
          <a:stretch/>
        </p:blipFill>
        <p:spPr>
          <a:xfrm>
            <a:off x="6013956" y="282258"/>
            <a:ext cx="3950144" cy="3749831"/>
          </a:xfrm>
          <a:custGeom>
            <a:avLst/>
            <a:gdLst/>
            <a:ahLst/>
            <a:cxnLst/>
            <a:rect l="l" t="t" r="r" b="b"/>
            <a:pathLst>
              <a:path w="3950144" h="3749831">
                <a:moveTo>
                  <a:pt x="0" y="0"/>
                </a:moveTo>
                <a:lnTo>
                  <a:pt x="3950144" y="0"/>
                </a:lnTo>
                <a:lnTo>
                  <a:pt x="3950144" y="2780881"/>
                </a:lnTo>
                <a:lnTo>
                  <a:pt x="2071742" y="2780881"/>
                </a:lnTo>
                <a:lnTo>
                  <a:pt x="2071742" y="3749831"/>
                </a:lnTo>
                <a:lnTo>
                  <a:pt x="0" y="3749831"/>
                </a:lnTo>
                <a:close/>
              </a:path>
            </a:pathLst>
          </a:custGeom>
        </p:spPr>
      </p:pic>
      <p:sp>
        <p:nvSpPr>
          <p:cNvPr id="3" name="Content Placeholder 2">
            <a:extLst>
              <a:ext uri="{FF2B5EF4-FFF2-40B4-BE49-F238E27FC236}">
                <a16:creationId xmlns:a16="http://schemas.microsoft.com/office/drawing/2014/main" id="{602F5B69-2808-904C-9FB5-CF82CAEFEBAF}"/>
              </a:ext>
            </a:extLst>
          </p:cNvPr>
          <p:cNvSpPr>
            <a:spLocks noGrp="1"/>
          </p:cNvSpPr>
          <p:nvPr>
            <p:ph idx="1"/>
          </p:nvPr>
        </p:nvSpPr>
        <p:spPr>
          <a:xfrm>
            <a:off x="737486" y="2113612"/>
            <a:ext cx="4602152" cy="4401221"/>
          </a:xfrm>
        </p:spPr>
        <p:txBody>
          <a:bodyPr>
            <a:normAutofit fontScale="70000" lnSpcReduction="20000"/>
          </a:bodyPr>
          <a:lstStyle/>
          <a:p>
            <a:r>
              <a:rPr lang="en-US" sz="3200" dirty="0">
                <a:latin typeface="Calibri" panose="020F0502020204030204" pitchFamily="34" charset="0"/>
                <a:cs typeface="Calibri" panose="020F0502020204030204" pitchFamily="34" charset="0"/>
              </a:rPr>
              <a:t>Various definitions</a:t>
            </a:r>
          </a:p>
          <a:p>
            <a:r>
              <a:rPr lang="en-US" sz="3200" dirty="0">
                <a:latin typeface="Calibri" panose="020F0502020204030204" pitchFamily="34" charset="0"/>
                <a:cs typeface="Calibri" panose="020F0502020204030204" pitchFamily="34" charset="0"/>
              </a:rPr>
              <a:t>Requires interdependence</a:t>
            </a:r>
          </a:p>
          <a:p>
            <a:r>
              <a:rPr lang="en-US" sz="3200" dirty="0">
                <a:latin typeface="Calibri" panose="020F0502020204030204" pitchFamily="34" charset="0"/>
                <a:cs typeface="Calibri" panose="020F0502020204030204" pitchFamily="34" charset="0"/>
              </a:rPr>
              <a:t>Degrees of trust based on relationship</a:t>
            </a:r>
          </a:p>
          <a:p>
            <a:r>
              <a:rPr lang="en-US" sz="3200" dirty="0">
                <a:latin typeface="Calibri" panose="020F0502020204030204" pitchFamily="34" charset="0"/>
                <a:cs typeface="Calibri" panose="020F0502020204030204" pitchFamily="34" charset="0"/>
              </a:rPr>
              <a:t>Complex </a:t>
            </a:r>
          </a:p>
          <a:p>
            <a:r>
              <a:rPr lang="en-US" sz="3200" dirty="0">
                <a:latin typeface="Calibri" panose="020F0502020204030204" pitchFamily="34" charset="0"/>
                <a:cs typeface="Calibri" panose="020F0502020204030204" pitchFamily="34" charset="0"/>
              </a:rPr>
              <a:t>Multifaceted</a:t>
            </a:r>
          </a:p>
          <a:p>
            <a:r>
              <a:rPr lang="en-US" sz="3200" dirty="0">
                <a:latin typeface="Calibri" panose="020F0502020204030204" pitchFamily="34" charset="0"/>
                <a:cs typeface="Calibri" panose="020F0502020204030204" pitchFamily="34" charset="0"/>
              </a:rPr>
              <a:t>Moral and ethical issue (philosopher perspective)</a:t>
            </a:r>
          </a:p>
          <a:p>
            <a:r>
              <a:rPr lang="en-US" sz="3200" dirty="0">
                <a:latin typeface="Calibri" panose="020F0502020204030204" pitchFamily="34" charset="0"/>
                <a:cs typeface="Calibri" panose="020F0502020204030204" pitchFamily="34" charset="0"/>
              </a:rPr>
              <a:t>Cost-benefit calculation (Economic)</a:t>
            </a:r>
          </a:p>
          <a:p>
            <a:r>
              <a:rPr lang="en-US" sz="3200" b="1" dirty="0">
                <a:latin typeface="Calibri" panose="020F0502020204030204" pitchFamily="34" charset="0"/>
                <a:cs typeface="Calibri" panose="020F0502020204030204" pitchFamily="34" charset="0"/>
              </a:rPr>
              <a:t>Requires some degree of comfort and vulnerability</a:t>
            </a:r>
          </a:p>
          <a:p>
            <a:endParaRPr 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269D5C94-16B8-3A40-BAB6-A32A48314664}"/>
              </a:ext>
            </a:extLst>
          </p:cNvPr>
          <p:cNvSpPr>
            <a:spLocks noGrp="1"/>
          </p:cNvSpPr>
          <p:nvPr>
            <p:ph type="title"/>
          </p:nvPr>
        </p:nvSpPr>
        <p:spPr>
          <a:xfrm>
            <a:off x="737486" y="456611"/>
            <a:ext cx="4602152" cy="1718225"/>
          </a:xfrm>
        </p:spPr>
        <p:txBody>
          <a:bodyPr>
            <a:normAutofit/>
          </a:bodyPr>
          <a:lstStyle/>
          <a:p>
            <a:r>
              <a:rPr lang="en-US" dirty="0">
                <a:latin typeface="Calibri" panose="020F0502020204030204" pitchFamily="34" charset="0"/>
                <a:cs typeface="Calibri" panose="020F0502020204030204" pitchFamily="34" charset="0"/>
              </a:rPr>
              <a:t>TRUST</a:t>
            </a:r>
          </a:p>
        </p:txBody>
      </p:sp>
    </p:spTree>
    <p:extLst>
      <p:ext uri="{BB962C8B-B14F-4D97-AF65-F5344CB8AC3E}">
        <p14:creationId xmlns:p14="http://schemas.microsoft.com/office/powerpoint/2010/main" val="3493965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graphicFrame>
        <p:nvGraphicFramePr>
          <p:cNvPr id="5" name="Content Placeholder 2" descr="Trust graphic explaining: (1) Repeatedly identified in research about the family-professional partnership; and (2) Can escalate or deescalate conflict.">
            <a:extLst>
              <a:ext uri="{FF2B5EF4-FFF2-40B4-BE49-F238E27FC236}">
                <a16:creationId xmlns:a16="http://schemas.microsoft.com/office/drawing/2014/main" id="{8B337314-D51A-48E3-B3C2-0FAA109CB8C3}"/>
              </a:ext>
            </a:extLst>
          </p:cNvPr>
          <p:cNvGraphicFramePr>
            <a:graphicFrameLocks noGrp="1"/>
          </p:cNvGraphicFramePr>
          <p:nvPr>
            <p:ph idx="1"/>
            <p:extLst>
              <p:ext uri="{D42A27DB-BD31-4B8C-83A1-F6EECF244321}">
                <p14:modId xmlns:p14="http://schemas.microsoft.com/office/powerpoint/2010/main" val="1979322516"/>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CE25C11-379F-1B4E-BB72-BC43E95A9CF4}"/>
              </a:ext>
            </a:extLst>
          </p:cNvPr>
          <p:cNvSpPr>
            <a:spLocks noGrp="1"/>
          </p:cNvSpPr>
          <p:nvPr>
            <p:ph type="title"/>
          </p:nvPr>
        </p:nvSpPr>
        <p:spPr>
          <a:xfrm>
            <a:off x="573409" y="559477"/>
            <a:ext cx="3765200" cy="5709931"/>
          </a:xfrm>
        </p:spPr>
        <p:txBody>
          <a:bodyPr>
            <a:normAutofit/>
          </a:bodyPr>
          <a:lstStyle/>
          <a:p>
            <a:pPr algn="ctr"/>
            <a:r>
              <a:rPr lang="en-US" dirty="0">
                <a:latin typeface="Calibri" panose="020F0502020204030204" pitchFamily="34" charset="0"/>
                <a:cs typeface="Calibri" panose="020F0502020204030204" pitchFamily="34" charset="0"/>
              </a:rPr>
              <a:t>TRUST</a:t>
            </a:r>
          </a:p>
        </p:txBody>
      </p:sp>
      <p:sp>
        <p:nvSpPr>
          <p:cNvPr id="22" name="Rectangle 21">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052384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16"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1395AB0F-A3E8-2E4F-B50E-651E6273FF12}"/>
              </a:ext>
            </a:extLst>
          </p:cNvPr>
          <p:cNvSpPr>
            <a:spLocks noGrp="1"/>
          </p:cNvSpPr>
          <p:nvPr>
            <p:ph idx="1"/>
          </p:nvPr>
        </p:nvSpPr>
        <p:spPr>
          <a:xfrm>
            <a:off x="6403656" y="936416"/>
            <a:ext cx="4870512" cy="4985169"/>
          </a:xfrm>
        </p:spPr>
        <p:txBody>
          <a:bodyPr anchor="ctr">
            <a:normAutofit/>
          </a:bodyPr>
          <a:lstStyle/>
          <a:p>
            <a:pPr marL="0" indent="0">
              <a:buNone/>
            </a:pPr>
            <a:r>
              <a:rPr lang="en-US" sz="2000" dirty="0">
                <a:latin typeface="Calibri" panose="020F0502020204030204" pitchFamily="34" charset="0"/>
                <a:cs typeface="Calibri" panose="020F0502020204030204" pitchFamily="34" charset="0"/>
              </a:rPr>
              <a:t>Trusting family-professional partnerships are characterized by an alliance in which families and professionals confidently build in each other’s word, judgement, and wise actions to increase educational benefits for students and themselves.</a:t>
            </a:r>
          </a:p>
          <a:p>
            <a:pPr marL="0" indent="0">
              <a:buNone/>
            </a:pPr>
            <a:r>
              <a:rPr lang="en-US" sz="2000" dirty="0">
                <a:latin typeface="Calibri" panose="020F0502020204030204" pitchFamily="34" charset="0"/>
                <a:cs typeface="Calibri" panose="020F0502020204030204" pitchFamily="34" charset="0"/>
              </a:rPr>
              <a:t>                      -Turnbull et al., 2021, p. 9. </a:t>
            </a:r>
          </a:p>
        </p:txBody>
      </p:sp>
      <p:sp>
        <p:nvSpPr>
          <p:cNvPr id="2" name="Title 1">
            <a:extLst>
              <a:ext uri="{FF2B5EF4-FFF2-40B4-BE49-F238E27FC236}">
                <a16:creationId xmlns:a16="http://schemas.microsoft.com/office/drawing/2014/main" id="{576CA04B-C494-D74B-96EF-A8B433FD6FA3}"/>
              </a:ext>
            </a:extLst>
          </p:cNvPr>
          <p:cNvSpPr>
            <a:spLocks noGrp="1"/>
          </p:cNvSpPr>
          <p:nvPr>
            <p:ph type="title"/>
          </p:nvPr>
        </p:nvSpPr>
        <p:spPr>
          <a:xfrm>
            <a:off x="983887" y="1185059"/>
            <a:ext cx="3491832" cy="4487882"/>
          </a:xfrm>
        </p:spPr>
        <p:txBody>
          <a:bodyPr>
            <a:normAutofit/>
          </a:bodyPr>
          <a:lstStyle/>
          <a:p>
            <a:pPr algn="ctr"/>
            <a:r>
              <a:rPr lang="en-US" sz="4400" dirty="0">
                <a:latin typeface="Calibri" panose="020F0502020204030204" pitchFamily="34" charset="0"/>
                <a:cs typeface="Calibri" panose="020F0502020204030204" pitchFamily="34" charset="0"/>
              </a:rPr>
              <a:t>Trusting Family-Professional Partnerships</a:t>
            </a:r>
          </a:p>
        </p:txBody>
      </p:sp>
    </p:spTree>
    <p:extLst>
      <p:ext uri="{BB962C8B-B14F-4D97-AF65-F5344CB8AC3E}">
        <p14:creationId xmlns:p14="http://schemas.microsoft.com/office/powerpoint/2010/main" val="2301290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graphicFrame>
        <p:nvGraphicFramePr>
          <p:cNvPr id="5" name="Content Placeholder 2" descr="Graphic with three separate icons above the words cognitive, affective, and behavioral.">
            <a:extLst>
              <a:ext uri="{FF2B5EF4-FFF2-40B4-BE49-F238E27FC236}">
                <a16:creationId xmlns:a16="http://schemas.microsoft.com/office/drawing/2014/main" id="{3A571C7C-1213-4C80-B28C-D7934AAFECE2}"/>
              </a:ext>
            </a:extLst>
          </p:cNvPr>
          <p:cNvGraphicFramePr>
            <a:graphicFrameLocks noGrp="1"/>
          </p:cNvGraphicFramePr>
          <p:nvPr>
            <p:ph idx="1"/>
            <p:extLst>
              <p:ext uri="{D42A27DB-BD31-4B8C-83A1-F6EECF244321}">
                <p14:modId xmlns:p14="http://schemas.microsoft.com/office/powerpoint/2010/main" val="4010959400"/>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537C222-44CE-7A44-A55C-493E602E181A}"/>
              </a:ext>
            </a:extLst>
          </p:cNvPr>
          <p:cNvSpPr>
            <a:spLocks noGrp="1"/>
          </p:cNvSpPr>
          <p:nvPr>
            <p:ph type="title"/>
          </p:nvPr>
        </p:nvSpPr>
        <p:spPr>
          <a:xfrm>
            <a:off x="1066800" y="642594"/>
            <a:ext cx="10058400" cy="1371600"/>
          </a:xfrm>
        </p:spPr>
        <p:txBody>
          <a:bodyPr>
            <a:normAutofit/>
          </a:bodyPr>
          <a:lstStyle/>
          <a:p>
            <a:pPr algn="ctr"/>
            <a:r>
              <a:rPr lang="en-US" sz="3100" dirty="0">
                <a:latin typeface="Calibri" panose="020F0502020204030204" pitchFamily="34" charset="0"/>
                <a:cs typeface="Calibri" panose="020F0502020204030204" pitchFamily="34" charset="0"/>
              </a:rPr>
              <a:t>Trust is recognized as a complex and multidimensional practice that encompasses three major domains:</a:t>
            </a:r>
          </a:p>
        </p:txBody>
      </p:sp>
    </p:spTree>
    <p:extLst>
      <p:ext uri="{BB962C8B-B14F-4D97-AF65-F5344CB8AC3E}">
        <p14:creationId xmlns:p14="http://schemas.microsoft.com/office/powerpoint/2010/main" val="1158658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Circular flow chart with the 5 facets of trust: Benevolent, Reliable, Competent, Honest, and Open.">
            <a:extLst>
              <a:ext uri="{FF2B5EF4-FFF2-40B4-BE49-F238E27FC236}">
                <a16:creationId xmlns:a16="http://schemas.microsoft.com/office/drawing/2014/main" id="{712B1DD8-0E81-3B45-9FF3-E397442170DD}"/>
              </a:ext>
            </a:extLst>
          </p:cNvPr>
          <p:cNvGraphicFramePr>
            <a:graphicFrameLocks noGrp="1"/>
          </p:cNvGraphicFramePr>
          <p:nvPr>
            <p:ph idx="4294967295"/>
            <p:extLst>
              <p:ext uri="{D42A27DB-BD31-4B8C-83A1-F6EECF244321}">
                <p14:modId xmlns:p14="http://schemas.microsoft.com/office/powerpoint/2010/main" val="1891993646"/>
              </p:ext>
            </p:extLst>
          </p:nvPr>
        </p:nvGraphicFramePr>
        <p:xfrm>
          <a:off x="1985963" y="823913"/>
          <a:ext cx="10206037" cy="5129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6FD7736-3A31-6F40-8D43-06139CD5CD56}"/>
              </a:ext>
            </a:extLst>
          </p:cNvPr>
          <p:cNvSpPr txBox="1"/>
          <p:nvPr/>
        </p:nvSpPr>
        <p:spPr>
          <a:xfrm>
            <a:off x="854205" y="2459504"/>
            <a:ext cx="2263515" cy="1938992"/>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 willingness to be </a:t>
            </a:r>
            <a:r>
              <a:rPr lang="en-US" sz="2000" b="1" dirty="0">
                <a:latin typeface="Calibri" panose="020F0502020204030204" pitchFamily="34" charset="0"/>
                <a:cs typeface="Calibri" panose="020F0502020204030204" pitchFamily="34" charset="0"/>
              </a:rPr>
              <a:t>vulnerable</a:t>
            </a:r>
            <a:r>
              <a:rPr lang="en-US" sz="2000" dirty="0">
                <a:latin typeface="Calibri" panose="020F0502020204030204" pitchFamily="34" charset="0"/>
                <a:cs typeface="Calibri" panose="020F0502020204030204" pitchFamily="34" charset="0"/>
              </a:rPr>
              <a:t> to another party based on the confidence that the latter party is...</a:t>
            </a:r>
          </a:p>
        </p:txBody>
      </p:sp>
      <p:sp>
        <p:nvSpPr>
          <p:cNvPr id="2" name="Title 1">
            <a:extLst>
              <a:ext uri="{FF2B5EF4-FFF2-40B4-BE49-F238E27FC236}">
                <a16:creationId xmlns:a16="http://schemas.microsoft.com/office/drawing/2014/main" id="{9E99EE9A-8D6D-429B-93B6-14476CC31009}"/>
              </a:ext>
            </a:extLst>
          </p:cNvPr>
          <p:cNvSpPr>
            <a:spLocks noGrp="1"/>
          </p:cNvSpPr>
          <p:nvPr>
            <p:ph type="title"/>
          </p:nvPr>
        </p:nvSpPr>
        <p:spPr>
          <a:xfrm>
            <a:off x="854205" y="1087904"/>
            <a:ext cx="2052918" cy="1371600"/>
          </a:xfrm>
        </p:spPr>
        <p:txBody>
          <a:bodyPr>
            <a:normAutofit/>
          </a:bodyPr>
          <a:lstStyle/>
          <a:p>
            <a:r>
              <a:rPr lang="en-US" sz="2400" b="1" dirty="0">
                <a:latin typeface="Calibri" panose="020F0502020204030204" pitchFamily="34" charset="0"/>
                <a:cs typeface="Calibri" panose="020F0502020204030204" pitchFamily="34" charset="0"/>
              </a:rPr>
              <a:t>THE 5 FACETS OF TRUST </a:t>
            </a:r>
          </a:p>
        </p:txBody>
      </p:sp>
    </p:spTree>
    <p:extLst>
      <p:ext uri="{BB962C8B-B14F-4D97-AF65-F5344CB8AC3E}">
        <p14:creationId xmlns:p14="http://schemas.microsoft.com/office/powerpoint/2010/main" val="2036890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ne in a crowd">
            <a:extLst>
              <a:ext uri="{FF2B5EF4-FFF2-40B4-BE49-F238E27FC236}">
                <a16:creationId xmlns:a16="http://schemas.microsoft.com/office/drawing/2014/main" id="{4086095B-3336-470D-88BA-D4753B8F103B}"/>
              </a:ext>
            </a:extLst>
          </p:cNvPr>
          <p:cNvPicPr>
            <a:picLocks noChangeAspect="1"/>
          </p:cNvPicPr>
          <p:nvPr/>
        </p:nvPicPr>
        <p:blipFill rotWithShape="1">
          <a:blip r:embed="rId3"/>
          <a:srcRect t="7733" b="17266"/>
          <a:stretch/>
        </p:blipFill>
        <p:spPr>
          <a:xfrm>
            <a:off x="4130911" y="1395172"/>
            <a:ext cx="3940760" cy="2216708"/>
          </a:xfrm>
          <a:prstGeom prst="rect">
            <a:avLst/>
          </a:prstGeom>
        </p:spPr>
      </p:pic>
      <p:sp>
        <p:nvSpPr>
          <p:cNvPr id="2" name="Title 1">
            <a:extLst>
              <a:ext uri="{FF2B5EF4-FFF2-40B4-BE49-F238E27FC236}">
                <a16:creationId xmlns:a16="http://schemas.microsoft.com/office/drawing/2014/main" id="{9E65D180-2B60-A54B-B801-EB246CF07BDC}"/>
              </a:ext>
            </a:extLst>
          </p:cNvPr>
          <p:cNvSpPr>
            <a:spLocks noGrp="1"/>
          </p:cNvSpPr>
          <p:nvPr>
            <p:ph type="title"/>
          </p:nvPr>
        </p:nvSpPr>
        <p:spPr>
          <a:xfrm>
            <a:off x="1241170" y="3755359"/>
            <a:ext cx="9851551" cy="2148225"/>
          </a:xfrm>
        </p:spPr>
        <p:txBody>
          <a:bodyPr vert="horz" lIns="91440" tIns="45720" rIns="91440" bIns="45720" rtlCol="0" anchor="ctr">
            <a:noAutofit/>
          </a:bodyPr>
          <a:lstStyle/>
          <a:p>
            <a:pPr algn="ctr">
              <a:lnSpc>
                <a:spcPct val="83000"/>
              </a:lnSpc>
            </a:pPr>
            <a:r>
              <a:rPr lang="en-US" sz="2800" cap="all" spc="-100" dirty="0">
                <a:latin typeface="Calibri" panose="020F0502020204030204" pitchFamily="34" charset="0"/>
                <a:cs typeface="Calibri" panose="020F0502020204030204" pitchFamily="34" charset="0"/>
              </a:rPr>
              <a:t>Benevolence</a:t>
            </a:r>
            <a:br>
              <a:rPr lang="en-US" sz="2800" cap="all" spc="-100" dirty="0">
                <a:latin typeface="Calibri" panose="020F0502020204030204" pitchFamily="34" charset="0"/>
                <a:cs typeface="Calibri" panose="020F0502020204030204" pitchFamily="34" charset="0"/>
              </a:rPr>
            </a:br>
            <a:br>
              <a:rPr lang="en-US" sz="2800" cap="all" spc="-100" dirty="0">
                <a:latin typeface="Calibri" panose="020F0502020204030204" pitchFamily="34" charset="0"/>
                <a:cs typeface="Calibri" panose="020F0502020204030204" pitchFamily="34" charset="0"/>
              </a:rPr>
            </a:br>
            <a:r>
              <a:rPr lang="en-US" sz="2800" cap="all" spc="-100" dirty="0">
                <a:latin typeface="Calibri" panose="020F0502020204030204" pitchFamily="34" charset="0"/>
                <a:cs typeface="Calibri" panose="020F0502020204030204" pitchFamily="34" charset="0"/>
              </a:rPr>
              <a:t>THE kindness and goodwill of the interdependence within a relationship</a:t>
            </a:r>
          </a:p>
        </p:txBody>
      </p:sp>
    </p:spTree>
    <p:extLst>
      <p:ext uri="{BB962C8B-B14F-4D97-AF65-F5344CB8AC3E}">
        <p14:creationId xmlns:p14="http://schemas.microsoft.com/office/powerpoint/2010/main" val="2966869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sk with stethoscope and computer keyboard">
            <a:extLst>
              <a:ext uri="{FF2B5EF4-FFF2-40B4-BE49-F238E27FC236}">
                <a16:creationId xmlns:a16="http://schemas.microsoft.com/office/drawing/2014/main" id="{3CAA0723-61FD-4D07-A828-60276689D96A}"/>
              </a:ext>
            </a:extLst>
          </p:cNvPr>
          <p:cNvPicPr>
            <a:picLocks noChangeAspect="1"/>
          </p:cNvPicPr>
          <p:nvPr/>
        </p:nvPicPr>
        <p:blipFill rotWithShape="1">
          <a:blip r:embed="rId3"/>
          <a:srcRect l="54876" r="-1" b="-1"/>
          <a:stretch/>
        </p:blipFill>
        <p:spPr>
          <a:xfrm>
            <a:off x="7555832" y="10"/>
            <a:ext cx="4636163" cy="6857990"/>
          </a:xfrm>
          <a:prstGeom prst="rect">
            <a:avLst/>
          </a:prstGeom>
        </p:spPr>
      </p:pic>
      <p:sp>
        <p:nvSpPr>
          <p:cNvPr id="2" name="Title 1">
            <a:extLst>
              <a:ext uri="{FF2B5EF4-FFF2-40B4-BE49-F238E27FC236}">
                <a16:creationId xmlns:a16="http://schemas.microsoft.com/office/drawing/2014/main" id="{3FEA6158-6017-5144-8AE3-0130FEBCBFE5}"/>
              </a:ext>
            </a:extLst>
          </p:cNvPr>
          <p:cNvSpPr>
            <a:spLocks noGrp="1"/>
          </p:cNvSpPr>
          <p:nvPr>
            <p:ph type="title"/>
          </p:nvPr>
        </p:nvSpPr>
        <p:spPr>
          <a:xfrm>
            <a:off x="1243632" y="1559768"/>
            <a:ext cx="5068568" cy="3135379"/>
          </a:xfrm>
        </p:spPr>
        <p:txBody>
          <a:bodyPr vert="horz" lIns="91440" tIns="45720" rIns="91440" bIns="45720" rtlCol="0" anchor="ctr">
            <a:normAutofit/>
          </a:bodyPr>
          <a:lstStyle/>
          <a:p>
            <a:pPr algn="ctr">
              <a:lnSpc>
                <a:spcPct val="83000"/>
              </a:lnSpc>
            </a:pPr>
            <a:r>
              <a:rPr lang="en-US" sz="3300" cap="all" spc="-100" dirty="0">
                <a:latin typeface="Calibri" panose="020F0502020204030204" pitchFamily="34" charset="0"/>
                <a:cs typeface="Calibri" panose="020F0502020204030204" pitchFamily="34" charset="0"/>
              </a:rPr>
              <a:t>Reliable:</a:t>
            </a:r>
            <a:br>
              <a:rPr lang="en-US" sz="3300" cap="all" spc="-100" dirty="0">
                <a:latin typeface="Calibri" panose="020F0502020204030204" pitchFamily="34" charset="0"/>
                <a:cs typeface="Calibri" panose="020F0502020204030204" pitchFamily="34" charset="0"/>
              </a:rPr>
            </a:br>
            <a:br>
              <a:rPr lang="en-US" sz="3300" cap="all" spc="-100" dirty="0">
                <a:latin typeface="Calibri" panose="020F0502020204030204" pitchFamily="34" charset="0"/>
                <a:cs typeface="Calibri" panose="020F0502020204030204" pitchFamily="34" charset="0"/>
              </a:rPr>
            </a:br>
            <a:r>
              <a:rPr lang="en-US" sz="3300" cap="all" spc="-100" dirty="0">
                <a:latin typeface="Calibri" panose="020F0502020204030204" pitchFamily="34" charset="0"/>
                <a:cs typeface="Calibri" panose="020F0502020204030204" pitchFamily="34" charset="0"/>
              </a:rPr>
              <a:t>When a partner keeps their word and follows through with what they say they will do.</a:t>
            </a:r>
          </a:p>
        </p:txBody>
      </p:sp>
    </p:spTree>
    <p:extLst>
      <p:ext uri="{BB962C8B-B14F-4D97-AF65-F5344CB8AC3E}">
        <p14:creationId xmlns:p14="http://schemas.microsoft.com/office/powerpoint/2010/main" val="2293704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chart&#10;&#10;Description automatically generated">
            <a:extLst>
              <a:ext uri="{FF2B5EF4-FFF2-40B4-BE49-F238E27FC236}">
                <a16:creationId xmlns:a16="http://schemas.microsoft.com/office/drawing/2014/main" id="{EF3C2207-BC72-114E-A319-18FDFAB623D1}"/>
              </a:ext>
            </a:extLst>
          </p:cNvPr>
          <p:cNvPicPr>
            <a:picLocks noChangeAspect="1"/>
          </p:cNvPicPr>
          <p:nvPr/>
        </p:nvPicPr>
        <p:blipFill>
          <a:blip r:embed="rId3"/>
          <a:stretch>
            <a:fillRect/>
          </a:stretch>
        </p:blipFill>
        <p:spPr>
          <a:xfrm>
            <a:off x="2636594" y="1395172"/>
            <a:ext cx="6929394" cy="2216708"/>
          </a:xfrm>
          <a:prstGeom prst="rect">
            <a:avLst/>
          </a:prstGeom>
        </p:spPr>
      </p:pic>
      <p:sp>
        <p:nvSpPr>
          <p:cNvPr id="7" name="Title 6">
            <a:extLst>
              <a:ext uri="{FF2B5EF4-FFF2-40B4-BE49-F238E27FC236}">
                <a16:creationId xmlns:a16="http://schemas.microsoft.com/office/drawing/2014/main" id="{2904E865-EBDD-B34E-929E-01668251100E}"/>
              </a:ext>
            </a:extLst>
          </p:cNvPr>
          <p:cNvSpPr>
            <a:spLocks noGrp="1"/>
          </p:cNvSpPr>
          <p:nvPr>
            <p:ph type="title"/>
          </p:nvPr>
        </p:nvSpPr>
        <p:spPr>
          <a:xfrm>
            <a:off x="1241170" y="3755360"/>
            <a:ext cx="9732773" cy="1465112"/>
          </a:xfrm>
        </p:spPr>
        <p:txBody>
          <a:bodyPr vert="horz" lIns="91440" tIns="45720" rIns="91440" bIns="45720" rtlCol="0" anchor="ctr">
            <a:normAutofit/>
          </a:bodyPr>
          <a:lstStyle/>
          <a:p>
            <a:pPr algn="ctr">
              <a:lnSpc>
                <a:spcPct val="83000"/>
              </a:lnSpc>
            </a:pPr>
            <a:r>
              <a:rPr lang="en-US" sz="3100" cap="all" spc="-100" dirty="0">
                <a:latin typeface="Calibri" panose="020F0502020204030204" pitchFamily="34" charset="0"/>
                <a:cs typeface="Calibri" panose="020F0502020204030204" pitchFamily="34" charset="0"/>
              </a:rPr>
              <a:t>families can be assured the professionals are knowledgeable, skilled, and able to perform the expected duties. </a:t>
            </a:r>
          </a:p>
        </p:txBody>
      </p:sp>
    </p:spTree>
    <p:extLst>
      <p:ext uri="{BB962C8B-B14F-4D97-AF65-F5344CB8AC3E}">
        <p14:creationId xmlns:p14="http://schemas.microsoft.com/office/powerpoint/2010/main" val="3931985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sign&#10;&#10;Description automatically generated">
            <a:extLst>
              <a:ext uri="{FF2B5EF4-FFF2-40B4-BE49-F238E27FC236}">
                <a16:creationId xmlns:a16="http://schemas.microsoft.com/office/drawing/2014/main" id="{E97E39AE-6CF6-FC4E-B6BE-27E5CD0609B5}"/>
              </a:ext>
            </a:extLst>
          </p:cNvPr>
          <p:cNvPicPr>
            <a:picLocks noGrp="1" noChangeAspect="1"/>
          </p:cNvPicPr>
          <p:nvPr>
            <p:ph idx="1"/>
          </p:nvPr>
        </p:nvPicPr>
        <p:blipFill>
          <a:blip r:embed="rId3"/>
          <a:stretch>
            <a:fillRect/>
          </a:stretch>
        </p:blipFill>
        <p:spPr>
          <a:xfrm>
            <a:off x="643192" y="1126113"/>
            <a:ext cx="6909386" cy="4597882"/>
          </a:xfrm>
          <a:prstGeom prst="rect">
            <a:avLst/>
          </a:prstGeom>
        </p:spPr>
      </p:pic>
      <p:sp>
        <p:nvSpPr>
          <p:cNvPr id="2" name="Title 1">
            <a:extLst>
              <a:ext uri="{FF2B5EF4-FFF2-40B4-BE49-F238E27FC236}">
                <a16:creationId xmlns:a16="http://schemas.microsoft.com/office/drawing/2014/main" id="{6B883FF6-09F3-B64F-AC1E-5DC838DB39BE}"/>
              </a:ext>
            </a:extLst>
          </p:cNvPr>
          <p:cNvSpPr>
            <a:spLocks noGrp="1"/>
          </p:cNvSpPr>
          <p:nvPr>
            <p:ph type="title"/>
          </p:nvPr>
        </p:nvSpPr>
        <p:spPr>
          <a:xfrm>
            <a:off x="7552578" y="1514798"/>
            <a:ext cx="3996230" cy="3476927"/>
          </a:xfrm>
        </p:spPr>
        <p:txBody>
          <a:bodyPr vert="horz" lIns="91440" tIns="45720" rIns="91440" bIns="45720" rtlCol="0" anchor="ctr">
            <a:normAutofit/>
          </a:bodyPr>
          <a:lstStyle/>
          <a:p>
            <a:pPr algn="ctr">
              <a:lnSpc>
                <a:spcPct val="83000"/>
              </a:lnSpc>
            </a:pPr>
            <a:r>
              <a:rPr lang="en-US" sz="3600" b="1" cap="all" spc="-100" dirty="0">
                <a:latin typeface="Calibri" panose="020F0502020204030204" pitchFamily="34" charset="0"/>
                <a:cs typeface="Calibri" panose="020F0502020204030204" pitchFamily="34" charset="0"/>
              </a:rPr>
              <a:t>Honesty</a:t>
            </a:r>
            <a:br>
              <a:rPr lang="en-US" sz="2300" cap="all" spc="-100" dirty="0">
                <a:latin typeface="Calibri" panose="020F0502020204030204" pitchFamily="34" charset="0"/>
                <a:cs typeface="Calibri" panose="020F0502020204030204" pitchFamily="34" charset="0"/>
              </a:rPr>
            </a:br>
            <a:br>
              <a:rPr lang="en-US" sz="2300" cap="all" spc="-100" dirty="0">
                <a:latin typeface="Calibri" panose="020F0502020204030204" pitchFamily="34" charset="0"/>
                <a:cs typeface="Calibri" panose="020F0502020204030204" pitchFamily="34" charset="0"/>
              </a:rPr>
            </a:br>
            <a:r>
              <a:rPr lang="en-US" sz="2300" cap="all" spc="-100" dirty="0">
                <a:latin typeface="Calibri" panose="020F0502020204030204" pitchFamily="34" charset="0"/>
                <a:cs typeface="Calibri" panose="020F0502020204030204" pitchFamily="34" charset="0"/>
              </a:rPr>
              <a:t>“One must be able to rely on the word and action of another in order to trust the other.”</a:t>
            </a:r>
            <a:br>
              <a:rPr lang="en-US" sz="2300" cap="all" spc="-100" dirty="0">
                <a:latin typeface="Calibri" panose="020F0502020204030204" pitchFamily="34" charset="0"/>
                <a:cs typeface="Calibri" panose="020F0502020204030204" pitchFamily="34" charset="0"/>
              </a:rPr>
            </a:br>
            <a:r>
              <a:rPr lang="en-US" sz="2300" cap="all" spc="-100" dirty="0">
                <a:latin typeface="Calibri" panose="020F0502020204030204" pitchFamily="34" charset="0"/>
                <a:cs typeface="Calibri" panose="020F0502020204030204" pitchFamily="34" charset="0"/>
              </a:rPr>
              <a:t> </a:t>
            </a:r>
            <a:br>
              <a:rPr lang="en-US" sz="2300" cap="all" spc="-100" dirty="0">
                <a:latin typeface="Calibri" panose="020F0502020204030204" pitchFamily="34" charset="0"/>
                <a:cs typeface="Calibri" panose="020F0502020204030204" pitchFamily="34" charset="0"/>
              </a:rPr>
            </a:br>
            <a:r>
              <a:rPr lang="en-US" sz="2300" cap="all" spc="-100" dirty="0">
                <a:latin typeface="Calibri" panose="020F0502020204030204" pitchFamily="34" charset="0"/>
                <a:cs typeface="Calibri" panose="020F0502020204030204" pitchFamily="34" charset="0"/>
              </a:rPr>
              <a:t>-Goddard et al., 2001, p.7 </a:t>
            </a:r>
          </a:p>
        </p:txBody>
      </p:sp>
    </p:spTree>
    <p:extLst>
      <p:ext uri="{BB962C8B-B14F-4D97-AF65-F5344CB8AC3E}">
        <p14:creationId xmlns:p14="http://schemas.microsoft.com/office/powerpoint/2010/main" val="16266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5F7051-DB45-4185-97C3-A8B5DE1FF580}"/>
              </a:ext>
            </a:extLst>
          </p:cNvPr>
          <p:cNvSpPr>
            <a:spLocks noGrp="1"/>
          </p:cNvSpPr>
          <p:nvPr>
            <p:ph idx="1"/>
          </p:nvPr>
        </p:nvSpPr>
        <p:spPr>
          <a:xfrm>
            <a:off x="1374809" y="1415267"/>
            <a:ext cx="9442381" cy="4141547"/>
          </a:xfrm>
        </p:spPr>
        <p:txBody>
          <a:bodyPr>
            <a:normAutofit/>
          </a:bodyPr>
          <a:lstStyle/>
          <a:p>
            <a:r>
              <a:rPr lang="en-US" sz="2600" dirty="0">
                <a:solidFill>
                  <a:prstClr val="black"/>
                </a:solidFill>
                <a:latin typeface="Cambria" panose="02040503050406030204" pitchFamily="18" charset="0"/>
                <a:ea typeface="ＭＳ Ｐゴシック" pitchFamily="34" charset="-128"/>
                <a:cs typeface="Arial" charset="0"/>
              </a:rPr>
              <a:t>Phone lines have been muted to minimize interruptions. </a:t>
            </a:r>
          </a:p>
          <a:p>
            <a:r>
              <a:rPr lang="en-US" sz="2600" dirty="0">
                <a:solidFill>
                  <a:prstClr val="black"/>
                </a:solidFill>
                <a:latin typeface="Cambria" panose="02040503050406030204" pitchFamily="18" charset="0"/>
                <a:ea typeface="ＭＳ Ｐゴシック" pitchFamily="34" charset="-128"/>
                <a:cs typeface="Arial" charset="0"/>
              </a:rPr>
              <a:t>At any point during the presentation, you can enter questions or comments into the Chat Box on your control panel. </a:t>
            </a:r>
          </a:p>
          <a:p>
            <a:r>
              <a:rPr lang="en-US" sz="2600" dirty="0">
                <a:solidFill>
                  <a:prstClr val="black"/>
                </a:solidFill>
                <a:latin typeface="Cambria" panose="02040503050406030204" pitchFamily="18" charset="0"/>
                <a:ea typeface="ＭＳ Ｐゴシック" pitchFamily="34" charset="-128"/>
                <a:cs typeface="Arial" charset="0"/>
              </a:rPr>
              <a:t>The presenter is reserving time at the end to take questions.</a:t>
            </a:r>
          </a:p>
          <a:p>
            <a:r>
              <a:rPr lang="en-US" sz="2600" dirty="0">
                <a:solidFill>
                  <a:prstClr val="black"/>
                </a:solidFill>
                <a:latin typeface="Cambria" panose="02040503050406030204" pitchFamily="18" charset="0"/>
                <a:ea typeface="ＭＳ Ｐゴシック" pitchFamily="34" charset="-128"/>
                <a:cs typeface="Arial" charset="0"/>
              </a:rPr>
              <a:t>Thank you in advance, for taking the time to respond to the </a:t>
            </a:r>
            <a:r>
              <a:rPr lang="en-US" sz="2600" dirty="0">
                <a:solidFill>
                  <a:prstClr val="black"/>
                </a:solidFill>
                <a:latin typeface="Cambria" panose="02040503050406030204" pitchFamily="18" charset="0"/>
                <a:ea typeface="ＭＳ Ｐゴシック" pitchFamily="34" charset="-128"/>
                <a:cs typeface="Arial" charset="0"/>
                <a:hlinkClick r:id="rId2"/>
              </a:rPr>
              <a:t>brief survey</a:t>
            </a:r>
            <a:r>
              <a:rPr lang="en-US" sz="2600" dirty="0">
                <a:solidFill>
                  <a:prstClr val="black"/>
                </a:solidFill>
                <a:latin typeface="Cambria" panose="02040503050406030204" pitchFamily="18" charset="0"/>
                <a:ea typeface="ＭＳ Ｐゴシック" pitchFamily="34" charset="-128"/>
                <a:cs typeface="Arial" charset="0"/>
              </a:rPr>
              <a:t> at the end of this forum.</a:t>
            </a:r>
          </a:p>
          <a:p>
            <a:r>
              <a:rPr lang="en-US" sz="2600" dirty="0">
                <a:solidFill>
                  <a:prstClr val="black"/>
                </a:solidFill>
                <a:latin typeface="Cambria" panose="02040503050406030204" pitchFamily="18" charset="0"/>
                <a:ea typeface="ＭＳ Ｐゴシック" pitchFamily="34" charset="-128"/>
                <a:cs typeface="Arial" charset="0"/>
              </a:rPr>
              <a:t>This webinar will be posted and made available to the general public on </a:t>
            </a:r>
            <a:r>
              <a:rPr lang="en-US" sz="2600" dirty="0">
                <a:solidFill>
                  <a:prstClr val="black"/>
                </a:solidFill>
                <a:latin typeface="Cambria" panose="02040503050406030204" pitchFamily="18" charset="0"/>
                <a:ea typeface="ＭＳ Ｐゴシック" pitchFamily="34" charset="-128"/>
                <a:cs typeface="Arial" charset="0"/>
                <a:hlinkClick r:id="rId3"/>
              </a:rPr>
              <a:t>CADRE’s website</a:t>
            </a:r>
            <a:r>
              <a:rPr lang="en-US" sz="2600" dirty="0">
                <a:solidFill>
                  <a:prstClr val="black"/>
                </a:solidFill>
                <a:latin typeface="Cambria" panose="02040503050406030204" pitchFamily="18" charset="0"/>
                <a:ea typeface="ＭＳ Ｐゴシック" pitchFamily="34" charset="-128"/>
                <a:cs typeface="Arial" charset="0"/>
              </a:rPr>
              <a:t>.</a:t>
            </a:r>
            <a:endParaRPr lang="en-US" sz="2600" b="1" dirty="0"/>
          </a:p>
        </p:txBody>
      </p:sp>
      <p:sp>
        <p:nvSpPr>
          <p:cNvPr id="2" name="Title 1">
            <a:extLst>
              <a:ext uri="{FF2B5EF4-FFF2-40B4-BE49-F238E27FC236}">
                <a16:creationId xmlns:a16="http://schemas.microsoft.com/office/drawing/2014/main" id="{4F330B5B-6D32-4F25-A430-95D52E4202BF}"/>
              </a:ext>
            </a:extLst>
          </p:cNvPr>
          <p:cNvSpPr>
            <a:spLocks noGrp="1"/>
          </p:cNvSpPr>
          <p:nvPr>
            <p:ph type="title"/>
          </p:nvPr>
        </p:nvSpPr>
        <p:spPr/>
        <p:txBody>
          <a:bodyPr>
            <a:normAutofit/>
          </a:bodyPr>
          <a:lstStyle/>
          <a:p>
            <a:r>
              <a:rPr lang="en-US" sz="4000" dirty="0"/>
              <a:t>Technical Notes</a:t>
            </a:r>
          </a:p>
        </p:txBody>
      </p:sp>
    </p:spTree>
    <p:extLst>
      <p:ext uri="{BB962C8B-B14F-4D97-AF65-F5344CB8AC3E}">
        <p14:creationId xmlns:p14="http://schemas.microsoft.com/office/powerpoint/2010/main" val="3785528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pened blank ledger on grey background">
            <a:extLst>
              <a:ext uri="{FF2B5EF4-FFF2-40B4-BE49-F238E27FC236}">
                <a16:creationId xmlns:a16="http://schemas.microsoft.com/office/drawing/2014/main" id="{B3FF076E-4C1A-4020-BA6E-18595B303294}"/>
              </a:ext>
            </a:extLst>
          </p:cNvPr>
          <p:cNvPicPr>
            <a:picLocks noChangeAspect="1"/>
          </p:cNvPicPr>
          <p:nvPr/>
        </p:nvPicPr>
        <p:blipFill rotWithShape="1">
          <a:blip r:embed="rId3"/>
          <a:srcRect t="8939" b="6475"/>
          <a:stretch/>
        </p:blipFill>
        <p:spPr>
          <a:xfrm>
            <a:off x="5346570" y="1683067"/>
            <a:ext cx="6202238" cy="3488740"/>
          </a:xfrm>
          <a:prstGeom prst="rect">
            <a:avLst/>
          </a:prstGeom>
        </p:spPr>
      </p:pic>
      <p:sp>
        <p:nvSpPr>
          <p:cNvPr id="2" name="Title 1">
            <a:extLst>
              <a:ext uri="{FF2B5EF4-FFF2-40B4-BE49-F238E27FC236}">
                <a16:creationId xmlns:a16="http://schemas.microsoft.com/office/drawing/2014/main" id="{7A992253-1C4F-0649-8023-7EEF0E8B8B3A}"/>
              </a:ext>
            </a:extLst>
          </p:cNvPr>
          <p:cNvSpPr>
            <a:spLocks noGrp="1"/>
          </p:cNvSpPr>
          <p:nvPr>
            <p:ph type="title"/>
          </p:nvPr>
        </p:nvSpPr>
        <p:spPr>
          <a:xfrm>
            <a:off x="1256493" y="1559768"/>
            <a:ext cx="2978281" cy="3135379"/>
          </a:xfrm>
        </p:spPr>
        <p:txBody>
          <a:bodyPr vert="horz" lIns="91440" tIns="45720" rIns="91440" bIns="45720" rtlCol="0" anchor="ctr">
            <a:normAutofit fontScale="90000"/>
          </a:bodyPr>
          <a:lstStyle/>
          <a:p>
            <a:pPr algn="ctr">
              <a:lnSpc>
                <a:spcPct val="83000"/>
              </a:lnSpc>
            </a:pPr>
            <a:r>
              <a:rPr lang="en-US" sz="3200" b="1" cap="all" spc="-100" dirty="0">
                <a:solidFill>
                  <a:schemeClr val="tx1"/>
                </a:solidFill>
                <a:latin typeface="Calibri" panose="020F0502020204030204" pitchFamily="34" charset="0"/>
                <a:cs typeface="Calibri" panose="020F0502020204030204" pitchFamily="34" charset="0"/>
              </a:rPr>
              <a:t>Open</a:t>
            </a:r>
            <a:br>
              <a:rPr lang="en-US" sz="3000" cap="all" spc="-100" dirty="0">
                <a:solidFill>
                  <a:schemeClr val="tx1"/>
                </a:solidFill>
                <a:latin typeface="Calibri" panose="020F0502020204030204" pitchFamily="34" charset="0"/>
                <a:cs typeface="Calibri" panose="020F0502020204030204" pitchFamily="34" charset="0"/>
              </a:rPr>
            </a:br>
            <a:br>
              <a:rPr lang="en-US" sz="3000" cap="all" spc="-100" dirty="0">
                <a:solidFill>
                  <a:schemeClr val="tx1"/>
                </a:solidFill>
                <a:latin typeface="Calibri" panose="020F0502020204030204" pitchFamily="34" charset="0"/>
                <a:cs typeface="Calibri" panose="020F0502020204030204" pitchFamily="34" charset="0"/>
              </a:rPr>
            </a:br>
            <a:r>
              <a:rPr lang="en-US" sz="3000" cap="all" spc="-100" dirty="0">
                <a:solidFill>
                  <a:schemeClr val="tx1"/>
                </a:solidFill>
                <a:latin typeface="Calibri" panose="020F0502020204030204" pitchFamily="34" charset="0"/>
                <a:cs typeface="Calibri" panose="020F0502020204030204" pitchFamily="34" charset="0"/>
              </a:rPr>
              <a:t>being vulnerable and sharing information, rather than withholding. </a:t>
            </a:r>
          </a:p>
        </p:txBody>
      </p:sp>
    </p:spTree>
    <p:extLst>
      <p:ext uri="{BB962C8B-B14F-4D97-AF65-F5344CB8AC3E}">
        <p14:creationId xmlns:p14="http://schemas.microsoft.com/office/powerpoint/2010/main" val="976928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attle between pawn and king">
            <a:extLst>
              <a:ext uri="{FF2B5EF4-FFF2-40B4-BE49-F238E27FC236}">
                <a16:creationId xmlns:a16="http://schemas.microsoft.com/office/drawing/2014/main" id="{B8724743-1F19-1A4E-899E-95DE4A43E98D}"/>
              </a:ext>
            </a:extLst>
          </p:cNvPr>
          <p:cNvPicPr>
            <a:picLocks noGrp="1" noChangeAspect="1"/>
          </p:cNvPicPr>
          <p:nvPr>
            <p:ph idx="1"/>
          </p:nvPr>
        </p:nvPicPr>
        <p:blipFill rotWithShape="1">
          <a:blip r:embed="rId3"/>
          <a:srcRect t="15413"/>
          <a:stretch/>
        </p:blipFill>
        <p:spPr>
          <a:xfrm>
            <a:off x="-3051" y="0"/>
            <a:ext cx="12191977" cy="6858022"/>
          </a:xfrm>
          <a:prstGeom prst="rect">
            <a:avLst/>
          </a:prstGeom>
        </p:spPr>
      </p:pic>
      <p:sp>
        <p:nvSpPr>
          <p:cNvPr id="25" name="Rectangle 24">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8A15A8-52C5-364F-8857-6E272462FEF2}"/>
              </a:ext>
            </a:extLst>
          </p:cNvPr>
          <p:cNvSpPr>
            <a:spLocks noGrp="1"/>
          </p:cNvSpPr>
          <p:nvPr>
            <p:ph type="title"/>
          </p:nvPr>
        </p:nvSpPr>
        <p:spPr>
          <a:xfrm>
            <a:off x="643466" y="643467"/>
            <a:ext cx="5452529" cy="3569242"/>
          </a:xfrm>
        </p:spPr>
        <p:txBody>
          <a:bodyPr vert="horz" lIns="91440" tIns="45720" rIns="91440" bIns="45720" rtlCol="0" anchor="t">
            <a:normAutofit/>
          </a:bodyPr>
          <a:lstStyle/>
          <a:p>
            <a:pPr>
              <a:lnSpc>
                <a:spcPct val="83000"/>
              </a:lnSpc>
            </a:pPr>
            <a:r>
              <a:rPr lang="en-US" sz="6000" b="1" cap="all" spc="-100" dirty="0">
                <a:solidFill>
                  <a:schemeClr val="bg1"/>
                </a:solidFill>
                <a:latin typeface="Calibri" panose="020F0502020204030204" pitchFamily="34" charset="0"/>
                <a:cs typeface="Calibri" panose="020F0502020204030204" pitchFamily="34" charset="0"/>
              </a:rPr>
              <a:t>Disposition of Trust</a:t>
            </a:r>
          </a:p>
        </p:txBody>
      </p:sp>
    </p:spTree>
    <p:extLst>
      <p:ext uri="{BB962C8B-B14F-4D97-AF65-F5344CB8AC3E}">
        <p14:creationId xmlns:p14="http://schemas.microsoft.com/office/powerpoint/2010/main" val="2486986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CA5BA8E9-F899-7C46-A71A-F29B34AF72C5}"/>
              </a:ext>
            </a:extLst>
          </p:cNvPr>
          <p:cNvPicPr>
            <a:picLocks noGrp="1" noChangeAspect="1"/>
          </p:cNvPicPr>
          <p:nvPr>
            <p:ph idx="1"/>
          </p:nvPr>
        </p:nvPicPr>
        <p:blipFill>
          <a:blip r:embed="rId3"/>
          <a:stretch>
            <a:fillRect/>
          </a:stretch>
        </p:blipFill>
        <p:spPr>
          <a:xfrm>
            <a:off x="643192" y="1134442"/>
            <a:ext cx="6909386" cy="4581223"/>
          </a:xfrm>
          <a:prstGeom prst="rect">
            <a:avLst/>
          </a:prstGeom>
        </p:spPr>
      </p:pic>
      <p:sp>
        <p:nvSpPr>
          <p:cNvPr id="29" name="Rectangle 28">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5E7411-8156-9340-AF8D-83E6F98A56AC}"/>
              </a:ext>
            </a:extLst>
          </p:cNvPr>
          <p:cNvSpPr>
            <a:spLocks noGrp="1"/>
          </p:cNvSpPr>
          <p:nvPr>
            <p:ph type="title"/>
          </p:nvPr>
        </p:nvSpPr>
        <p:spPr>
          <a:xfrm>
            <a:off x="8560024" y="1559768"/>
            <a:ext cx="3238829" cy="3135379"/>
          </a:xfrm>
        </p:spPr>
        <p:txBody>
          <a:bodyPr vert="horz" lIns="91440" tIns="45720" rIns="91440" bIns="45720" rtlCol="0" anchor="ctr">
            <a:normAutofit fontScale="90000"/>
          </a:bodyPr>
          <a:lstStyle/>
          <a:p>
            <a:pPr algn="ctr">
              <a:lnSpc>
                <a:spcPct val="83000"/>
              </a:lnSpc>
            </a:pPr>
            <a:r>
              <a:rPr lang="en-US" sz="4800" cap="all" spc="-100" dirty="0">
                <a:latin typeface="Calibri" panose="020F0502020204030204" pitchFamily="34" charset="0"/>
                <a:cs typeface="Calibri" panose="020F0502020204030204" pitchFamily="34" charset="0"/>
              </a:rPr>
              <a:t>What happens when trust is broken?</a:t>
            </a:r>
          </a:p>
        </p:txBody>
      </p:sp>
      <p:sp>
        <p:nvSpPr>
          <p:cNvPr id="31" name="Rectangle 30">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31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77665003-5B93-4A19-9549-739B2EFD3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DBC543A8-3AE5-4FAA-B94E-BE588D1A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833" y="643464"/>
            <a:ext cx="396945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pic>
        <p:nvPicPr>
          <p:cNvPr id="4" name="Picture 3" descr="A picture containing text, clipart, screenshot&#10;&#10;Description automatically generated">
            <a:extLst>
              <a:ext uri="{FF2B5EF4-FFF2-40B4-BE49-F238E27FC236}">
                <a16:creationId xmlns:a16="http://schemas.microsoft.com/office/drawing/2014/main" id="{FF50C2CC-938F-9842-8AA3-A550E2EC32E2}"/>
              </a:ext>
            </a:extLst>
          </p:cNvPr>
          <p:cNvPicPr>
            <a:picLocks noChangeAspect="1"/>
          </p:cNvPicPr>
          <p:nvPr/>
        </p:nvPicPr>
        <p:blipFill rotWithShape="1">
          <a:blip r:embed="rId3"/>
          <a:srcRect l="27963" r="33141" b="1"/>
          <a:stretch/>
        </p:blipFill>
        <p:spPr>
          <a:xfrm>
            <a:off x="813906" y="809244"/>
            <a:ext cx="3639312" cy="5239512"/>
          </a:xfrm>
          <a:prstGeom prst="rect">
            <a:avLst/>
          </a:prstGeom>
        </p:spPr>
      </p:pic>
      <p:sp>
        <p:nvSpPr>
          <p:cNvPr id="140" name="Rectangle 139">
            <a:extLst>
              <a:ext uri="{FF2B5EF4-FFF2-40B4-BE49-F238E27FC236}">
                <a16:creationId xmlns:a16="http://schemas.microsoft.com/office/drawing/2014/main" id="{6596D7B5-9420-4F03-A37C-7ED97D1E5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8001" y="255102"/>
            <a:ext cx="6705400"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58FFB398-DF5E-4361-A724-EE10E91B1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2592" y="393365"/>
            <a:ext cx="6364719"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1" name="Content Placeholder 2">
            <a:extLst>
              <a:ext uri="{FF2B5EF4-FFF2-40B4-BE49-F238E27FC236}">
                <a16:creationId xmlns:a16="http://schemas.microsoft.com/office/drawing/2014/main" id="{47BCC803-265E-764C-ACDA-8238FAB38FF3}"/>
              </a:ext>
            </a:extLst>
          </p:cNvPr>
          <p:cNvSpPr>
            <a:spLocks noGrp="1"/>
          </p:cNvSpPr>
          <p:nvPr>
            <p:ph idx="1"/>
          </p:nvPr>
        </p:nvSpPr>
        <p:spPr>
          <a:xfrm>
            <a:off x="5741233" y="2110731"/>
            <a:ext cx="5573891" cy="4142232"/>
          </a:xfrm>
        </p:spPr>
        <p:txBody>
          <a:bodyPr>
            <a:normAutofit fontScale="77500" lnSpcReduction="20000"/>
          </a:bodyPr>
          <a:lstStyle/>
          <a:p>
            <a:pPr eaLnBrk="1" hangingPunct="1"/>
            <a:r>
              <a:rPr lang="en-US" altLang="en-US" sz="2900" dirty="0">
                <a:latin typeface="Calibri" panose="020F0502020204030204" pitchFamily="34" charset="0"/>
                <a:cs typeface="Calibri" panose="020F0502020204030204" pitchFamily="34" charset="0"/>
              </a:rPr>
              <a:t>Fear</a:t>
            </a:r>
          </a:p>
          <a:p>
            <a:pPr eaLnBrk="1" hangingPunct="1"/>
            <a:r>
              <a:rPr lang="en-US" altLang="en-US" sz="2900" dirty="0">
                <a:latin typeface="Calibri" panose="020F0502020204030204" pitchFamily="34" charset="0"/>
                <a:cs typeface="Calibri" panose="020F0502020204030204" pitchFamily="34" charset="0"/>
              </a:rPr>
              <a:t>Betrayal</a:t>
            </a:r>
          </a:p>
          <a:p>
            <a:pPr eaLnBrk="1" hangingPunct="1"/>
            <a:r>
              <a:rPr lang="en-US" altLang="en-US" sz="2900" dirty="0">
                <a:latin typeface="Calibri" panose="020F0502020204030204" pitchFamily="34" charset="0"/>
                <a:cs typeface="Calibri" panose="020F0502020204030204" pitchFamily="34" charset="0"/>
              </a:rPr>
              <a:t>Past experiences/Background </a:t>
            </a:r>
          </a:p>
          <a:p>
            <a:r>
              <a:rPr lang="en-US" altLang="en-US" sz="2900" dirty="0">
                <a:latin typeface="Calibri" panose="020F0502020204030204" pitchFamily="34" charset="0"/>
                <a:cs typeface="Calibri" panose="020F0502020204030204" pitchFamily="34" charset="0"/>
              </a:rPr>
              <a:t>Power Imbalances/Inequity</a:t>
            </a:r>
          </a:p>
          <a:p>
            <a:pPr eaLnBrk="1" hangingPunct="1"/>
            <a:r>
              <a:rPr lang="en-US" altLang="en-US" sz="2900" dirty="0">
                <a:latin typeface="Calibri" panose="020F0502020204030204" pitchFamily="34" charset="0"/>
                <a:cs typeface="Calibri" panose="020F0502020204030204" pitchFamily="34" charset="0"/>
              </a:rPr>
              <a:t>Inaccurate or false knowledge/information</a:t>
            </a:r>
          </a:p>
          <a:p>
            <a:pPr eaLnBrk="1" hangingPunct="1"/>
            <a:r>
              <a:rPr lang="en-US" altLang="en-US" sz="2900" dirty="0">
                <a:latin typeface="Calibri" panose="020F0502020204030204" pitchFamily="34" charset="0"/>
                <a:cs typeface="Calibri" panose="020F0502020204030204" pitchFamily="34" charset="0"/>
              </a:rPr>
              <a:t>Significant difference in values</a:t>
            </a:r>
          </a:p>
          <a:p>
            <a:r>
              <a:rPr lang="en-US" altLang="en-US" sz="2900" dirty="0">
                <a:latin typeface="Calibri" panose="020F0502020204030204" pitchFamily="34" charset="0"/>
                <a:cs typeface="Calibri" panose="020F0502020204030204" pitchFamily="34" charset="0"/>
              </a:rPr>
              <a:t>Incompatible goals or expectations</a:t>
            </a:r>
          </a:p>
          <a:p>
            <a:r>
              <a:rPr lang="en-US" altLang="en-US" sz="2900" dirty="0">
                <a:latin typeface="Calibri" panose="020F0502020204030204" pitchFamily="34" charset="0"/>
                <a:cs typeface="Calibri" panose="020F0502020204030204" pitchFamily="34" charset="0"/>
              </a:rPr>
              <a:t>Systemic/Procedural obstacles</a:t>
            </a:r>
          </a:p>
          <a:p>
            <a:r>
              <a:rPr lang="en-US" altLang="en-US" sz="2900" dirty="0">
                <a:latin typeface="Calibri" panose="020F0502020204030204" pitchFamily="34" charset="0"/>
                <a:cs typeface="Calibri" panose="020F0502020204030204" pitchFamily="34" charset="0"/>
              </a:rPr>
              <a:t>Environmental</a:t>
            </a:r>
          </a:p>
        </p:txBody>
      </p:sp>
      <p:sp>
        <p:nvSpPr>
          <p:cNvPr id="2" name="Title 1">
            <a:extLst>
              <a:ext uri="{FF2B5EF4-FFF2-40B4-BE49-F238E27FC236}">
                <a16:creationId xmlns:a16="http://schemas.microsoft.com/office/drawing/2014/main" id="{26579C9A-59A5-764B-B6E6-A800CC0B1B4B}"/>
              </a:ext>
            </a:extLst>
          </p:cNvPr>
          <p:cNvSpPr>
            <a:spLocks noGrp="1"/>
          </p:cNvSpPr>
          <p:nvPr>
            <p:ph type="title"/>
          </p:nvPr>
        </p:nvSpPr>
        <p:spPr>
          <a:xfrm>
            <a:off x="5867874" y="429088"/>
            <a:ext cx="5447250" cy="1645920"/>
          </a:xfrm>
        </p:spPr>
        <p:txBody>
          <a:bodyPr>
            <a:normAutofit/>
          </a:bodyPr>
          <a:lstStyle/>
          <a:p>
            <a:pPr eaLnBrk="1" hangingPunct="1">
              <a:defRPr/>
            </a:pPr>
            <a:r>
              <a:rPr lang="en-US" dirty="0">
                <a:latin typeface="Calibri" panose="020F0502020204030204" pitchFamily="34" charset="0"/>
                <a:cs typeface="Calibri" panose="020F0502020204030204" pitchFamily="34" charset="0"/>
              </a:rPr>
              <a:t>Barriers to Developing Trust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20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20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20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fade">
                                      <p:cBhvr>
                                        <p:cTn id="27" dur="2000"/>
                                        <p:tgtEl>
                                          <p:spTgt spid="17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fade">
                                      <p:cBhvr>
                                        <p:cTn id="32" dur="2000"/>
                                        <p:tgtEl>
                                          <p:spTgt spid="174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fade">
                                      <p:cBhvr>
                                        <p:cTn id="37" dur="2000"/>
                                        <p:tgtEl>
                                          <p:spTgt spid="174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411">
                                            <p:txEl>
                                              <p:pRg st="7" end="7"/>
                                            </p:txEl>
                                          </p:spTgt>
                                        </p:tgtEl>
                                        <p:attrNameLst>
                                          <p:attrName>style.visibility</p:attrName>
                                        </p:attrNameLst>
                                      </p:cBhvr>
                                      <p:to>
                                        <p:strVal val="visible"/>
                                      </p:to>
                                    </p:set>
                                    <p:animEffect transition="in" filter="fade">
                                      <p:cBhvr>
                                        <p:cTn id="42" dur="2000"/>
                                        <p:tgtEl>
                                          <p:spTgt spid="174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411">
                                            <p:txEl>
                                              <p:pRg st="8" end="8"/>
                                            </p:txEl>
                                          </p:spTgt>
                                        </p:tgtEl>
                                        <p:attrNameLst>
                                          <p:attrName>style.visibility</p:attrName>
                                        </p:attrNameLst>
                                      </p:cBhvr>
                                      <p:to>
                                        <p:strVal val="visible"/>
                                      </p:to>
                                    </p:set>
                                    <p:animEffect transition="in" filter="fade">
                                      <p:cBhvr>
                                        <p:cTn id="47" dur="2000"/>
                                        <p:tgtEl>
                                          <p:spTgt spid="17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7" name="Rectangle 136">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9" name="Rectangle 138">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1" name="Rectangle 140">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3" name="Group 14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44" name="Straight Connector 143">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48" name="Rectangle 147">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A14B9B30-B3C0-4BB9-80D1-EF05BBA1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2" name="Rectangle 151">
            <a:extLst>
              <a:ext uri="{FF2B5EF4-FFF2-40B4-BE49-F238E27FC236}">
                <a16:creationId xmlns:a16="http://schemas.microsoft.com/office/drawing/2014/main" id="{B544309E-8C03-468E-8487-0752F1E4F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54" name="Rectangle 153">
            <a:extLst>
              <a:ext uri="{FF2B5EF4-FFF2-40B4-BE49-F238E27FC236}">
                <a16:creationId xmlns:a16="http://schemas.microsoft.com/office/drawing/2014/main" id="{4D01859F-CCC7-4D77-B2E2-454E8579A9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noFill/>
            <a:prstDash val="solid"/>
            <a:miter lim="800000"/>
          </a:ln>
          <a:effectLst/>
        </p:spPr>
      </p:sp>
      <p:sp>
        <p:nvSpPr>
          <p:cNvPr id="2" name="Title 1">
            <a:extLst>
              <a:ext uri="{FF2B5EF4-FFF2-40B4-BE49-F238E27FC236}">
                <a16:creationId xmlns:a16="http://schemas.microsoft.com/office/drawing/2014/main" id="{F82D79A8-9409-CA4D-87AC-3066954A4EF2}"/>
              </a:ext>
            </a:extLst>
          </p:cNvPr>
          <p:cNvSpPr>
            <a:spLocks noGrp="1"/>
          </p:cNvSpPr>
          <p:nvPr>
            <p:ph type="title"/>
          </p:nvPr>
        </p:nvSpPr>
        <p:spPr>
          <a:xfrm>
            <a:off x="1144321" y="2714793"/>
            <a:ext cx="5716338" cy="3042706"/>
          </a:xfrm>
        </p:spPr>
        <p:txBody>
          <a:bodyPr vert="horz" lIns="91440" tIns="45720" rIns="91440" bIns="45720" rtlCol="0" anchor="ctr">
            <a:normAutofit/>
          </a:bodyPr>
          <a:lstStyle/>
          <a:p>
            <a:pPr algn="ctr">
              <a:lnSpc>
                <a:spcPct val="83000"/>
              </a:lnSpc>
            </a:pPr>
            <a:r>
              <a:rPr lang="en-US" sz="2400" cap="all" spc="-100" dirty="0">
                <a:solidFill>
                  <a:schemeClr val="tx1"/>
                </a:solidFill>
                <a:latin typeface="Calibri" panose="020F0502020204030204" pitchFamily="34" charset="0"/>
                <a:cs typeface="Calibri" panose="020F0502020204030204" pitchFamily="34" charset="0"/>
              </a:rPr>
              <a:t>In the absence of trust, people are Increasingly unwilling to take risks, demand greater protections against the possibility of betrayal, and increasingly insist on costly Sanctioning mechanisms to defend their interests.</a:t>
            </a:r>
            <a:br>
              <a:rPr lang="en-US" sz="2400" cap="all" spc="-100" dirty="0">
                <a:solidFill>
                  <a:schemeClr val="tx1"/>
                </a:solidFill>
                <a:latin typeface="Calibri" panose="020F0502020204030204" pitchFamily="34" charset="0"/>
                <a:cs typeface="Calibri" panose="020F0502020204030204" pitchFamily="34" charset="0"/>
              </a:rPr>
            </a:br>
            <a:br>
              <a:rPr lang="en-US" sz="2400" cap="all" spc="-100" dirty="0">
                <a:solidFill>
                  <a:schemeClr val="tx1"/>
                </a:solidFill>
                <a:latin typeface="Calibri" panose="020F0502020204030204" pitchFamily="34" charset="0"/>
                <a:cs typeface="Calibri" panose="020F0502020204030204" pitchFamily="34" charset="0"/>
              </a:rPr>
            </a:br>
            <a:r>
              <a:rPr lang="en-US" sz="2400" cap="all" spc="-100" dirty="0">
                <a:solidFill>
                  <a:schemeClr val="tx1"/>
                </a:solidFill>
                <a:latin typeface="Calibri" panose="020F0502020204030204" pitchFamily="34" charset="0"/>
                <a:cs typeface="Calibri" panose="020F0502020204030204" pitchFamily="34" charset="0"/>
              </a:rPr>
              <a:t>Tyler &amp; Kramer, 1996, p. 3-4</a:t>
            </a:r>
          </a:p>
        </p:txBody>
      </p:sp>
      <p:sp>
        <p:nvSpPr>
          <p:cNvPr id="156" name="Rectangle 155">
            <a:extLst>
              <a:ext uri="{FF2B5EF4-FFF2-40B4-BE49-F238E27FC236}">
                <a16:creationId xmlns:a16="http://schemas.microsoft.com/office/drawing/2014/main" id="{0AB4306B-96E9-4D5B-8BDE-9B55DF0C0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3061"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8" name="Straight Connector 157">
            <a:extLst>
              <a:ext uri="{FF2B5EF4-FFF2-40B4-BE49-F238E27FC236}">
                <a16:creationId xmlns:a16="http://schemas.microsoft.com/office/drawing/2014/main" id="{DE3FC5F1-782F-4FBC-BDEA-5462E4CCCB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37361"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03FFACE3-AF37-4F5E-B991-1B1791C255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9001"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61">
            <a:extLst>
              <a:ext uri="{FF2B5EF4-FFF2-40B4-BE49-F238E27FC236}">
                <a16:creationId xmlns:a16="http://schemas.microsoft.com/office/drawing/2014/main" id="{A44F2CA4-07A5-4BF4-AF5F-5EFE3D33FF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37361"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7" name="Picture 6" descr="A picture containing indoor&#10;&#10;Description automatically generated">
            <a:extLst>
              <a:ext uri="{FF2B5EF4-FFF2-40B4-BE49-F238E27FC236}">
                <a16:creationId xmlns:a16="http://schemas.microsoft.com/office/drawing/2014/main" id="{5935CB22-99AE-AF49-A8F1-BC2EDC7F1CC5}"/>
              </a:ext>
            </a:extLst>
          </p:cNvPr>
          <p:cNvPicPr>
            <a:picLocks noChangeAspect="1"/>
          </p:cNvPicPr>
          <p:nvPr/>
        </p:nvPicPr>
        <p:blipFill rotWithShape="1">
          <a:blip r:embed="rId2"/>
          <a:srcRect l="28431" r="5362" b="-1"/>
          <a:stretch/>
        </p:blipFill>
        <p:spPr>
          <a:xfrm>
            <a:off x="7228702" y="621793"/>
            <a:ext cx="4342547" cy="5614416"/>
          </a:xfrm>
          <a:prstGeom prst="rect">
            <a:avLst/>
          </a:prstGeom>
        </p:spPr>
      </p:pic>
      <p:sp>
        <p:nvSpPr>
          <p:cNvPr id="9" name="TextBox 8">
            <a:extLst>
              <a:ext uri="{FF2B5EF4-FFF2-40B4-BE49-F238E27FC236}">
                <a16:creationId xmlns:a16="http://schemas.microsoft.com/office/drawing/2014/main" id="{7CDF8F18-C532-8546-8C03-F40C713B69B2}"/>
              </a:ext>
            </a:extLst>
          </p:cNvPr>
          <p:cNvSpPr txBox="1"/>
          <p:nvPr/>
        </p:nvSpPr>
        <p:spPr>
          <a:xfrm>
            <a:off x="1447801" y="1574054"/>
            <a:ext cx="4646193"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TRUST AND CONFLICT</a:t>
            </a:r>
          </a:p>
        </p:txBody>
      </p:sp>
    </p:spTree>
    <p:extLst>
      <p:ext uri="{BB962C8B-B14F-4D97-AF65-F5344CB8AC3E}">
        <p14:creationId xmlns:p14="http://schemas.microsoft.com/office/powerpoint/2010/main" val="290524498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 logo&#10;&#10;Description automatically generated">
            <a:extLst>
              <a:ext uri="{FF2B5EF4-FFF2-40B4-BE49-F238E27FC236}">
                <a16:creationId xmlns:a16="http://schemas.microsoft.com/office/drawing/2014/main" id="{4E6A432C-1CED-9F4F-BE0D-B89A3D2A2462}"/>
              </a:ext>
            </a:extLst>
          </p:cNvPr>
          <p:cNvPicPr>
            <a:picLocks noChangeAspect="1"/>
          </p:cNvPicPr>
          <p:nvPr/>
        </p:nvPicPr>
        <p:blipFill>
          <a:blip r:embed="rId3"/>
          <a:stretch>
            <a:fillRect/>
          </a:stretch>
        </p:blipFill>
        <p:spPr>
          <a:xfrm>
            <a:off x="1205256" y="2174691"/>
            <a:ext cx="4414438" cy="2526782"/>
          </a:xfrm>
          <a:prstGeom prst="rect">
            <a:avLst/>
          </a:prstGeom>
        </p:spPr>
      </p:pic>
      <p:sp>
        <p:nvSpPr>
          <p:cNvPr id="5" name="Content Placeholder 4">
            <a:extLst>
              <a:ext uri="{FF2B5EF4-FFF2-40B4-BE49-F238E27FC236}">
                <a16:creationId xmlns:a16="http://schemas.microsoft.com/office/drawing/2014/main" id="{E70B6DA6-D492-624A-AD74-A67F668BD19C}"/>
              </a:ext>
            </a:extLst>
          </p:cNvPr>
          <p:cNvSpPr>
            <a:spLocks noGrp="1"/>
          </p:cNvSpPr>
          <p:nvPr>
            <p:ph idx="4294967295"/>
          </p:nvPr>
        </p:nvSpPr>
        <p:spPr>
          <a:xfrm>
            <a:off x="6392303" y="1376942"/>
            <a:ext cx="5046662" cy="5268913"/>
          </a:xfrm>
        </p:spPr>
        <p:txBody>
          <a:bodyPr>
            <a:normAutofit fontScale="92500" lnSpcReduction="10000"/>
          </a:bodyPr>
          <a:lstStyle/>
          <a:p>
            <a:pPr eaLnBrk="1" hangingPunct="1">
              <a:buFontTx/>
              <a:buNone/>
              <a:defRPr/>
            </a:pPr>
            <a:r>
              <a:rPr lang="en-US" sz="2000" dirty="0">
                <a:latin typeface="Calibri" panose="020F0502020204030204" pitchFamily="34" charset="0"/>
                <a:cs typeface="Calibri" panose="020F0502020204030204" pitchFamily="34" charset="0"/>
              </a:rPr>
              <a:t>	</a:t>
            </a:r>
            <a:r>
              <a:rPr lang="en-US" sz="2400" b="1" i="1" dirty="0">
                <a:latin typeface="Calibri" panose="020F0502020204030204" pitchFamily="34" charset="0"/>
                <a:cs typeface="Calibri" panose="020F0502020204030204" pitchFamily="34" charset="0"/>
              </a:rPr>
              <a:t>Distrust</a:t>
            </a:r>
            <a:r>
              <a:rPr lang="en-US" sz="2400" i="1" dirty="0">
                <a:latin typeface="Calibri" panose="020F0502020204030204" pitchFamily="34" charset="0"/>
                <a:cs typeface="Calibri" panose="020F0502020204030204" pitchFamily="34" charset="0"/>
              </a:rPr>
              <a:t> is the confident expectation that another’s motives, intentions, and behaviors are sinister and harmful to one’s own interests. In interdependent relationships, this often entails a sense of fear and anticipation of discomfort or danger. </a:t>
            </a:r>
            <a:r>
              <a:rPr lang="en-US" sz="2400" b="1" i="1" dirty="0">
                <a:latin typeface="Calibri" panose="020F0502020204030204" pitchFamily="34" charset="0"/>
                <a:cs typeface="Calibri" panose="020F0502020204030204" pitchFamily="34" charset="0"/>
              </a:rPr>
              <a:t>Distrust</a:t>
            </a:r>
            <a:r>
              <a:rPr lang="en-US" sz="2400" i="1" dirty="0">
                <a:latin typeface="Calibri" panose="020F0502020204030204" pitchFamily="34" charset="0"/>
                <a:cs typeface="Calibri" panose="020F0502020204030204" pitchFamily="34" charset="0"/>
              </a:rPr>
              <a:t> naturally prompts us to take steps that reduce our vulnerability in an attempt to protect our interests. Accordingly, our </a:t>
            </a:r>
            <a:r>
              <a:rPr lang="en-US" sz="2400" b="1" i="1" dirty="0">
                <a:latin typeface="Calibri" panose="020F0502020204030204" pitchFamily="34" charset="0"/>
                <a:cs typeface="Calibri" panose="020F0502020204030204" pitchFamily="34" charset="0"/>
              </a:rPr>
              <a:t>distrust </a:t>
            </a:r>
            <a:r>
              <a:rPr lang="en-US" sz="2400" i="1" dirty="0">
                <a:latin typeface="Calibri" panose="020F0502020204030204" pitchFamily="34" charset="0"/>
                <a:cs typeface="Calibri" panose="020F0502020204030204" pitchFamily="34" charset="0"/>
              </a:rPr>
              <a:t>of others is likely to evoke a competitive (as opposed to cooperative) orientation that stimulates and exacerbates conflict.</a:t>
            </a:r>
          </a:p>
          <a:p>
            <a:pPr eaLnBrk="1" hangingPunct="1">
              <a:buFontTx/>
              <a:buNone/>
              <a:defRPr/>
            </a:pPr>
            <a:r>
              <a:rPr lang="en-US" sz="2400" i="1" dirty="0">
                <a:latin typeface="Calibri" panose="020F0502020204030204" pitchFamily="34" charset="0"/>
                <a:cs typeface="Calibri" panose="020F0502020204030204" pitchFamily="34" charset="0"/>
              </a:rPr>
              <a:t>~Lewicki and Tomlinson, 2003</a:t>
            </a:r>
          </a:p>
          <a:p>
            <a:pPr eaLnBrk="1" hangingPunct="1">
              <a:buFontTx/>
              <a:buNone/>
              <a:defRPr/>
            </a:pPr>
            <a:endParaRPr lang="en-US" i="1"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A53E810-30CD-4262-BAAA-697FAB8E911A}"/>
              </a:ext>
            </a:extLst>
          </p:cNvPr>
          <p:cNvSpPr>
            <a:spLocks noGrp="1"/>
          </p:cNvSpPr>
          <p:nvPr>
            <p:ph type="title"/>
          </p:nvPr>
        </p:nvSpPr>
        <p:spPr>
          <a:xfrm>
            <a:off x="6096000" y="599877"/>
            <a:ext cx="2939019" cy="594185"/>
          </a:xfrm>
        </p:spPr>
        <p:txBody>
          <a:bodyPr>
            <a:noAutofit/>
          </a:bodyPr>
          <a:lstStyle/>
          <a:p>
            <a:pPr algn="ctr"/>
            <a:r>
              <a:rPr lang="en-US" sz="3600" dirty="0">
                <a:solidFill>
                  <a:schemeClr val="tx1"/>
                </a:solidFill>
                <a:latin typeface="Calibri" panose="020F0502020204030204" pitchFamily="34" charset="0"/>
                <a:cs typeface="Calibri" panose="020F0502020204030204" pitchFamily="34" charset="0"/>
              </a:rPr>
              <a:t>DISTRUST</a:t>
            </a:r>
          </a:p>
        </p:txBody>
      </p:sp>
    </p:spTree>
    <p:extLst>
      <p:ext uri="{BB962C8B-B14F-4D97-AF65-F5344CB8AC3E}">
        <p14:creationId xmlns:p14="http://schemas.microsoft.com/office/powerpoint/2010/main" val="3756390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1" name="Rectangle 30">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cxnSp>
        <p:nvCxnSpPr>
          <p:cNvPr id="35" name="Straight Connector 34">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background pattern&#10;&#10;Description automatically generated">
            <a:extLst>
              <a:ext uri="{FF2B5EF4-FFF2-40B4-BE49-F238E27FC236}">
                <a16:creationId xmlns:a16="http://schemas.microsoft.com/office/drawing/2014/main" id="{EEB50219-0ACB-8A49-B21E-C00677EE11E9}"/>
              </a:ext>
            </a:extLst>
          </p:cNvPr>
          <p:cNvPicPr>
            <a:picLocks noGrp="1" noChangeAspect="1"/>
          </p:cNvPicPr>
          <p:nvPr>
            <p:ph idx="1"/>
          </p:nvPr>
        </p:nvPicPr>
        <p:blipFill>
          <a:blip r:embed="rId4"/>
          <a:stretch>
            <a:fillRect/>
          </a:stretch>
        </p:blipFill>
        <p:spPr>
          <a:xfrm>
            <a:off x="5346570" y="1363784"/>
            <a:ext cx="6202238" cy="4127307"/>
          </a:xfrm>
          <a:prstGeom prst="rect">
            <a:avLst/>
          </a:prstGeom>
        </p:spPr>
      </p:pic>
      <p:sp>
        <p:nvSpPr>
          <p:cNvPr id="2" name="Title 1">
            <a:extLst>
              <a:ext uri="{FF2B5EF4-FFF2-40B4-BE49-F238E27FC236}">
                <a16:creationId xmlns:a16="http://schemas.microsoft.com/office/drawing/2014/main" id="{F64AE83F-5E9B-E142-B0EE-05C3F23B03B5}"/>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4100" cap="all" spc="-100" dirty="0">
                <a:solidFill>
                  <a:schemeClr val="bg1"/>
                </a:solidFill>
                <a:latin typeface="Calibri" panose="020F0502020204030204" pitchFamily="34" charset="0"/>
                <a:cs typeface="Calibri" panose="020F0502020204030204" pitchFamily="34" charset="0"/>
              </a:rPr>
              <a:t>THE PANDEMIC &amp; TRUST</a:t>
            </a:r>
          </a:p>
        </p:txBody>
      </p:sp>
      <p:sp>
        <p:nvSpPr>
          <p:cNvPr id="33" name="Rectangle 32">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56557386"/>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2" name="Rectangle 41">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4" name="Rectangle 43">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6" name="Group 4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7" name="Straight Connector 46">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Rectangle 52">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4" descr="Skydivers make a formation above the clouds">
            <a:extLst>
              <a:ext uri="{FF2B5EF4-FFF2-40B4-BE49-F238E27FC236}">
                <a16:creationId xmlns:a16="http://schemas.microsoft.com/office/drawing/2014/main" id="{728AD0C6-EB6D-4BE6-A2DB-5C7697065BC5}"/>
              </a:ext>
            </a:extLst>
          </p:cNvPr>
          <p:cNvPicPr>
            <a:picLocks noChangeAspect="1"/>
          </p:cNvPicPr>
          <p:nvPr/>
        </p:nvPicPr>
        <p:blipFill rotWithShape="1">
          <a:blip r:embed="rId2">
            <a:alphaModFix amt="45000"/>
          </a:blip>
          <a:srcRect t="49" b="15681"/>
          <a:stretch/>
        </p:blipFill>
        <p:spPr>
          <a:xfrm>
            <a:off x="20" y="10"/>
            <a:ext cx="12191980" cy="6857990"/>
          </a:xfrm>
          <a:prstGeom prst="rect">
            <a:avLst/>
          </a:prstGeom>
        </p:spPr>
      </p:pic>
      <p:sp>
        <p:nvSpPr>
          <p:cNvPr id="55" name="Rectangle 54">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57" name="Rectangle 56">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
        <p:nvSpPr>
          <p:cNvPr id="2" name="Title 1">
            <a:extLst>
              <a:ext uri="{FF2B5EF4-FFF2-40B4-BE49-F238E27FC236}">
                <a16:creationId xmlns:a16="http://schemas.microsoft.com/office/drawing/2014/main" id="{7EA174A1-C94B-A844-9839-9689953ABDDB}"/>
              </a:ext>
            </a:extLst>
          </p:cNvPr>
          <p:cNvSpPr>
            <a:spLocks noGrp="1"/>
          </p:cNvSpPr>
          <p:nvPr>
            <p:ph type="title"/>
          </p:nvPr>
        </p:nvSpPr>
        <p:spPr>
          <a:xfrm>
            <a:off x="1769532" y="2091263"/>
            <a:ext cx="8652938" cy="2461504"/>
          </a:xfrm>
        </p:spPr>
        <p:txBody>
          <a:bodyPr vert="horz" lIns="91440" tIns="45720" rIns="91440" bIns="45720" rtlCol="0" anchor="ctr">
            <a:normAutofit/>
          </a:bodyPr>
          <a:lstStyle/>
          <a:p>
            <a:pPr algn="ctr">
              <a:lnSpc>
                <a:spcPct val="83000"/>
              </a:lnSpc>
            </a:pPr>
            <a:r>
              <a:rPr lang="en-US" sz="6300" cap="all" spc="-100" dirty="0">
                <a:latin typeface="Calibri" panose="020F0502020204030204" pitchFamily="34" charset="0"/>
                <a:cs typeface="Calibri" panose="020F0502020204030204" pitchFamily="34" charset="0"/>
              </a:rPr>
              <a:t>Strategies to DEVELOP and Nurture Trust </a:t>
            </a:r>
          </a:p>
        </p:txBody>
      </p:sp>
    </p:spTree>
    <p:extLst>
      <p:ext uri="{BB962C8B-B14F-4D97-AF65-F5344CB8AC3E}">
        <p14:creationId xmlns:p14="http://schemas.microsoft.com/office/powerpoint/2010/main" val="5035072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BB950D49-E4E3-514F-85CC-DD9F53F811AA}"/>
              </a:ext>
            </a:extLst>
          </p:cNvPr>
          <p:cNvPicPr>
            <a:picLocks noGrp="1" noChangeAspect="1"/>
          </p:cNvPicPr>
          <p:nvPr>
            <p:ph idx="1"/>
          </p:nvPr>
        </p:nvPicPr>
        <p:blipFill rotWithShape="1">
          <a:blip r:embed="rId3"/>
          <a:srcRect r="2076"/>
          <a:stretch/>
        </p:blipFill>
        <p:spPr>
          <a:xfrm>
            <a:off x="4646383" y="10"/>
            <a:ext cx="7545616" cy="6857990"/>
          </a:xfrm>
          <a:prstGeom prst="rect">
            <a:avLst/>
          </a:prstGeom>
        </p:spPr>
      </p:pic>
      <p:sp>
        <p:nvSpPr>
          <p:cNvPr id="25" name="Rectangle 24">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27" name="Rectangle 26">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4617D8DE-EA62-0749-9701-5E86BDEEF5C7}"/>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gn="ctr">
              <a:lnSpc>
                <a:spcPct val="83000"/>
              </a:lnSpc>
            </a:pPr>
            <a:r>
              <a:rPr lang="en-US" sz="3600" cap="all" spc="-100" dirty="0">
                <a:solidFill>
                  <a:schemeClr val="tx1"/>
                </a:solidFill>
                <a:latin typeface="Calibri" panose="020F0502020204030204" pitchFamily="34" charset="0"/>
                <a:cs typeface="Calibri" panose="020F0502020204030204" pitchFamily="34" charset="0"/>
              </a:rPr>
              <a:t>Sunshine model of TRUSTING Family-professional PARTNERSHIPS</a:t>
            </a:r>
          </a:p>
        </p:txBody>
      </p:sp>
    </p:spTree>
    <p:extLst>
      <p:ext uri="{BB962C8B-B14F-4D97-AF65-F5344CB8AC3E}">
        <p14:creationId xmlns:p14="http://schemas.microsoft.com/office/powerpoint/2010/main" val="4017164227"/>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0" name="Rectangle 69">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2" name="Rectangle 71">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4" name="Rectangle 73">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6" name="Group 7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77" name="Straight Connector 76">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1" name="Rectangle 80">
            <a:extLst>
              <a:ext uri="{FF2B5EF4-FFF2-40B4-BE49-F238E27FC236}">
                <a16:creationId xmlns:a16="http://schemas.microsoft.com/office/drawing/2014/main" id="{18D8845F-30A4-4D73-83CB-ABA691F5A9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DAC2350-FA6C-4B24-9A17-926C160E8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85" name="Rectangle 84">
            <a:extLst>
              <a:ext uri="{FF2B5EF4-FFF2-40B4-BE49-F238E27FC236}">
                <a16:creationId xmlns:a16="http://schemas.microsoft.com/office/drawing/2014/main" id="{2A637C44-0146-4C54-A1A1-57BC8E6C3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sp>
      <p:sp>
        <p:nvSpPr>
          <p:cNvPr id="87" name="Rectangle 86">
            <a:extLst>
              <a:ext uri="{FF2B5EF4-FFF2-40B4-BE49-F238E27FC236}">
                <a16:creationId xmlns:a16="http://schemas.microsoft.com/office/drawing/2014/main" id="{6AB310E7-DE5C-4964-8CBB-E87A22B5B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9" name="Straight Connector 88">
            <a:extLst>
              <a:ext uri="{FF2B5EF4-FFF2-40B4-BE49-F238E27FC236}">
                <a16:creationId xmlns:a16="http://schemas.microsoft.com/office/drawing/2014/main" id="{BC6D0BA2-2FCA-496D-A55A-C56A7B3E0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A158404-99A1-4EB0-B63C-8744C273AC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1848EA8-FE52-4762-AE9B-5D1DD4C336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descr="A person holding a ball&#10;&#10;Description automatically generated with low confidence">
            <a:extLst>
              <a:ext uri="{FF2B5EF4-FFF2-40B4-BE49-F238E27FC236}">
                <a16:creationId xmlns:a16="http://schemas.microsoft.com/office/drawing/2014/main" id="{43877F30-DF01-244C-A1F2-42D377EB3A85}"/>
              </a:ext>
            </a:extLst>
          </p:cNvPr>
          <p:cNvPicPr>
            <a:picLocks noChangeAspect="1"/>
          </p:cNvPicPr>
          <p:nvPr/>
        </p:nvPicPr>
        <p:blipFill>
          <a:blip r:embed="rId3"/>
          <a:stretch>
            <a:fillRect/>
          </a:stretch>
        </p:blipFill>
        <p:spPr>
          <a:xfrm>
            <a:off x="4045799" y="1395172"/>
            <a:ext cx="4110985" cy="2216708"/>
          </a:xfrm>
          <a:prstGeom prst="rect">
            <a:avLst/>
          </a:prstGeom>
        </p:spPr>
      </p:pic>
      <p:sp>
        <p:nvSpPr>
          <p:cNvPr id="2" name="Title 1">
            <a:extLst>
              <a:ext uri="{FF2B5EF4-FFF2-40B4-BE49-F238E27FC236}">
                <a16:creationId xmlns:a16="http://schemas.microsoft.com/office/drawing/2014/main" id="{5263DCA9-F061-6B44-8D64-35AE8B28044B}"/>
              </a:ext>
            </a:extLst>
          </p:cNvPr>
          <p:cNvSpPr>
            <a:spLocks noGrp="1"/>
          </p:cNvSpPr>
          <p:nvPr>
            <p:ph type="title"/>
          </p:nvPr>
        </p:nvSpPr>
        <p:spPr>
          <a:xfrm>
            <a:off x="1241170" y="3755360"/>
            <a:ext cx="9732773" cy="1465112"/>
          </a:xfrm>
        </p:spPr>
        <p:txBody>
          <a:bodyPr vert="horz" lIns="91440" tIns="45720" rIns="91440" bIns="45720" rtlCol="0" anchor="ctr">
            <a:normAutofit/>
          </a:bodyPr>
          <a:lstStyle/>
          <a:p>
            <a:pPr algn="ctr">
              <a:lnSpc>
                <a:spcPct val="83000"/>
              </a:lnSpc>
            </a:pPr>
            <a:r>
              <a:rPr lang="en-US" sz="6000" cap="all" spc="-100" dirty="0">
                <a:latin typeface="Calibri" panose="020F0502020204030204" pitchFamily="34" charset="0"/>
                <a:cs typeface="Calibri" panose="020F0502020204030204" pitchFamily="34" charset="0"/>
              </a:rPr>
              <a:t>respect</a:t>
            </a:r>
          </a:p>
        </p:txBody>
      </p:sp>
    </p:spTree>
    <p:extLst>
      <p:ext uri="{BB962C8B-B14F-4D97-AF65-F5344CB8AC3E}">
        <p14:creationId xmlns:p14="http://schemas.microsoft.com/office/powerpoint/2010/main" val="87653736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3" descr="White linen texture">
            <a:extLst>
              <a:ext uri="{FF2B5EF4-FFF2-40B4-BE49-F238E27FC236}">
                <a16:creationId xmlns:a16="http://schemas.microsoft.com/office/drawing/2014/main" id="{4BDDC8A1-9A06-43E2-83BE-FAA7C18C43C8}"/>
              </a:ext>
            </a:extLst>
          </p:cNvPr>
          <p:cNvPicPr>
            <a:picLocks noChangeAspect="1"/>
          </p:cNvPicPr>
          <p:nvPr/>
        </p:nvPicPr>
        <p:blipFill rotWithShape="1">
          <a:blip r:embed="rId2">
            <a:alphaModFix amt="90000"/>
          </a:blip>
          <a:srcRect t="5555" b="10490"/>
          <a:stretch/>
        </p:blipFill>
        <p:spPr>
          <a:xfrm>
            <a:off x="1" y="11"/>
            <a:ext cx="12191999" cy="6857989"/>
          </a:xfrm>
          <a:prstGeom prst="rect">
            <a:avLst/>
          </a:prstGeom>
        </p:spPr>
      </p:pic>
      <p:sp>
        <p:nvSpPr>
          <p:cNvPr id="30" name="Rectangle 29">
            <a:extLst>
              <a:ext uri="{FF2B5EF4-FFF2-40B4-BE49-F238E27FC236}">
                <a16:creationId xmlns:a16="http://schemas.microsoft.com/office/drawing/2014/main" id="{DB4A12B6-EF0D-43E8-8C17-4FAD4D276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lumMod val="85000"/>
              <a:lumOff val="15000"/>
              <a:alpha val="93000"/>
            </a:schemeClr>
          </a:solidFill>
          <a:ln w="6350" cap="flat" cmpd="sng" algn="ctr">
            <a:noFill/>
            <a:prstDash val="solid"/>
          </a:ln>
          <a:effectLst>
            <a:softEdge rad="0"/>
          </a:effectLst>
        </p:spPr>
      </p:sp>
      <p:sp>
        <p:nvSpPr>
          <p:cNvPr id="32" name="Rectangle 31">
            <a:extLst>
              <a:ext uri="{FF2B5EF4-FFF2-40B4-BE49-F238E27FC236}">
                <a16:creationId xmlns:a16="http://schemas.microsoft.com/office/drawing/2014/main" id="{AE107525-0C02-447F-8A3F-553320A72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2"/>
            </a:solidFill>
            <a:prstDash val="solid"/>
            <a:miter lim="800000"/>
          </a:ln>
          <a:effectLst/>
        </p:spPr>
      </p:sp>
      <p:sp>
        <p:nvSpPr>
          <p:cNvPr id="34" name="Rectangle 33">
            <a:extLst>
              <a:ext uri="{FF2B5EF4-FFF2-40B4-BE49-F238E27FC236}">
                <a16:creationId xmlns:a16="http://schemas.microsoft.com/office/drawing/2014/main" id="{AB7A42E3-05D8-4A0B-9D4E-20EF581E5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id="{6EE9A54B-189D-4645-8254-FDC4210EC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11CE48F-D5E4-4520-AF1E-8F85CFBDA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1448851-39AD-4943-BF9C-C50704E083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517FF97-EEE5-9D42-9411-629BE4358F44}"/>
              </a:ext>
            </a:extLst>
          </p:cNvPr>
          <p:cNvSpPr txBox="1"/>
          <p:nvPr/>
        </p:nvSpPr>
        <p:spPr>
          <a:xfrm>
            <a:off x="1629102" y="5808573"/>
            <a:ext cx="8748385"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Tracy Gershwin, PhD, BCBA-D</a:t>
            </a:r>
          </a:p>
          <a:p>
            <a:pPr algn="ctr"/>
            <a:r>
              <a:rPr lang="en-US" sz="2400" b="1" dirty="0">
                <a:solidFill>
                  <a:schemeClr val="bg1"/>
                </a:solidFill>
                <a:latin typeface="Calibri" panose="020F0502020204030204" pitchFamily="34" charset="0"/>
                <a:cs typeface="Calibri" panose="020F0502020204030204" pitchFamily="34" charset="0"/>
              </a:rPr>
              <a:t>CADRE Webinar</a:t>
            </a:r>
            <a:r>
              <a:rPr lang="en-US" sz="2400" b="1" dirty="0">
                <a:latin typeface="Calibri" panose="020F0502020204030204" pitchFamily="34" charset="0"/>
                <a:cs typeface="Calibri" panose="020F0502020204030204" pitchFamily="34" charset="0"/>
              </a:rPr>
              <a:t>, </a:t>
            </a:r>
            <a:r>
              <a:rPr lang="en-US" sz="2400" b="1" dirty="0">
                <a:solidFill>
                  <a:schemeClr val="bg1"/>
                </a:solidFill>
                <a:latin typeface="Calibri" panose="020F0502020204030204" pitchFamily="34" charset="0"/>
                <a:cs typeface="Calibri" panose="020F0502020204030204" pitchFamily="34" charset="0"/>
              </a:rPr>
              <a:t>August 26, 2021</a:t>
            </a:r>
            <a:endParaRPr lang="en-US" sz="2400" b="1"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DE1BB047-97D1-1042-9BDC-CE9EE3C583E8}"/>
              </a:ext>
            </a:extLst>
          </p:cNvPr>
          <p:cNvSpPr>
            <a:spLocks noGrp="1"/>
          </p:cNvSpPr>
          <p:nvPr>
            <p:ph type="ctrTitle"/>
          </p:nvPr>
        </p:nvSpPr>
        <p:spPr>
          <a:xfrm>
            <a:off x="1629102" y="2143135"/>
            <a:ext cx="8933796" cy="2715616"/>
          </a:xfrm>
        </p:spPr>
        <p:txBody>
          <a:bodyPr>
            <a:normAutofit fontScale="90000"/>
          </a:bodyPr>
          <a:lstStyle/>
          <a:p>
            <a:r>
              <a:rPr lang="en-US" dirty="0">
                <a:latin typeface="Calibri" panose="020F0502020204030204" pitchFamily="34" charset="0"/>
                <a:cs typeface="Calibri" panose="020F0502020204030204" pitchFamily="34" charset="0"/>
              </a:rPr>
              <a:t> </a:t>
            </a:r>
            <a:r>
              <a:rPr lang="en-US" sz="4400" dirty="0">
                <a:latin typeface="Calibri" panose="020F0502020204030204" pitchFamily="34" charset="0"/>
                <a:cs typeface="Calibri" panose="020F0502020204030204" pitchFamily="34" charset="0"/>
              </a:rPr>
              <a:t>To trust or not to trust? Understanding the science of developing and nurturing trust in family-professional partnerships</a:t>
            </a:r>
          </a:p>
        </p:txBody>
      </p:sp>
    </p:spTree>
    <p:extLst>
      <p:ext uri="{BB962C8B-B14F-4D97-AF65-F5344CB8AC3E}">
        <p14:creationId xmlns:p14="http://schemas.microsoft.com/office/powerpoint/2010/main" val="259745259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 name="Rectangle 14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0" name="Rectangle 149">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52" name="Rectangle 151">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4" name="Rectangle 153">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6" name="Group 15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57" name="Straight Connector 156">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61" name="Rectangle 160">
            <a:extLst>
              <a:ext uri="{FF2B5EF4-FFF2-40B4-BE49-F238E27FC236}">
                <a16:creationId xmlns:a16="http://schemas.microsoft.com/office/drawing/2014/main" id="{18D8845F-30A4-4D73-83CB-ABA691F5A9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1DAC2350-FA6C-4B24-9A17-926C160E8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165" name="Rectangle 164">
            <a:extLst>
              <a:ext uri="{FF2B5EF4-FFF2-40B4-BE49-F238E27FC236}">
                <a16:creationId xmlns:a16="http://schemas.microsoft.com/office/drawing/2014/main" id="{2A637C44-0146-4C54-A1A1-57BC8E6C3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sp>
      <p:sp>
        <p:nvSpPr>
          <p:cNvPr id="167" name="Rectangle 166">
            <a:extLst>
              <a:ext uri="{FF2B5EF4-FFF2-40B4-BE49-F238E27FC236}">
                <a16:creationId xmlns:a16="http://schemas.microsoft.com/office/drawing/2014/main" id="{6AB310E7-DE5C-4964-8CBB-E87A22B5B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9" name="Straight Connector 168">
            <a:extLst>
              <a:ext uri="{FF2B5EF4-FFF2-40B4-BE49-F238E27FC236}">
                <a16:creationId xmlns:a16="http://schemas.microsoft.com/office/drawing/2014/main" id="{BC6D0BA2-2FCA-496D-A55A-C56A7B3E0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A158404-99A1-4EB0-B63C-8744C273AC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1848EA8-FE52-4762-AE9B-5D1DD4C336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7" name="Graphic 6" descr="Scales of Justice">
            <a:extLst>
              <a:ext uri="{FF2B5EF4-FFF2-40B4-BE49-F238E27FC236}">
                <a16:creationId xmlns:a16="http://schemas.microsoft.com/office/drawing/2014/main" id="{CCAEF50F-7494-43E2-816A-4C0AB99C30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2937" y="1395172"/>
            <a:ext cx="2216708" cy="2216708"/>
          </a:xfrm>
          <a:prstGeom prst="rect">
            <a:avLst/>
          </a:prstGeom>
        </p:spPr>
      </p:pic>
      <p:sp>
        <p:nvSpPr>
          <p:cNvPr id="2" name="Title 1">
            <a:extLst>
              <a:ext uri="{FF2B5EF4-FFF2-40B4-BE49-F238E27FC236}">
                <a16:creationId xmlns:a16="http://schemas.microsoft.com/office/drawing/2014/main" id="{9E7DD974-A0A1-A34A-9F90-1F9DEFA7334A}"/>
              </a:ext>
            </a:extLst>
          </p:cNvPr>
          <p:cNvSpPr>
            <a:spLocks noGrp="1"/>
          </p:cNvSpPr>
          <p:nvPr>
            <p:ph type="title"/>
          </p:nvPr>
        </p:nvSpPr>
        <p:spPr>
          <a:xfrm>
            <a:off x="1079292" y="3755360"/>
            <a:ext cx="9894651" cy="1909706"/>
          </a:xfrm>
        </p:spPr>
        <p:txBody>
          <a:bodyPr vert="horz" lIns="91440" tIns="45720" rIns="91440" bIns="45720" rtlCol="0" anchor="ctr">
            <a:normAutofit fontScale="90000"/>
          </a:bodyPr>
          <a:lstStyle/>
          <a:p>
            <a:pPr algn="ctr">
              <a:lnSpc>
                <a:spcPct val="83000"/>
              </a:lnSpc>
            </a:pPr>
            <a:r>
              <a:rPr lang="en-US" sz="4400" b="1" cap="all" spc="-100" dirty="0">
                <a:latin typeface="Calibri" panose="020F0502020204030204" pitchFamily="34" charset="0"/>
                <a:cs typeface="Calibri" panose="020F0502020204030204" pitchFamily="34" charset="0"/>
              </a:rPr>
              <a:t>EQUITY</a:t>
            </a:r>
            <a:br>
              <a:rPr lang="en-US" sz="2000" cap="all" spc="-100" dirty="0">
                <a:latin typeface="Calibri" panose="020F0502020204030204" pitchFamily="34" charset="0"/>
                <a:cs typeface="Calibri" panose="020F0502020204030204" pitchFamily="34" charset="0"/>
              </a:rPr>
            </a:br>
            <a:br>
              <a:rPr lang="en-US" sz="2000" cap="all" spc="-100" dirty="0">
                <a:latin typeface="Calibri" panose="020F0502020204030204" pitchFamily="34" charset="0"/>
                <a:cs typeface="Calibri" panose="020F0502020204030204" pitchFamily="34" charset="0"/>
              </a:rPr>
            </a:br>
            <a:r>
              <a:rPr lang="en-US" sz="2700" cap="all" spc="-100" dirty="0">
                <a:latin typeface="Calibri" panose="020F0502020204030204" pitchFamily="34" charset="0"/>
                <a:cs typeface="Calibri" panose="020F0502020204030204" pitchFamily="34" charset="0"/>
              </a:rPr>
              <a:t>Enhance fairness, equality of opportunity,  and dignity</a:t>
            </a:r>
            <a:br>
              <a:rPr lang="en-US" sz="2700" cap="all" spc="-100" dirty="0">
                <a:latin typeface="Calibri" panose="020F0502020204030204" pitchFamily="34" charset="0"/>
                <a:cs typeface="Calibri" panose="020F0502020204030204" pitchFamily="34" charset="0"/>
              </a:rPr>
            </a:br>
            <a:r>
              <a:rPr lang="en-US" sz="2700" cap="all" spc="-100" dirty="0">
                <a:latin typeface="Calibri" panose="020F0502020204030204" pitchFamily="34" charset="0"/>
                <a:cs typeface="Calibri" panose="020F0502020204030204" pitchFamily="34" charset="0"/>
              </a:rPr>
              <a:t> </a:t>
            </a:r>
            <a:br>
              <a:rPr lang="en-US" sz="2700" cap="all" spc="-100" dirty="0">
                <a:latin typeface="Calibri" panose="020F0502020204030204" pitchFamily="34" charset="0"/>
                <a:cs typeface="Calibri" panose="020F0502020204030204" pitchFamily="34" charset="0"/>
              </a:rPr>
            </a:br>
            <a:endParaRPr lang="en-US" sz="2700" cap="all" spc="-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069633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579344F8-71D5-40D4-B4C7-20B459022E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0" name="Rectangle 19">
            <a:extLst>
              <a:ext uri="{FF2B5EF4-FFF2-40B4-BE49-F238E27FC236}">
                <a16:creationId xmlns:a16="http://schemas.microsoft.com/office/drawing/2014/main" id="{A0807B62-76AA-4BA3-A701-E54088399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2" name="Rectangle 21">
            <a:extLst>
              <a:ext uri="{FF2B5EF4-FFF2-40B4-BE49-F238E27FC236}">
                <a16:creationId xmlns:a16="http://schemas.microsoft.com/office/drawing/2014/main" id="{D17DB5C5-46D5-4E05-BE20-C7B8E9112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4" name="Group 23">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5" name="Straight Connector 24">
              <a:extLst>
                <a:ext uri="{FF2B5EF4-FFF2-40B4-BE49-F238E27FC236}">
                  <a16:creationId xmlns:a16="http://schemas.microsoft.com/office/drawing/2014/main" id="{E538B089-67A4-4EFE-9EF8-1C2BE322F0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5A33613-E192-4BF7-BB72-35A8A8E89C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C4CB6F3-3B1D-4DA4-BC12-39CC745B6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useBgFill="1">
        <p:nvSpPr>
          <p:cNvPr id="29" name="Rectangle 28">
            <a:extLst>
              <a:ext uri="{FF2B5EF4-FFF2-40B4-BE49-F238E27FC236}">
                <a16:creationId xmlns:a16="http://schemas.microsoft.com/office/drawing/2014/main" id="{0E7CA313-2F4B-4574-8399-12EF6A1BF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 letter&#10;&#10;Description automatically generated">
            <a:extLst>
              <a:ext uri="{FF2B5EF4-FFF2-40B4-BE49-F238E27FC236}">
                <a16:creationId xmlns:a16="http://schemas.microsoft.com/office/drawing/2014/main" id="{B443FB9B-691F-E444-AD2D-255AAF1609BA}"/>
              </a:ext>
            </a:extLst>
          </p:cNvPr>
          <p:cNvPicPr>
            <a:picLocks noChangeAspect="1"/>
          </p:cNvPicPr>
          <p:nvPr/>
        </p:nvPicPr>
        <p:blipFill rotWithShape="1">
          <a:blip r:embed="rId3"/>
          <a:srcRect l="3754" r="51516" b="-2"/>
          <a:stretch/>
        </p:blipFill>
        <p:spPr>
          <a:xfrm>
            <a:off x="-1" y="10"/>
            <a:ext cx="3044952" cy="4530063"/>
          </a:xfrm>
          <a:prstGeom prst="rect">
            <a:avLst/>
          </a:prstGeom>
        </p:spPr>
      </p:pic>
      <p:pic>
        <p:nvPicPr>
          <p:cNvPr id="7" name="Picture 6" descr="A person using a computer&#10;&#10;Description automatically generated with medium confidence">
            <a:extLst>
              <a:ext uri="{FF2B5EF4-FFF2-40B4-BE49-F238E27FC236}">
                <a16:creationId xmlns:a16="http://schemas.microsoft.com/office/drawing/2014/main" id="{40833C8D-1E05-594B-8D75-A01FEA00147E}"/>
              </a:ext>
            </a:extLst>
          </p:cNvPr>
          <p:cNvPicPr>
            <a:picLocks noChangeAspect="1"/>
          </p:cNvPicPr>
          <p:nvPr/>
        </p:nvPicPr>
        <p:blipFill rotWithShape="1">
          <a:blip r:embed="rId4"/>
          <a:srcRect l="38811" r="23390"/>
          <a:stretch/>
        </p:blipFill>
        <p:spPr>
          <a:xfrm>
            <a:off x="3045149" y="10"/>
            <a:ext cx="3044952" cy="4526270"/>
          </a:xfrm>
          <a:prstGeom prst="rect">
            <a:avLst/>
          </a:prstGeom>
        </p:spPr>
      </p:pic>
      <p:pic>
        <p:nvPicPr>
          <p:cNvPr id="5" name="Content Placeholder 4" descr="Graphical user interface, application&#10;&#10;Description automatically generated">
            <a:extLst>
              <a:ext uri="{FF2B5EF4-FFF2-40B4-BE49-F238E27FC236}">
                <a16:creationId xmlns:a16="http://schemas.microsoft.com/office/drawing/2014/main" id="{B3FCD131-CC26-F942-B5CB-63A976FD922E}"/>
              </a:ext>
            </a:extLst>
          </p:cNvPr>
          <p:cNvPicPr>
            <a:picLocks noGrp="1" noChangeAspect="1"/>
          </p:cNvPicPr>
          <p:nvPr>
            <p:ph idx="1"/>
          </p:nvPr>
        </p:nvPicPr>
        <p:blipFill rotWithShape="1">
          <a:blip r:embed="rId5"/>
          <a:srcRect l="34043" r="37065" b="1"/>
          <a:stretch/>
        </p:blipFill>
        <p:spPr>
          <a:xfrm>
            <a:off x="9147048" y="10"/>
            <a:ext cx="3044952" cy="4530063"/>
          </a:xfrm>
          <a:prstGeom prst="rect">
            <a:avLst/>
          </a:prstGeom>
        </p:spPr>
      </p:pic>
      <p:sp>
        <p:nvSpPr>
          <p:cNvPr id="31" name="Rectangle 30">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33" name="Rectangle 3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pic>
        <p:nvPicPr>
          <p:cNvPr id="9" name="Picture 8" descr="A group of people sitting at a table&#10;&#10;Description automatically generated with medium confidence">
            <a:extLst>
              <a:ext uri="{FF2B5EF4-FFF2-40B4-BE49-F238E27FC236}">
                <a16:creationId xmlns:a16="http://schemas.microsoft.com/office/drawing/2014/main" id="{1F14E066-EE40-1F42-A1D2-F989F1E35A11}"/>
              </a:ext>
            </a:extLst>
          </p:cNvPr>
          <p:cNvPicPr>
            <a:picLocks noChangeAspect="1"/>
          </p:cNvPicPr>
          <p:nvPr/>
        </p:nvPicPr>
        <p:blipFill rotWithShape="1">
          <a:blip r:embed="rId6"/>
          <a:srcRect l="29179" r="25231" b="1"/>
          <a:stretch/>
        </p:blipFill>
        <p:spPr>
          <a:xfrm>
            <a:off x="6090102" y="-1210"/>
            <a:ext cx="3106992" cy="4535077"/>
          </a:xfrm>
          <a:prstGeom prst="rect">
            <a:avLst/>
          </a:prstGeom>
        </p:spPr>
      </p:pic>
      <p:sp>
        <p:nvSpPr>
          <p:cNvPr id="2" name="Title 1">
            <a:extLst>
              <a:ext uri="{FF2B5EF4-FFF2-40B4-BE49-F238E27FC236}">
                <a16:creationId xmlns:a16="http://schemas.microsoft.com/office/drawing/2014/main" id="{27055BE3-1009-3C47-B44A-5923C64BF61A}"/>
              </a:ext>
            </a:extLst>
          </p:cNvPr>
          <p:cNvSpPr>
            <a:spLocks noGrp="1"/>
          </p:cNvSpPr>
          <p:nvPr>
            <p:ph type="title"/>
          </p:nvPr>
        </p:nvSpPr>
        <p:spPr>
          <a:xfrm>
            <a:off x="376293" y="4956811"/>
            <a:ext cx="11439414" cy="897439"/>
          </a:xfrm>
        </p:spPr>
        <p:txBody>
          <a:bodyPr vert="horz" lIns="91440" tIns="45720" rIns="91440" bIns="45720" rtlCol="0" anchor="ctr">
            <a:normAutofit/>
          </a:bodyPr>
          <a:lstStyle/>
          <a:p>
            <a:pPr algn="ctr">
              <a:lnSpc>
                <a:spcPct val="83000"/>
              </a:lnSpc>
            </a:pPr>
            <a:r>
              <a:rPr lang="en-US" sz="4400" cap="all" spc="-100" dirty="0">
                <a:solidFill>
                  <a:schemeClr val="tx1"/>
                </a:solidFill>
                <a:latin typeface="Calibri" panose="020F0502020204030204" pitchFamily="34" charset="0"/>
                <a:cs typeface="Calibri" panose="020F0502020204030204" pitchFamily="34" charset="0"/>
              </a:rPr>
              <a:t>COMMUNICATION</a:t>
            </a:r>
          </a:p>
        </p:txBody>
      </p:sp>
    </p:spTree>
    <p:extLst>
      <p:ext uri="{BB962C8B-B14F-4D97-AF65-F5344CB8AC3E}">
        <p14:creationId xmlns:p14="http://schemas.microsoft.com/office/powerpoint/2010/main" val="2164309721"/>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9891C27D-8C9D-415C-A639-23D76B7B1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8F4C0D6-B7E0-42D0-A57F-6781017A21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B4D6D08-A7F1-4445-BA2E-E449562C0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A7C1A41-D915-4D26-8D5E-C01B27160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31" name="Rectangle 30">
            <a:extLst>
              <a:ext uri="{FF2B5EF4-FFF2-40B4-BE49-F238E27FC236}">
                <a16:creationId xmlns:a16="http://schemas.microsoft.com/office/drawing/2014/main" id="{A50B663E-F671-4504-99A8-455955469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227" y="805446"/>
            <a:ext cx="6570161" cy="5244497"/>
          </a:xfrm>
          <a:prstGeom prst="rect">
            <a:avLst/>
          </a:prstGeom>
          <a:noFill/>
          <a:ln w="6350" cap="sq" cmpd="sng" algn="ctr">
            <a:solidFill>
              <a:srgbClr val="404040"/>
            </a:solidFill>
            <a:prstDash val="solid"/>
            <a:miter lim="800000"/>
          </a:ln>
          <a:effectLst/>
        </p:spPr>
      </p:sp>
      <p:sp>
        <p:nvSpPr>
          <p:cNvPr id="33" name="Rectangle 32">
            <a:extLst>
              <a:ext uri="{FF2B5EF4-FFF2-40B4-BE49-F238E27FC236}">
                <a16:creationId xmlns:a16="http://schemas.microsoft.com/office/drawing/2014/main" id="{2EF89585-ECD6-4B38-96B1-AD41A1BD4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1B6FCD50-3FE8-4AB2-B746-2CC0EA9D40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3E90108-E441-4AF0-A059-613D076C7C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B422045-789A-442D-9E39-6FC4EC452C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background pattern&#10;&#10;Description automatically generated">
            <a:extLst>
              <a:ext uri="{FF2B5EF4-FFF2-40B4-BE49-F238E27FC236}">
                <a16:creationId xmlns:a16="http://schemas.microsoft.com/office/drawing/2014/main" id="{1975C5AC-143B-A248-8F24-F47A4231668B}"/>
              </a:ext>
            </a:extLst>
          </p:cNvPr>
          <p:cNvPicPr>
            <a:picLocks noGrp="1" noChangeAspect="1"/>
          </p:cNvPicPr>
          <p:nvPr>
            <p:ph idx="1"/>
          </p:nvPr>
        </p:nvPicPr>
        <p:blipFill>
          <a:blip r:embed="rId3"/>
          <a:stretch>
            <a:fillRect/>
          </a:stretch>
        </p:blipFill>
        <p:spPr>
          <a:xfrm>
            <a:off x="1295859" y="2062384"/>
            <a:ext cx="5600897" cy="3136502"/>
          </a:xfrm>
          <a:prstGeom prst="rect">
            <a:avLst/>
          </a:prstGeom>
        </p:spPr>
      </p:pic>
      <p:sp>
        <p:nvSpPr>
          <p:cNvPr id="41" name="Rectangle 40">
            <a:extLst>
              <a:ext uri="{FF2B5EF4-FFF2-40B4-BE49-F238E27FC236}">
                <a16:creationId xmlns:a16="http://schemas.microsoft.com/office/drawing/2014/main" id="{3F4C63FE-9526-4F8E-BCFD-954D2EF94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EFCB6-65B9-3542-BCFE-E934343B8C82}"/>
              </a:ext>
            </a:extLst>
          </p:cNvPr>
          <p:cNvSpPr>
            <a:spLocks noGrp="1"/>
          </p:cNvSpPr>
          <p:nvPr>
            <p:ph type="title"/>
          </p:nvPr>
        </p:nvSpPr>
        <p:spPr>
          <a:xfrm>
            <a:off x="8560024" y="1182454"/>
            <a:ext cx="3238829" cy="3480794"/>
          </a:xfrm>
        </p:spPr>
        <p:txBody>
          <a:bodyPr vert="horz" lIns="91440" tIns="45720" rIns="91440" bIns="45720" rtlCol="0" anchor="ctr">
            <a:normAutofit/>
          </a:bodyPr>
          <a:lstStyle/>
          <a:p>
            <a:pPr algn="ctr">
              <a:lnSpc>
                <a:spcPct val="83000"/>
              </a:lnSpc>
            </a:pPr>
            <a:r>
              <a:rPr lang="en-US" sz="4400" cap="all" spc="-100" dirty="0">
                <a:latin typeface="Calibri" panose="020F0502020204030204" pitchFamily="34" charset="0"/>
                <a:cs typeface="Calibri" panose="020F0502020204030204" pitchFamily="34" charset="0"/>
              </a:rPr>
              <a:t>Advocacy</a:t>
            </a:r>
          </a:p>
        </p:txBody>
      </p:sp>
    </p:spTree>
    <p:extLst>
      <p:ext uri="{BB962C8B-B14F-4D97-AF65-F5344CB8AC3E}">
        <p14:creationId xmlns:p14="http://schemas.microsoft.com/office/powerpoint/2010/main" val="3833675498"/>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AEA98BF9-6ABA-7D4B-86F4-524D232E6B1C}"/>
              </a:ext>
            </a:extLst>
          </p:cNvPr>
          <p:cNvPicPr>
            <a:picLocks noGrp="1" noChangeAspect="1"/>
          </p:cNvPicPr>
          <p:nvPr>
            <p:ph idx="1"/>
          </p:nvPr>
        </p:nvPicPr>
        <p:blipFill>
          <a:blip r:embed="rId2"/>
          <a:stretch>
            <a:fillRect/>
          </a:stretch>
        </p:blipFill>
        <p:spPr>
          <a:xfrm>
            <a:off x="643192" y="1252138"/>
            <a:ext cx="6909386" cy="4345832"/>
          </a:xfrm>
          <a:prstGeom prst="rect">
            <a:avLst/>
          </a:prstGeom>
        </p:spPr>
      </p:pic>
      <p:sp>
        <p:nvSpPr>
          <p:cNvPr id="29" name="Rectangle 28">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F0A9D4A-97AB-0641-B5B2-94FF9EC2D570}"/>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3400" cap="all" spc="-100" dirty="0">
                <a:latin typeface="Calibri" panose="020F0502020204030204" pitchFamily="34" charset="0"/>
                <a:cs typeface="Calibri" panose="020F0502020204030204" pitchFamily="34" charset="0"/>
              </a:rPr>
              <a:t>Commitment</a:t>
            </a:r>
          </a:p>
        </p:txBody>
      </p:sp>
    </p:spTree>
    <p:extLst>
      <p:ext uri="{BB962C8B-B14F-4D97-AF65-F5344CB8AC3E}">
        <p14:creationId xmlns:p14="http://schemas.microsoft.com/office/powerpoint/2010/main" val="2844897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stones balanced in a stack">
            <a:extLst>
              <a:ext uri="{FF2B5EF4-FFF2-40B4-BE49-F238E27FC236}">
                <a16:creationId xmlns:a16="http://schemas.microsoft.com/office/drawing/2014/main" id="{C549BCB5-E23F-40B8-857D-9D7027584E44}"/>
              </a:ext>
            </a:extLst>
          </p:cNvPr>
          <p:cNvPicPr>
            <a:picLocks noChangeAspect="1"/>
          </p:cNvPicPr>
          <p:nvPr/>
        </p:nvPicPr>
        <p:blipFill rotWithShape="1">
          <a:blip r:embed="rId2"/>
          <a:srcRect l="37780" r="-1" b="-1"/>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DA8540-ED16-EB43-BAB3-1F595EF4576C}"/>
              </a:ext>
            </a:extLst>
          </p:cNvPr>
          <p:cNvSpPr>
            <a:spLocks noGrp="1"/>
          </p:cNvSpPr>
          <p:nvPr>
            <p:ph idx="1"/>
          </p:nvPr>
        </p:nvSpPr>
        <p:spPr>
          <a:xfrm>
            <a:off x="7064082" y="2103120"/>
            <a:ext cx="4472922" cy="4112286"/>
          </a:xfrm>
        </p:spPr>
        <p:txBody>
          <a:bodyPr>
            <a:normAutofit/>
          </a:bodyPr>
          <a:lstStyle/>
          <a:p>
            <a:pPr marL="0" indent="0">
              <a:buNone/>
            </a:pPr>
            <a:r>
              <a:rPr lang="en-US" sz="2400" dirty="0">
                <a:latin typeface="Calibri" panose="020F0502020204030204" pitchFamily="34" charset="0"/>
                <a:cs typeface="Calibri" panose="020F0502020204030204" pitchFamily="34" charset="0"/>
              </a:rPr>
              <a:t>Trust is…. a human virtue, cultivated through speech, conversations, commitments, and action… it is always a matter of human effort. It can and often must be conscientiously created, not simply taken for granted.</a:t>
            </a:r>
          </a:p>
          <a:p>
            <a:pPr marL="0" indent="0">
              <a:buNone/>
            </a:pPr>
            <a:r>
              <a:rPr lang="en-US" sz="2400" dirty="0">
                <a:latin typeface="Calibri" panose="020F0502020204030204" pitchFamily="34" charset="0"/>
                <a:cs typeface="Calibri" panose="020F0502020204030204" pitchFamily="34" charset="0"/>
              </a:rPr>
              <a:t>- Solomon &amp; Flores, 2001, p.87</a:t>
            </a:r>
          </a:p>
        </p:txBody>
      </p:sp>
      <p:sp>
        <p:nvSpPr>
          <p:cNvPr id="2" name="Title 1">
            <a:extLst>
              <a:ext uri="{FF2B5EF4-FFF2-40B4-BE49-F238E27FC236}">
                <a16:creationId xmlns:a16="http://schemas.microsoft.com/office/drawing/2014/main" id="{BF2DE04A-59B3-804B-AFD2-EE505AE940D2}"/>
              </a:ext>
            </a:extLst>
          </p:cNvPr>
          <p:cNvSpPr>
            <a:spLocks noGrp="1"/>
          </p:cNvSpPr>
          <p:nvPr>
            <p:ph type="title"/>
          </p:nvPr>
        </p:nvSpPr>
        <p:spPr>
          <a:xfrm>
            <a:off x="7064082" y="642594"/>
            <a:ext cx="4472921" cy="1371600"/>
          </a:xfrm>
        </p:spPr>
        <p:txBody>
          <a:bodyPr>
            <a:normAutofit/>
          </a:bodyPr>
          <a:lstStyle/>
          <a:p>
            <a:pPr algn="ctr"/>
            <a:r>
              <a:rPr lang="en-US" dirty="0"/>
              <a:t>TRUST, cont.</a:t>
            </a:r>
          </a:p>
        </p:txBody>
      </p:sp>
    </p:spTree>
    <p:extLst>
      <p:ext uri="{BB962C8B-B14F-4D97-AF65-F5344CB8AC3E}">
        <p14:creationId xmlns:p14="http://schemas.microsoft.com/office/powerpoint/2010/main" val="4062329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6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B645BD8A-B13F-463A-9101-4FB883F0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4003B42-F17E-473C-9366-9369C04711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149DDF01-2EFB-49D0-864E-0CE29F33A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D23A00D-E2AC-E54D-91E5-9426567C5DC5}"/>
              </a:ext>
            </a:extLst>
          </p:cNvPr>
          <p:cNvSpPr>
            <a:spLocks noGrp="1"/>
          </p:cNvSpPr>
          <p:nvPr>
            <p:ph idx="1"/>
          </p:nvPr>
        </p:nvSpPr>
        <p:spPr>
          <a:xfrm>
            <a:off x="1209039" y="4947920"/>
            <a:ext cx="9860547" cy="685116"/>
          </a:xfrm>
        </p:spPr>
        <p:txBody>
          <a:bodyPr vert="horz" lIns="91440" tIns="45720" rIns="91440" bIns="45720" rtlCol="0">
            <a:normAutofit/>
          </a:bodyPr>
          <a:lstStyle/>
          <a:p>
            <a:pPr marL="0" indent="0" algn="ctr">
              <a:lnSpc>
                <a:spcPct val="100000"/>
              </a:lnSpc>
              <a:spcBef>
                <a:spcPts val="0"/>
              </a:spcBef>
              <a:spcAft>
                <a:spcPts val="600"/>
              </a:spcAft>
              <a:buNone/>
            </a:pPr>
            <a:r>
              <a:rPr lang="en-US" sz="2800" spc="80" dirty="0" err="1">
                <a:solidFill>
                  <a:schemeClr val="bg1"/>
                </a:solidFill>
                <a:latin typeface="Calibri" panose="020F0502020204030204" pitchFamily="34" charset="0"/>
                <a:cs typeface="Calibri" panose="020F0502020204030204" pitchFamily="34" charset="0"/>
              </a:rPr>
              <a:t>Tracy.Gershwin@unco.edu</a:t>
            </a:r>
            <a:endParaRPr lang="en-US" sz="2800" spc="80" dirty="0">
              <a:solidFill>
                <a:schemeClr val="bg1"/>
              </a:solidFill>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8EEA5BB7-5B71-4B52-AD7F-3BA82A617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2A1BDD5A-B952-463D-8BF6-F89EC6F21C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55369"/>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2C2EF86-4721-4AC5-AC3A-5343FE12BA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55369"/>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42A6C7C-49DA-4D7E-9647-1696C74DF8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100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EB1E977-BB44-BD4F-8BBD-941397888C9D}"/>
              </a:ext>
            </a:extLst>
          </p:cNvPr>
          <p:cNvSpPr>
            <a:spLocks noGrp="1"/>
          </p:cNvSpPr>
          <p:nvPr>
            <p:ph type="title"/>
          </p:nvPr>
        </p:nvSpPr>
        <p:spPr>
          <a:xfrm>
            <a:off x="1209040" y="1754659"/>
            <a:ext cx="9860547" cy="3005463"/>
          </a:xfrm>
        </p:spPr>
        <p:txBody>
          <a:bodyPr vert="horz" lIns="91440" tIns="45720" rIns="91440" bIns="45720" rtlCol="0" anchor="ctr">
            <a:normAutofit/>
          </a:bodyPr>
          <a:lstStyle/>
          <a:p>
            <a:pPr algn="ctr">
              <a:lnSpc>
                <a:spcPct val="83000"/>
              </a:lnSpc>
            </a:pPr>
            <a:r>
              <a:rPr lang="en-US" sz="6800" cap="all" spc="-100" dirty="0">
                <a:solidFill>
                  <a:schemeClr val="bg1"/>
                </a:solidFill>
                <a:latin typeface="Calibri" panose="020F0502020204030204" pitchFamily="34" charset="0"/>
                <a:cs typeface="Calibri" panose="020F0502020204030204" pitchFamily="34" charset="0"/>
              </a:rPr>
              <a:t>Thank you for your Time!</a:t>
            </a:r>
          </a:p>
        </p:txBody>
      </p:sp>
    </p:spTree>
    <p:extLst>
      <p:ext uri="{BB962C8B-B14F-4D97-AF65-F5344CB8AC3E}">
        <p14:creationId xmlns:p14="http://schemas.microsoft.com/office/powerpoint/2010/main" val="396304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971" y="1742228"/>
            <a:ext cx="4498059" cy="337354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3009900" y="662940"/>
            <a:ext cx="6172200" cy="857250"/>
          </a:xfrm>
        </p:spPr>
        <p:txBody>
          <a:bodyPr>
            <a:normAutofit/>
          </a:bodyPr>
          <a:lstStyle>
            <a:lvl1pPr>
              <a:defRPr b="1" baseline="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z="4000" dirty="0">
                <a:latin typeface="Candara" panose="020E0502030303020204" pitchFamily="34" charset="0"/>
              </a:rPr>
              <a:t>Questions</a:t>
            </a:r>
          </a:p>
        </p:txBody>
      </p:sp>
    </p:spTree>
    <p:extLst>
      <p:ext uri="{BB962C8B-B14F-4D97-AF65-F5344CB8AC3E}">
        <p14:creationId xmlns:p14="http://schemas.microsoft.com/office/powerpoint/2010/main" val="3719664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2700583" y="1417638"/>
            <a:ext cx="6790834" cy="339447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800" dirty="0">
              <a:solidFill>
                <a:prstClr val="black"/>
              </a:solidFill>
              <a:latin typeface="Calibri"/>
            </a:endParaRPr>
          </a:p>
          <a:p>
            <a:pPr marL="0" indent="0" algn="ctr">
              <a:buNone/>
            </a:pPr>
            <a:r>
              <a:rPr lang="en-US" sz="2800" b="1" dirty="0">
                <a:solidFill>
                  <a:prstClr val="black"/>
                </a:solidFill>
                <a:latin typeface="Candara" panose="020E0502030303020204" pitchFamily="34" charset="0"/>
              </a:rPr>
              <a:t>Visit CADRE online</a:t>
            </a:r>
          </a:p>
          <a:p>
            <a:pPr marL="0" indent="0" algn="ctr">
              <a:buNone/>
            </a:pPr>
            <a:r>
              <a:rPr lang="en-US" sz="2800" b="1" dirty="0">
                <a:solidFill>
                  <a:prstClr val="black"/>
                </a:solidFill>
                <a:latin typeface="Candara" panose="020E0502030303020204" pitchFamily="34" charset="0"/>
                <a:hlinkClick r:id="rId2"/>
              </a:rPr>
              <a:t>www.cadreworks.org</a:t>
            </a:r>
            <a:endParaRPr lang="en-US" sz="2800" b="1" dirty="0">
              <a:solidFill>
                <a:prstClr val="black"/>
              </a:solidFill>
              <a:latin typeface="Candara" panose="020E0502030303020204" pitchFamily="34" charset="0"/>
            </a:endParaRPr>
          </a:p>
          <a:p>
            <a:pPr marL="0" indent="0" algn="ctr">
              <a:buNone/>
            </a:pPr>
            <a:endParaRPr lang="en-US" sz="2800" b="1" dirty="0">
              <a:solidFill>
                <a:prstClr val="black"/>
              </a:solidFill>
              <a:latin typeface="Candara" panose="020E0502030303020204" pitchFamily="34" charset="0"/>
            </a:endParaRPr>
          </a:p>
          <a:p>
            <a:pPr marL="0" indent="0" algn="ctr">
              <a:buNone/>
            </a:pPr>
            <a:r>
              <a:rPr lang="en-US" sz="2800" b="1" dirty="0">
                <a:solidFill>
                  <a:prstClr val="black"/>
                </a:solidFill>
                <a:latin typeface="Candara" panose="020E0502030303020204" pitchFamily="34" charset="0"/>
              </a:rPr>
              <a:t>Contact CADRE via email</a:t>
            </a:r>
          </a:p>
          <a:p>
            <a:pPr marL="0" indent="0" algn="ctr">
              <a:buNone/>
            </a:pPr>
            <a:r>
              <a:rPr lang="en-US" sz="2800" b="1" dirty="0">
                <a:solidFill>
                  <a:prstClr val="black"/>
                </a:solidFill>
                <a:latin typeface="Candara" panose="020E0502030303020204" pitchFamily="34" charset="0"/>
                <a:hlinkClick r:id="rId3"/>
              </a:rPr>
              <a:t>cadre@directionservice.org</a:t>
            </a:r>
            <a:endParaRPr lang="en-US" sz="2800" b="1" dirty="0">
              <a:solidFill>
                <a:prstClr val="black"/>
              </a:solidFill>
              <a:latin typeface="Candara" panose="020E0502030303020204" pitchFamily="34" charset="0"/>
            </a:endParaRPr>
          </a:p>
          <a:p>
            <a:pPr marL="0" indent="0" algn="ctr">
              <a:buNone/>
            </a:pPr>
            <a:endParaRPr lang="en-US" sz="2800" b="1" dirty="0">
              <a:solidFill>
                <a:prstClr val="black"/>
              </a:solidFill>
              <a:latin typeface="Candara" panose="020E0502030303020204" pitchFamily="34" charset="0"/>
            </a:endParaRPr>
          </a:p>
          <a:p>
            <a:pPr marL="0" indent="0" algn="ctr">
              <a:buNone/>
            </a:pPr>
            <a:r>
              <a:rPr lang="en-US" sz="2800" b="1" dirty="0">
                <a:solidFill>
                  <a:prstClr val="black"/>
                </a:solidFill>
                <a:latin typeface="Candara" panose="020E0502030303020204" pitchFamily="34" charset="0"/>
                <a:hlinkClick r:id="rId4"/>
              </a:rPr>
              <a:t>Sign up </a:t>
            </a:r>
            <a:r>
              <a:rPr lang="en-US" sz="2800" b="1" dirty="0">
                <a:solidFill>
                  <a:prstClr val="black"/>
                </a:solidFill>
                <a:latin typeface="Candara" panose="020E0502030303020204" pitchFamily="34" charset="0"/>
              </a:rPr>
              <a:t>for the CADRE Newsletter!</a:t>
            </a:r>
          </a:p>
        </p:txBody>
      </p:sp>
      <p:sp>
        <p:nvSpPr>
          <p:cNvPr id="2" name="Title 1">
            <a:extLst>
              <a:ext uri="{FF2B5EF4-FFF2-40B4-BE49-F238E27FC236}">
                <a16:creationId xmlns:a16="http://schemas.microsoft.com/office/drawing/2014/main" id="{4859A24F-F8A1-4EC4-86A6-7E3AB37BEF30}"/>
              </a:ext>
            </a:extLst>
          </p:cNvPr>
          <p:cNvSpPr>
            <a:spLocks noGrp="1"/>
          </p:cNvSpPr>
          <p:nvPr>
            <p:ph type="title"/>
          </p:nvPr>
        </p:nvSpPr>
        <p:spPr/>
        <p:txBody>
          <a:bodyPr>
            <a:normAutofit/>
          </a:bodyPr>
          <a:lstStyle/>
          <a:p>
            <a:r>
              <a:rPr lang="en-US" sz="4000" dirty="0"/>
              <a:t>Need More Information?</a:t>
            </a:r>
          </a:p>
        </p:txBody>
      </p:sp>
    </p:spTree>
    <p:extLst>
      <p:ext uri="{BB962C8B-B14F-4D97-AF65-F5344CB8AC3E}">
        <p14:creationId xmlns:p14="http://schemas.microsoft.com/office/powerpoint/2010/main" val="2880384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urvey Image" title="Survey Ima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28838" y="4326790"/>
            <a:ext cx="1934324" cy="1731220"/>
          </a:xfrm>
          <a:prstGeom prst="rect">
            <a:avLst/>
          </a:prstGeom>
          <a:noFill/>
          <a:ln>
            <a:noFill/>
          </a:ln>
          <a:effectLst>
            <a:outerShdw blurRad="50800" dist="38100" dir="2700000" algn="tl" rotWithShape="0">
              <a:prstClr val="black">
                <a:alpha val="40000"/>
              </a:prstClr>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48255" y="1805881"/>
            <a:ext cx="7095490" cy="2246769"/>
          </a:xfrm>
          <a:prstGeom prst="rect">
            <a:avLst/>
          </a:prstGeom>
          <a:noFill/>
        </p:spPr>
        <p:txBody>
          <a:bodyPr wrap="square" rtlCol="0">
            <a:spAutoFit/>
          </a:bodyPr>
          <a:lstStyle/>
          <a:p>
            <a:pPr marL="85725" algn="ctr"/>
            <a:r>
              <a:rPr lang="en-US" sz="2800" i="1" dirty="0">
                <a:solidFill>
                  <a:prstClr val="black"/>
                </a:solidFill>
                <a:latin typeface="Candara" panose="020E0502030303020204" pitchFamily="34" charset="0"/>
                <a:cs typeface="Arial" panose="020B0604020202020204" pitchFamily="34" charset="0"/>
              </a:rPr>
              <a:t>Please take a few minutes to respond to this brief survey about your experience:</a:t>
            </a:r>
            <a:br>
              <a:rPr lang="en-US" sz="2800" i="1" dirty="0">
                <a:solidFill>
                  <a:prstClr val="black"/>
                </a:solidFill>
                <a:latin typeface="Candara" panose="020E0502030303020204" pitchFamily="34" charset="0"/>
                <a:cs typeface="Arial" panose="020B0604020202020204" pitchFamily="34" charset="0"/>
              </a:rPr>
            </a:br>
            <a:endParaRPr lang="en-US" sz="2800" i="1" dirty="0">
              <a:solidFill>
                <a:prstClr val="black"/>
              </a:solidFill>
              <a:latin typeface="Candara" panose="020E0502030303020204" pitchFamily="34" charset="0"/>
              <a:cs typeface="Arial" panose="020B0604020202020204" pitchFamily="34" charset="0"/>
            </a:endParaRPr>
          </a:p>
          <a:p>
            <a:pPr marL="85725" algn="ctr"/>
            <a:r>
              <a:rPr lang="en-US" sz="2800" dirty="0">
                <a:solidFill>
                  <a:prstClr val="black"/>
                </a:solidFill>
                <a:latin typeface="Candara" panose="020E0502030303020204" pitchFamily="34" charset="0"/>
                <a:cs typeface="Arial" panose="020B0604020202020204" pitchFamily="34" charset="0"/>
                <a:hlinkClick r:id="rId3"/>
              </a:rPr>
              <a:t>Survey Monkey link:</a:t>
            </a:r>
          </a:p>
          <a:p>
            <a:pPr marL="85725" algn="ctr"/>
            <a:r>
              <a:rPr lang="en-US" sz="2800" dirty="0">
                <a:solidFill>
                  <a:prstClr val="black"/>
                </a:solidFill>
                <a:latin typeface="Candara" panose="020E0502030303020204" pitchFamily="34" charset="0"/>
                <a:cs typeface="Arial" panose="020B0604020202020204" pitchFamily="34" charset="0"/>
                <a:hlinkClick r:id="rId3"/>
              </a:rPr>
              <a:t>https://www.surveymonkey.com/r/cadretrust</a:t>
            </a:r>
            <a:endParaRPr lang="en-US" sz="2800" dirty="0">
              <a:solidFill>
                <a:prstClr val="black"/>
              </a:solidFill>
              <a:latin typeface="Candara" panose="020E0502030303020204" pitchFamily="34" charset="0"/>
              <a:cs typeface="Arial" panose="020B0604020202020204" pitchFamily="34" charset="0"/>
            </a:endParaRPr>
          </a:p>
        </p:txBody>
      </p:sp>
      <p:sp>
        <p:nvSpPr>
          <p:cNvPr id="6" name="Title 1"/>
          <p:cNvSpPr>
            <a:spLocks noGrp="1"/>
          </p:cNvSpPr>
          <p:nvPr>
            <p:ph type="title"/>
          </p:nvPr>
        </p:nvSpPr>
        <p:spPr>
          <a:xfrm>
            <a:off x="3009900" y="674490"/>
            <a:ext cx="6172200" cy="857250"/>
          </a:xfrm>
        </p:spPr>
        <p:txBody>
          <a:bodyPr>
            <a:normAutofit/>
          </a:bodyPr>
          <a:lstStyle>
            <a:lvl1pPr>
              <a:defRPr b="1" baseline="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z="4000" dirty="0">
                <a:latin typeface="Candara" panose="020E0502030303020204" pitchFamily="34" charset="0"/>
              </a:rPr>
              <a:t>Thank you for joining us!</a:t>
            </a:r>
          </a:p>
        </p:txBody>
      </p:sp>
    </p:spTree>
    <p:extLst>
      <p:ext uri="{BB962C8B-B14F-4D97-AF65-F5344CB8AC3E}">
        <p14:creationId xmlns:p14="http://schemas.microsoft.com/office/powerpoint/2010/main" val="3554771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graphicFrame>
        <p:nvGraphicFramePr>
          <p:cNvPr id="17" name="Content Placeholder 2" descr="Flow chart with the objectives: Define, Understand, Identify, Describe, and Apply">
            <a:extLst>
              <a:ext uri="{FF2B5EF4-FFF2-40B4-BE49-F238E27FC236}">
                <a16:creationId xmlns:a16="http://schemas.microsoft.com/office/drawing/2014/main" id="{42E44B0A-E509-4197-AE15-CF2F23D1BFC3}"/>
              </a:ext>
            </a:extLst>
          </p:cNvPr>
          <p:cNvGraphicFramePr/>
          <p:nvPr>
            <p:extLst>
              <p:ext uri="{D42A27DB-BD31-4B8C-83A1-F6EECF244321}">
                <p14:modId xmlns:p14="http://schemas.microsoft.com/office/powerpoint/2010/main" val="3563667875"/>
              </p:ext>
            </p:extLst>
          </p:nvPr>
        </p:nvGraphicFramePr>
        <p:xfrm>
          <a:off x="1066800" y="1528997"/>
          <a:ext cx="10058400" cy="4506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F71F5F8-B234-6F4B-BD70-E1DACEDA7D80}"/>
              </a:ext>
            </a:extLst>
          </p:cNvPr>
          <p:cNvSpPr>
            <a:spLocks noGrp="1"/>
          </p:cNvSpPr>
          <p:nvPr>
            <p:ph type="title"/>
          </p:nvPr>
        </p:nvSpPr>
        <p:spPr>
          <a:xfrm>
            <a:off x="1066800" y="395776"/>
            <a:ext cx="10058400" cy="1371600"/>
          </a:xfrm>
        </p:spPr>
        <p:txBody>
          <a:bodyPr>
            <a:normAutofit/>
          </a:bodyPr>
          <a:lstStyle/>
          <a:p>
            <a:pPr algn="ctr"/>
            <a:r>
              <a:rPr lang="en-US" dirty="0">
                <a:latin typeface="Calibri" panose="020F0502020204030204" pitchFamily="34" charset="0"/>
                <a:cs typeface="Calibri" panose="020F0502020204030204" pitchFamily="34" charset="0"/>
              </a:rPr>
              <a:t>Objectives:</a:t>
            </a:r>
          </a:p>
        </p:txBody>
      </p:sp>
    </p:spTree>
    <p:extLst>
      <p:ext uri="{BB962C8B-B14F-4D97-AF65-F5344CB8AC3E}">
        <p14:creationId xmlns:p14="http://schemas.microsoft.com/office/powerpoint/2010/main" val="3922868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graphicFrame>
        <p:nvGraphicFramePr>
          <p:cNvPr id="5" name="Content Placeholder 2" descr="Considerations including: (1) How my background led me here; (2) The family-professional partnership; (3) Families/parents and teacher/educator will be used interchangeably; (4) Students should always be considered the first and most important member of this partnership.">
            <a:extLst>
              <a:ext uri="{FF2B5EF4-FFF2-40B4-BE49-F238E27FC236}">
                <a16:creationId xmlns:a16="http://schemas.microsoft.com/office/drawing/2014/main" id="{207A8DCA-BE7F-490F-BBAC-389A6D0CC800}"/>
              </a:ext>
            </a:extLst>
          </p:cNvPr>
          <p:cNvGraphicFramePr>
            <a:graphicFrameLocks noGrp="1"/>
          </p:cNvGraphicFramePr>
          <p:nvPr>
            <p:ph idx="1"/>
            <p:extLst>
              <p:ext uri="{D42A27DB-BD31-4B8C-83A1-F6EECF244321}">
                <p14:modId xmlns:p14="http://schemas.microsoft.com/office/powerpoint/2010/main" val="3139647162"/>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96A0E2D-8F9C-D94C-BE75-9BF1991FA6FA}"/>
              </a:ext>
            </a:extLst>
          </p:cNvPr>
          <p:cNvSpPr>
            <a:spLocks noGrp="1"/>
          </p:cNvSpPr>
          <p:nvPr>
            <p:ph type="title"/>
          </p:nvPr>
        </p:nvSpPr>
        <p:spPr>
          <a:xfrm>
            <a:off x="1066800" y="642594"/>
            <a:ext cx="10058400" cy="1371600"/>
          </a:xfrm>
        </p:spPr>
        <p:txBody>
          <a:bodyPr>
            <a:normAutofit/>
          </a:bodyPr>
          <a:lstStyle/>
          <a:p>
            <a:pPr algn="ctr"/>
            <a:r>
              <a:rPr lang="en-US" dirty="0">
                <a:latin typeface="Calibri" panose="020F0502020204030204" pitchFamily="34" charset="0"/>
                <a:cs typeface="Calibri" panose="020F0502020204030204" pitchFamily="34" charset="0"/>
              </a:rPr>
              <a:t>Before we get started….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 few considerations</a:t>
            </a:r>
          </a:p>
        </p:txBody>
      </p:sp>
    </p:spTree>
    <p:extLst>
      <p:ext uri="{BB962C8B-B14F-4D97-AF65-F5344CB8AC3E}">
        <p14:creationId xmlns:p14="http://schemas.microsoft.com/office/powerpoint/2010/main" val="387271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 name="Rectangle 12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1" name="Rectangle 130">
            <a:extLst>
              <a:ext uri="{FF2B5EF4-FFF2-40B4-BE49-F238E27FC236}">
                <a16:creationId xmlns:a16="http://schemas.microsoft.com/office/drawing/2014/main" id="{48DB4B7D-6E19-4B1E-A0ED-621919C15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3" name="Rectangle 132">
            <a:extLst>
              <a:ext uri="{FF2B5EF4-FFF2-40B4-BE49-F238E27FC236}">
                <a16:creationId xmlns:a16="http://schemas.microsoft.com/office/drawing/2014/main" id="{4CB196DE-BC07-4C0A-9A6F-6FFD5F775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35" name="Rectangle 134">
            <a:extLst>
              <a:ext uri="{FF2B5EF4-FFF2-40B4-BE49-F238E27FC236}">
                <a16:creationId xmlns:a16="http://schemas.microsoft.com/office/drawing/2014/main" id="{2C13C32D-C8E0-49CB-AF18-A6A13B7FE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37" name="Group 13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38" name="Straight Connector 137">
              <a:extLst>
                <a:ext uri="{FF2B5EF4-FFF2-40B4-BE49-F238E27FC236}">
                  <a16:creationId xmlns:a16="http://schemas.microsoft.com/office/drawing/2014/main" id="{65E3DF13-4412-4927-AA38-F077B5A4CB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569EC13-67CE-4C90-95BA-1F7D7F3D38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A59492E-0F24-4A22-B24D-A110B40311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42" name="Rectangle 141">
            <a:extLst>
              <a:ext uri="{FF2B5EF4-FFF2-40B4-BE49-F238E27FC236}">
                <a16:creationId xmlns:a16="http://schemas.microsoft.com/office/drawing/2014/main" id="{E346D14A-35B6-462B-940E-FB42AD8A3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FC727E0C-AA2A-4BF0-B0C6-94E059D85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6" name="Rectangle 145">
            <a:extLst>
              <a:ext uri="{FF2B5EF4-FFF2-40B4-BE49-F238E27FC236}">
                <a16:creationId xmlns:a16="http://schemas.microsoft.com/office/drawing/2014/main" id="{1F6B2E7B-50A4-474C-A0BF-55323ECDA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56F4B779-2836-1B48-940A-E576CB1DA86B}"/>
              </a:ext>
            </a:extLst>
          </p:cNvPr>
          <p:cNvSpPr>
            <a:spLocks noGrp="1"/>
          </p:cNvSpPr>
          <p:nvPr>
            <p:ph type="title"/>
          </p:nvPr>
        </p:nvSpPr>
        <p:spPr>
          <a:xfrm>
            <a:off x="916791" y="1574054"/>
            <a:ext cx="5506084" cy="3135379"/>
          </a:xfrm>
        </p:spPr>
        <p:txBody>
          <a:bodyPr vert="horz" lIns="91440" tIns="45720" rIns="91440" bIns="45720" rtlCol="0" anchor="ctr">
            <a:normAutofit/>
          </a:bodyPr>
          <a:lstStyle/>
          <a:p>
            <a:pPr algn="ctr">
              <a:lnSpc>
                <a:spcPct val="83000"/>
              </a:lnSpc>
            </a:pPr>
            <a:br>
              <a:rPr lang="en-US" sz="6000" cap="all" spc="-100" dirty="0">
                <a:latin typeface="Calibri" panose="020F0502020204030204" pitchFamily="34" charset="0"/>
                <a:cs typeface="Calibri" panose="020F0502020204030204" pitchFamily="34" charset="0"/>
              </a:rPr>
            </a:br>
            <a:r>
              <a:rPr lang="en-US" sz="6000" cap="all" spc="-100" dirty="0">
                <a:latin typeface="Calibri" panose="020F0502020204030204" pitchFamily="34" charset="0"/>
                <a:cs typeface="Calibri" panose="020F0502020204030204" pitchFamily="34" charset="0"/>
              </a:rPr>
              <a:t>WHAT IS trust?</a:t>
            </a:r>
          </a:p>
        </p:txBody>
      </p:sp>
      <p:sp>
        <p:nvSpPr>
          <p:cNvPr id="148" name="Rectangle 147">
            <a:extLst>
              <a:ext uri="{FF2B5EF4-FFF2-40B4-BE49-F238E27FC236}">
                <a16:creationId xmlns:a16="http://schemas.microsoft.com/office/drawing/2014/main" id="{DAB684CD-1CA6-44AD-B86E-07661B89B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0" name="Straight Connector 149">
            <a:extLst>
              <a:ext uri="{FF2B5EF4-FFF2-40B4-BE49-F238E27FC236}">
                <a16:creationId xmlns:a16="http://schemas.microsoft.com/office/drawing/2014/main" id="{A207C111-4AF5-46E6-9072-33829E27EC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1B42FE6-BEAF-413E-A213-73F20F11F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232A2AC-37C6-4CAC-BAAD-1606F4BB6F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469C48A1-EB28-4011-BF37-208DCF07F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055" y="0"/>
            <a:ext cx="4636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pen&#10;&#10;Description automatically generated with medium confidence">
            <a:extLst>
              <a:ext uri="{FF2B5EF4-FFF2-40B4-BE49-F238E27FC236}">
                <a16:creationId xmlns:a16="http://schemas.microsoft.com/office/drawing/2014/main" id="{7720C32C-08A4-8443-8A2F-D30572AED6BE}"/>
              </a:ext>
            </a:extLst>
          </p:cNvPr>
          <p:cNvPicPr>
            <a:picLocks noGrp="1" noChangeAspect="1"/>
          </p:cNvPicPr>
          <p:nvPr>
            <p:ph idx="1"/>
          </p:nvPr>
        </p:nvPicPr>
        <p:blipFill rotWithShape="1">
          <a:blip r:embed="rId3"/>
          <a:srcRect r="917" b="-2"/>
          <a:stretch/>
        </p:blipFill>
        <p:spPr>
          <a:xfrm>
            <a:off x="7555832" y="4"/>
            <a:ext cx="4636168" cy="3428999"/>
          </a:xfrm>
          <a:prstGeom prst="rect">
            <a:avLst/>
          </a:prstGeom>
        </p:spPr>
      </p:pic>
      <p:pic>
        <p:nvPicPr>
          <p:cNvPr id="7" name="Picture 6" descr="A crescent moon in a black sky&#10;&#10;Description automatically generated with low confidence">
            <a:extLst>
              <a:ext uri="{FF2B5EF4-FFF2-40B4-BE49-F238E27FC236}">
                <a16:creationId xmlns:a16="http://schemas.microsoft.com/office/drawing/2014/main" id="{33F1244C-A71D-9F40-93EB-8C01E1177D94}"/>
              </a:ext>
            </a:extLst>
          </p:cNvPr>
          <p:cNvPicPr>
            <a:picLocks noChangeAspect="1"/>
          </p:cNvPicPr>
          <p:nvPr/>
        </p:nvPicPr>
        <p:blipFill rotWithShape="1">
          <a:blip r:embed="rId4"/>
          <a:srcRect r="3" b="1201"/>
          <a:stretch/>
        </p:blipFill>
        <p:spPr>
          <a:xfrm>
            <a:off x="7555769" y="3426905"/>
            <a:ext cx="4636231" cy="3431092"/>
          </a:xfrm>
          <a:prstGeom prst="rect">
            <a:avLst/>
          </a:prstGeom>
        </p:spPr>
      </p:pic>
    </p:spTree>
    <p:extLst>
      <p:ext uri="{BB962C8B-B14F-4D97-AF65-F5344CB8AC3E}">
        <p14:creationId xmlns:p14="http://schemas.microsoft.com/office/powerpoint/2010/main" val="67480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3" name="Rectangle 6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65" name="Rectangle 6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67" name="Rectangle 6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9" name="Group 6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70" name="Straight Connector 6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74" name="Rectangle 7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hand of two adults and a kid on top of each other">
            <a:extLst>
              <a:ext uri="{FF2B5EF4-FFF2-40B4-BE49-F238E27FC236}">
                <a16:creationId xmlns:a16="http://schemas.microsoft.com/office/drawing/2014/main" id="{3797ECD5-59A3-4716-B67B-E47A34FE2438}"/>
              </a:ext>
            </a:extLst>
          </p:cNvPr>
          <p:cNvPicPr>
            <a:picLocks noChangeAspect="1"/>
          </p:cNvPicPr>
          <p:nvPr/>
        </p:nvPicPr>
        <p:blipFill rotWithShape="1">
          <a:blip r:embed="rId3"/>
          <a:srcRect t="15730"/>
          <a:stretch/>
        </p:blipFill>
        <p:spPr>
          <a:xfrm>
            <a:off x="20" y="-22"/>
            <a:ext cx="12191977" cy="6858022"/>
          </a:xfrm>
          <a:prstGeom prst="rect">
            <a:avLst/>
          </a:prstGeom>
        </p:spPr>
      </p:pic>
      <p:sp>
        <p:nvSpPr>
          <p:cNvPr id="76" name="Rectangle 75">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D257F-51A8-0545-AA68-84548F786A56}"/>
              </a:ext>
            </a:extLst>
          </p:cNvPr>
          <p:cNvSpPr>
            <a:spLocks noGrp="1"/>
          </p:cNvSpPr>
          <p:nvPr>
            <p:ph type="title"/>
          </p:nvPr>
        </p:nvSpPr>
        <p:spPr>
          <a:xfrm>
            <a:off x="509619" y="1568776"/>
            <a:ext cx="5452529" cy="3569242"/>
          </a:xfrm>
        </p:spPr>
        <p:txBody>
          <a:bodyPr vert="horz" lIns="91440" tIns="45720" rIns="91440" bIns="45720" rtlCol="0" anchor="t">
            <a:normAutofit fontScale="90000"/>
          </a:bodyPr>
          <a:lstStyle/>
          <a:p>
            <a:pPr>
              <a:lnSpc>
                <a:spcPct val="83000"/>
              </a:lnSpc>
            </a:pPr>
            <a:r>
              <a:rPr lang="en-US" sz="6000" cap="all" spc="-100" dirty="0">
                <a:solidFill>
                  <a:schemeClr val="bg1"/>
                </a:solidFill>
                <a:latin typeface="Calibri" panose="020F0502020204030204" pitchFamily="34" charset="0"/>
                <a:cs typeface="Calibri" panose="020F0502020204030204" pitchFamily="34" charset="0"/>
              </a:rPr>
              <a:t>Parents,</a:t>
            </a:r>
            <a:br>
              <a:rPr lang="en-US" sz="6000" cap="all" spc="-100" dirty="0">
                <a:solidFill>
                  <a:schemeClr val="bg1"/>
                </a:solidFill>
                <a:latin typeface="Calibri" panose="020F0502020204030204" pitchFamily="34" charset="0"/>
                <a:cs typeface="Calibri" panose="020F0502020204030204" pitchFamily="34" charset="0"/>
              </a:rPr>
            </a:br>
            <a:r>
              <a:rPr lang="en-US" sz="6000" cap="all" spc="-100" dirty="0">
                <a:solidFill>
                  <a:schemeClr val="bg1"/>
                </a:solidFill>
                <a:latin typeface="Calibri" panose="020F0502020204030204" pitchFamily="34" charset="0"/>
                <a:cs typeface="Calibri" panose="020F0502020204030204" pitchFamily="34" charset="0"/>
              </a:rPr>
              <a:t>educators, &amp; THE Expectation of</a:t>
            </a:r>
            <a:br>
              <a:rPr lang="en-US" sz="6000" cap="all" spc="-100" dirty="0">
                <a:solidFill>
                  <a:schemeClr val="bg1"/>
                </a:solidFill>
                <a:latin typeface="Calibri" panose="020F0502020204030204" pitchFamily="34" charset="0"/>
                <a:cs typeface="Calibri" panose="020F0502020204030204" pitchFamily="34" charset="0"/>
              </a:rPr>
            </a:br>
            <a:r>
              <a:rPr lang="en-US" sz="6000" cap="all" spc="-100" dirty="0">
                <a:solidFill>
                  <a:schemeClr val="bg1"/>
                </a:solidFill>
                <a:latin typeface="Calibri" panose="020F0502020204030204" pitchFamily="34" charset="0"/>
                <a:cs typeface="Calibri" panose="020F0502020204030204" pitchFamily="34" charset="0"/>
              </a:rPr>
              <a:t>TRUST</a:t>
            </a:r>
            <a:br>
              <a:rPr lang="en-US" sz="6000" cap="all" spc="-100" dirty="0">
                <a:solidFill>
                  <a:schemeClr val="bg1"/>
                </a:solidFill>
                <a:latin typeface="Calibri" panose="020F0502020204030204" pitchFamily="34" charset="0"/>
                <a:cs typeface="Calibri" panose="020F0502020204030204" pitchFamily="34" charset="0"/>
              </a:rPr>
            </a:br>
            <a:endParaRPr lang="en-US" sz="6000" cap="all" spc="-100" dirty="0">
              <a:solidFill>
                <a:schemeClr val="bg1"/>
              </a:solidFill>
              <a:latin typeface="Calibri" panose="020F0502020204030204" pitchFamily="34" charset="0"/>
              <a:cs typeface="Calibri" panose="020F0502020204030204" pitchFamily="34" charset="0"/>
            </a:endParaRPr>
          </a:p>
        </p:txBody>
      </p:sp>
      <p:sp>
        <p:nvSpPr>
          <p:cNvPr id="78" name="Rectangle 77">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910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children raising their hands&#10;&#10;Description automatically generated with medium confidence">
            <a:extLst>
              <a:ext uri="{FF2B5EF4-FFF2-40B4-BE49-F238E27FC236}">
                <a16:creationId xmlns:a16="http://schemas.microsoft.com/office/drawing/2014/main" id="{2182D265-9AED-3349-952D-DA63AA39EB82}"/>
              </a:ext>
            </a:extLst>
          </p:cNvPr>
          <p:cNvPicPr>
            <a:picLocks noChangeAspect="1"/>
          </p:cNvPicPr>
          <p:nvPr/>
        </p:nvPicPr>
        <p:blipFill rotWithShape="1">
          <a:blip r:embed="rId3"/>
          <a:srcRect l="15693" r="14924" b="-2"/>
          <a:stretch/>
        </p:blipFill>
        <p:spPr>
          <a:xfrm>
            <a:off x="191087" y="266077"/>
            <a:ext cx="7812386" cy="3724422"/>
          </a:xfrm>
          <a:prstGeom prst="rect">
            <a:avLst/>
          </a:prstGeom>
        </p:spPr>
      </p:pic>
      <p:pic>
        <p:nvPicPr>
          <p:cNvPr id="34" name="Picture 33" descr="A picture containing food, fruit, vegetable, different&#10;&#10;Description automatically generated">
            <a:extLst>
              <a:ext uri="{FF2B5EF4-FFF2-40B4-BE49-F238E27FC236}">
                <a16:creationId xmlns:a16="http://schemas.microsoft.com/office/drawing/2014/main" id="{1D89EA7A-5654-D44A-9250-687459DB21AF}"/>
              </a:ext>
            </a:extLst>
          </p:cNvPr>
          <p:cNvPicPr>
            <a:picLocks noChangeAspect="1"/>
          </p:cNvPicPr>
          <p:nvPr/>
        </p:nvPicPr>
        <p:blipFill rotWithShape="1">
          <a:blip r:embed="rId4"/>
          <a:srcRect t="8795" r="-2" b="10066"/>
          <a:stretch/>
        </p:blipFill>
        <p:spPr>
          <a:xfrm>
            <a:off x="8059054" y="247490"/>
            <a:ext cx="3826711" cy="2066161"/>
          </a:xfrm>
          <a:prstGeom prst="rect">
            <a:avLst/>
          </a:prstGeom>
        </p:spPr>
      </p:pic>
      <p:pic>
        <p:nvPicPr>
          <p:cNvPr id="26" name="Picture 25" descr="A picture containing clothing, person, person, standing&#10;&#10;Description automatically generated">
            <a:extLst>
              <a:ext uri="{FF2B5EF4-FFF2-40B4-BE49-F238E27FC236}">
                <a16:creationId xmlns:a16="http://schemas.microsoft.com/office/drawing/2014/main" id="{3969BFDD-9F0C-9048-A0A9-759C4217FB67}"/>
              </a:ext>
            </a:extLst>
          </p:cNvPr>
          <p:cNvPicPr>
            <a:picLocks noChangeAspect="1"/>
          </p:cNvPicPr>
          <p:nvPr/>
        </p:nvPicPr>
        <p:blipFill rotWithShape="1">
          <a:blip r:embed="rId5"/>
          <a:srcRect l="11520" r="8218" b="-1"/>
          <a:stretch/>
        </p:blipFill>
        <p:spPr>
          <a:xfrm>
            <a:off x="285731" y="4070780"/>
            <a:ext cx="3903558" cy="2624098"/>
          </a:xfrm>
          <a:prstGeom prst="rect">
            <a:avLst/>
          </a:prstGeom>
        </p:spPr>
      </p:pic>
      <p:pic>
        <p:nvPicPr>
          <p:cNvPr id="11" name="Picture 10" descr="A picture containing text, table, indoor, computer&#10;&#10;Description automatically generated">
            <a:extLst>
              <a:ext uri="{FF2B5EF4-FFF2-40B4-BE49-F238E27FC236}">
                <a16:creationId xmlns:a16="http://schemas.microsoft.com/office/drawing/2014/main" id="{4456C633-6209-9148-8719-655EC828AB3F}"/>
              </a:ext>
            </a:extLst>
          </p:cNvPr>
          <p:cNvPicPr>
            <a:picLocks noChangeAspect="1"/>
          </p:cNvPicPr>
          <p:nvPr/>
        </p:nvPicPr>
        <p:blipFill rotWithShape="1">
          <a:blip r:embed="rId6"/>
          <a:srcRect l="2570" r="3" b="3"/>
          <a:stretch/>
        </p:blipFill>
        <p:spPr>
          <a:xfrm>
            <a:off x="4217080" y="4070780"/>
            <a:ext cx="3814183" cy="2605117"/>
          </a:xfrm>
          <a:prstGeom prst="rect">
            <a:avLst/>
          </a:prstGeom>
        </p:spPr>
      </p:pic>
      <p:pic>
        <p:nvPicPr>
          <p:cNvPr id="7" name="Picture 6" descr="A large red bridge over a body of water&#10;&#10;Description automatically generated with medium confidence">
            <a:extLst>
              <a:ext uri="{FF2B5EF4-FFF2-40B4-BE49-F238E27FC236}">
                <a16:creationId xmlns:a16="http://schemas.microsoft.com/office/drawing/2014/main" id="{592DC3E3-70A9-9F45-8203-84FA670AE889}"/>
              </a:ext>
            </a:extLst>
          </p:cNvPr>
          <p:cNvPicPr>
            <a:picLocks noChangeAspect="1"/>
          </p:cNvPicPr>
          <p:nvPr/>
        </p:nvPicPr>
        <p:blipFill rotWithShape="1">
          <a:blip r:embed="rId7"/>
          <a:srcRect t="1734" r="2" b="1566"/>
          <a:stretch/>
        </p:blipFill>
        <p:spPr>
          <a:xfrm>
            <a:off x="8059054" y="2430999"/>
            <a:ext cx="3826711" cy="2072296"/>
          </a:xfrm>
          <a:prstGeom prst="rect">
            <a:avLst/>
          </a:prstGeom>
        </p:spPr>
      </p:pic>
      <p:pic>
        <p:nvPicPr>
          <p:cNvPr id="15" name="Picture 14" descr="A person in a car&#10;&#10;Description automatically generated with medium confidence">
            <a:extLst>
              <a:ext uri="{FF2B5EF4-FFF2-40B4-BE49-F238E27FC236}">
                <a16:creationId xmlns:a16="http://schemas.microsoft.com/office/drawing/2014/main" id="{36B927C1-0526-3742-8B19-54A15B0A6CF8}"/>
              </a:ext>
            </a:extLst>
          </p:cNvPr>
          <p:cNvPicPr>
            <a:picLocks noChangeAspect="1"/>
          </p:cNvPicPr>
          <p:nvPr/>
        </p:nvPicPr>
        <p:blipFill rotWithShape="1">
          <a:blip r:embed="rId8"/>
          <a:srcRect t="5969" r="-2" b="12863"/>
          <a:stretch/>
        </p:blipFill>
        <p:spPr>
          <a:xfrm>
            <a:off x="8059054" y="4620643"/>
            <a:ext cx="3826711" cy="2066908"/>
          </a:xfrm>
          <a:prstGeom prst="rect">
            <a:avLst/>
          </a:prstGeom>
        </p:spPr>
      </p:pic>
      <p:sp>
        <p:nvSpPr>
          <p:cNvPr id="4" name="Title 3">
            <a:extLst>
              <a:ext uri="{FF2B5EF4-FFF2-40B4-BE49-F238E27FC236}">
                <a16:creationId xmlns:a16="http://schemas.microsoft.com/office/drawing/2014/main" id="{7FB9B32D-8138-4A94-A9C0-235E7B0B3735}"/>
              </a:ext>
            </a:extLst>
          </p:cNvPr>
          <p:cNvSpPr>
            <a:spLocks noGrp="1"/>
          </p:cNvSpPr>
          <p:nvPr>
            <p:ph type="title"/>
          </p:nvPr>
        </p:nvSpPr>
        <p:spPr>
          <a:xfrm>
            <a:off x="679525" y="266077"/>
            <a:ext cx="3021106" cy="1371600"/>
          </a:xfrm>
        </p:spPr>
        <p:txBody>
          <a:bodyPr>
            <a:normAutofit/>
          </a:bodyPr>
          <a:lstStyle/>
          <a:p>
            <a:r>
              <a:rPr lang="en-US" sz="3600" b="1" dirty="0">
                <a:solidFill>
                  <a:schemeClr val="tx1"/>
                </a:solidFill>
                <a:latin typeface="Calibri" panose="020F0502020204030204" pitchFamily="34" charset="0"/>
                <a:cs typeface="Calibri" panose="020F0502020204030204" pitchFamily="34" charset="0"/>
              </a:rPr>
              <a:t>TRUST IS EVERYWHERE</a:t>
            </a:r>
          </a:p>
        </p:txBody>
      </p:sp>
    </p:spTree>
    <p:extLst>
      <p:ext uri="{BB962C8B-B14F-4D97-AF65-F5344CB8AC3E}">
        <p14:creationId xmlns:p14="http://schemas.microsoft.com/office/powerpoint/2010/main" val="1742560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lant growing in a concrete crack">
            <a:extLst>
              <a:ext uri="{FF2B5EF4-FFF2-40B4-BE49-F238E27FC236}">
                <a16:creationId xmlns:a16="http://schemas.microsoft.com/office/drawing/2014/main" id="{E680AC58-1548-4328-838A-760B6F9BFDA4}"/>
              </a:ext>
            </a:extLst>
          </p:cNvPr>
          <p:cNvPicPr>
            <a:picLocks noChangeAspect="1"/>
          </p:cNvPicPr>
          <p:nvPr/>
        </p:nvPicPr>
        <p:blipFill rotWithShape="1">
          <a:blip r:embed="rId3"/>
          <a:srcRect t="15730"/>
          <a:stretch/>
        </p:blipFill>
        <p:spPr>
          <a:xfrm>
            <a:off x="-3049" y="0"/>
            <a:ext cx="12191997" cy="6858022"/>
          </a:xfrm>
          <a:prstGeom prst="rect">
            <a:avLst/>
          </a:prstGeom>
        </p:spPr>
      </p:pic>
      <p:sp>
        <p:nvSpPr>
          <p:cNvPr id="24" name="Rectangle 23">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97938"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191FAF-336A-1744-AE15-3C76B2D4E449}"/>
              </a:ext>
            </a:extLst>
          </p:cNvPr>
          <p:cNvSpPr>
            <a:spLocks noGrp="1"/>
          </p:cNvSpPr>
          <p:nvPr>
            <p:ph type="title"/>
          </p:nvPr>
        </p:nvSpPr>
        <p:spPr>
          <a:xfrm>
            <a:off x="6096006" y="643467"/>
            <a:ext cx="5452529" cy="3569242"/>
          </a:xfrm>
        </p:spPr>
        <p:txBody>
          <a:bodyPr vert="horz" lIns="91440" tIns="45720" rIns="91440" bIns="45720" rtlCol="0" anchor="t">
            <a:normAutofit/>
          </a:bodyPr>
          <a:lstStyle/>
          <a:p>
            <a:pPr algn="r">
              <a:lnSpc>
                <a:spcPct val="83000"/>
              </a:lnSpc>
            </a:pPr>
            <a:r>
              <a:rPr lang="en-US" sz="5100" b="1" cap="all" spc="-100" dirty="0">
                <a:solidFill>
                  <a:schemeClr val="tx1"/>
                </a:solidFill>
                <a:latin typeface="Calibri" panose="020F0502020204030204" pitchFamily="34" charset="0"/>
                <a:cs typeface="Calibri" panose="020F0502020204030204" pitchFamily="34" charset="0"/>
              </a:rPr>
              <a:t>When do we learn to develop and nurture trust?</a:t>
            </a:r>
          </a:p>
        </p:txBody>
      </p:sp>
    </p:spTree>
    <p:extLst>
      <p:ext uri="{BB962C8B-B14F-4D97-AF65-F5344CB8AC3E}">
        <p14:creationId xmlns:p14="http://schemas.microsoft.com/office/powerpoint/2010/main" val="37820419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2870</Words>
  <Application>Microsoft Office PowerPoint</Application>
  <PresentationFormat>Widescreen</PresentationFormat>
  <Paragraphs>209</Paragraphs>
  <Slides>38</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ＭＳ Ｐゴシック</vt:lpstr>
      <vt:lpstr>Arial</vt:lpstr>
      <vt:lpstr>Avenir Next LT Pro</vt:lpstr>
      <vt:lpstr>Avenir Next LT Pro Light</vt:lpstr>
      <vt:lpstr>Calibri</vt:lpstr>
      <vt:lpstr>Cambria</vt:lpstr>
      <vt:lpstr>Candara</vt:lpstr>
      <vt:lpstr>Garamond</vt:lpstr>
      <vt:lpstr>SavonVTI</vt:lpstr>
      <vt:lpstr>1_Office Theme</vt:lpstr>
      <vt:lpstr>PowerPoint Presentation</vt:lpstr>
      <vt:lpstr>Technical Notes</vt:lpstr>
      <vt:lpstr> To trust or not to trust? Understanding the science of developing and nurturing trust in family-professional partnerships</vt:lpstr>
      <vt:lpstr>Objectives:</vt:lpstr>
      <vt:lpstr>Before we get started….  a few considerations</vt:lpstr>
      <vt:lpstr> WHAT IS trust?</vt:lpstr>
      <vt:lpstr>Parents, educators, &amp; THE Expectation of TRUST </vt:lpstr>
      <vt:lpstr>TRUST IS EVERYWHERE</vt:lpstr>
      <vt:lpstr>When do we learn to develop and nurture trust?</vt:lpstr>
      <vt:lpstr>We notice trust as we notice air, only when it becomes scarce or polluted.  - Baier, 1996, p. 234</vt:lpstr>
      <vt:lpstr>TRUST</vt:lpstr>
      <vt:lpstr>TRUST</vt:lpstr>
      <vt:lpstr>Trusting Family-Professional Partnerships</vt:lpstr>
      <vt:lpstr>Trust is recognized as a complex and multidimensional practice that encompasses three major domains:</vt:lpstr>
      <vt:lpstr>THE 5 FACETS OF TRUST </vt:lpstr>
      <vt:lpstr>Benevolence  THE kindness and goodwill of the interdependence within a relationship</vt:lpstr>
      <vt:lpstr>Reliable:  When a partner keeps their word and follows through with what they say they will do.</vt:lpstr>
      <vt:lpstr>families can be assured the professionals are knowledgeable, skilled, and able to perform the expected duties. </vt:lpstr>
      <vt:lpstr>Honesty  “One must be able to rely on the word and action of another in order to trust the other.”   -Goddard et al., 2001, p.7 </vt:lpstr>
      <vt:lpstr>Open  being vulnerable and sharing information, rather than withholding. </vt:lpstr>
      <vt:lpstr>Disposition of Trust</vt:lpstr>
      <vt:lpstr>What happens when trust is broken?</vt:lpstr>
      <vt:lpstr>Barriers to Developing Trust</vt:lpstr>
      <vt:lpstr>In the absence of trust, people are Increasingly unwilling to take risks, demand greater protections against the possibility of betrayal, and increasingly insist on costly Sanctioning mechanisms to defend their interests.  Tyler &amp; Kramer, 1996, p. 3-4</vt:lpstr>
      <vt:lpstr>DISTRUST</vt:lpstr>
      <vt:lpstr>THE PANDEMIC &amp; TRUST</vt:lpstr>
      <vt:lpstr>Strategies to DEVELOP and Nurture Trust </vt:lpstr>
      <vt:lpstr>Sunshine model of TRUSTING Family-professional PARTNERSHIPS</vt:lpstr>
      <vt:lpstr>respect</vt:lpstr>
      <vt:lpstr>EQUITY  Enhance fairness, equality of opportunity,  and dignity   </vt:lpstr>
      <vt:lpstr>COMMUNICATION</vt:lpstr>
      <vt:lpstr>Advocacy</vt:lpstr>
      <vt:lpstr>Commitment</vt:lpstr>
      <vt:lpstr>TRUST, cont.</vt:lpstr>
      <vt:lpstr>Thank you for your Time!</vt:lpstr>
      <vt:lpstr>Questions</vt:lpstr>
      <vt:lpstr>Need More Information?</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trust or not to trust? Understanding the science of developing and nurturing trust in family-professional partnerships</dc:title>
  <dc:creator>Gershwin, Tracy</dc:creator>
  <cp:lastModifiedBy>Amanda Rinehart</cp:lastModifiedBy>
  <cp:revision>15</cp:revision>
  <dcterms:created xsi:type="dcterms:W3CDTF">2021-08-22T23:44:45Z</dcterms:created>
  <dcterms:modified xsi:type="dcterms:W3CDTF">2021-08-25T18:58:54Z</dcterms:modified>
</cp:coreProperties>
</file>