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0" r:id="rId4"/>
    <p:sldMasterId id="2147483756" r:id="rId5"/>
  </p:sldMasterIdLst>
  <p:notesMasterIdLst>
    <p:notesMasterId r:id="rId64"/>
  </p:notesMasterIdLst>
  <p:sldIdLst>
    <p:sldId id="681" r:id="rId6"/>
    <p:sldId id="788" r:id="rId7"/>
    <p:sldId id="683" r:id="rId8"/>
    <p:sldId id="263" r:id="rId9"/>
    <p:sldId id="789" r:id="rId10"/>
    <p:sldId id="790" r:id="rId11"/>
    <p:sldId id="356" r:id="rId12"/>
    <p:sldId id="357" r:id="rId13"/>
    <p:sldId id="358" r:id="rId14"/>
    <p:sldId id="359" r:id="rId15"/>
    <p:sldId id="309" r:id="rId16"/>
    <p:sldId id="310" r:id="rId17"/>
    <p:sldId id="311" r:id="rId18"/>
    <p:sldId id="312" r:id="rId19"/>
    <p:sldId id="313" r:id="rId20"/>
    <p:sldId id="314" r:id="rId21"/>
    <p:sldId id="315" r:id="rId22"/>
    <p:sldId id="316" r:id="rId23"/>
    <p:sldId id="360" r:id="rId24"/>
    <p:sldId id="361" r:id="rId25"/>
    <p:sldId id="317" r:id="rId26"/>
    <p:sldId id="324" r:id="rId27"/>
    <p:sldId id="325" r:id="rId28"/>
    <p:sldId id="326" r:id="rId29"/>
    <p:sldId id="322" r:id="rId30"/>
    <p:sldId id="354" r:id="rId31"/>
    <p:sldId id="355" r:id="rId32"/>
    <p:sldId id="278" r:id="rId33"/>
    <p:sldId id="329" r:id="rId34"/>
    <p:sldId id="330" r:id="rId35"/>
    <p:sldId id="363" r:id="rId36"/>
    <p:sldId id="364" r:id="rId37"/>
    <p:sldId id="333" r:id="rId38"/>
    <p:sldId id="334" r:id="rId39"/>
    <p:sldId id="366" r:id="rId40"/>
    <p:sldId id="368" r:id="rId41"/>
    <p:sldId id="335" r:id="rId42"/>
    <p:sldId id="336" r:id="rId43"/>
    <p:sldId id="369" r:id="rId44"/>
    <p:sldId id="370" r:id="rId45"/>
    <p:sldId id="339" r:id="rId46"/>
    <p:sldId id="362" r:id="rId47"/>
    <p:sldId id="371" r:id="rId48"/>
    <p:sldId id="372" r:id="rId49"/>
    <p:sldId id="373" r:id="rId50"/>
    <p:sldId id="374" r:id="rId51"/>
    <p:sldId id="344" r:id="rId52"/>
    <p:sldId id="345" r:id="rId53"/>
    <p:sldId id="346" r:id="rId54"/>
    <p:sldId id="347" r:id="rId55"/>
    <p:sldId id="375" r:id="rId56"/>
    <p:sldId id="376" r:id="rId57"/>
    <p:sldId id="352" r:id="rId58"/>
    <p:sldId id="353" r:id="rId59"/>
    <p:sldId id="304" r:id="rId60"/>
    <p:sldId id="258" r:id="rId61"/>
    <p:sldId id="821" r:id="rId62"/>
    <p:sldId id="261" r:id="rId6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AA183E-BF17-417F-9E23-8B55CE0C3A7E}" v="12" dt="2023-05-04T14:58:22.0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54" autoAdjust="0"/>
    <p:restoredTop sz="92689" autoAdjust="0"/>
  </p:normalViewPr>
  <p:slideViewPr>
    <p:cSldViewPr snapToGrid="0" snapToObjects="1">
      <p:cViewPr varScale="1">
        <p:scale>
          <a:sx n="76" d="100"/>
          <a:sy n="76" d="100"/>
        </p:scale>
        <p:origin x="1800"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65" d="100"/>
          <a:sy n="65" d="100"/>
        </p:scale>
        <p:origin x="3744" y="19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anie Reese" userId="d43604fa-edc1-4e86-a1d3-96fc75bc9fd8" providerId="ADAL" clId="{26AA183E-BF17-417F-9E23-8B55CE0C3A7E}"/>
    <pc:docChg chg="custSel addSld delSld modSld sldOrd">
      <pc:chgData name="Melanie Reese" userId="d43604fa-edc1-4e86-a1d3-96fc75bc9fd8" providerId="ADAL" clId="{26AA183E-BF17-417F-9E23-8B55CE0C3A7E}" dt="2023-05-04T16:46:41.136" v="309" actId="6549"/>
      <pc:docMkLst>
        <pc:docMk/>
      </pc:docMkLst>
      <pc:sldChg chg="modSp mod">
        <pc:chgData name="Melanie Reese" userId="d43604fa-edc1-4e86-a1d3-96fc75bc9fd8" providerId="ADAL" clId="{26AA183E-BF17-417F-9E23-8B55CE0C3A7E}" dt="2023-05-04T14:53:53.063" v="105" actId="20577"/>
        <pc:sldMkLst>
          <pc:docMk/>
          <pc:sldMk cId="2880384707" sldId="258"/>
        </pc:sldMkLst>
        <pc:spChg chg="mod">
          <ac:chgData name="Melanie Reese" userId="d43604fa-edc1-4e86-a1d3-96fc75bc9fd8" providerId="ADAL" clId="{26AA183E-BF17-417F-9E23-8B55CE0C3A7E}" dt="2023-05-04T14:53:53.063" v="105" actId="20577"/>
          <ac:spMkLst>
            <pc:docMk/>
            <pc:sldMk cId="2880384707" sldId="258"/>
            <ac:spMk id="13" creationId="{00000000-0000-0000-0000-000000000000}"/>
          </ac:spMkLst>
        </pc:spChg>
      </pc:sldChg>
      <pc:sldChg chg="modSp add del mod">
        <pc:chgData name="Melanie Reese" userId="d43604fa-edc1-4e86-a1d3-96fc75bc9fd8" providerId="ADAL" clId="{26AA183E-BF17-417F-9E23-8B55CE0C3A7E}" dt="2023-05-01T17:32:44.028" v="4" actId="47"/>
        <pc:sldMkLst>
          <pc:docMk/>
          <pc:sldMk cId="214127833" sldId="287"/>
        </pc:sldMkLst>
        <pc:spChg chg="mod">
          <ac:chgData name="Melanie Reese" userId="d43604fa-edc1-4e86-a1d3-96fc75bc9fd8" providerId="ADAL" clId="{26AA183E-BF17-417F-9E23-8B55CE0C3A7E}" dt="2023-05-01T17:32:31.897" v="1" actId="27636"/>
          <ac:spMkLst>
            <pc:docMk/>
            <pc:sldMk cId="214127833" sldId="287"/>
            <ac:spMk id="2" creationId="{00000000-0000-0000-0000-000000000000}"/>
          </ac:spMkLst>
        </pc:spChg>
      </pc:sldChg>
      <pc:sldChg chg="modSp mod">
        <pc:chgData name="Melanie Reese" userId="d43604fa-edc1-4e86-a1d3-96fc75bc9fd8" providerId="ADAL" clId="{26AA183E-BF17-417F-9E23-8B55CE0C3A7E}" dt="2023-05-04T16:46:41.136" v="309" actId="6549"/>
        <pc:sldMkLst>
          <pc:docMk/>
          <pc:sldMk cId="3802444373" sldId="681"/>
        </pc:sldMkLst>
        <pc:spChg chg="mod">
          <ac:chgData name="Melanie Reese" userId="d43604fa-edc1-4e86-a1d3-96fc75bc9fd8" providerId="ADAL" clId="{26AA183E-BF17-417F-9E23-8B55CE0C3A7E}" dt="2023-05-04T16:46:41.136" v="309" actId="6549"/>
          <ac:spMkLst>
            <pc:docMk/>
            <pc:sldMk cId="3802444373" sldId="681"/>
            <ac:spMk id="4" creationId="{2D51B240-EDBC-4D6E-B6AA-7B2EADB8D714}"/>
          </ac:spMkLst>
        </pc:spChg>
        <pc:spChg chg="mod">
          <ac:chgData name="Melanie Reese" userId="d43604fa-edc1-4e86-a1d3-96fc75bc9fd8" providerId="ADAL" clId="{26AA183E-BF17-417F-9E23-8B55CE0C3A7E}" dt="2023-05-04T16:46:26.281" v="308" actId="1076"/>
          <ac:spMkLst>
            <pc:docMk/>
            <pc:sldMk cId="3802444373" sldId="681"/>
            <ac:spMk id="9" creationId="{9A7E215E-9457-AE99-67B8-6B27AF257AE3}"/>
          </ac:spMkLst>
        </pc:spChg>
      </pc:sldChg>
      <pc:sldChg chg="addSp delSp modSp new mod ord modClrScheme chgLayout">
        <pc:chgData name="Melanie Reese" userId="d43604fa-edc1-4e86-a1d3-96fc75bc9fd8" providerId="ADAL" clId="{26AA183E-BF17-417F-9E23-8B55CE0C3A7E}" dt="2023-05-01T17:34:21.299" v="103" actId="20577"/>
        <pc:sldMkLst>
          <pc:docMk/>
          <pc:sldMk cId="742332986" sldId="790"/>
        </pc:sldMkLst>
        <pc:spChg chg="del mod ord">
          <ac:chgData name="Melanie Reese" userId="d43604fa-edc1-4e86-a1d3-96fc75bc9fd8" providerId="ADAL" clId="{26AA183E-BF17-417F-9E23-8B55CE0C3A7E}" dt="2023-05-01T17:33:51.669" v="11" actId="700"/>
          <ac:spMkLst>
            <pc:docMk/>
            <pc:sldMk cId="742332986" sldId="790"/>
            <ac:spMk id="2" creationId="{6B3726F2-4941-E8E8-25C8-DD0A36E273DA}"/>
          </ac:spMkLst>
        </pc:spChg>
        <pc:spChg chg="del mod ord">
          <ac:chgData name="Melanie Reese" userId="d43604fa-edc1-4e86-a1d3-96fc75bc9fd8" providerId="ADAL" clId="{26AA183E-BF17-417F-9E23-8B55CE0C3A7E}" dt="2023-05-01T17:33:51.669" v="11" actId="700"/>
          <ac:spMkLst>
            <pc:docMk/>
            <pc:sldMk cId="742332986" sldId="790"/>
            <ac:spMk id="3" creationId="{A8408EE0-7D7D-0CC9-66D9-7428EB2441DB}"/>
          </ac:spMkLst>
        </pc:spChg>
        <pc:spChg chg="mod ord">
          <ac:chgData name="Melanie Reese" userId="d43604fa-edc1-4e86-a1d3-96fc75bc9fd8" providerId="ADAL" clId="{26AA183E-BF17-417F-9E23-8B55CE0C3A7E}" dt="2023-05-01T17:33:51.669" v="11" actId="700"/>
          <ac:spMkLst>
            <pc:docMk/>
            <pc:sldMk cId="742332986" sldId="790"/>
            <ac:spMk id="4" creationId="{266EECA9-4452-75A8-DFA5-26EA66DCF430}"/>
          </ac:spMkLst>
        </pc:spChg>
        <pc:spChg chg="add mod ord">
          <ac:chgData name="Melanie Reese" userId="d43604fa-edc1-4e86-a1d3-96fc75bc9fd8" providerId="ADAL" clId="{26AA183E-BF17-417F-9E23-8B55CE0C3A7E}" dt="2023-05-01T17:34:07.426" v="64" actId="20577"/>
          <ac:spMkLst>
            <pc:docMk/>
            <pc:sldMk cId="742332986" sldId="790"/>
            <ac:spMk id="5" creationId="{A496484A-C4B8-8424-4E40-8C5EFB34006C}"/>
          </ac:spMkLst>
        </pc:spChg>
        <pc:spChg chg="add mod ord">
          <ac:chgData name="Melanie Reese" userId="d43604fa-edc1-4e86-a1d3-96fc75bc9fd8" providerId="ADAL" clId="{26AA183E-BF17-417F-9E23-8B55CE0C3A7E}" dt="2023-05-01T17:34:21.299" v="103" actId="20577"/>
          <ac:spMkLst>
            <pc:docMk/>
            <pc:sldMk cId="742332986" sldId="790"/>
            <ac:spMk id="6" creationId="{674C0054-F613-B2F1-1359-026251A1BFB0}"/>
          </ac:spMkLst>
        </pc:spChg>
      </pc:sldChg>
      <pc:sldChg chg="modSp add del mod">
        <pc:chgData name="Melanie Reese" userId="d43604fa-edc1-4e86-a1d3-96fc75bc9fd8" providerId="ADAL" clId="{26AA183E-BF17-417F-9E23-8B55CE0C3A7E}" dt="2023-05-01T17:32:45.562" v="5" actId="47"/>
        <pc:sldMkLst>
          <pc:docMk/>
          <pc:sldMk cId="2656397138" sldId="790"/>
        </pc:sldMkLst>
        <pc:spChg chg="mod">
          <ac:chgData name="Melanie Reese" userId="d43604fa-edc1-4e86-a1d3-96fc75bc9fd8" providerId="ADAL" clId="{26AA183E-BF17-417F-9E23-8B55CE0C3A7E}" dt="2023-05-01T17:32:39.232" v="3" actId="27636"/>
          <ac:spMkLst>
            <pc:docMk/>
            <pc:sldMk cId="2656397138" sldId="790"/>
            <ac:spMk id="2" creationId="{7CC2BC03-E462-5172-7A76-D98DD861004E}"/>
          </ac:spMkLst>
        </pc:spChg>
      </pc:sldChg>
      <pc:sldChg chg="new del">
        <pc:chgData name="Melanie Reese" userId="d43604fa-edc1-4e86-a1d3-96fc75bc9fd8" providerId="ADAL" clId="{26AA183E-BF17-417F-9E23-8B55CE0C3A7E}" dt="2023-05-04T14:55:27.687" v="108" actId="47"/>
        <pc:sldMkLst>
          <pc:docMk/>
          <pc:sldMk cId="2022581616" sldId="791"/>
        </pc:sldMkLst>
      </pc:sldChg>
      <pc:sldChg chg="add del">
        <pc:chgData name="Melanie Reese" userId="d43604fa-edc1-4e86-a1d3-96fc75bc9fd8" providerId="ADAL" clId="{26AA183E-BF17-417F-9E23-8B55CE0C3A7E}" dt="2023-05-01T17:33:01.504" v="8" actId="47"/>
        <pc:sldMkLst>
          <pc:docMk/>
          <pc:sldMk cId="3865289807" sldId="791"/>
        </pc:sldMkLst>
      </pc:sldChg>
      <pc:sldChg chg="addSp delSp modSp add mod setBg">
        <pc:chgData name="Melanie Reese" userId="d43604fa-edc1-4e86-a1d3-96fc75bc9fd8" providerId="ADAL" clId="{26AA183E-BF17-417F-9E23-8B55CE0C3A7E}" dt="2023-05-04T15:00:56.437" v="307" actId="403"/>
        <pc:sldMkLst>
          <pc:docMk/>
          <pc:sldMk cId="1343516590" sldId="821"/>
        </pc:sldMkLst>
        <pc:spChg chg="mod">
          <ac:chgData name="Melanie Reese" userId="d43604fa-edc1-4e86-a1d3-96fc75bc9fd8" providerId="ADAL" clId="{26AA183E-BF17-417F-9E23-8B55CE0C3A7E}" dt="2023-05-04T15:00:56.437" v="307" actId="403"/>
          <ac:spMkLst>
            <pc:docMk/>
            <pc:sldMk cId="1343516590" sldId="821"/>
            <ac:spMk id="2" creationId="{5C9A7A17-253A-4F36-BA85-B9AE8C3E8B3A}"/>
          </ac:spMkLst>
        </pc:spChg>
        <pc:spChg chg="mod ord">
          <ac:chgData name="Melanie Reese" userId="d43604fa-edc1-4e86-a1d3-96fc75bc9fd8" providerId="ADAL" clId="{26AA183E-BF17-417F-9E23-8B55CE0C3A7E}" dt="2023-05-04T15:00:43.584" v="302" actId="14100"/>
          <ac:spMkLst>
            <pc:docMk/>
            <pc:sldMk cId="1343516590" sldId="821"/>
            <ac:spMk id="3" creationId="{8C79CFC5-6528-4B33-AECF-198151C59915}"/>
          </ac:spMkLst>
        </pc:spChg>
        <pc:picChg chg="add mod">
          <ac:chgData name="Melanie Reese" userId="d43604fa-edc1-4e86-a1d3-96fc75bc9fd8" providerId="ADAL" clId="{26AA183E-BF17-417F-9E23-8B55CE0C3A7E}" dt="2023-05-04T14:58:49.672" v="190" actId="1076"/>
          <ac:picMkLst>
            <pc:docMk/>
            <pc:sldMk cId="1343516590" sldId="821"/>
            <ac:picMk id="6" creationId="{197F42F3-19FF-23D2-7587-C2D78C2D9FA2}"/>
          </ac:picMkLst>
        </pc:picChg>
        <pc:picChg chg="del mod">
          <ac:chgData name="Melanie Reese" userId="d43604fa-edc1-4e86-a1d3-96fc75bc9fd8" providerId="ADAL" clId="{26AA183E-BF17-417F-9E23-8B55CE0C3A7E}" dt="2023-05-04T14:58:22.014" v="168" actId="478"/>
          <ac:picMkLst>
            <pc:docMk/>
            <pc:sldMk cId="1343516590" sldId="821"/>
            <ac:picMk id="5124" creationId="{38D0890F-0AFA-E81E-A642-B102210088C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313369-36F4-6647-B8A4-C004B2BD00FE}" type="datetimeFigureOut">
              <a:rPr lang="en-US" smtClean="0"/>
              <a:t>5/4/2023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E98AB8-2154-9441-8C41-B1339B7683EB}" type="slidenum">
              <a:rPr lang="en-US" smtClean="0"/>
              <a:t>‹#›</a:t>
            </a:fld>
            <a:endParaRPr lang="en-US" dirty="0"/>
          </a:p>
        </p:txBody>
      </p:sp>
    </p:spTree>
    <p:extLst>
      <p:ext uri="{BB962C8B-B14F-4D97-AF65-F5344CB8AC3E}">
        <p14:creationId xmlns:p14="http://schemas.microsoft.com/office/powerpoint/2010/main" val="2482786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1</a:t>
            </a:fld>
            <a:endParaRPr lang="en-US"/>
          </a:p>
        </p:txBody>
      </p:sp>
    </p:spTree>
    <p:extLst>
      <p:ext uri="{BB962C8B-B14F-4D97-AF65-F5344CB8AC3E}">
        <p14:creationId xmlns:p14="http://schemas.microsoft.com/office/powerpoint/2010/main" val="3273057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E98AB8-2154-9441-8C41-B1339B7683EB}" type="slidenum">
              <a:rPr lang="en-US" smtClean="0"/>
              <a:t>18</a:t>
            </a:fld>
            <a:endParaRPr lang="en-US" dirty="0"/>
          </a:p>
        </p:txBody>
      </p:sp>
    </p:spTree>
    <p:extLst>
      <p:ext uri="{BB962C8B-B14F-4D97-AF65-F5344CB8AC3E}">
        <p14:creationId xmlns:p14="http://schemas.microsoft.com/office/powerpoint/2010/main" val="3965850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sto MT" charset="0"/>
                <a:ea typeface="ＭＳ Ｐゴシック" charset="0"/>
                <a:cs typeface="ＭＳ Ｐゴシック" charset="0"/>
              </a:defRPr>
            </a:lvl1pPr>
            <a:lvl2pPr marL="742950" indent="-285750" eaLnBrk="0" hangingPunct="0">
              <a:defRPr sz="2400">
                <a:solidFill>
                  <a:schemeClr val="tx1"/>
                </a:solidFill>
                <a:latin typeface="Calisto MT" charset="0"/>
                <a:ea typeface="ＭＳ Ｐゴシック" charset="0"/>
              </a:defRPr>
            </a:lvl2pPr>
            <a:lvl3pPr marL="1143000" indent="-228600" eaLnBrk="0" hangingPunct="0">
              <a:defRPr sz="2400">
                <a:solidFill>
                  <a:schemeClr val="tx1"/>
                </a:solidFill>
                <a:latin typeface="Calisto MT" charset="0"/>
                <a:ea typeface="ＭＳ Ｐゴシック" charset="0"/>
              </a:defRPr>
            </a:lvl3pPr>
            <a:lvl4pPr marL="1600200" indent="-228600" eaLnBrk="0" hangingPunct="0">
              <a:defRPr sz="2400">
                <a:solidFill>
                  <a:schemeClr val="tx1"/>
                </a:solidFill>
                <a:latin typeface="Calisto MT" charset="0"/>
                <a:ea typeface="ＭＳ Ｐゴシック" charset="0"/>
              </a:defRPr>
            </a:lvl4pPr>
            <a:lvl5pPr marL="2057400" indent="-228600" eaLnBrk="0" hangingPunct="0">
              <a:defRPr sz="2400">
                <a:solidFill>
                  <a:schemeClr val="tx1"/>
                </a:solidFill>
                <a:latin typeface="Calisto MT" charset="0"/>
                <a:ea typeface="ＭＳ Ｐゴシック" charset="0"/>
              </a:defRPr>
            </a:lvl5pPr>
            <a:lvl6pPr marL="2514600" indent="-228600" eaLnBrk="0" fontAlgn="base" hangingPunct="0">
              <a:spcBef>
                <a:spcPct val="0"/>
              </a:spcBef>
              <a:spcAft>
                <a:spcPct val="0"/>
              </a:spcAft>
              <a:defRPr sz="2400">
                <a:solidFill>
                  <a:schemeClr val="tx1"/>
                </a:solidFill>
                <a:latin typeface="Calisto MT" charset="0"/>
                <a:ea typeface="ＭＳ Ｐゴシック" charset="0"/>
              </a:defRPr>
            </a:lvl6pPr>
            <a:lvl7pPr marL="2971800" indent="-228600" eaLnBrk="0" fontAlgn="base" hangingPunct="0">
              <a:spcBef>
                <a:spcPct val="0"/>
              </a:spcBef>
              <a:spcAft>
                <a:spcPct val="0"/>
              </a:spcAft>
              <a:defRPr sz="2400">
                <a:solidFill>
                  <a:schemeClr val="tx1"/>
                </a:solidFill>
                <a:latin typeface="Calisto MT" charset="0"/>
                <a:ea typeface="ＭＳ Ｐゴシック" charset="0"/>
              </a:defRPr>
            </a:lvl7pPr>
            <a:lvl8pPr marL="3429000" indent="-228600" eaLnBrk="0" fontAlgn="base" hangingPunct="0">
              <a:spcBef>
                <a:spcPct val="0"/>
              </a:spcBef>
              <a:spcAft>
                <a:spcPct val="0"/>
              </a:spcAft>
              <a:defRPr sz="2400">
                <a:solidFill>
                  <a:schemeClr val="tx1"/>
                </a:solidFill>
                <a:latin typeface="Calisto MT" charset="0"/>
                <a:ea typeface="ＭＳ Ｐゴシック" charset="0"/>
              </a:defRPr>
            </a:lvl8pPr>
            <a:lvl9pPr marL="3886200" indent="-228600" eaLnBrk="0" fontAlgn="base" hangingPunct="0">
              <a:spcBef>
                <a:spcPct val="0"/>
              </a:spcBef>
              <a:spcAft>
                <a:spcPct val="0"/>
              </a:spcAft>
              <a:defRPr sz="2400">
                <a:solidFill>
                  <a:schemeClr val="tx1"/>
                </a:solidFill>
                <a:latin typeface="Calisto MT" charset="0"/>
                <a:ea typeface="ＭＳ Ｐゴシック" charset="0"/>
              </a:defRPr>
            </a:lvl9pPr>
          </a:lstStyle>
          <a:p>
            <a:pPr eaLnBrk="1" fontAlgn="base" hangingPunct="1">
              <a:spcBef>
                <a:spcPct val="0"/>
              </a:spcBef>
              <a:spcAft>
                <a:spcPct val="0"/>
              </a:spcAft>
            </a:pPr>
            <a:fld id="{5949E2DA-433A-1848-97FC-B123C8B65A88}" type="slidenum">
              <a:rPr lang="en-US" sz="1200">
                <a:latin typeface="Calibri" charset="0"/>
              </a:rPr>
              <a:pPr eaLnBrk="1" fontAlgn="base" hangingPunct="1">
                <a:spcBef>
                  <a:spcPct val="0"/>
                </a:spcBef>
                <a:spcAft>
                  <a:spcPct val="0"/>
                </a:spcAft>
              </a:pPr>
              <a:t>21</a:t>
            </a:fld>
            <a:endParaRPr lang="en-US" sz="1200" dirty="0">
              <a:latin typeface="Calibri" charset="0"/>
            </a:endParaRPr>
          </a:p>
        </p:txBody>
      </p:sp>
      <p:sp>
        <p:nvSpPr>
          <p:cNvPr id="368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686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E98AB8-2154-9441-8C41-B1339B7683EB}" type="slidenum">
              <a:rPr lang="en-US" smtClean="0"/>
              <a:t>22</a:t>
            </a:fld>
            <a:endParaRPr lang="en-US" dirty="0"/>
          </a:p>
        </p:txBody>
      </p:sp>
    </p:spTree>
    <p:extLst>
      <p:ext uri="{BB962C8B-B14F-4D97-AF65-F5344CB8AC3E}">
        <p14:creationId xmlns:p14="http://schemas.microsoft.com/office/powerpoint/2010/main" val="1904842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E98AB8-2154-9441-8C41-B1339B7683EB}" type="slidenum">
              <a:rPr lang="en-US" smtClean="0"/>
              <a:t>23</a:t>
            </a:fld>
            <a:endParaRPr lang="en-US" dirty="0"/>
          </a:p>
        </p:txBody>
      </p:sp>
    </p:spTree>
    <p:extLst>
      <p:ext uri="{BB962C8B-B14F-4D97-AF65-F5344CB8AC3E}">
        <p14:creationId xmlns:p14="http://schemas.microsoft.com/office/powerpoint/2010/main" val="2614576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E98AB8-2154-9441-8C41-B1339B7683EB}" type="slidenum">
              <a:rPr lang="en-US" smtClean="0"/>
              <a:t>24</a:t>
            </a:fld>
            <a:endParaRPr lang="en-US" dirty="0"/>
          </a:p>
        </p:txBody>
      </p:sp>
    </p:spTree>
    <p:extLst>
      <p:ext uri="{BB962C8B-B14F-4D97-AF65-F5344CB8AC3E}">
        <p14:creationId xmlns:p14="http://schemas.microsoft.com/office/powerpoint/2010/main" val="3739551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E98AB8-2154-9441-8C41-B1339B7683EB}" type="slidenum">
              <a:rPr lang="en-US" smtClean="0"/>
              <a:t>25</a:t>
            </a:fld>
            <a:endParaRPr lang="en-US" dirty="0"/>
          </a:p>
        </p:txBody>
      </p:sp>
    </p:spTree>
    <p:extLst>
      <p:ext uri="{BB962C8B-B14F-4D97-AF65-F5344CB8AC3E}">
        <p14:creationId xmlns:p14="http://schemas.microsoft.com/office/powerpoint/2010/main" val="2779235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E98AB8-2154-9441-8C41-B1339B7683EB}" type="slidenum">
              <a:rPr lang="en-US" smtClean="0"/>
              <a:t>26</a:t>
            </a:fld>
            <a:endParaRPr lang="en-US" dirty="0"/>
          </a:p>
        </p:txBody>
      </p:sp>
    </p:spTree>
    <p:extLst>
      <p:ext uri="{BB962C8B-B14F-4D97-AF65-F5344CB8AC3E}">
        <p14:creationId xmlns:p14="http://schemas.microsoft.com/office/powerpoint/2010/main" val="1892948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E98AB8-2154-9441-8C41-B1339B7683EB}" type="slidenum">
              <a:rPr lang="en-US" smtClean="0"/>
              <a:t>27</a:t>
            </a:fld>
            <a:endParaRPr lang="en-US" dirty="0"/>
          </a:p>
        </p:txBody>
      </p:sp>
    </p:spTree>
    <p:extLst>
      <p:ext uri="{BB962C8B-B14F-4D97-AF65-F5344CB8AC3E}">
        <p14:creationId xmlns:p14="http://schemas.microsoft.com/office/powerpoint/2010/main" val="10851970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E98AB8-2154-9441-8C41-B1339B7683EB}" type="slidenum">
              <a:rPr lang="en-US" smtClean="0"/>
              <a:t>28</a:t>
            </a:fld>
            <a:endParaRPr lang="en-US" dirty="0"/>
          </a:p>
        </p:txBody>
      </p:sp>
    </p:spTree>
    <p:extLst>
      <p:ext uri="{BB962C8B-B14F-4D97-AF65-F5344CB8AC3E}">
        <p14:creationId xmlns:p14="http://schemas.microsoft.com/office/powerpoint/2010/main" val="3416292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E98AB8-2154-9441-8C41-B1339B7683EB}" type="slidenum">
              <a:rPr lang="en-US" smtClean="0"/>
              <a:t>29</a:t>
            </a:fld>
            <a:endParaRPr lang="en-US" dirty="0"/>
          </a:p>
        </p:txBody>
      </p:sp>
    </p:spTree>
    <p:extLst>
      <p:ext uri="{BB962C8B-B14F-4D97-AF65-F5344CB8AC3E}">
        <p14:creationId xmlns:p14="http://schemas.microsoft.com/office/powerpoint/2010/main" val="1601118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200" b="0" i="0" u="none" strike="noStrike" kern="1200" dirty="0">
                <a:solidFill>
                  <a:schemeClr val="tx1"/>
                </a:solidFill>
                <a:effectLst/>
                <a:latin typeface="+mn-lt"/>
                <a:ea typeface="+mn-ea"/>
                <a:cs typeface="+mn-cs"/>
              </a:rPr>
              <a:t>Van a </a:t>
            </a:r>
            <a:r>
              <a:rPr lang="en-US" sz="1200" b="0" i="0" u="none" strike="noStrike" kern="1200" dirty="0" err="1">
                <a:solidFill>
                  <a:schemeClr val="tx1"/>
                </a:solidFill>
                <a:effectLst/>
                <a:latin typeface="+mn-lt"/>
                <a:ea typeface="+mn-ea"/>
                <a:cs typeface="+mn-cs"/>
              </a:rPr>
              <a:t>ver</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en</a:t>
            </a:r>
            <a:r>
              <a:rPr lang="en-US" sz="1200" b="0" i="0" u="none" strike="noStrike" kern="1200" dirty="0">
                <a:solidFill>
                  <a:schemeClr val="tx1"/>
                </a:solidFill>
                <a:effectLst/>
                <a:latin typeface="+mn-lt"/>
                <a:ea typeface="+mn-ea"/>
                <a:cs typeface="+mn-cs"/>
              </a:rPr>
              <a:t> la </a:t>
            </a:r>
            <a:r>
              <a:rPr lang="en-US" sz="1200" b="0" i="0" u="none" strike="noStrike" kern="1200" dirty="0" err="1">
                <a:solidFill>
                  <a:schemeClr val="tx1"/>
                </a:solidFill>
                <a:effectLst/>
                <a:latin typeface="+mn-lt"/>
                <a:ea typeface="+mn-ea"/>
                <a:cs typeface="+mn-cs"/>
              </a:rPr>
              <a:t>banda</a:t>
            </a:r>
            <a:r>
              <a:rPr lang="en-US" sz="1200" b="0" i="0" u="none" strike="noStrike" kern="1200" dirty="0">
                <a:solidFill>
                  <a:schemeClr val="tx1"/>
                </a:solidFill>
                <a:effectLst/>
                <a:latin typeface="+mn-lt"/>
                <a:ea typeface="+mn-ea"/>
                <a:cs typeface="+mn-cs"/>
              </a:rPr>
              <a:t> o </a:t>
            </a:r>
            <a:r>
              <a:rPr lang="en-US" sz="1200" b="0" i="0" u="none" strike="noStrike" kern="1200" dirty="0" err="1">
                <a:solidFill>
                  <a:schemeClr val="tx1"/>
                </a:solidFill>
                <a:effectLst/>
                <a:latin typeface="+mn-lt"/>
                <a:ea typeface="+mn-ea"/>
                <a:cs typeface="+mn-cs"/>
              </a:rPr>
              <a:t>cinta</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negra</a:t>
            </a:r>
            <a:r>
              <a:rPr lang="en-US" sz="1200" b="0" i="0" u="none" strike="noStrike" kern="1200" dirty="0">
                <a:solidFill>
                  <a:schemeClr val="tx1"/>
                </a:solidFill>
                <a:effectLst/>
                <a:latin typeface="+mn-lt"/>
                <a:ea typeface="+mn-ea"/>
                <a:cs typeface="+mn-cs"/>
              </a:rPr>
              <a:t> un </a:t>
            </a:r>
            <a:r>
              <a:rPr lang="en-US" sz="1200" b="0" i="0" u="none" strike="noStrike" kern="1200" dirty="0" err="1">
                <a:solidFill>
                  <a:schemeClr val="tx1"/>
                </a:solidFill>
                <a:effectLst/>
                <a:latin typeface="+mn-lt"/>
                <a:ea typeface="+mn-ea"/>
                <a:cs typeface="+mn-cs"/>
              </a:rPr>
              <a:t>globo</a:t>
            </a:r>
            <a:r>
              <a:rPr lang="en-US" sz="1200" b="0" i="0" u="none" strike="noStrike" kern="1200" dirty="0">
                <a:solidFill>
                  <a:schemeClr val="tx1"/>
                </a:solidFill>
                <a:effectLst/>
                <a:latin typeface="+mn-lt"/>
                <a:ea typeface="+mn-ea"/>
                <a:cs typeface="+mn-cs"/>
              </a:rPr>
              <a:t> que </a:t>
            </a:r>
            <a:r>
              <a:rPr lang="en-US" sz="1200" b="0" i="0" u="none" strike="noStrike" kern="1200" dirty="0" err="1">
                <a:solidFill>
                  <a:schemeClr val="tx1"/>
                </a:solidFill>
                <a:effectLst/>
                <a:latin typeface="+mn-lt"/>
                <a:ea typeface="+mn-ea"/>
                <a:cs typeface="+mn-cs"/>
              </a:rPr>
              <a:t>indica</a:t>
            </a:r>
            <a:r>
              <a:rPr lang="en-US" sz="1200" b="0" i="0" u="none" strike="noStrike" kern="1200" dirty="0">
                <a:solidFill>
                  <a:schemeClr val="tx1"/>
                </a:solidFill>
                <a:effectLst/>
                <a:latin typeface="+mn-lt"/>
                <a:ea typeface="+mn-ea"/>
                <a:cs typeface="+mn-cs"/>
              </a:rPr>
              <a:t> "interpretation". Hagan click </a:t>
            </a:r>
            <a:r>
              <a:rPr lang="en-US" sz="1200" b="0" i="0" u="none" strike="noStrike" kern="1200" dirty="0" err="1">
                <a:solidFill>
                  <a:schemeClr val="tx1"/>
                </a:solidFill>
                <a:effectLst/>
                <a:latin typeface="+mn-lt"/>
                <a:ea typeface="+mn-ea"/>
                <a:cs typeface="+mn-cs"/>
              </a:rPr>
              <a:t>alli</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Luego</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seleccionan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español</a:t>
            </a:r>
            <a:r>
              <a:rPr lang="en-US" sz="1200" b="0" i="0" u="none" strike="noStrike" kern="1200" dirty="0">
                <a:solidFill>
                  <a:schemeClr val="tx1"/>
                </a:solidFill>
                <a:effectLst/>
                <a:latin typeface="+mn-lt"/>
                <a:ea typeface="+mn-ea"/>
                <a:cs typeface="+mn-cs"/>
              </a:rPr>
              <a:t>, y </a:t>
            </a:r>
            <a:r>
              <a:rPr lang="en-US" sz="1200" b="0" i="0" u="none" strike="noStrike" kern="1200" dirty="0" err="1">
                <a:solidFill>
                  <a:schemeClr val="tx1"/>
                </a:solidFill>
                <a:effectLst/>
                <a:latin typeface="+mn-lt"/>
                <a:ea typeface="+mn-ea"/>
                <a:cs typeface="+mn-cs"/>
              </a:rPr>
              <a:t>opriman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donde</a:t>
            </a:r>
            <a:r>
              <a:rPr lang="en-US" sz="1200" b="0" i="0" u="none" strike="noStrike" kern="1200" dirty="0">
                <a:solidFill>
                  <a:schemeClr val="tx1"/>
                </a:solidFill>
                <a:effectLst/>
                <a:latin typeface="+mn-lt"/>
                <a:ea typeface="+mn-ea"/>
                <a:cs typeface="+mn-cs"/>
              </a:rPr>
              <a:t> dice "mute original audio". </a:t>
            </a:r>
            <a:r>
              <a:rPr lang="en-US" sz="1200" b="0" i="0" u="none" strike="noStrike" kern="1200" dirty="0" err="1">
                <a:solidFill>
                  <a:schemeClr val="tx1"/>
                </a:solidFill>
                <a:effectLst/>
                <a:latin typeface="+mn-lt"/>
                <a:ea typeface="+mn-ea"/>
                <a:cs typeface="+mn-cs"/>
              </a:rPr>
              <a:t>Esto</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último</a:t>
            </a:r>
            <a:r>
              <a:rPr lang="en-US" sz="1200" b="0" i="0" u="none" strike="noStrike" kern="1200" dirty="0">
                <a:solidFill>
                  <a:schemeClr val="tx1"/>
                </a:solidFill>
                <a:effectLst/>
                <a:latin typeface="+mn-lt"/>
                <a:ea typeface="+mn-ea"/>
                <a:cs typeface="+mn-cs"/>
              </a:rPr>
              <a:t> filtra </a:t>
            </a:r>
            <a:r>
              <a:rPr lang="en-US" sz="1200" b="0" i="0" u="none" strike="noStrike" kern="1200" dirty="0" err="1">
                <a:solidFill>
                  <a:schemeClr val="tx1"/>
                </a:solidFill>
                <a:effectLst/>
                <a:latin typeface="+mn-lt"/>
                <a:ea typeface="+mn-ea"/>
                <a:cs typeface="+mn-cs"/>
              </a:rPr>
              <a:t>completamente</a:t>
            </a:r>
            <a:r>
              <a:rPr lang="en-US" sz="1200" b="0" i="0" u="none" strike="noStrike" kern="1200" dirty="0">
                <a:solidFill>
                  <a:schemeClr val="tx1"/>
                </a:solidFill>
                <a:effectLst/>
                <a:latin typeface="+mn-lt"/>
                <a:ea typeface="+mn-ea"/>
                <a:cs typeface="+mn-cs"/>
              </a:rPr>
              <a:t> la </a:t>
            </a:r>
            <a:r>
              <a:rPr lang="en-US" sz="1200" b="0" i="0" u="none" strike="noStrike" kern="1200" dirty="0" err="1">
                <a:solidFill>
                  <a:schemeClr val="tx1"/>
                </a:solidFill>
                <a:effectLst/>
                <a:latin typeface="+mn-lt"/>
                <a:ea typeface="+mn-ea"/>
                <a:cs typeface="+mn-cs"/>
              </a:rPr>
              <a:t>presentación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en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inglés</a:t>
            </a:r>
            <a:r>
              <a:rPr lang="en-US" sz="1200" b="0" i="0" u="none" strike="noStrike" kern="1200" dirty="0">
                <a:solidFill>
                  <a:schemeClr val="tx1"/>
                </a:solidFill>
                <a:effectLst/>
                <a:latin typeface="+mn-lt"/>
                <a:ea typeface="+mn-ea"/>
                <a:cs typeface="+mn-cs"/>
              </a:rPr>
              <a:t> para que </a:t>
            </a:r>
            <a:r>
              <a:rPr lang="en-US" sz="1200" b="0" i="0" u="none" strike="noStrike" kern="1200" dirty="0" err="1">
                <a:solidFill>
                  <a:schemeClr val="tx1"/>
                </a:solidFill>
                <a:effectLst/>
                <a:latin typeface="+mn-lt"/>
                <a:ea typeface="+mn-ea"/>
                <a:cs typeface="+mn-cs"/>
              </a:rPr>
              <a:t>puedan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escuchar</a:t>
            </a:r>
            <a:r>
              <a:rPr lang="en-US" sz="1200" b="0" i="0" u="none" strike="noStrike" kern="1200" dirty="0">
                <a:solidFill>
                  <a:schemeClr val="tx1"/>
                </a:solidFill>
                <a:effectLst/>
                <a:latin typeface="+mn-lt"/>
                <a:ea typeface="+mn-ea"/>
                <a:cs typeface="+mn-cs"/>
              </a:rPr>
              <a:t> con </a:t>
            </a:r>
            <a:r>
              <a:rPr lang="en-US" sz="1200" b="0" i="0" u="none" strike="noStrike" kern="1200" dirty="0" err="1">
                <a:solidFill>
                  <a:schemeClr val="tx1"/>
                </a:solidFill>
                <a:effectLst/>
                <a:latin typeface="+mn-lt"/>
                <a:ea typeface="+mn-ea"/>
                <a:cs typeface="+mn-cs"/>
              </a:rPr>
              <a:t>claridad</a:t>
            </a:r>
            <a:r>
              <a:rPr lang="en-US" sz="1200" b="0" i="0" u="none" strike="noStrike" kern="1200" dirty="0">
                <a:solidFill>
                  <a:schemeClr val="tx1"/>
                </a:solidFill>
                <a:effectLst/>
                <a:latin typeface="+mn-lt"/>
                <a:ea typeface="+mn-ea"/>
                <a:cs typeface="+mn-cs"/>
              </a:rPr>
              <a:t> a XXXXXX</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Using ASL- we will pin the interpreter on our side, but you can do that:</a:t>
            </a:r>
          </a:p>
          <a:p>
            <a:pPr marL="171450" indent="-171450" defTabSz="685800">
              <a:spcBef>
                <a:spcPts val="750"/>
              </a:spcBef>
            </a:pPr>
            <a:r>
              <a:rPr lang="en-US" sz="1200" dirty="0">
                <a:solidFill>
                  <a:prstClr val="black"/>
                </a:solidFill>
              </a:rPr>
              <a:t>To pin the interpreter, h</a:t>
            </a:r>
            <a:r>
              <a:rPr lang="en-US" sz="1200" dirty="0">
                <a:solidFill>
                  <a:prstClr val="black"/>
                </a:solidFill>
                <a:latin typeface="+mn-lt"/>
              </a:rPr>
              <a:t>over over the video of the participant you want to pin and click ...You will see three little dots over the person you would like to pin.</a:t>
            </a:r>
          </a:p>
          <a:p>
            <a:pPr marL="171450" indent="-171450" defTabSz="685800">
              <a:spcBef>
                <a:spcPts val="750"/>
              </a:spcBef>
            </a:pPr>
            <a:r>
              <a:rPr lang="en-US" sz="1200" dirty="0">
                <a:solidFill>
                  <a:prstClr val="black"/>
                </a:solidFill>
                <a:latin typeface="+mn-lt"/>
              </a:rPr>
              <a:t>From the menu, click Pin.</a:t>
            </a:r>
            <a:endParaRPr lang="en-US" sz="1600" dirty="0">
              <a:solidFill>
                <a:prstClr val="black"/>
              </a:solidFill>
              <a:latin typeface="+mn-lt"/>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8650972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E98AB8-2154-9441-8C41-B1339B7683EB}" type="slidenum">
              <a:rPr lang="en-US" smtClean="0"/>
              <a:t>30</a:t>
            </a:fld>
            <a:endParaRPr lang="en-US" dirty="0"/>
          </a:p>
        </p:txBody>
      </p:sp>
    </p:spTree>
    <p:extLst>
      <p:ext uri="{BB962C8B-B14F-4D97-AF65-F5344CB8AC3E}">
        <p14:creationId xmlns:p14="http://schemas.microsoft.com/office/powerpoint/2010/main" val="20563658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E98AB8-2154-9441-8C41-B1339B7683EB}" type="slidenum">
              <a:rPr lang="en-US" smtClean="0"/>
              <a:t>33</a:t>
            </a:fld>
            <a:endParaRPr lang="en-US" dirty="0"/>
          </a:p>
        </p:txBody>
      </p:sp>
    </p:spTree>
    <p:extLst>
      <p:ext uri="{BB962C8B-B14F-4D97-AF65-F5344CB8AC3E}">
        <p14:creationId xmlns:p14="http://schemas.microsoft.com/office/powerpoint/2010/main" val="1853463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E98AB8-2154-9441-8C41-B1339B7683EB}" type="slidenum">
              <a:rPr lang="en-US" smtClean="0"/>
              <a:t>34</a:t>
            </a:fld>
            <a:endParaRPr lang="en-US" dirty="0"/>
          </a:p>
        </p:txBody>
      </p:sp>
    </p:spTree>
    <p:extLst>
      <p:ext uri="{BB962C8B-B14F-4D97-AF65-F5344CB8AC3E}">
        <p14:creationId xmlns:p14="http://schemas.microsoft.com/office/powerpoint/2010/main" val="22535922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E98AB8-2154-9441-8C41-B1339B7683EB}" type="slidenum">
              <a:rPr lang="en-US" smtClean="0"/>
              <a:t>37</a:t>
            </a:fld>
            <a:endParaRPr lang="en-US" dirty="0"/>
          </a:p>
        </p:txBody>
      </p:sp>
    </p:spTree>
    <p:extLst>
      <p:ext uri="{BB962C8B-B14F-4D97-AF65-F5344CB8AC3E}">
        <p14:creationId xmlns:p14="http://schemas.microsoft.com/office/powerpoint/2010/main" val="13209516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E98AB8-2154-9441-8C41-B1339B7683EB}" type="slidenum">
              <a:rPr lang="en-US" smtClean="0"/>
              <a:t>38</a:t>
            </a:fld>
            <a:endParaRPr lang="en-US" dirty="0"/>
          </a:p>
        </p:txBody>
      </p:sp>
    </p:spTree>
    <p:extLst>
      <p:ext uri="{BB962C8B-B14F-4D97-AF65-F5344CB8AC3E}">
        <p14:creationId xmlns:p14="http://schemas.microsoft.com/office/powerpoint/2010/main" val="42706346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E98AB8-2154-9441-8C41-B1339B7683EB}" type="slidenum">
              <a:rPr lang="en-US" smtClean="0"/>
              <a:t>41</a:t>
            </a:fld>
            <a:endParaRPr lang="en-US" dirty="0"/>
          </a:p>
        </p:txBody>
      </p:sp>
    </p:spTree>
    <p:extLst>
      <p:ext uri="{BB962C8B-B14F-4D97-AF65-F5344CB8AC3E}">
        <p14:creationId xmlns:p14="http://schemas.microsoft.com/office/powerpoint/2010/main" val="40753445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E98AB8-2154-9441-8C41-B1339B7683EB}" type="slidenum">
              <a:rPr lang="en-US" smtClean="0"/>
              <a:t>47</a:t>
            </a:fld>
            <a:endParaRPr lang="en-US" dirty="0"/>
          </a:p>
        </p:txBody>
      </p:sp>
    </p:spTree>
    <p:extLst>
      <p:ext uri="{BB962C8B-B14F-4D97-AF65-F5344CB8AC3E}">
        <p14:creationId xmlns:p14="http://schemas.microsoft.com/office/powerpoint/2010/main" val="28310087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E98AB8-2154-9441-8C41-B1339B7683EB}" type="slidenum">
              <a:rPr lang="en-US" smtClean="0"/>
              <a:t>48</a:t>
            </a:fld>
            <a:endParaRPr lang="en-US" dirty="0"/>
          </a:p>
        </p:txBody>
      </p:sp>
    </p:spTree>
    <p:extLst>
      <p:ext uri="{BB962C8B-B14F-4D97-AF65-F5344CB8AC3E}">
        <p14:creationId xmlns:p14="http://schemas.microsoft.com/office/powerpoint/2010/main" val="20437773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E98AB8-2154-9441-8C41-B1339B7683EB}" type="slidenum">
              <a:rPr lang="en-US" smtClean="0"/>
              <a:t>49</a:t>
            </a:fld>
            <a:endParaRPr lang="en-US" dirty="0"/>
          </a:p>
        </p:txBody>
      </p:sp>
    </p:spTree>
    <p:extLst>
      <p:ext uri="{BB962C8B-B14F-4D97-AF65-F5344CB8AC3E}">
        <p14:creationId xmlns:p14="http://schemas.microsoft.com/office/powerpoint/2010/main" val="14335425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E98AB8-2154-9441-8C41-B1339B7683EB}" type="slidenum">
              <a:rPr lang="en-US" smtClean="0"/>
              <a:t>50</a:t>
            </a:fld>
            <a:endParaRPr lang="en-US" dirty="0"/>
          </a:p>
        </p:txBody>
      </p:sp>
    </p:spTree>
    <p:extLst>
      <p:ext uri="{BB962C8B-B14F-4D97-AF65-F5344CB8AC3E}">
        <p14:creationId xmlns:p14="http://schemas.microsoft.com/office/powerpoint/2010/main" val="3699823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E98AB8-2154-9441-8C41-B1339B7683EB}" type="slidenum">
              <a:rPr lang="en-US" smtClean="0"/>
              <a:t>11</a:t>
            </a:fld>
            <a:endParaRPr lang="en-US" dirty="0"/>
          </a:p>
        </p:txBody>
      </p:sp>
    </p:spTree>
    <p:extLst>
      <p:ext uri="{BB962C8B-B14F-4D97-AF65-F5344CB8AC3E}">
        <p14:creationId xmlns:p14="http://schemas.microsoft.com/office/powerpoint/2010/main" val="139471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E98AB8-2154-9441-8C41-B1339B7683EB}" type="slidenum">
              <a:rPr lang="en-US" smtClean="0"/>
              <a:t>53</a:t>
            </a:fld>
            <a:endParaRPr lang="en-US" dirty="0"/>
          </a:p>
        </p:txBody>
      </p:sp>
    </p:spTree>
    <p:extLst>
      <p:ext uri="{BB962C8B-B14F-4D97-AF65-F5344CB8AC3E}">
        <p14:creationId xmlns:p14="http://schemas.microsoft.com/office/powerpoint/2010/main" val="15359034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E98AB8-2154-9441-8C41-B1339B7683EB}" type="slidenum">
              <a:rPr lang="en-US" smtClean="0"/>
              <a:t>54</a:t>
            </a:fld>
            <a:endParaRPr lang="en-US" dirty="0"/>
          </a:p>
        </p:txBody>
      </p:sp>
    </p:spTree>
    <p:extLst>
      <p:ext uri="{BB962C8B-B14F-4D97-AF65-F5344CB8AC3E}">
        <p14:creationId xmlns:p14="http://schemas.microsoft.com/office/powerpoint/2010/main" val="33418350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E98AB8-2154-9441-8C41-B1339B7683EB}" type="slidenum">
              <a:rPr lang="en-US" smtClean="0"/>
              <a:t>55</a:t>
            </a:fld>
            <a:endParaRPr lang="en-US" dirty="0"/>
          </a:p>
        </p:txBody>
      </p:sp>
    </p:spTree>
    <p:extLst>
      <p:ext uri="{BB962C8B-B14F-4D97-AF65-F5344CB8AC3E}">
        <p14:creationId xmlns:p14="http://schemas.microsoft.com/office/powerpoint/2010/main" val="19230878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FE08EB-A8F9-4F53-BC4A-2771C6BD1A46}" type="slidenum">
              <a:rPr lang="en-US" smtClean="0"/>
              <a:t>57</a:t>
            </a:fld>
            <a:endParaRPr lang="en-US"/>
          </a:p>
        </p:txBody>
      </p:sp>
    </p:spTree>
    <p:extLst>
      <p:ext uri="{BB962C8B-B14F-4D97-AF65-F5344CB8AC3E}">
        <p14:creationId xmlns:p14="http://schemas.microsoft.com/office/powerpoint/2010/main" val="2129817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E98AB8-2154-9441-8C41-B1339B7683EB}" type="slidenum">
              <a:rPr lang="en-US" smtClean="0"/>
              <a:t>12</a:t>
            </a:fld>
            <a:endParaRPr lang="en-US" dirty="0"/>
          </a:p>
        </p:txBody>
      </p:sp>
    </p:spTree>
    <p:extLst>
      <p:ext uri="{BB962C8B-B14F-4D97-AF65-F5344CB8AC3E}">
        <p14:creationId xmlns:p14="http://schemas.microsoft.com/office/powerpoint/2010/main" val="3694486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E98AB8-2154-9441-8C41-B1339B7683EB}" type="slidenum">
              <a:rPr lang="en-US" smtClean="0"/>
              <a:t>13</a:t>
            </a:fld>
            <a:endParaRPr lang="en-US" dirty="0"/>
          </a:p>
        </p:txBody>
      </p:sp>
    </p:spTree>
    <p:extLst>
      <p:ext uri="{BB962C8B-B14F-4D97-AF65-F5344CB8AC3E}">
        <p14:creationId xmlns:p14="http://schemas.microsoft.com/office/powerpoint/2010/main" val="1002250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E98AB8-2154-9441-8C41-B1339B7683EB}" type="slidenum">
              <a:rPr lang="en-US" smtClean="0"/>
              <a:t>14</a:t>
            </a:fld>
            <a:endParaRPr lang="en-US" dirty="0"/>
          </a:p>
        </p:txBody>
      </p:sp>
    </p:spTree>
    <p:extLst>
      <p:ext uri="{BB962C8B-B14F-4D97-AF65-F5344CB8AC3E}">
        <p14:creationId xmlns:p14="http://schemas.microsoft.com/office/powerpoint/2010/main" val="2943013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E98AB8-2154-9441-8C41-B1339B7683EB}" type="slidenum">
              <a:rPr lang="en-US" smtClean="0"/>
              <a:t>15</a:t>
            </a:fld>
            <a:endParaRPr lang="en-US" dirty="0"/>
          </a:p>
        </p:txBody>
      </p:sp>
    </p:spTree>
    <p:extLst>
      <p:ext uri="{BB962C8B-B14F-4D97-AF65-F5344CB8AC3E}">
        <p14:creationId xmlns:p14="http://schemas.microsoft.com/office/powerpoint/2010/main" val="1285804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E98AB8-2154-9441-8C41-B1339B7683EB}" type="slidenum">
              <a:rPr lang="en-US" smtClean="0"/>
              <a:t>16</a:t>
            </a:fld>
            <a:endParaRPr lang="en-US" dirty="0"/>
          </a:p>
        </p:txBody>
      </p:sp>
    </p:spTree>
    <p:extLst>
      <p:ext uri="{BB962C8B-B14F-4D97-AF65-F5344CB8AC3E}">
        <p14:creationId xmlns:p14="http://schemas.microsoft.com/office/powerpoint/2010/main" val="2792293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E98AB8-2154-9441-8C41-B1339B7683EB}" type="slidenum">
              <a:rPr lang="en-US" smtClean="0"/>
              <a:t>17</a:t>
            </a:fld>
            <a:endParaRPr lang="en-US" dirty="0"/>
          </a:p>
        </p:txBody>
      </p:sp>
    </p:spTree>
    <p:extLst>
      <p:ext uri="{BB962C8B-B14F-4D97-AF65-F5344CB8AC3E}">
        <p14:creationId xmlns:p14="http://schemas.microsoft.com/office/powerpoint/2010/main" val="3346043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a:xfrm>
            <a:off x="573741" y="6122894"/>
            <a:ext cx="2133600" cy="259317"/>
          </a:xfrm>
        </p:spPr>
        <p:txBody>
          <a:bodyPr/>
          <a:lstStyle/>
          <a:p>
            <a:fld id="{7E2B9D37-C6AF-48C8-A21F-6A475A5EF94D}" type="datetime1">
              <a:rPr lang="en-US" smtClean="0"/>
              <a:t>5/4/2023</a:t>
            </a:fld>
            <a:endParaRPr lang="en-US" dirty="0"/>
          </a:p>
        </p:txBody>
      </p:sp>
      <p:sp>
        <p:nvSpPr>
          <p:cNvPr id="5" name="Footer Placeholder 4"/>
          <p:cNvSpPr>
            <a:spLocks noGrp="1"/>
          </p:cNvSpPr>
          <p:nvPr>
            <p:ph type="ftr" sz="quarter" idx="11"/>
          </p:nvPr>
        </p:nvSpPr>
        <p:spPr>
          <a:xfrm>
            <a:off x="5638800" y="6122894"/>
            <a:ext cx="2895600" cy="257810"/>
          </a:xfrm>
        </p:spPr>
        <p:txBody>
          <a:bodyPr/>
          <a:lstStyle/>
          <a:p>
            <a:endParaRPr lang="en-US" dirty="0"/>
          </a:p>
        </p:txBody>
      </p:sp>
      <p:sp>
        <p:nvSpPr>
          <p:cNvPr id="6" name="Slide Number Placeholder 5"/>
          <p:cNvSpPr>
            <a:spLocks noGrp="1"/>
          </p:cNvSpPr>
          <p:nvPr>
            <p:ph type="sldNum" sz="quarter" idx="12"/>
          </p:nvPr>
        </p:nvSpPr>
        <p:spPr>
          <a:xfrm>
            <a:off x="4191000" y="6122894"/>
            <a:ext cx="762000" cy="271463"/>
          </a:xfrm>
        </p:spPr>
        <p:txBody>
          <a:bodyPr/>
          <a:lstStyle>
            <a:lvl1pPr>
              <a:defRPr>
                <a:solidFill>
                  <a:schemeClr val="tx1"/>
                </a:solidFill>
              </a:defRPr>
            </a:lvl1pPr>
          </a:lstStyle>
          <a:p>
            <a:fld id="{55ADE183-8E68-2F4D-8BDF-6BCCFF36C9A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964790-DAB8-4C05-B80C-314F9F65C4F8}" type="datetime1">
              <a:rPr lang="en-US" smtClean="0"/>
              <a:t>5/4/2023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ADE183-8E68-2F4D-8BDF-6BCCFF36C9AF}" type="slidenum">
              <a:rPr lang="en-US" smtClean="0"/>
              <a:t>‹#›</a:t>
            </a:fld>
            <a:endParaRPr lang="en-US" dirty="0"/>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US" dirty="0"/>
              <a:t>Drag picture to placeholder or click icon to add</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US"/>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a:t>Click to edit Master text styles</a:t>
            </a:r>
          </a:p>
        </p:txBody>
      </p:sp>
      <p:sp>
        <p:nvSpPr>
          <p:cNvPr id="5" name="Date Placeholder 4"/>
          <p:cNvSpPr>
            <a:spLocks noGrp="1"/>
          </p:cNvSpPr>
          <p:nvPr>
            <p:ph type="dt" sz="half" idx="10"/>
          </p:nvPr>
        </p:nvSpPr>
        <p:spPr/>
        <p:txBody>
          <a:bodyPr/>
          <a:lstStyle/>
          <a:p>
            <a:fld id="{6B3C78BE-215D-4D3D-B083-3F0556D36D67}" type="datetime1">
              <a:rPr lang="en-US" smtClean="0"/>
              <a:t>5/4/2023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ADE183-8E68-2F4D-8BDF-6BCCFF36C9AF}"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US"/>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a:t>Click to edit Master text styles</a:t>
            </a:r>
          </a:p>
        </p:txBody>
      </p:sp>
      <p:sp>
        <p:nvSpPr>
          <p:cNvPr id="5" name="Date Placeholder 4"/>
          <p:cNvSpPr>
            <a:spLocks noGrp="1"/>
          </p:cNvSpPr>
          <p:nvPr>
            <p:ph type="dt" sz="half" idx="10"/>
          </p:nvPr>
        </p:nvSpPr>
        <p:spPr/>
        <p:txBody>
          <a:bodyPr/>
          <a:lstStyle/>
          <a:p>
            <a:fld id="{032610C0-C7FA-4BC6-BDD2-7FBC35B31695}" type="datetime1">
              <a:rPr lang="en-US" smtClean="0"/>
              <a:t>5/4/2023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55ADE183-8E68-2F4D-8BDF-6BCCFF36C9AF}"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gr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E7CDF8B2-77C7-4D5D-AEC1-8F6A73B177B4}" type="datetime1">
              <a:rPr lang="en-US" smtClean="0"/>
              <a:t>5/4/2023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5ADE183-8E68-2F4D-8BDF-6BCCFF36C9AF}"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US"/>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9BE7CF72-1CCB-4542-968E-D35BABF3EC21}" type="datetime1">
              <a:rPr lang="en-US" smtClean="0"/>
              <a:t>5/4/2023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ADE183-8E68-2F4D-8BDF-6BCCFF36C9AF}" type="slidenum">
              <a:rPr lang="en-US" smtClean="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0A8D5-4BA4-E0CC-6EF8-9C9292AC4F0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2BEBF65-11EE-7307-E01B-BA1E4A77CAB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7D275C6-7348-1E81-CDC6-5897564496AE}"/>
              </a:ext>
            </a:extLst>
          </p:cNvPr>
          <p:cNvSpPr>
            <a:spLocks noGrp="1"/>
          </p:cNvSpPr>
          <p:nvPr>
            <p:ph type="dt" sz="half" idx="10"/>
          </p:nvPr>
        </p:nvSpPr>
        <p:spPr/>
        <p:txBody>
          <a:bodyPr/>
          <a:lstStyle/>
          <a:p>
            <a:fld id="{47B050BC-CBE4-446E-8BEA-C4A52DBB9ABD}" type="datetime4">
              <a:rPr lang="en-US" smtClean="0"/>
              <a:t>May 4, 2023</a:t>
            </a:fld>
            <a:endParaRPr lang="en-US"/>
          </a:p>
        </p:txBody>
      </p:sp>
      <p:sp>
        <p:nvSpPr>
          <p:cNvPr id="5" name="Footer Placeholder 4">
            <a:extLst>
              <a:ext uri="{FF2B5EF4-FFF2-40B4-BE49-F238E27FC236}">
                <a16:creationId xmlns:a16="http://schemas.microsoft.com/office/drawing/2014/main" id="{0136FA9F-79B2-B501-C29C-FD4FD5CF91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5AB6-CB31-ED18-DC82-87B0AB6D4D7F}"/>
              </a:ext>
            </a:extLst>
          </p:cNvPr>
          <p:cNvSpPr>
            <a:spLocks noGrp="1"/>
          </p:cNvSpPr>
          <p:nvPr>
            <p:ph type="sldNum" sz="quarter" idx="12"/>
          </p:nvPr>
        </p:nvSpPr>
        <p:spPr/>
        <p:txBody>
          <a:bodyPr/>
          <a:lstStyle/>
          <a:p>
            <a:fld id="{F90EA011-92C4-41D9-82B9-BF8E62DAE0D2}" type="slidenum">
              <a:rPr lang="en-US" smtClean="0"/>
              <a:pPr/>
              <a:t>‹#›</a:t>
            </a:fld>
            <a:endParaRPr lang="en-US"/>
          </a:p>
        </p:txBody>
      </p:sp>
    </p:spTree>
    <p:extLst>
      <p:ext uri="{BB962C8B-B14F-4D97-AF65-F5344CB8AC3E}">
        <p14:creationId xmlns:p14="http://schemas.microsoft.com/office/powerpoint/2010/main" val="1281017529"/>
      </p:ext>
    </p:extLst>
  </p:cSld>
  <p:clrMapOvr>
    <a:masterClrMapping/>
  </p:clrMapOvr>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01F2D-08DC-2EA7-0180-154C0F702C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AF8BC4-5C1A-A830-C998-7E6F27183E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477B58-950F-3D1D-7DD3-F8693C466B28}"/>
              </a:ext>
            </a:extLst>
          </p:cNvPr>
          <p:cNvSpPr>
            <a:spLocks noGrp="1"/>
          </p:cNvSpPr>
          <p:nvPr>
            <p:ph type="dt" sz="half" idx="10"/>
          </p:nvPr>
        </p:nvSpPr>
        <p:spPr/>
        <p:txBody>
          <a:bodyPr/>
          <a:lstStyle/>
          <a:p>
            <a:fld id="{C8D1CE2D-9B34-43A1-A331-901E72B7FAE5}" type="datetimeFigureOut">
              <a:rPr lang="en-US" smtClean="0"/>
              <a:t>5/4/2023</a:t>
            </a:fld>
            <a:endParaRPr lang="en-US"/>
          </a:p>
        </p:txBody>
      </p:sp>
      <p:sp>
        <p:nvSpPr>
          <p:cNvPr id="5" name="Footer Placeholder 4">
            <a:extLst>
              <a:ext uri="{FF2B5EF4-FFF2-40B4-BE49-F238E27FC236}">
                <a16:creationId xmlns:a16="http://schemas.microsoft.com/office/drawing/2014/main" id="{AAFCDFF2-BB05-4834-22A8-30A1509A4A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CFBA14-73DB-84B4-97B5-2C813CAB217D}"/>
              </a:ext>
            </a:extLst>
          </p:cNvPr>
          <p:cNvSpPr>
            <a:spLocks noGrp="1"/>
          </p:cNvSpPr>
          <p:nvPr>
            <p:ph type="sldNum" sz="quarter" idx="12"/>
          </p:nvPr>
        </p:nvSpPr>
        <p:spPr/>
        <p:txBody>
          <a:bodyPr/>
          <a:lstStyle/>
          <a:p>
            <a:fld id="{5A7DBBCE-B637-4BED-9891-2CD104F8AED8}" type="slidenum">
              <a:rPr lang="en-US" smtClean="0"/>
              <a:t>‹#›</a:t>
            </a:fld>
            <a:endParaRPr lang="en-US"/>
          </a:p>
        </p:txBody>
      </p:sp>
    </p:spTree>
    <p:extLst>
      <p:ext uri="{BB962C8B-B14F-4D97-AF65-F5344CB8AC3E}">
        <p14:creationId xmlns:p14="http://schemas.microsoft.com/office/powerpoint/2010/main" val="5187465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1D14D-9C18-49C5-9A36-15E0F99B667E}"/>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D210FFF-C4CE-9C8E-5860-D893F567CDE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6EF8C3-495A-6A0B-5743-AD754D0DEA34}"/>
              </a:ext>
            </a:extLst>
          </p:cNvPr>
          <p:cNvSpPr>
            <a:spLocks noGrp="1"/>
          </p:cNvSpPr>
          <p:nvPr>
            <p:ph type="dt" sz="half" idx="10"/>
          </p:nvPr>
        </p:nvSpPr>
        <p:spPr/>
        <p:txBody>
          <a:bodyPr/>
          <a:lstStyle/>
          <a:p>
            <a:fld id="{47B050BC-CBE4-446E-8BEA-C4A52DBB9ABD}" type="datetime4">
              <a:rPr lang="en-US" smtClean="0"/>
              <a:t>May 4, 2023</a:t>
            </a:fld>
            <a:endParaRPr lang="en-US"/>
          </a:p>
        </p:txBody>
      </p:sp>
      <p:sp>
        <p:nvSpPr>
          <p:cNvPr id="5" name="Footer Placeholder 4">
            <a:extLst>
              <a:ext uri="{FF2B5EF4-FFF2-40B4-BE49-F238E27FC236}">
                <a16:creationId xmlns:a16="http://schemas.microsoft.com/office/drawing/2014/main" id="{3451A2C7-D24C-5A74-8E67-06E848C6D8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78BEE7-3B71-3192-677A-3DBBBD438311}"/>
              </a:ext>
            </a:extLst>
          </p:cNvPr>
          <p:cNvSpPr>
            <a:spLocks noGrp="1"/>
          </p:cNvSpPr>
          <p:nvPr>
            <p:ph type="sldNum" sz="quarter" idx="12"/>
          </p:nvPr>
        </p:nvSpPr>
        <p:spPr/>
        <p:txBody>
          <a:bodyPr/>
          <a:lstStyle/>
          <a:p>
            <a:fld id="{F90EA011-92C4-41D9-82B9-BF8E62DAE0D2}" type="slidenum">
              <a:rPr lang="en-US" smtClean="0"/>
              <a:pPr/>
              <a:t>‹#›</a:t>
            </a:fld>
            <a:endParaRPr lang="en-US"/>
          </a:p>
        </p:txBody>
      </p:sp>
    </p:spTree>
    <p:extLst>
      <p:ext uri="{BB962C8B-B14F-4D97-AF65-F5344CB8AC3E}">
        <p14:creationId xmlns:p14="http://schemas.microsoft.com/office/powerpoint/2010/main" val="877969949"/>
      </p:ext>
    </p:extLst>
  </p:cSld>
  <p:clrMapOvr>
    <a:masterClrMapping/>
  </p:clrMapOvr>
  <p:hf hdr="0" ftr="0"/>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10CAF-49FD-E91C-F990-5610BCDB57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E1C321-6EEB-1E57-356A-1143951BE3EB}"/>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FF564D-3598-FF13-5A75-E30AD902D36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88B2EC-C71C-55F1-E679-A503C1C581C0}"/>
              </a:ext>
            </a:extLst>
          </p:cNvPr>
          <p:cNvSpPr>
            <a:spLocks noGrp="1"/>
          </p:cNvSpPr>
          <p:nvPr>
            <p:ph type="dt" sz="half" idx="10"/>
          </p:nvPr>
        </p:nvSpPr>
        <p:spPr/>
        <p:txBody>
          <a:bodyPr/>
          <a:lstStyle/>
          <a:p>
            <a:fld id="{C8D1CE2D-9B34-43A1-A331-901E72B7FAE5}" type="datetimeFigureOut">
              <a:rPr lang="en-US" smtClean="0"/>
              <a:t>5/4/2023</a:t>
            </a:fld>
            <a:endParaRPr lang="en-US"/>
          </a:p>
        </p:txBody>
      </p:sp>
      <p:sp>
        <p:nvSpPr>
          <p:cNvPr id="6" name="Footer Placeholder 5">
            <a:extLst>
              <a:ext uri="{FF2B5EF4-FFF2-40B4-BE49-F238E27FC236}">
                <a16:creationId xmlns:a16="http://schemas.microsoft.com/office/drawing/2014/main" id="{2B6B7FF6-463B-2936-574E-FB58FF7A58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219110-2790-BEBB-3D13-A03ED45F6636}"/>
              </a:ext>
            </a:extLst>
          </p:cNvPr>
          <p:cNvSpPr>
            <a:spLocks noGrp="1"/>
          </p:cNvSpPr>
          <p:nvPr>
            <p:ph type="sldNum" sz="quarter" idx="12"/>
          </p:nvPr>
        </p:nvSpPr>
        <p:spPr/>
        <p:txBody>
          <a:bodyPr/>
          <a:lstStyle/>
          <a:p>
            <a:fld id="{5A7DBBCE-B637-4BED-9891-2CD104F8AED8}" type="slidenum">
              <a:rPr lang="en-US" smtClean="0"/>
              <a:t>‹#›</a:t>
            </a:fld>
            <a:endParaRPr lang="en-US"/>
          </a:p>
        </p:txBody>
      </p:sp>
    </p:spTree>
    <p:extLst>
      <p:ext uri="{BB962C8B-B14F-4D97-AF65-F5344CB8AC3E}">
        <p14:creationId xmlns:p14="http://schemas.microsoft.com/office/powerpoint/2010/main" val="26984354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1F7CC-B04A-F266-4AF4-029936AA9AFC}"/>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532E7C-0DAC-22E6-B5A5-C9F9FE72C54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2512C98-F2BF-D0CC-C91D-847F22E50E6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FD1F49-39B0-8E6B-35E4-9D6246F52DC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892ABB0-2C0D-7CDB-87AC-2B9F9CD47241}"/>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4EDC8D-2114-B13C-3DFC-EC9DFF88AB39}"/>
              </a:ext>
            </a:extLst>
          </p:cNvPr>
          <p:cNvSpPr>
            <a:spLocks noGrp="1"/>
          </p:cNvSpPr>
          <p:nvPr>
            <p:ph type="dt" sz="half" idx="10"/>
          </p:nvPr>
        </p:nvSpPr>
        <p:spPr/>
        <p:txBody>
          <a:bodyPr/>
          <a:lstStyle/>
          <a:p>
            <a:fld id="{6EEFCAB9-C65E-43D3-87B7-C103F7396C22}" type="datetime4">
              <a:rPr lang="en-US" smtClean="0"/>
              <a:pPr/>
              <a:t>May 4, 2023</a:t>
            </a:fld>
            <a:endParaRPr lang="en-US" dirty="0"/>
          </a:p>
        </p:txBody>
      </p:sp>
      <p:sp>
        <p:nvSpPr>
          <p:cNvPr id="8" name="Footer Placeholder 7">
            <a:extLst>
              <a:ext uri="{FF2B5EF4-FFF2-40B4-BE49-F238E27FC236}">
                <a16:creationId xmlns:a16="http://schemas.microsoft.com/office/drawing/2014/main" id="{034AE4E9-1071-023B-121D-D0033BE351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A44599-7B12-6B19-EA6C-E0032BFEDF73}"/>
              </a:ext>
            </a:extLst>
          </p:cNvPr>
          <p:cNvSpPr>
            <a:spLocks noGrp="1"/>
          </p:cNvSpPr>
          <p:nvPr>
            <p:ph type="sldNum" sz="quarter" idx="12"/>
          </p:nvPr>
        </p:nvSpPr>
        <p:spPr/>
        <p:txBody>
          <a:bodyPr/>
          <a:lstStyle/>
          <a:p>
            <a:fld id="{F90EA011-92C4-41D9-82B9-BF8E62DAE0D2}" type="slidenum">
              <a:rPr lang="en-US" smtClean="0"/>
              <a:pPr/>
              <a:t>‹#›</a:t>
            </a:fld>
            <a:endParaRPr lang="en-US" dirty="0"/>
          </a:p>
        </p:txBody>
      </p:sp>
      <p:pic>
        <p:nvPicPr>
          <p:cNvPr id="10" name="Picture 4">
            <a:extLst>
              <a:ext uri="{FF2B5EF4-FFF2-40B4-BE49-F238E27FC236}">
                <a16:creationId xmlns:a16="http://schemas.microsoft.com/office/drawing/2014/main" id="{E883B874-7277-9EAF-5AB2-0AFA33FE6C5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91000" y="6376987"/>
            <a:ext cx="1014004"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4391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gr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47B947D5-B9C7-4C8A-A457-46C0A7138262}" type="datetime1">
              <a:rPr lang="en-US" smtClean="0"/>
              <a:t>5/4/2023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5ADE183-8E68-2F4D-8BDF-6BCCFF36C9AF}"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6F9E2-E883-6D98-A03C-F0FFBAE70A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7E9336-474A-12EB-055F-B9C998E2C38D}"/>
              </a:ext>
            </a:extLst>
          </p:cNvPr>
          <p:cNvSpPr>
            <a:spLocks noGrp="1"/>
          </p:cNvSpPr>
          <p:nvPr>
            <p:ph type="dt" sz="half" idx="10"/>
          </p:nvPr>
        </p:nvSpPr>
        <p:spPr/>
        <p:txBody>
          <a:bodyPr/>
          <a:lstStyle/>
          <a:p>
            <a:fld id="{20BD9609-DE3D-4C1C-97B2-196BE7B027D9}" type="datetime4">
              <a:rPr lang="en-US" smtClean="0"/>
              <a:t>May 4, 2023</a:t>
            </a:fld>
            <a:endParaRPr lang="en-US"/>
          </a:p>
        </p:txBody>
      </p:sp>
      <p:sp>
        <p:nvSpPr>
          <p:cNvPr id="4" name="Footer Placeholder 3">
            <a:extLst>
              <a:ext uri="{FF2B5EF4-FFF2-40B4-BE49-F238E27FC236}">
                <a16:creationId xmlns:a16="http://schemas.microsoft.com/office/drawing/2014/main" id="{CFC1F74D-899F-0A35-0562-CA2DCE6C27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612AE1-7CC5-D765-2EB8-88633E0636C1}"/>
              </a:ext>
            </a:extLst>
          </p:cNvPr>
          <p:cNvSpPr>
            <a:spLocks noGrp="1"/>
          </p:cNvSpPr>
          <p:nvPr>
            <p:ph type="sldNum" sz="quarter" idx="12"/>
          </p:nvPr>
        </p:nvSpPr>
        <p:spPr/>
        <p:txBody>
          <a:bodyPr/>
          <a:lstStyle/>
          <a:p>
            <a:fld id="{F90EA011-92C4-41D9-82B9-BF8E62DAE0D2}" type="slidenum">
              <a:rPr lang="en-US" smtClean="0"/>
              <a:t>‹#›</a:t>
            </a:fld>
            <a:endParaRPr lang="en-US"/>
          </a:p>
        </p:txBody>
      </p:sp>
    </p:spTree>
    <p:extLst>
      <p:ext uri="{BB962C8B-B14F-4D97-AF65-F5344CB8AC3E}">
        <p14:creationId xmlns:p14="http://schemas.microsoft.com/office/powerpoint/2010/main" val="14115163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07BADE-731D-D377-DAD6-8F21BC6AA179}"/>
              </a:ext>
            </a:extLst>
          </p:cNvPr>
          <p:cNvSpPr>
            <a:spLocks noGrp="1"/>
          </p:cNvSpPr>
          <p:nvPr>
            <p:ph type="dt" sz="half" idx="10"/>
          </p:nvPr>
        </p:nvSpPr>
        <p:spPr/>
        <p:txBody>
          <a:bodyPr/>
          <a:lstStyle/>
          <a:p>
            <a:fld id="{5E61DB09-4806-4330-80F9-DB3D0F356652}" type="datetime4">
              <a:rPr lang="en-US" smtClean="0"/>
              <a:t>May 4, 2023</a:t>
            </a:fld>
            <a:endParaRPr lang="en-US"/>
          </a:p>
        </p:txBody>
      </p:sp>
      <p:sp>
        <p:nvSpPr>
          <p:cNvPr id="3" name="Footer Placeholder 2">
            <a:extLst>
              <a:ext uri="{FF2B5EF4-FFF2-40B4-BE49-F238E27FC236}">
                <a16:creationId xmlns:a16="http://schemas.microsoft.com/office/drawing/2014/main" id="{D335C23D-A2F2-82E8-9D50-FFEBAB79DF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E91F9A-CA6A-1919-A45E-50835EF1912A}"/>
              </a:ext>
            </a:extLst>
          </p:cNvPr>
          <p:cNvSpPr>
            <a:spLocks noGrp="1"/>
          </p:cNvSpPr>
          <p:nvPr>
            <p:ph type="sldNum" sz="quarter" idx="12"/>
          </p:nvPr>
        </p:nvSpPr>
        <p:spPr/>
        <p:txBody>
          <a:bodyPr/>
          <a:lstStyle/>
          <a:p>
            <a:fld id="{5A7DBBCE-B637-4BED-9891-2CD104F8AED8}" type="slidenum">
              <a:rPr lang="en-US" smtClean="0"/>
              <a:t>‹#›</a:t>
            </a:fld>
            <a:endParaRPr lang="en-US"/>
          </a:p>
        </p:txBody>
      </p:sp>
      <p:pic>
        <p:nvPicPr>
          <p:cNvPr id="5" name="Picture 4">
            <a:extLst>
              <a:ext uri="{FF2B5EF4-FFF2-40B4-BE49-F238E27FC236}">
                <a16:creationId xmlns:a16="http://schemas.microsoft.com/office/drawing/2014/main" id="{55A82EAB-636C-1DA9-B8EA-B3CBB90C7EC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91000" y="6376987"/>
            <a:ext cx="1014004"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a:extLst>
              <a:ext uri="{FF2B5EF4-FFF2-40B4-BE49-F238E27FC236}">
                <a16:creationId xmlns:a16="http://schemas.microsoft.com/office/drawing/2014/main" id="{7171D127-4B88-7C2F-C246-911C4877BD07}"/>
              </a:ext>
            </a:extLst>
          </p:cNvPr>
          <p:cNvSpPr txBox="1">
            <a:spLocks/>
          </p:cNvSpPr>
          <p:nvPr userDrawn="1"/>
        </p:nvSpPr>
        <p:spPr>
          <a:xfrm>
            <a:off x="6934200" y="646747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90EA011-92C4-41D9-82B9-BF8E62DAE0D2}" type="slidenum">
              <a:rPr lang="en-US" smtClean="0"/>
              <a:pPr/>
              <a:t>‹#›</a:t>
            </a:fld>
            <a:endParaRPr lang="en-US" dirty="0"/>
          </a:p>
        </p:txBody>
      </p:sp>
    </p:spTree>
    <p:extLst>
      <p:ext uri="{BB962C8B-B14F-4D97-AF65-F5344CB8AC3E}">
        <p14:creationId xmlns:p14="http://schemas.microsoft.com/office/powerpoint/2010/main" val="39745087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2920D-B794-8409-0B88-E76F387CCE5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EFA2C31-4F3B-5F16-376F-351E3DF218A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EA7F0D-67F7-AF65-FD2E-E8982E8121F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ED40736-3F73-0A6C-0417-E0832ABCBE6E}"/>
              </a:ext>
            </a:extLst>
          </p:cNvPr>
          <p:cNvSpPr>
            <a:spLocks noGrp="1"/>
          </p:cNvSpPr>
          <p:nvPr>
            <p:ph type="dt" sz="half" idx="10"/>
          </p:nvPr>
        </p:nvSpPr>
        <p:spPr/>
        <p:txBody>
          <a:bodyPr/>
          <a:lstStyle/>
          <a:p>
            <a:fld id="{697CF516-89B2-443C-BAF5-03D8B060BE56}" type="datetime4">
              <a:rPr lang="en-US" smtClean="0"/>
              <a:t>May 4, 2023</a:t>
            </a:fld>
            <a:endParaRPr lang="en-US"/>
          </a:p>
        </p:txBody>
      </p:sp>
      <p:sp>
        <p:nvSpPr>
          <p:cNvPr id="6" name="Footer Placeholder 5">
            <a:extLst>
              <a:ext uri="{FF2B5EF4-FFF2-40B4-BE49-F238E27FC236}">
                <a16:creationId xmlns:a16="http://schemas.microsoft.com/office/drawing/2014/main" id="{23035F9C-0E2C-898C-77D5-42AD2C109D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6DEE0E-7D0B-DA33-13A3-E78B4750EB01}"/>
              </a:ext>
            </a:extLst>
          </p:cNvPr>
          <p:cNvSpPr>
            <a:spLocks noGrp="1"/>
          </p:cNvSpPr>
          <p:nvPr>
            <p:ph type="sldNum" sz="quarter" idx="12"/>
          </p:nvPr>
        </p:nvSpPr>
        <p:spPr/>
        <p:txBody>
          <a:bodyPr/>
          <a:lstStyle/>
          <a:p>
            <a:fld id="{F90EA011-92C4-41D9-82B9-BF8E62DAE0D2}" type="slidenum">
              <a:rPr lang="en-US" smtClean="0"/>
              <a:t>‹#›</a:t>
            </a:fld>
            <a:endParaRPr lang="en-US"/>
          </a:p>
        </p:txBody>
      </p:sp>
      <p:pic>
        <p:nvPicPr>
          <p:cNvPr id="8" name="Picture 4">
            <a:extLst>
              <a:ext uri="{FF2B5EF4-FFF2-40B4-BE49-F238E27FC236}">
                <a16:creationId xmlns:a16="http://schemas.microsoft.com/office/drawing/2014/main" id="{DF59EDDE-DC21-4914-D167-C8615EC7184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91000" y="6376987"/>
            <a:ext cx="1014004"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43643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D4855-2CEF-EFD4-FAA6-075F317D882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A80B25F-8D75-2E3C-217E-AD53A750163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B9353B67-C5B4-18F0-A384-DEC6F2C1E9A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1827B09-F831-17DA-A54C-1CC8D04CC96E}"/>
              </a:ext>
            </a:extLst>
          </p:cNvPr>
          <p:cNvSpPr>
            <a:spLocks noGrp="1"/>
          </p:cNvSpPr>
          <p:nvPr>
            <p:ph type="dt" sz="half" idx="10"/>
          </p:nvPr>
        </p:nvSpPr>
        <p:spPr/>
        <p:txBody>
          <a:bodyPr/>
          <a:lstStyle/>
          <a:p>
            <a:fld id="{893E09D6-C57C-4C95-9000-ECF36C62C90F}" type="datetime4">
              <a:rPr lang="en-US" smtClean="0"/>
              <a:pPr/>
              <a:t>May 4, 2023</a:t>
            </a:fld>
            <a:endParaRPr lang="en-US"/>
          </a:p>
        </p:txBody>
      </p:sp>
      <p:sp>
        <p:nvSpPr>
          <p:cNvPr id="6" name="Footer Placeholder 5">
            <a:extLst>
              <a:ext uri="{FF2B5EF4-FFF2-40B4-BE49-F238E27FC236}">
                <a16:creationId xmlns:a16="http://schemas.microsoft.com/office/drawing/2014/main" id="{58BEC1A2-4E9D-A010-ACB7-42D027C2C9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3EC37A-1FFB-C1C6-CBB3-0ECC8EDE214D}"/>
              </a:ext>
            </a:extLst>
          </p:cNvPr>
          <p:cNvSpPr>
            <a:spLocks noGrp="1"/>
          </p:cNvSpPr>
          <p:nvPr>
            <p:ph type="sldNum" sz="quarter" idx="12"/>
          </p:nvPr>
        </p:nvSpPr>
        <p:spPr/>
        <p:txBody>
          <a:bodyPr/>
          <a:lstStyle/>
          <a:p>
            <a:fld id="{F90EA011-92C4-41D9-82B9-BF8E62DAE0D2}" type="slidenum">
              <a:rPr lang="en-US" smtClean="0"/>
              <a:pPr/>
              <a:t>‹#›</a:t>
            </a:fld>
            <a:endParaRPr lang="en-US" dirty="0"/>
          </a:p>
        </p:txBody>
      </p:sp>
      <p:pic>
        <p:nvPicPr>
          <p:cNvPr id="8" name="Picture 4">
            <a:extLst>
              <a:ext uri="{FF2B5EF4-FFF2-40B4-BE49-F238E27FC236}">
                <a16:creationId xmlns:a16="http://schemas.microsoft.com/office/drawing/2014/main" id="{D3F07A77-4DAF-9F18-966B-A939C9A7B61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91000" y="6376987"/>
            <a:ext cx="1014004"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60692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584F6-5DAA-77C5-7AB4-BC46C2066E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1934D7-B531-A33D-B1B6-C635C2B9DB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E76DC2-E136-4FC4-EDFE-A4BD6C695A2D}"/>
              </a:ext>
            </a:extLst>
          </p:cNvPr>
          <p:cNvSpPr>
            <a:spLocks noGrp="1"/>
          </p:cNvSpPr>
          <p:nvPr>
            <p:ph type="dt" sz="half" idx="10"/>
          </p:nvPr>
        </p:nvSpPr>
        <p:spPr/>
        <p:txBody>
          <a:bodyPr/>
          <a:lstStyle/>
          <a:p>
            <a:fld id="{EAB34044-BFEB-4874-A437-277F64495F12}" type="datetime4">
              <a:rPr lang="en-US" smtClean="0"/>
              <a:t>May 4, 2023</a:t>
            </a:fld>
            <a:endParaRPr lang="en-US"/>
          </a:p>
        </p:txBody>
      </p:sp>
      <p:sp>
        <p:nvSpPr>
          <p:cNvPr id="5" name="Footer Placeholder 4">
            <a:extLst>
              <a:ext uri="{FF2B5EF4-FFF2-40B4-BE49-F238E27FC236}">
                <a16:creationId xmlns:a16="http://schemas.microsoft.com/office/drawing/2014/main" id="{159936DD-BC78-4850-A79D-A19BB87CB37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75594B7-CB27-1FD1-471A-8700F86FDB35}"/>
              </a:ext>
            </a:extLst>
          </p:cNvPr>
          <p:cNvSpPr>
            <a:spLocks noGrp="1"/>
          </p:cNvSpPr>
          <p:nvPr>
            <p:ph type="sldNum" sz="quarter" idx="12"/>
          </p:nvPr>
        </p:nvSpPr>
        <p:spPr/>
        <p:txBody>
          <a:bodyPr/>
          <a:lstStyle/>
          <a:p>
            <a:fld id="{F90EA011-92C4-41D9-82B9-BF8E62DAE0D2}" type="slidenum">
              <a:rPr lang="en-US" smtClean="0"/>
              <a:pPr/>
              <a:t>‹#›</a:t>
            </a:fld>
            <a:endParaRPr lang="en-US" dirty="0"/>
          </a:p>
        </p:txBody>
      </p:sp>
      <p:pic>
        <p:nvPicPr>
          <p:cNvPr id="7" name="Picture 4">
            <a:extLst>
              <a:ext uri="{FF2B5EF4-FFF2-40B4-BE49-F238E27FC236}">
                <a16:creationId xmlns:a16="http://schemas.microsoft.com/office/drawing/2014/main" id="{CD6D2471-75EA-452C-08C1-7BBF4E338C9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91000" y="6376987"/>
            <a:ext cx="1014004"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82749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ADE94A-5509-FCFA-E99D-896E51EADB0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F9D7B62-ED51-9A68-4FE1-E2DF04313211}"/>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BEFBEE-8B22-6CEC-7AEF-0A51F6137520}"/>
              </a:ext>
            </a:extLst>
          </p:cNvPr>
          <p:cNvSpPr>
            <a:spLocks noGrp="1"/>
          </p:cNvSpPr>
          <p:nvPr>
            <p:ph type="dt" sz="half" idx="10"/>
          </p:nvPr>
        </p:nvSpPr>
        <p:spPr/>
        <p:txBody>
          <a:bodyPr/>
          <a:lstStyle/>
          <a:p>
            <a:fld id="{BE12A678-458A-43FD-B6C3-AF68D8B6CAE2}" type="datetime4">
              <a:rPr lang="en-US" smtClean="0"/>
              <a:pPr/>
              <a:t>May 4, 2023</a:t>
            </a:fld>
            <a:endParaRPr lang="en-US"/>
          </a:p>
        </p:txBody>
      </p:sp>
      <p:sp>
        <p:nvSpPr>
          <p:cNvPr id="5" name="Footer Placeholder 4">
            <a:extLst>
              <a:ext uri="{FF2B5EF4-FFF2-40B4-BE49-F238E27FC236}">
                <a16:creationId xmlns:a16="http://schemas.microsoft.com/office/drawing/2014/main" id="{50911EC6-2E2B-F0AE-7B96-799DB64535A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CEBA74-58C5-2624-30DE-6B1F69590B68}"/>
              </a:ext>
            </a:extLst>
          </p:cNvPr>
          <p:cNvSpPr>
            <a:spLocks noGrp="1"/>
          </p:cNvSpPr>
          <p:nvPr>
            <p:ph type="sldNum" sz="quarter" idx="12"/>
          </p:nvPr>
        </p:nvSpPr>
        <p:spPr/>
        <p:txBody>
          <a:bodyPr/>
          <a:lstStyle/>
          <a:p>
            <a:fld id="{5A7DBBCE-B637-4BED-9891-2CD104F8AED8}" type="slidenum">
              <a:rPr lang="en-US" smtClean="0"/>
              <a:t>‹#›</a:t>
            </a:fld>
            <a:endParaRPr lang="en-US"/>
          </a:p>
        </p:txBody>
      </p:sp>
      <p:pic>
        <p:nvPicPr>
          <p:cNvPr id="7" name="Picture 4">
            <a:extLst>
              <a:ext uri="{FF2B5EF4-FFF2-40B4-BE49-F238E27FC236}">
                <a16:creationId xmlns:a16="http://schemas.microsoft.com/office/drawing/2014/main" id="{7DE44063-67D5-A3E5-9DC3-9137360E7613}"/>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19575" y="6376987"/>
            <a:ext cx="1014004"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5">
            <a:extLst>
              <a:ext uri="{FF2B5EF4-FFF2-40B4-BE49-F238E27FC236}">
                <a16:creationId xmlns:a16="http://schemas.microsoft.com/office/drawing/2014/main" id="{4337064F-23AB-4B6B-DAE1-C716FF642344}"/>
              </a:ext>
            </a:extLst>
          </p:cNvPr>
          <p:cNvSpPr txBox="1">
            <a:spLocks/>
          </p:cNvSpPr>
          <p:nvPr userDrawn="1"/>
        </p:nvSpPr>
        <p:spPr>
          <a:xfrm>
            <a:off x="6934200" y="646747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90EA011-92C4-41D9-82B9-BF8E62DAE0D2}" type="slidenum">
              <a:rPr lang="en-US" smtClean="0"/>
              <a:pPr/>
              <a:t>‹#›</a:t>
            </a:fld>
            <a:endParaRPr lang="en-US" dirty="0"/>
          </a:p>
        </p:txBody>
      </p:sp>
    </p:spTree>
    <p:extLst>
      <p:ext uri="{BB962C8B-B14F-4D97-AF65-F5344CB8AC3E}">
        <p14:creationId xmlns:p14="http://schemas.microsoft.com/office/powerpoint/2010/main" val="36579175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787955"/>
            <a:ext cx="8382000" cy="4667250"/>
          </a:xfrm>
        </p:spPr>
        <p:txBody>
          <a:bodyPr/>
          <a:lstStyle>
            <a:lvl1pPr marL="0" indent="0">
              <a:buNone/>
              <a:defRPr>
                <a:latin typeface="Candara" panose="020E0502030303020204" pitchFamily="34" charset="0"/>
                <a:cs typeface="Arial" panose="020B0604020202020204" pitchFamily="34" charset="0"/>
              </a:defRPr>
            </a:lvl1pPr>
            <a:lvl2pPr marL="914400" indent="-457200">
              <a:buFont typeface="Wingdings" panose="05000000000000000000" pitchFamily="2" charset="2"/>
              <a:buChar char="§"/>
              <a:defRPr>
                <a:latin typeface="Candara" panose="020E0502030303020204" pitchFamily="34" charset="0"/>
                <a:cs typeface="Arial" panose="020B0604020202020204" pitchFamily="34" charset="0"/>
              </a:defRPr>
            </a:lvl2pPr>
            <a:lvl3pPr marL="1143000" indent="-228600">
              <a:buFont typeface="Wingdings" panose="05000000000000000000" pitchFamily="2" charset="2"/>
              <a:buChar char="q"/>
              <a:defRPr>
                <a:latin typeface="Candara" panose="020E0502030303020204" pitchFamily="34" charset="0"/>
                <a:cs typeface="Arial" panose="020B0604020202020204" pitchFamily="34" charset="0"/>
              </a:defRPr>
            </a:lvl3pPr>
            <a:lvl4pPr>
              <a:defRPr>
                <a:latin typeface="Candara" panose="020E0502030303020204" pitchFamily="34" charset="0"/>
                <a:cs typeface="Arial" panose="020B0604020202020204" pitchFamily="34" charset="0"/>
              </a:defRPr>
            </a:lvl4pPr>
            <a:lvl5pPr>
              <a:defRPr>
                <a:latin typeface="Candara" panose="020E0502030303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a:extLst>
              <a:ext uri="{FF2B5EF4-FFF2-40B4-BE49-F238E27FC236}">
                <a16:creationId xmlns:a16="http://schemas.microsoft.com/office/drawing/2014/main" id="{B1D566A3-8B31-4F61-9E36-FB94E47AEC0C}"/>
              </a:ext>
            </a:extLst>
          </p:cNvPr>
          <p:cNvSpPr>
            <a:spLocks noGrp="1"/>
          </p:cNvSpPr>
          <p:nvPr>
            <p:ph type="title"/>
          </p:nvPr>
        </p:nvSpPr>
        <p:spPr/>
        <p:txBody>
          <a:bodyPr/>
          <a:lstStyle/>
          <a:p>
            <a:r>
              <a:rPr lang="en-US" dirty="0"/>
              <a:t>Click to edit Master title style</a:t>
            </a:r>
          </a:p>
        </p:txBody>
      </p:sp>
      <p:sp>
        <p:nvSpPr>
          <p:cNvPr id="9" name="Slide Number Placeholder 5">
            <a:extLst>
              <a:ext uri="{FF2B5EF4-FFF2-40B4-BE49-F238E27FC236}">
                <a16:creationId xmlns:a16="http://schemas.microsoft.com/office/drawing/2014/main" id="{09E5628C-544E-498F-B674-B7A3F83E5072}"/>
              </a:ext>
            </a:extLst>
          </p:cNvPr>
          <p:cNvSpPr>
            <a:spLocks noGrp="1"/>
          </p:cNvSpPr>
          <p:nvPr>
            <p:ph type="sldNum" sz="quarter" idx="12"/>
          </p:nvPr>
        </p:nvSpPr>
        <p:spPr>
          <a:xfrm>
            <a:off x="7010400" y="6445140"/>
            <a:ext cx="2057400" cy="365125"/>
          </a:xfrm>
        </p:spPr>
        <p:txBody>
          <a:bodyPr/>
          <a:lstStyle>
            <a:lvl1pPr>
              <a:defRPr>
                <a:latin typeface="Candara" panose="020E0502030303020204" pitchFamily="34" charset="0"/>
              </a:defRPr>
            </a:lvl1pPr>
          </a:lstStyle>
          <a:p>
            <a:fld id="{A297CB40-D9BE-4CE6-A22F-5A7D8FBE1E51}" type="slidenum">
              <a:rPr lang="en-US" smtClean="0"/>
              <a:pPr/>
              <a:t>‹#›</a:t>
            </a:fld>
            <a:endParaRPr lang="en-US" dirty="0"/>
          </a:p>
        </p:txBody>
      </p:sp>
      <p:sp>
        <p:nvSpPr>
          <p:cNvPr id="2" name="Date Placeholder 3">
            <a:extLst>
              <a:ext uri="{FF2B5EF4-FFF2-40B4-BE49-F238E27FC236}">
                <a16:creationId xmlns:a16="http://schemas.microsoft.com/office/drawing/2014/main" id="{C45B4DEF-F646-E72E-421C-5A8773C42C4A}"/>
              </a:ext>
            </a:extLst>
          </p:cNvPr>
          <p:cNvSpPr>
            <a:spLocks noGrp="1"/>
          </p:cNvSpPr>
          <p:nvPr>
            <p:ph type="dt" sz="half" idx="2"/>
          </p:nvPr>
        </p:nvSpPr>
        <p:spPr>
          <a:xfrm>
            <a:off x="-76200" y="6505184"/>
            <a:ext cx="1676400" cy="315911"/>
          </a:xfrm>
          <a:prstGeom prst="rect">
            <a:avLst/>
          </a:prstGeom>
        </p:spPr>
        <p:txBody>
          <a:bodyPr/>
          <a:lstStyle>
            <a:lvl1pPr algn="ctr">
              <a:defRPr sz="1100">
                <a:latin typeface="Candara" panose="020E0502030303020204" pitchFamily="34" charset="0"/>
              </a:defRPr>
            </a:lvl1pPr>
          </a:lstStyle>
          <a:p>
            <a:fld id="{AB94EC22-29EE-46E1-9C74-2F0D775390A5}" type="datetime4">
              <a:rPr lang="en-US" smtClean="0"/>
              <a:pPr/>
              <a:t>May 4, 2023</a:t>
            </a:fld>
            <a:endParaRPr lang="en-US" dirty="0"/>
          </a:p>
        </p:txBody>
      </p:sp>
    </p:spTree>
    <p:extLst>
      <p:ext uri="{BB962C8B-B14F-4D97-AF65-F5344CB8AC3E}">
        <p14:creationId xmlns:p14="http://schemas.microsoft.com/office/powerpoint/2010/main" val="339591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fld id="{338EB61B-BB68-420F-A631-F8FCF51018C3}" type="datetime1">
              <a:rPr lang="en-US" smtClean="0"/>
              <a:t>5/4/2023</a:t>
            </a:fld>
            <a:endParaRPr lang="en-US" dirty="0"/>
          </a:p>
        </p:txBody>
      </p:sp>
      <p:sp>
        <p:nvSpPr>
          <p:cNvPr id="5" name="Footer Placeholder 4"/>
          <p:cNvSpPr>
            <a:spLocks noGrp="1"/>
          </p:cNvSpPr>
          <p:nvPr>
            <p:ph type="ftr" sz="quarter" idx="11"/>
          </p:nvPr>
        </p:nvSpPr>
        <p:spPr>
          <a:xfrm>
            <a:off x="5638800" y="6124401"/>
            <a:ext cx="2895600" cy="257810"/>
          </a:xfrm>
        </p:spPr>
        <p:txBody>
          <a:bodyPr/>
          <a:lstStyle/>
          <a:p>
            <a:endParaRPr lang="en-US" dirty="0"/>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US" dirty="0"/>
              <a:t>Drag picture to placeholder or click icon to add</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en-US"/>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73AC87-5A4B-49CA-8B4E-C7C7D336C8E3}" type="datetime1">
              <a:rPr lang="en-US" smtClean="0"/>
              <a:t>5/4/2023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5ADE183-8E68-2F4D-8BDF-6BCCFF36C9A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gr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7FEE866C-DCBD-4B2D-96B0-D75C90BAED36}" type="datetime1">
              <a:rPr lang="en-US" smtClean="0"/>
              <a:t>5/4/2023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ADE183-8E68-2F4D-8BDF-6BCCFF36C9AF}"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D4597EE4-B6EF-46AC-8AD0-F0EF09A771B3}" type="datetime1">
              <a:rPr lang="en-US" smtClean="0"/>
              <a:t>5/4/2023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5ADE183-8E68-2F4D-8BDF-6BCCFF36C9AF}"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gr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BB97362-4A58-4A7C-8CD1-96B6F14D4661}" type="datetime1">
              <a:rPr lang="en-US" smtClean="0"/>
              <a:t>5/4/2023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55ADE183-8E68-2F4D-8BDF-6BCCFF36C9A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F2963E27-8BE7-4D57-B060-5519BE63E1B2}" type="datetime1">
              <a:rPr lang="en-US" smtClean="0"/>
              <a:t>5/4/2023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55ADE183-8E68-2F4D-8BDF-6BCCFF36C9A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US"/>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a:t>Click to edit Master text styles</a:t>
            </a:r>
          </a:p>
        </p:txBody>
      </p:sp>
      <p:sp>
        <p:nvSpPr>
          <p:cNvPr id="5" name="Date Placeholder 4"/>
          <p:cNvSpPr>
            <a:spLocks noGrp="1"/>
          </p:cNvSpPr>
          <p:nvPr>
            <p:ph type="dt" sz="half" idx="10"/>
          </p:nvPr>
        </p:nvSpPr>
        <p:spPr/>
        <p:txBody>
          <a:bodyPr/>
          <a:lstStyle/>
          <a:p>
            <a:fld id="{5CDD6D16-9F6A-4786-98EF-B71B480E993E}" type="datetime1">
              <a:rPr lang="en-US" smtClean="0"/>
              <a:t>5/4/2023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ADE183-8E68-2F4D-8BDF-6BCCFF36C9AF}"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DBDECCD0-2054-4ADF-98E1-DD56623CB20B}" type="datetime1">
              <a:rPr lang="en-US" smtClean="0"/>
              <a:t>5/4/2023</a:t>
            </a:fld>
            <a:endParaRPr lang="en-US" dirty="0"/>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dirty="0"/>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55ADE183-8E68-2F4D-8BDF-6BCCFF36C9AF}"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Lst>
  <p:hf hdr="0" ftr="0" dt="0"/>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93B109-0B68-2E19-E156-F4EBBED3E14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8542CF-E427-8067-FE17-A862F942EF7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8594B0-8677-1564-389D-8CF88702B1E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BDECCD0-2054-4ADF-98E1-DD56623CB20B}" type="datetime1">
              <a:rPr lang="en-US" smtClean="0"/>
              <a:t>5/4/2023</a:t>
            </a:fld>
            <a:endParaRPr lang="en-US" dirty="0"/>
          </a:p>
        </p:txBody>
      </p:sp>
      <p:sp>
        <p:nvSpPr>
          <p:cNvPr id="5" name="Footer Placeholder 4">
            <a:extLst>
              <a:ext uri="{FF2B5EF4-FFF2-40B4-BE49-F238E27FC236}">
                <a16:creationId xmlns:a16="http://schemas.microsoft.com/office/drawing/2014/main" id="{615CC179-ABCB-C634-827E-97215BCF977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9ADF197-9DF0-0A80-9E29-C71A4EE4FEF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5ADE183-8E68-2F4D-8BDF-6BCCFF36C9AF}" type="slidenum">
              <a:rPr lang="en-US" smtClean="0"/>
              <a:t>‹#›</a:t>
            </a:fld>
            <a:endParaRPr lang="en-US" dirty="0"/>
          </a:p>
        </p:txBody>
      </p:sp>
    </p:spTree>
    <p:extLst>
      <p:ext uri="{BB962C8B-B14F-4D97-AF65-F5344CB8AC3E}">
        <p14:creationId xmlns:p14="http://schemas.microsoft.com/office/powerpoint/2010/main" val="741519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mailto:cadre@directionservice.org" TargetMode="External"/><Relationship Id="rId2" Type="http://schemas.openxmlformats.org/officeDocument/2006/relationships/hyperlink" Target="http://www.cadreworks.org/" TargetMode="External"/><Relationship Id="rId1" Type="http://schemas.openxmlformats.org/officeDocument/2006/relationships/slideLayout" Target="../slideLayouts/slideLayout20.xml"/><Relationship Id="rId4" Type="http://schemas.openxmlformats.org/officeDocument/2006/relationships/hyperlink" Target="http://www.cadreworks.org/subscribe-cadre-caucus-e-newsletter"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3" Type="http://schemas.openxmlformats.org/officeDocument/2006/relationships/hyperlink" Target="https://www.surveymonkey.com/r/R2RK7LH" TargetMode="External"/><Relationship Id="rId2" Type="http://schemas.openxmlformats.org/officeDocument/2006/relationships/image" Target="../media/image12.png"/><Relationship Id="rId1" Type="http://schemas.openxmlformats.org/officeDocument/2006/relationships/slideLayout" Target="../slideLayouts/slideLayout16.xml"/><Relationship Id="rId4" Type="http://schemas.openxmlformats.org/officeDocument/2006/relationships/hyperlink" Target="https://www.surveymonkey.com/r/R93FSMH"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57EF912-89F7-44DF-BEF0-92AFF3A02DD4}"/>
              </a:ext>
              <a:ext uri="{C183D7F6-B498-43B3-948B-1728B52AA6E4}">
                <adec:decorative xmlns:adec="http://schemas.microsoft.com/office/drawing/2017/decorative" val="1"/>
              </a:ext>
            </a:extLst>
          </p:cNvPr>
          <p:cNvSpPr/>
          <p:nvPr/>
        </p:nvSpPr>
        <p:spPr>
          <a:xfrm>
            <a:off x="3523489" y="0"/>
            <a:ext cx="5620511"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id="{67D2A377-3268-48FE-8F64-954786040E81}"/>
              </a:ext>
              <a:ext uri="{C183D7F6-B498-43B3-948B-1728B52AA6E4}">
                <adec:decorative xmlns:adec="http://schemas.microsoft.com/office/drawing/2017/decorative" val="1"/>
              </a:ext>
            </a:extLst>
          </p:cNvPr>
          <p:cNvSpPr/>
          <p:nvPr/>
        </p:nvSpPr>
        <p:spPr>
          <a:xfrm>
            <a:off x="228600" y="6456277"/>
            <a:ext cx="990600" cy="2740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descr=" &#10;&#10;">
            <a:extLst>
              <a:ext uri="{FF2B5EF4-FFF2-40B4-BE49-F238E27FC236}">
                <a16:creationId xmlns:a16="http://schemas.microsoft.com/office/drawing/2014/main" id="{2D51B240-EDBC-4D6E-B6AA-7B2EADB8D714}"/>
              </a:ext>
            </a:extLst>
          </p:cNvPr>
          <p:cNvSpPr txBox="1">
            <a:spLocks noGrp="1"/>
          </p:cNvSpPr>
          <p:nvPr>
            <p:ph idx="1"/>
          </p:nvPr>
        </p:nvSpPr>
        <p:spPr>
          <a:xfrm>
            <a:off x="4200517" y="3843219"/>
            <a:ext cx="4552965" cy="2493877"/>
          </a:xfrm>
        </p:spPr>
        <p:txBody>
          <a:bodyPr>
            <a:normAutofit/>
          </a:bodyPr>
          <a:lstStyle/>
          <a:p>
            <a:pPr marL="0" indent="0" algn="ctr">
              <a:buNone/>
            </a:pPr>
            <a:r>
              <a:rPr lang="en-US" sz="3200" b="1" dirty="0">
                <a:solidFill>
                  <a:schemeClr val="bg1"/>
                </a:solidFill>
                <a:latin typeface="Candara" panose="020E0502030303020204" pitchFamily="34" charset="0"/>
              </a:rPr>
              <a:t>Art Cernosia</a:t>
            </a:r>
            <a:endParaRPr lang="en-US" sz="3600" dirty="0">
              <a:solidFill>
                <a:schemeClr val="bg1"/>
              </a:solidFill>
              <a:latin typeface="Candara" panose="020E0502030303020204" pitchFamily="34" charset="0"/>
            </a:endParaRPr>
          </a:p>
          <a:p>
            <a:pPr marL="0" indent="0" algn="ctr">
              <a:buNone/>
            </a:pPr>
            <a:r>
              <a:rPr lang="en-US" sz="1800" b="1" dirty="0">
                <a:solidFill>
                  <a:schemeClr val="bg1"/>
                </a:solidFill>
                <a:latin typeface="Candara" panose="020E0502030303020204" pitchFamily="34" charset="0"/>
              </a:rPr>
              <a:t> </a:t>
            </a:r>
          </a:p>
          <a:p>
            <a:pPr marL="0" indent="0" algn="ctr">
              <a:buNone/>
            </a:pPr>
            <a:endParaRPr lang="en-US" sz="1800" b="1" dirty="0">
              <a:solidFill>
                <a:schemeClr val="bg1"/>
              </a:solidFill>
              <a:latin typeface="Candara" panose="020E0502030303020204" pitchFamily="34" charset="0"/>
            </a:endParaRPr>
          </a:p>
          <a:p>
            <a:pPr marL="0" indent="0" algn="ctr">
              <a:buNone/>
            </a:pPr>
            <a:r>
              <a:rPr lang="en-US" sz="1600" dirty="0">
                <a:solidFill>
                  <a:schemeClr val="bg1"/>
                </a:solidFill>
                <a:latin typeface="Candara" panose="020E0502030303020204" pitchFamily="34" charset="0"/>
                <a:cs typeface="Arial" panose="020B0604020202020204" pitchFamily="34" charset="0"/>
              </a:rPr>
              <a:t>May 4, 2023</a:t>
            </a:r>
            <a:endParaRPr lang="en-US" sz="1425" dirty="0">
              <a:solidFill>
                <a:schemeClr val="bg1"/>
              </a:solidFill>
              <a:latin typeface="Candara" panose="020E0502030303020204" pitchFamily="34" charset="0"/>
              <a:cs typeface="Arial" panose="020B0604020202020204" pitchFamily="34" charset="0"/>
            </a:endParaRPr>
          </a:p>
          <a:p>
            <a:pPr marL="0" indent="0" algn="ctr">
              <a:buNone/>
            </a:pPr>
            <a:endParaRPr lang="en-US" sz="1800" dirty="0">
              <a:solidFill>
                <a:schemeClr val="bg1"/>
              </a:solidFill>
            </a:endParaRPr>
          </a:p>
          <a:p>
            <a:pPr algn="ctr"/>
            <a:endParaRPr lang="en-US" sz="1050" dirty="0">
              <a:solidFill>
                <a:schemeClr val="bg1"/>
              </a:solidFill>
              <a:cs typeface="Arial" panose="020B0604020202020204" pitchFamily="34" charset="0"/>
            </a:endParaRPr>
          </a:p>
        </p:txBody>
      </p:sp>
      <p:pic>
        <p:nvPicPr>
          <p:cNvPr id="10" name="Picture 9" descr=" CADRE Logo: The Center for Appropriate Dispute Resolution in Special Education">
            <a:extLst>
              <a:ext uri="{FF2B5EF4-FFF2-40B4-BE49-F238E27FC236}">
                <a16:creationId xmlns:a16="http://schemas.microsoft.com/office/drawing/2014/main" id="{4A342BFE-E42B-4E58-8EC4-3B882F6367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1981200"/>
            <a:ext cx="5890838" cy="2259602"/>
          </a:xfrm>
          <a:prstGeom prst="rect">
            <a:avLst/>
          </a:prstGeom>
        </p:spPr>
      </p:pic>
      <p:sp>
        <p:nvSpPr>
          <p:cNvPr id="9" name="Title 8">
            <a:extLst>
              <a:ext uri="{FF2B5EF4-FFF2-40B4-BE49-F238E27FC236}">
                <a16:creationId xmlns:a16="http://schemas.microsoft.com/office/drawing/2014/main" id="{9A7E215E-9457-AE99-67B8-6B27AF257AE3}"/>
              </a:ext>
            </a:extLst>
          </p:cNvPr>
          <p:cNvSpPr>
            <a:spLocks noGrp="1"/>
          </p:cNvSpPr>
          <p:nvPr>
            <p:ph type="title"/>
          </p:nvPr>
        </p:nvSpPr>
        <p:spPr>
          <a:xfrm>
            <a:off x="3980093" y="1687320"/>
            <a:ext cx="4773389" cy="1325563"/>
          </a:xfrm>
        </p:spPr>
        <p:txBody>
          <a:bodyPr>
            <a:normAutofit fontScale="90000"/>
          </a:bodyPr>
          <a:lstStyle/>
          <a:p>
            <a:pPr algn="ctr"/>
            <a:r>
              <a:rPr lang="en-US" sz="4400" b="1" dirty="0">
                <a:solidFill>
                  <a:schemeClr val="bg1"/>
                </a:solidFill>
                <a:effectLst>
                  <a:outerShdw blurRad="38100" dist="38100" dir="2700000" algn="tl">
                    <a:srgbClr val="000000">
                      <a:alpha val="43137"/>
                    </a:srgbClr>
                  </a:outerShdw>
                </a:effectLst>
                <a:latin typeface="Candara" panose="020E0502030303020204" pitchFamily="34" charset="0"/>
              </a:rPr>
              <a:t>Special Education Law Year in Review: </a:t>
            </a:r>
            <a:br>
              <a:rPr lang="en-US" sz="4400" b="1" dirty="0">
                <a:solidFill>
                  <a:schemeClr val="bg1"/>
                </a:solidFill>
                <a:effectLst>
                  <a:outerShdw blurRad="38100" dist="38100" dir="2700000" algn="tl">
                    <a:srgbClr val="000000">
                      <a:alpha val="43137"/>
                    </a:srgbClr>
                  </a:outerShdw>
                </a:effectLst>
                <a:latin typeface="Candara" panose="020E0502030303020204" pitchFamily="34" charset="0"/>
              </a:rPr>
            </a:br>
            <a:r>
              <a:rPr lang="en-US" sz="4400" b="1" dirty="0">
                <a:solidFill>
                  <a:schemeClr val="bg1"/>
                </a:solidFill>
                <a:effectLst>
                  <a:outerShdw blurRad="38100" dist="38100" dir="2700000" algn="tl">
                    <a:srgbClr val="000000">
                      <a:alpha val="43137"/>
                    </a:srgbClr>
                  </a:outerShdw>
                </a:effectLst>
                <a:latin typeface="Candara" panose="020E0502030303020204" pitchFamily="34" charset="0"/>
              </a:rPr>
              <a:t>Lessons Learned</a:t>
            </a:r>
            <a:br>
              <a:rPr lang="en-US" sz="4400" dirty="0">
                <a:solidFill>
                  <a:schemeClr val="bg1"/>
                </a:solidFill>
                <a:latin typeface="Candara" panose="020E0502030303020204" pitchFamily="34" charset="0"/>
              </a:rPr>
            </a:br>
            <a:endParaRPr lang="en-US" dirty="0"/>
          </a:p>
        </p:txBody>
      </p:sp>
    </p:spTree>
    <p:extLst>
      <p:ext uri="{BB962C8B-B14F-4D97-AF65-F5344CB8AC3E}">
        <p14:creationId xmlns:p14="http://schemas.microsoft.com/office/powerpoint/2010/main" val="3802444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Lesson Learned #2">
            <a:extLst>
              <a:ext uri="{FF2B5EF4-FFF2-40B4-BE49-F238E27FC236}">
                <a16:creationId xmlns:a16="http://schemas.microsoft.com/office/drawing/2014/main" id="{9FC7E9E0-545A-9E20-F137-F87E082FE36C}"/>
              </a:ext>
            </a:extLst>
          </p:cNvPr>
          <p:cNvSpPr>
            <a:spLocks noGrp="1"/>
          </p:cNvSpPr>
          <p:nvPr>
            <p:ph type="title"/>
          </p:nvPr>
        </p:nvSpPr>
        <p:spPr/>
        <p:txBody>
          <a:bodyPr/>
          <a:lstStyle/>
          <a:p>
            <a:r>
              <a:rPr lang="en-US" dirty="0"/>
              <a:t>Lesson Learned </a:t>
            </a:r>
            <a:r>
              <a:rPr lang="en-US" sz="100" dirty="0">
                <a:solidFill>
                  <a:schemeClr val="bg1"/>
                </a:solidFill>
              </a:rPr>
              <a:t>#2</a:t>
            </a:r>
          </a:p>
        </p:txBody>
      </p:sp>
      <p:sp>
        <p:nvSpPr>
          <p:cNvPr id="3" name="Content Placeholder 2">
            <a:extLst>
              <a:ext uri="{FF2B5EF4-FFF2-40B4-BE49-F238E27FC236}">
                <a16:creationId xmlns:a16="http://schemas.microsoft.com/office/drawing/2014/main" id="{38D9857C-C42A-F905-A42C-820136E50FF9}"/>
              </a:ext>
            </a:extLst>
          </p:cNvPr>
          <p:cNvSpPr>
            <a:spLocks noGrp="1"/>
          </p:cNvSpPr>
          <p:nvPr>
            <p:ph idx="1"/>
          </p:nvPr>
        </p:nvSpPr>
        <p:spPr>
          <a:xfrm>
            <a:off x="279400" y="1689100"/>
            <a:ext cx="8623300" cy="4826000"/>
          </a:xfrm>
        </p:spPr>
        <p:txBody>
          <a:bodyPr>
            <a:noAutofit/>
          </a:bodyPr>
          <a:lstStyle/>
          <a:p>
            <a:r>
              <a:rPr lang="en-US" sz="2200" dirty="0">
                <a:solidFill>
                  <a:schemeClr val="tx1"/>
                </a:solidFill>
                <a:ea typeface="Times New Roman" panose="02020603050405020304" pitchFamily="18" charset="0"/>
              </a:rPr>
              <a:t>When a student engages in serious misconduct or is hospitalized it is prudent for school officials to review all information, including parent input, to determine if there is reason to initiate a special education evaluation. </a:t>
            </a:r>
          </a:p>
          <a:p>
            <a:r>
              <a:rPr lang="en-US" sz="2200" dirty="0">
                <a:solidFill>
                  <a:schemeClr val="tx1"/>
                </a:solidFill>
                <a:ea typeface="Times New Roman" panose="02020603050405020304" pitchFamily="18" charset="0"/>
              </a:rPr>
              <a:t>Not all students on Section 504 plans require a special education evaluation. </a:t>
            </a:r>
            <a:endParaRPr lang="en-US" sz="2200" dirty="0">
              <a:solidFill>
                <a:schemeClr val="tx1"/>
              </a:solidFill>
              <a:effectLst/>
              <a:ea typeface="Times New Roman" panose="02020603050405020304" pitchFamily="18" charset="0"/>
            </a:endParaRPr>
          </a:p>
          <a:p>
            <a:r>
              <a:rPr lang="en-US" sz="2200" dirty="0">
                <a:solidFill>
                  <a:schemeClr val="tx1"/>
                </a:solidFill>
                <a:effectLst/>
                <a:ea typeface="Times New Roman" panose="02020603050405020304" pitchFamily="18" charset="0"/>
              </a:rPr>
              <a:t>“RTI” or a tiered intervention approach cannot be used to delay/deny a special education evaluation.</a:t>
            </a:r>
          </a:p>
          <a:p>
            <a:r>
              <a:rPr lang="en-US" sz="2200" dirty="0">
                <a:solidFill>
                  <a:schemeClr val="tx1"/>
                </a:solidFill>
              </a:rPr>
              <a:t>Important to document and communicate with parents the interventions provided the student with periodic progress reports. </a:t>
            </a:r>
          </a:p>
        </p:txBody>
      </p:sp>
      <p:sp>
        <p:nvSpPr>
          <p:cNvPr id="5" name="Slide Number Placeholder 4">
            <a:extLst>
              <a:ext uri="{FF2B5EF4-FFF2-40B4-BE49-F238E27FC236}">
                <a16:creationId xmlns:a16="http://schemas.microsoft.com/office/drawing/2014/main" id="{153AB5F3-2D63-4B3D-9EFB-4F0972C33D91}"/>
              </a:ext>
            </a:extLst>
          </p:cNvPr>
          <p:cNvSpPr>
            <a:spLocks noGrp="1"/>
          </p:cNvSpPr>
          <p:nvPr>
            <p:ph type="sldNum" sz="quarter" idx="12"/>
          </p:nvPr>
        </p:nvSpPr>
        <p:spPr/>
        <p:txBody>
          <a:bodyPr/>
          <a:lstStyle/>
          <a:p>
            <a:fld id="{55ADE183-8E68-2F4D-8BDF-6BCCFF36C9AF}" type="slidenum">
              <a:rPr lang="en-US" smtClean="0"/>
              <a:t>10</a:t>
            </a:fld>
            <a:endParaRPr lang="en-US" dirty="0"/>
          </a:p>
        </p:txBody>
      </p:sp>
    </p:spTree>
    <p:extLst>
      <p:ext uri="{BB962C8B-B14F-4D97-AF65-F5344CB8AC3E}">
        <p14:creationId xmlns:p14="http://schemas.microsoft.com/office/powerpoint/2010/main" val="4173764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DBD58-60A9-D454-A36F-5CDDD201FD74}"/>
              </a:ext>
            </a:extLst>
          </p:cNvPr>
          <p:cNvSpPr>
            <a:spLocks noGrp="1"/>
          </p:cNvSpPr>
          <p:nvPr>
            <p:ph type="title"/>
          </p:nvPr>
        </p:nvSpPr>
        <p:spPr>
          <a:xfrm>
            <a:off x="283334" y="244158"/>
            <a:ext cx="8551571" cy="1339850"/>
          </a:xfrm>
        </p:spPr>
        <p:txBody>
          <a:bodyPr>
            <a:normAutofit fontScale="90000"/>
          </a:bodyPr>
          <a:lstStyle/>
          <a:p>
            <a:r>
              <a:rPr lang="en-US" dirty="0">
                <a:solidFill>
                  <a:schemeClr val="tx1"/>
                </a:solidFill>
              </a:rPr>
              <a:t>Child Find</a:t>
            </a:r>
            <a:br>
              <a:rPr lang="en-US" dirty="0"/>
            </a:br>
            <a:r>
              <a:rPr lang="en-US" sz="4400" u="sng" dirty="0">
                <a:solidFill>
                  <a:schemeClr val="tx1"/>
                </a:solidFill>
              </a:rPr>
              <a:t>G.S. v. West Chester </a:t>
            </a:r>
            <a:r>
              <a:rPr lang="en-US" sz="4400" dirty="0">
                <a:solidFill>
                  <a:schemeClr val="tx1"/>
                </a:solidFill>
              </a:rPr>
              <a:t>(3</a:t>
            </a:r>
            <a:r>
              <a:rPr lang="en-US" sz="4400" baseline="30000" dirty="0">
                <a:solidFill>
                  <a:schemeClr val="tx1"/>
                </a:solidFill>
              </a:rPr>
              <a:t>rd</a:t>
            </a:r>
            <a:r>
              <a:rPr lang="en-US" sz="4400" dirty="0">
                <a:solidFill>
                  <a:schemeClr val="tx1"/>
                </a:solidFill>
              </a:rPr>
              <a:t> Circuit)</a:t>
            </a:r>
            <a:endParaRPr lang="en-US" sz="4400" dirty="0"/>
          </a:p>
        </p:txBody>
      </p:sp>
      <p:sp>
        <p:nvSpPr>
          <p:cNvPr id="3" name="Content Placeholder 2">
            <a:extLst>
              <a:ext uri="{FF2B5EF4-FFF2-40B4-BE49-F238E27FC236}">
                <a16:creationId xmlns:a16="http://schemas.microsoft.com/office/drawing/2014/main" id="{1AC2A62A-1E5B-0BDB-7F5D-8EE55EE31197}"/>
              </a:ext>
            </a:extLst>
          </p:cNvPr>
          <p:cNvSpPr>
            <a:spLocks noGrp="1"/>
          </p:cNvSpPr>
          <p:nvPr>
            <p:ph idx="1"/>
          </p:nvPr>
        </p:nvSpPr>
        <p:spPr>
          <a:xfrm>
            <a:off x="283335" y="1687132"/>
            <a:ext cx="8551571" cy="4926710"/>
          </a:xfrm>
        </p:spPr>
        <p:txBody>
          <a:bodyPr>
            <a:noAutofit/>
          </a:bodyPr>
          <a:lstStyle/>
          <a:p>
            <a:r>
              <a:rPr lang="en-US" sz="2200" dirty="0">
                <a:solidFill>
                  <a:schemeClr val="tx1"/>
                </a:solidFill>
              </a:rPr>
              <a:t>Upon enrollment the school tested the student’s reading ability and as a result received support from a reading teacher.</a:t>
            </a:r>
          </a:p>
          <a:p>
            <a:r>
              <a:rPr lang="en-US" sz="2200" dirty="0">
                <a:solidFill>
                  <a:schemeClr val="tx1"/>
                </a:solidFill>
              </a:rPr>
              <a:t>Two years later the parents requested a sp ed evaluation.</a:t>
            </a:r>
          </a:p>
          <a:p>
            <a:r>
              <a:rPr lang="en-US" sz="2200" dirty="0">
                <a:solidFill>
                  <a:schemeClr val="tx1"/>
                </a:solidFill>
              </a:rPr>
              <a:t>The student was found ineligible after receiving a comprehensive evaluation. The Team used grade norms since the student repeated kindergarten.</a:t>
            </a:r>
          </a:p>
          <a:p>
            <a:r>
              <a:rPr lang="en-US" sz="2200" dirty="0">
                <a:solidFill>
                  <a:schemeClr val="tx1"/>
                </a:solidFill>
              </a:rPr>
              <a:t>The IEE concluded the student was eligible using age norms.</a:t>
            </a:r>
          </a:p>
          <a:p>
            <a:r>
              <a:rPr lang="en-US" sz="2200" dirty="0">
                <a:solidFill>
                  <a:schemeClr val="tx1"/>
                </a:solidFill>
              </a:rPr>
              <a:t>No violation of child find since the school tested the student, provided reading support which was not sp ed, monitored progress and conducted an evaluation at the parents’ request.</a:t>
            </a:r>
          </a:p>
          <a:p>
            <a:pPr marL="0" indent="0">
              <a:buNone/>
            </a:pPr>
            <a:r>
              <a:rPr lang="en-US" sz="2200" dirty="0">
                <a:solidFill>
                  <a:schemeClr val="tx1"/>
                </a:solidFill>
              </a:rPr>
              <a:t> </a:t>
            </a:r>
          </a:p>
        </p:txBody>
      </p:sp>
      <p:sp>
        <p:nvSpPr>
          <p:cNvPr id="5" name="Slide Number Placeholder 4">
            <a:extLst>
              <a:ext uri="{FF2B5EF4-FFF2-40B4-BE49-F238E27FC236}">
                <a16:creationId xmlns:a16="http://schemas.microsoft.com/office/drawing/2014/main" id="{F0B20E38-541C-4864-BB07-81C2E0A72995}"/>
              </a:ext>
            </a:extLst>
          </p:cNvPr>
          <p:cNvSpPr>
            <a:spLocks noGrp="1"/>
          </p:cNvSpPr>
          <p:nvPr>
            <p:ph type="sldNum" sz="quarter" idx="12"/>
          </p:nvPr>
        </p:nvSpPr>
        <p:spPr/>
        <p:txBody>
          <a:bodyPr/>
          <a:lstStyle/>
          <a:p>
            <a:fld id="{55ADE183-8E68-2F4D-8BDF-6BCCFF36C9AF}" type="slidenum">
              <a:rPr lang="en-US" smtClean="0"/>
              <a:t>11</a:t>
            </a:fld>
            <a:endParaRPr lang="en-US" dirty="0"/>
          </a:p>
        </p:txBody>
      </p:sp>
    </p:spTree>
    <p:extLst>
      <p:ext uri="{BB962C8B-B14F-4D97-AF65-F5344CB8AC3E}">
        <p14:creationId xmlns:p14="http://schemas.microsoft.com/office/powerpoint/2010/main" val="3861729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Lesson Learned #3">
            <a:extLst>
              <a:ext uri="{FF2B5EF4-FFF2-40B4-BE49-F238E27FC236}">
                <a16:creationId xmlns:a16="http://schemas.microsoft.com/office/drawing/2014/main" id="{6C68E228-A21A-4701-4BB0-C0AB47EF2E20}"/>
              </a:ext>
            </a:extLst>
          </p:cNvPr>
          <p:cNvSpPr>
            <a:spLocks noGrp="1"/>
          </p:cNvSpPr>
          <p:nvPr>
            <p:ph type="title"/>
          </p:nvPr>
        </p:nvSpPr>
        <p:spPr/>
        <p:txBody>
          <a:bodyPr/>
          <a:lstStyle/>
          <a:p>
            <a:r>
              <a:rPr lang="en-US" dirty="0">
                <a:solidFill>
                  <a:schemeClr val="tx1"/>
                </a:solidFill>
              </a:rPr>
              <a:t>Lesson Learned </a:t>
            </a:r>
            <a:r>
              <a:rPr lang="en-US" sz="100" dirty="0">
                <a:solidFill>
                  <a:schemeClr val="bg1"/>
                </a:solidFill>
              </a:rPr>
              <a:t>#3</a:t>
            </a:r>
          </a:p>
        </p:txBody>
      </p:sp>
      <p:sp>
        <p:nvSpPr>
          <p:cNvPr id="3" name="Content Placeholder 2">
            <a:extLst>
              <a:ext uri="{FF2B5EF4-FFF2-40B4-BE49-F238E27FC236}">
                <a16:creationId xmlns:a16="http://schemas.microsoft.com/office/drawing/2014/main" id="{3E058D91-C1EC-DF13-5466-C82D3E7BE9DB}"/>
              </a:ext>
            </a:extLst>
          </p:cNvPr>
          <p:cNvSpPr>
            <a:spLocks noGrp="1"/>
          </p:cNvSpPr>
          <p:nvPr>
            <p:ph idx="1"/>
          </p:nvPr>
        </p:nvSpPr>
        <p:spPr>
          <a:xfrm>
            <a:off x="270456" y="1584008"/>
            <a:ext cx="8590209" cy="5029833"/>
          </a:xfrm>
        </p:spPr>
        <p:txBody>
          <a:bodyPr/>
          <a:lstStyle/>
          <a:p>
            <a:r>
              <a:rPr lang="en-US" dirty="0">
                <a:solidFill>
                  <a:schemeClr val="tx1"/>
                </a:solidFill>
              </a:rPr>
              <a:t>Supports that are available to any student, such as support from a reading teacher, is not considered special education.</a:t>
            </a:r>
          </a:p>
          <a:p>
            <a:r>
              <a:rPr lang="en-US" dirty="0">
                <a:solidFill>
                  <a:schemeClr val="tx1"/>
                </a:solidFill>
              </a:rPr>
              <a:t>Important to monitor a student’s progress especially those students receiving additional supports due to a concern. </a:t>
            </a:r>
          </a:p>
          <a:p>
            <a:r>
              <a:rPr lang="en-US" dirty="0">
                <a:solidFill>
                  <a:schemeClr val="tx1"/>
                </a:solidFill>
              </a:rPr>
              <a:t>Child find does not require that a school conduct a sp ed evaluation of ”every struggling student”.</a:t>
            </a:r>
          </a:p>
          <a:p>
            <a:r>
              <a:rPr lang="en-US" dirty="0">
                <a:solidFill>
                  <a:schemeClr val="tx1"/>
                </a:solidFill>
              </a:rPr>
              <a:t>Ensure that assessments are administered and interpreted by qualified individuals.</a:t>
            </a:r>
          </a:p>
          <a:p>
            <a:r>
              <a:rPr lang="en-US" dirty="0">
                <a:solidFill>
                  <a:schemeClr val="tx1"/>
                </a:solidFill>
              </a:rPr>
              <a:t>Assessments must be administered in accordance with the instructions provided by the producer of the assessment. </a:t>
            </a:r>
          </a:p>
        </p:txBody>
      </p:sp>
      <p:sp>
        <p:nvSpPr>
          <p:cNvPr id="5" name="Slide Number Placeholder 4">
            <a:extLst>
              <a:ext uri="{FF2B5EF4-FFF2-40B4-BE49-F238E27FC236}">
                <a16:creationId xmlns:a16="http://schemas.microsoft.com/office/drawing/2014/main" id="{1ACDC9D3-BDBD-42D6-88BD-6C11C313555F}"/>
              </a:ext>
            </a:extLst>
          </p:cNvPr>
          <p:cNvSpPr>
            <a:spLocks noGrp="1"/>
          </p:cNvSpPr>
          <p:nvPr>
            <p:ph type="sldNum" sz="quarter" idx="12"/>
          </p:nvPr>
        </p:nvSpPr>
        <p:spPr/>
        <p:txBody>
          <a:bodyPr/>
          <a:lstStyle/>
          <a:p>
            <a:fld id="{55ADE183-8E68-2F4D-8BDF-6BCCFF36C9AF}" type="slidenum">
              <a:rPr lang="en-US" smtClean="0"/>
              <a:t>12</a:t>
            </a:fld>
            <a:endParaRPr lang="en-US" dirty="0"/>
          </a:p>
        </p:txBody>
      </p:sp>
    </p:spTree>
    <p:extLst>
      <p:ext uri="{BB962C8B-B14F-4D97-AF65-F5344CB8AC3E}">
        <p14:creationId xmlns:p14="http://schemas.microsoft.com/office/powerpoint/2010/main" val="3868996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776F8-034A-8C8D-7E96-10944889DB2C}"/>
              </a:ext>
            </a:extLst>
          </p:cNvPr>
          <p:cNvSpPr>
            <a:spLocks noGrp="1"/>
          </p:cNvSpPr>
          <p:nvPr>
            <p:ph type="title"/>
          </p:nvPr>
        </p:nvSpPr>
        <p:spPr>
          <a:xfrm>
            <a:off x="379927" y="721216"/>
            <a:ext cx="8384146" cy="876303"/>
          </a:xfrm>
        </p:spPr>
        <p:txBody>
          <a:bodyPr>
            <a:normAutofit fontScale="90000"/>
          </a:bodyPr>
          <a:lstStyle/>
          <a:p>
            <a:r>
              <a:rPr lang="en-US" dirty="0">
                <a:solidFill>
                  <a:schemeClr val="tx1"/>
                </a:solidFill>
              </a:rPr>
              <a:t>Child Find</a:t>
            </a:r>
            <a:br>
              <a:rPr lang="en-US" dirty="0">
                <a:solidFill>
                  <a:schemeClr val="tx1"/>
                </a:solidFill>
              </a:rPr>
            </a:br>
            <a:r>
              <a:rPr lang="en-US" sz="4400" u="sng" dirty="0">
                <a:solidFill>
                  <a:schemeClr val="tx1"/>
                </a:solidFill>
              </a:rPr>
              <a:t>J.M. v. Summit City </a:t>
            </a:r>
            <a:r>
              <a:rPr lang="en-US" sz="4400" dirty="0">
                <a:solidFill>
                  <a:schemeClr val="tx1"/>
                </a:solidFill>
              </a:rPr>
              <a:t>(3rd Circuit)</a:t>
            </a:r>
            <a:br>
              <a:rPr lang="en-US" sz="4400" u="sng" dirty="0">
                <a:solidFill>
                  <a:schemeClr val="tx1"/>
                </a:solidFill>
              </a:rPr>
            </a:br>
            <a:r>
              <a:rPr lang="en-US" dirty="0"/>
              <a:t> </a:t>
            </a:r>
          </a:p>
        </p:txBody>
      </p:sp>
      <p:sp>
        <p:nvSpPr>
          <p:cNvPr id="3" name="Content Placeholder 2">
            <a:extLst>
              <a:ext uri="{FF2B5EF4-FFF2-40B4-BE49-F238E27FC236}">
                <a16:creationId xmlns:a16="http://schemas.microsoft.com/office/drawing/2014/main" id="{D131BC44-1B7F-69DD-F7D2-C576462C42E0}"/>
              </a:ext>
            </a:extLst>
          </p:cNvPr>
          <p:cNvSpPr>
            <a:spLocks noGrp="1"/>
          </p:cNvSpPr>
          <p:nvPr>
            <p:ph idx="1"/>
          </p:nvPr>
        </p:nvSpPr>
        <p:spPr>
          <a:xfrm>
            <a:off x="193183" y="1670050"/>
            <a:ext cx="8822027" cy="4943792"/>
          </a:xfrm>
        </p:spPr>
        <p:txBody>
          <a:bodyPr>
            <a:noAutofit/>
          </a:bodyPr>
          <a:lstStyle/>
          <a:p>
            <a:r>
              <a:rPr lang="en-US" sz="2200" dirty="0">
                <a:solidFill>
                  <a:schemeClr val="tx1"/>
                </a:solidFill>
              </a:rPr>
              <a:t>Student received reading and behavioral supports under an intervention plan which included progress monitoring. </a:t>
            </a:r>
          </a:p>
          <a:p>
            <a:r>
              <a:rPr lang="en-US" sz="2200" dirty="0">
                <a:solidFill>
                  <a:schemeClr val="tx1"/>
                </a:solidFill>
              </a:rPr>
              <a:t>Parents sought an IEE which concluded the student has a SLD, communication disorder and possible autism and ADHD.</a:t>
            </a:r>
          </a:p>
          <a:p>
            <a:pPr lvl="2"/>
            <a:r>
              <a:rPr lang="en-US" dirty="0">
                <a:solidFill>
                  <a:schemeClr val="tx1"/>
                </a:solidFill>
              </a:rPr>
              <a:t>The school was already implementing the IEE’s recommendations.</a:t>
            </a:r>
          </a:p>
          <a:p>
            <a:r>
              <a:rPr lang="en-US" sz="2200" dirty="0">
                <a:solidFill>
                  <a:schemeClr val="tx1"/>
                </a:solidFill>
              </a:rPr>
              <a:t>The student was found ineligible, using RTI, after an evaluation was conducted at the parents’ request.</a:t>
            </a:r>
          </a:p>
          <a:p>
            <a:r>
              <a:rPr lang="en-US" sz="2200" dirty="0">
                <a:solidFill>
                  <a:schemeClr val="tx1"/>
                </a:solidFill>
              </a:rPr>
              <a:t>No child find evaluation since the student received supports, made “demonstrable progress”.</a:t>
            </a:r>
          </a:p>
          <a:p>
            <a:r>
              <a:rPr lang="en-US" sz="2200" dirty="0">
                <a:solidFill>
                  <a:schemeClr val="tx1"/>
                </a:solidFill>
              </a:rPr>
              <a:t>Child find does not require use of both RTI and severe discrepancy.</a:t>
            </a:r>
          </a:p>
        </p:txBody>
      </p:sp>
      <p:sp>
        <p:nvSpPr>
          <p:cNvPr id="5" name="Slide Number Placeholder 4">
            <a:extLst>
              <a:ext uri="{FF2B5EF4-FFF2-40B4-BE49-F238E27FC236}">
                <a16:creationId xmlns:a16="http://schemas.microsoft.com/office/drawing/2014/main" id="{216298DF-E964-46F7-9EE5-B2D309858B13}"/>
              </a:ext>
            </a:extLst>
          </p:cNvPr>
          <p:cNvSpPr>
            <a:spLocks noGrp="1"/>
          </p:cNvSpPr>
          <p:nvPr>
            <p:ph type="sldNum" sz="quarter" idx="12"/>
          </p:nvPr>
        </p:nvSpPr>
        <p:spPr/>
        <p:txBody>
          <a:bodyPr/>
          <a:lstStyle/>
          <a:p>
            <a:fld id="{55ADE183-8E68-2F4D-8BDF-6BCCFF36C9AF}" type="slidenum">
              <a:rPr lang="en-US" smtClean="0"/>
              <a:t>13</a:t>
            </a:fld>
            <a:endParaRPr lang="en-US" dirty="0"/>
          </a:p>
        </p:txBody>
      </p:sp>
    </p:spTree>
    <p:extLst>
      <p:ext uri="{BB962C8B-B14F-4D97-AF65-F5344CB8AC3E}">
        <p14:creationId xmlns:p14="http://schemas.microsoft.com/office/powerpoint/2010/main" val="4081764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Lesson Learned #4&#10;">
            <a:extLst>
              <a:ext uri="{FF2B5EF4-FFF2-40B4-BE49-F238E27FC236}">
                <a16:creationId xmlns:a16="http://schemas.microsoft.com/office/drawing/2014/main" id="{DE36AF78-7827-A417-B185-001AFBFECC5D}"/>
              </a:ext>
            </a:extLst>
          </p:cNvPr>
          <p:cNvSpPr>
            <a:spLocks noGrp="1"/>
          </p:cNvSpPr>
          <p:nvPr>
            <p:ph type="title"/>
          </p:nvPr>
        </p:nvSpPr>
        <p:spPr/>
        <p:txBody>
          <a:bodyPr/>
          <a:lstStyle/>
          <a:p>
            <a:r>
              <a:rPr lang="en-US" dirty="0">
                <a:solidFill>
                  <a:schemeClr val="tx1"/>
                </a:solidFill>
              </a:rPr>
              <a:t>Lesson Learned </a:t>
            </a:r>
            <a:r>
              <a:rPr lang="en-US" sz="800" dirty="0">
                <a:solidFill>
                  <a:schemeClr val="bg1"/>
                </a:solidFill>
              </a:rPr>
              <a:t>#4</a:t>
            </a:r>
            <a:endParaRPr lang="en-US" dirty="0">
              <a:solidFill>
                <a:schemeClr val="tx1"/>
              </a:solidFill>
            </a:endParaRPr>
          </a:p>
        </p:txBody>
      </p:sp>
      <p:sp>
        <p:nvSpPr>
          <p:cNvPr id="3" name="Content Placeholder 2">
            <a:extLst>
              <a:ext uri="{FF2B5EF4-FFF2-40B4-BE49-F238E27FC236}">
                <a16:creationId xmlns:a16="http://schemas.microsoft.com/office/drawing/2014/main" id="{8E8E299D-11DF-A3D3-BD02-507B1831901F}"/>
              </a:ext>
            </a:extLst>
          </p:cNvPr>
          <p:cNvSpPr>
            <a:spLocks noGrp="1"/>
          </p:cNvSpPr>
          <p:nvPr>
            <p:ph idx="1"/>
          </p:nvPr>
        </p:nvSpPr>
        <p:spPr>
          <a:xfrm>
            <a:off x="231820" y="1584008"/>
            <a:ext cx="8693239" cy="5029834"/>
          </a:xfrm>
        </p:spPr>
        <p:txBody>
          <a:bodyPr/>
          <a:lstStyle/>
          <a:p>
            <a:r>
              <a:rPr lang="en-US" dirty="0">
                <a:solidFill>
                  <a:schemeClr val="tx1"/>
                </a:solidFill>
              </a:rPr>
              <a:t>Child find does not automatically require a school to evaluate a student for disabilities that cannot be ruled out. </a:t>
            </a:r>
          </a:p>
          <a:p>
            <a:r>
              <a:rPr lang="en-US" dirty="0">
                <a:solidFill>
                  <a:schemeClr val="tx1"/>
                </a:solidFill>
              </a:rPr>
              <a:t>Schools should notify, explain and discuss with parents its decision to use a discrepancy or RTI criteria for identifying a student with SLD.</a:t>
            </a:r>
          </a:p>
          <a:p>
            <a:r>
              <a:rPr lang="en-US" dirty="0">
                <a:solidFill>
                  <a:schemeClr val="tx1"/>
                </a:solidFill>
              </a:rPr>
              <a:t>Teams, including the parent,  must consider IEE reports and provide the parents with PWN if it refuses the parents request to implement the IEE recommendations. </a:t>
            </a:r>
          </a:p>
          <a:p>
            <a:r>
              <a:rPr lang="en-US" dirty="0">
                <a:solidFill>
                  <a:schemeClr val="tx1"/>
                </a:solidFill>
              </a:rPr>
              <a:t>The Team should be able to clearly articulate the basis of the decision finding the student ineligible and send a PWN. </a:t>
            </a:r>
          </a:p>
          <a:p>
            <a:endParaRPr lang="en-US" dirty="0">
              <a:solidFill>
                <a:schemeClr val="tx1"/>
              </a:solidFill>
            </a:endParaRPr>
          </a:p>
          <a:p>
            <a:endParaRPr lang="en-US" dirty="0"/>
          </a:p>
          <a:p>
            <a:pPr marL="350838" lvl="1" indent="0">
              <a:buNone/>
            </a:pPr>
            <a:endParaRPr lang="en-US" dirty="0"/>
          </a:p>
          <a:p>
            <a:pPr marL="350838" lvl="1" indent="0">
              <a:buNone/>
            </a:pPr>
            <a:endParaRPr lang="en-US" dirty="0"/>
          </a:p>
        </p:txBody>
      </p:sp>
      <p:sp>
        <p:nvSpPr>
          <p:cNvPr id="5" name="Slide Number Placeholder 4">
            <a:extLst>
              <a:ext uri="{FF2B5EF4-FFF2-40B4-BE49-F238E27FC236}">
                <a16:creationId xmlns:a16="http://schemas.microsoft.com/office/drawing/2014/main" id="{E854F853-9800-44EB-8C5C-B26D17AD7C9F}"/>
              </a:ext>
            </a:extLst>
          </p:cNvPr>
          <p:cNvSpPr>
            <a:spLocks noGrp="1"/>
          </p:cNvSpPr>
          <p:nvPr>
            <p:ph type="sldNum" sz="quarter" idx="12"/>
          </p:nvPr>
        </p:nvSpPr>
        <p:spPr/>
        <p:txBody>
          <a:bodyPr/>
          <a:lstStyle/>
          <a:p>
            <a:fld id="{55ADE183-8E68-2F4D-8BDF-6BCCFF36C9AF}" type="slidenum">
              <a:rPr lang="en-US" smtClean="0"/>
              <a:t>14</a:t>
            </a:fld>
            <a:endParaRPr lang="en-US" dirty="0"/>
          </a:p>
        </p:txBody>
      </p:sp>
    </p:spTree>
    <p:extLst>
      <p:ext uri="{BB962C8B-B14F-4D97-AF65-F5344CB8AC3E}">
        <p14:creationId xmlns:p14="http://schemas.microsoft.com/office/powerpoint/2010/main" val="2980897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D5568-FAB5-887B-4C06-A1074D0469D9}"/>
              </a:ext>
            </a:extLst>
          </p:cNvPr>
          <p:cNvSpPr>
            <a:spLocks noGrp="1"/>
          </p:cNvSpPr>
          <p:nvPr>
            <p:ph type="title"/>
          </p:nvPr>
        </p:nvSpPr>
        <p:spPr>
          <a:xfrm>
            <a:off x="264017" y="682580"/>
            <a:ext cx="8615966" cy="901428"/>
          </a:xfrm>
        </p:spPr>
        <p:txBody>
          <a:bodyPr>
            <a:normAutofit fontScale="90000"/>
          </a:bodyPr>
          <a:lstStyle/>
          <a:p>
            <a:r>
              <a:rPr lang="en-US" dirty="0">
                <a:solidFill>
                  <a:schemeClr val="tx1"/>
                </a:solidFill>
              </a:rPr>
              <a:t>Eligibility</a:t>
            </a:r>
            <a:br>
              <a:rPr lang="en-US" dirty="0">
                <a:solidFill>
                  <a:schemeClr val="tx1"/>
                </a:solidFill>
              </a:rPr>
            </a:br>
            <a:r>
              <a:rPr lang="en-US" dirty="0">
                <a:solidFill>
                  <a:schemeClr val="tx1"/>
                </a:solidFill>
              </a:rPr>
              <a:t> </a:t>
            </a:r>
            <a:r>
              <a:rPr lang="en-US" sz="4400" u="sng" dirty="0">
                <a:solidFill>
                  <a:schemeClr val="tx1"/>
                </a:solidFill>
              </a:rPr>
              <a:t>Heather H. v. Northwest ISD</a:t>
            </a:r>
            <a:r>
              <a:rPr lang="en-US" sz="4400" dirty="0">
                <a:solidFill>
                  <a:schemeClr val="tx1"/>
                </a:solidFill>
              </a:rPr>
              <a:t>(5</a:t>
            </a:r>
            <a:r>
              <a:rPr lang="en-US" sz="4400" baseline="30000" dirty="0">
                <a:solidFill>
                  <a:schemeClr val="tx1"/>
                </a:solidFill>
              </a:rPr>
              <a:t>th</a:t>
            </a:r>
            <a:r>
              <a:rPr lang="en-US" sz="4400" dirty="0">
                <a:solidFill>
                  <a:schemeClr val="tx1"/>
                </a:solidFill>
              </a:rPr>
              <a:t> Cir.)</a:t>
            </a:r>
            <a:br>
              <a:rPr lang="en-US" sz="4400" dirty="0">
                <a:solidFill>
                  <a:schemeClr val="tx1"/>
                </a:solidFill>
              </a:rPr>
            </a:br>
            <a:endParaRPr lang="en-US" sz="4400" dirty="0"/>
          </a:p>
        </p:txBody>
      </p:sp>
      <p:sp>
        <p:nvSpPr>
          <p:cNvPr id="3" name="Content Placeholder 2">
            <a:extLst>
              <a:ext uri="{FF2B5EF4-FFF2-40B4-BE49-F238E27FC236}">
                <a16:creationId xmlns:a16="http://schemas.microsoft.com/office/drawing/2014/main" id="{1CB8C973-3A4F-F04B-26EA-26F85726DDD6}"/>
              </a:ext>
            </a:extLst>
          </p:cNvPr>
          <p:cNvSpPr>
            <a:spLocks noGrp="1"/>
          </p:cNvSpPr>
          <p:nvPr>
            <p:ph idx="1"/>
          </p:nvPr>
        </p:nvSpPr>
        <p:spPr>
          <a:xfrm>
            <a:off x="264017" y="1584008"/>
            <a:ext cx="8615966" cy="5029834"/>
          </a:xfrm>
        </p:spPr>
        <p:txBody>
          <a:bodyPr>
            <a:normAutofit/>
          </a:bodyPr>
          <a:lstStyle/>
          <a:p>
            <a:r>
              <a:rPr lang="en-US" dirty="0">
                <a:solidFill>
                  <a:schemeClr val="tx1"/>
                </a:solidFill>
              </a:rPr>
              <a:t>Based on the parents’ request the school conducted an evaluation. </a:t>
            </a:r>
          </a:p>
          <a:p>
            <a:r>
              <a:rPr lang="en-US" dirty="0">
                <a:solidFill>
                  <a:schemeClr val="tx1"/>
                </a:solidFill>
              </a:rPr>
              <a:t>The Team determined that the student was not eligible.</a:t>
            </a:r>
          </a:p>
          <a:p>
            <a:r>
              <a:rPr lang="en-US" dirty="0">
                <a:solidFill>
                  <a:schemeClr val="tx1"/>
                </a:solidFill>
              </a:rPr>
              <a:t>Then a request for an IEE was denied and a DPH was initiated.</a:t>
            </a:r>
          </a:p>
          <a:p>
            <a:pPr lvl="1">
              <a:buClr>
                <a:schemeClr val="tx1"/>
              </a:buClr>
            </a:pPr>
            <a:r>
              <a:rPr lang="en-US" dirty="0">
                <a:solidFill>
                  <a:schemeClr val="tx1"/>
                </a:solidFill>
              </a:rPr>
              <a:t>The IEE diagnosed the student as being emotionally disturbed.</a:t>
            </a:r>
          </a:p>
          <a:p>
            <a:r>
              <a:rPr lang="en-US" dirty="0">
                <a:solidFill>
                  <a:schemeClr val="tx1"/>
                </a:solidFill>
              </a:rPr>
              <a:t>The Court held that the school’s evaluation was appropriate addressing both emotional and behavioral functioning.</a:t>
            </a:r>
          </a:p>
          <a:p>
            <a:r>
              <a:rPr lang="en-US" dirty="0">
                <a:solidFill>
                  <a:schemeClr val="tx1"/>
                </a:solidFill>
              </a:rPr>
              <a:t>The student was not eligible since there was no evidence that the student’s ed performance was negatively impacted.</a:t>
            </a:r>
          </a:p>
          <a:p>
            <a:pPr marL="0" indent="0">
              <a:buNone/>
            </a:pPr>
            <a:endParaRPr lang="en-US" dirty="0"/>
          </a:p>
        </p:txBody>
      </p:sp>
      <p:sp>
        <p:nvSpPr>
          <p:cNvPr id="5" name="Slide Number Placeholder 4">
            <a:extLst>
              <a:ext uri="{FF2B5EF4-FFF2-40B4-BE49-F238E27FC236}">
                <a16:creationId xmlns:a16="http://schemas.microsoft.com/office/drawing/2014/main" id="{AF22DB3F-5576-41D8-8876-2C3FDD518C7B}"/>
              </a:ext>
            </a:extLst>
          </p:cNvPr>
          <p:cNvSpPr>
            <a:spLocks noGrp="1"/>
          </p:cNvSpPr>
          <p:nvPr>
            <p:ph type="sldNum" sz="quarter" idx="12"/>
          </p:nvPr>
        </p:nvSpPr>
        <p:spPr/>
        <p:txBody>
          <a:bodyPr/>
          <a:lstStyle/>
          <a:p>
            <a:fld id="{55ADE183-8E68-2F4D-8BDF-6BCCFF36C9AF}" type="slidenum">
              <a:rPr lang="en-US" smtClean="0"/>
              <a:t>15</a:t>
            </a:fld>
            <a:endParaRPr lang="en-US" dirty="0"/>
          </a:p>
        </p:txBody>
      </p:sp>
    </p:spTree>
    <p:extLst>
      <p:ext uri="{BB962C8B-B14F-4D97-AF65-F5344CB8AC3E}">
        <p14:creationId xmlns:p14="http://schemas.microsoft.com/office/powerpoint/2010/main" val="1052730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Lesson Learned #5">
            <a:extLst>
              <a:ext uri="{FF2B5EF4-FFF2-40B4-BE49-F238E27FC236}">
                <a16:creationId xmlns:a16="http://schemas.microsoft.com/office/drawing/2014/main" id="{78C7FEC1-6D6B-5A8F-3C03-4AD816FA6533}"/>
              </a:ext>
            </a:extLst>
          </p:cNvPr>
          <p:cNvSpPr>
            <a:spLocks noGrp="1"/>
          </p:cNvSpPr>
          <p:nvPr>
            <p:ph type="title"/>
          </p:nvPr>
        </p:nvSpPr>
        <p:spPr/>
        <p:txBody>
          <a:bodyPr/>
          <a:lstStyle/>
          <a:p>
            <a:r>
              <a:rPr lang="en-US" dirty="0">
                <a:solidFill>
                  <a:schemeClr val="tx1"/>
                </a:solidFill>
              </a:rPr>
              <a:t>Lesson Learned </a:t>
            </a:r>
            <a:r>
              <a:rPr lang="en-US" sz="800" dirty="0">
                <a:solidFill>
                  <a:schemeClr val="bg1"/>
                </a:solidFill>
              </a:rPr>
              <a:t>#5</a:t>
            </a:r>
            <a:endParaRPr lang="en-US" dirty="0">
              <a:solidFill>
                <a:schemeClr val="tx1"/>
              </a:solidFill>
            </a:endParaRPr>
          </a:p>
        </p:txBody>
      </p:sp>
      <p:sp>
        <p:nvSpPr>
          <p:cNvPr id="3" name="Content Placeholder 2">
            <a:extLst>
              <a:ext uri="{FF2B5EF4-FFF2-40B4-BE49-F238E27FC236}">
                <a16:creationId xmlns:a16="http://schemas.microsoft.com/office/drawing/2014/main" id="{FE1251CD-11AC-46B0-6AFD-A27DF2F796AE}"/>
              </a:ext>
            </a:extLst>
          </p:cNvPr>
          <p:cNvSpPr>
            <a:spLocks noGrp="1"/>
          </p:cNvSpPr>
          <p:nvPr>
            <p:ph idx="1"/>
          </p:nvPr>
        </p:nvSpPr>
        <p:spPr>
          <a:xfrm>
            <a:off x="231820" y="1584008"/>
            <a:ext cx="8693239" cy="5029834"/>
          </a:xfrm>
        </p:spPr>
        <p:txBody>
          <a:bodyPr>
            <a:normAutofit/>
          </a:bodyPr>
          <a:lstStyle/>
          <a:p>
            <a:r>
              <a:rPr lang="en-US" dirty="0">
                <a:solidFill>
                  <a:schemeClr val="tx1"/>
                </a:solidFill>
              </a:rPr>
              <a:t>A diagnosis itself does not determine sp ed eligibility.</a:t>
            </a:r>
          </a:p>
          <a:p>
            <a:r>
              <a:rPr lang="en-US" dirty="0">
                <a:solidFill>
                  <a:schemeClr val="tx1"/>
                </a:solidFill>
              </a:rPr>
              <a:t>The Team must find:</a:t>
            </a:r>
          </a:p>
          <a:p>
            <a:pPr lvl="1">
              <a:buClr>
                <a:schemeClr val="tx1"/>
              </a:buClr>
            </a:pPr>
            <a:r>
              <a:rPr lang="en-US" sz="2400" dirty="0">
                <a:solidFill>
                  <a:schemeClr val="tx1"/>
                </a:solidFill>
              </a:rPr>
              <a:t>The student has one or more of the IDEA disabilities;</a:t>
            </a:r>
          </a:p>
          <a:p>
            <a:pPr lvl="1">
              <a:buClr>
                <a:schemeClr val="tx1"/>
              </a:buClr>
            </a:pPr>
            <a:r>
              <a:rPr lang="en-US" sz="2400" dirty="0">
                <a:solidFill>
                  <a:schemeClr val="tx1"/>
                </a:solidFill>
              </a:rPr>
              <a:t>The disability must “adversely affect” ed performance; and</a:t>
            </a:r>
          </a:p>
          <a:p>
            <a:pPr lvl="1">
              <a:buClr>
                <a:schemeClr val="tx1"/>
              </a:buClr>
            </a:pPr>
            <a:r>
              <a:rPr lang="en-US" sz="2400" dirty="0">
                <a:solidFill>
                  <a:schemeClr val="tx1"/>
                </a:solidFill>
              </a:rPr>
              <a:t>The student needs special ed as a result.</a:t>
            </a:r>
          </a:p>
          <a:p>
            <a:pPr lvl="2">
              <a:buClr>
                <a:schemeClr val="tx1"/>
              </a:buClr>
            </a:pPr>
            <a:r>
              <a:rPr lang="en-US" sz="2400" dirty="0">
                <a:solidFill>
                  <a:schemeClr val="tx1"/>
                </a:solidFill>
              </a:rPr>
              <a:t>Specially designed instruction</a:t>
            </a:r>
          </a:p>
          <a:p>
            <a:pPr>
              <a:buClr>
                <a:schemeClr val="tx1"/>
              </a:buClr>
            </a:pPr>
            <a:r>
              <a:rPr lang="en-US" dirty="0">
                <a:solidFill>
                  <a:schemeClr val="tx1"/>
                </a:solidFill>
              </a:rPr>
              <a:t>If a school is denying a parent’s request for an Independent Ed Evaluation, it must initiate a due process hearing. </a:t>
            </a:r>
          </a:p>
          <a:p>
            <a:pPr>
              <a:buClr>
                <a:schemeClr val="tx1"/>
              </a:buClr>
            </a:pPr>
            <a:r>
              <a:rPr lang="en-US" dirty="0">
                <a:solidFill>
                  <a:schemeClr val="tx1"/>
                </a:solidFill>
              </a:rPr>
              <a:t>Whether the IEE is at public or private expense, the Team must consider the IEE results.</a:t>
            </a:r>
          </a:p>
          <a:p>
            <a:pPr>
              <a:buClr>
                <a:schemeClr val="tx1"/>
              </a:buClr>
            </a:pPr>
            <a:endParaRPr lang="en-US" dirty="0"/>
          </a:p>
        </p:txBody>
      </p:sp>
      <p:sp>
        <p:nvSpPr>
          <p:cNvPr id="5" name="Slide Number Placeholder 4">
            <a:extLst>
              <a:ext uri="{FF2B5EF4-FFF2-40B4-BE49-F238E27FC236}">
                <a16:creationId xmlns:a16="http://schemas.microsoft.com/office/drawing/2014/main" id="{EDE6BF2B-1D27-4716-8FE6-7D3AE734249D}"/>
              </a:ext>
            </a:extLst>
          </p:cNvPr>
          <p:cNvSpPr>
            <a:spLocks noGrp="1"/>
          </p:cNvSpPr>
          <p:nvPr>
            <p:ph type="sldNum" sz="quarter" idx="12"/>
          </p:nvPr>
        </p:nvSpPr>
        <p:spPr/>
        <p:txBody>
          <a:bodyPr/>
          <a:lstStyle/>
          <a:p>
            <a:fld id="{55ADE183-8E68-2F4D-8BDF-6BCCFF36C9AF}" type="slidenum">
              <a:rPr lang="en-US" smtClean="0"/>
              <a:t>16</a:t>
            </a:fld>
            <a:endParaRPr lang="en-US" dirty="0"/>
          </a:p>
        </p:txBody>
      </p:sp>
    </p:spTree>
    <p:extLst>
      <p:ext uri="{BB962C8B-B14F-4D97-AF65-F5344CB8AC3E}">
        <p14:creationId xmlns:p14="http://schemas.microsoft.com/office/powerpoint/2010/main" val="3500166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BC7BB-F354-BAC3-BDAF-99B09FFE9F9B}"/>
              </a:ext>
            </a:extLst>
          </p:cNvPr>
          <p:cNvSpPr>
            <a:spLocks noGrp="1"/>
          </p:cNvSpPr>
          <p:nvPr>
            <p:ph type="title"/>
          </p:nvPr>
        </p:nvSpPr>
        <p:spPr>
          <a:xfrm>
            <a:off x="231820" y="244158"/>
            <a:ext cx="8628845" cy="1339850"/>
          </a:xfrm>
        </p:spPr>
        <p:txBody>
          <a:bodyPr>
            <a:normAutofit fontScale="90000"/>
          </a:bodyPr>
          <a:lstStyle/>
          <a:p>
            <a:r>
              <a:rPr lang="en-US" dirty="0">
                <a:solidFill>
                  <a:schemeClr val="tx1"/>
                </a:solidFill>
              </a:rPr>
              <a:t>Eligibility</a:t>
            </a:r>
            <a:br>
              <a:rPr lang="en-US" dirty="0">
                <a:solidFill>
                  <a:schemeClr val="tx1"/>
                </a:solidFill>
              </a:rPr>
            </a:br>
            <a:r>
              <a:rPr lang="en-US" u="sng" dirty="0">
                <a:solidFill>
                  <a:schemeClr val="tx1"/>
                </a:solidFill>
              </a:rPr>
              <a:t>Rocklin v. J.H. </a:t>
            </a:r>
            <a:r>
              <a:rPr lang="en-US" dirty="0">
                <a:solidFill>
                  <a:schemeClr val="tx1"/>
                </a:solidFill>
              </a:rPr>
              <a:t>CA Dist. Ct.</a:t>
            </a:r>
          </a:p>
        </p:txBody>
      </p:sp>
      <p:sp>
        <p:nvSpPr>
          <p:cNvPr id="3" name="Content Placeholder 2">
            <a:extLst>
              <a:ext uri="{FF2B5EF4-FFF2-40B4-BE49-F238E27FC236}">
                <a16:creationId xmlns:a16="http://schemas.microsoft.com/office/drawing/2014/main" id="{3723CAAC-491C-B9D9-A8B7-5DD0C044169F}"/>
              </a:ext>
            </a:extLst>
          </p:cNvPr>
          <p:cNvSpPr>
            <a:spLocks noGrp="1"/>
          </p:cNvSpPr>
          <p:nvPr>
            <p:ph idx="1"/>
          </p:nvPr>
        </p:nvSpPr>
        <p:spPr>
          <a:xfrm>
            <a:off x="283335" y="1682750"/>
            <a:ext cx="8577329" cy="4931092"/>
          </a:xfrm>
        </p:spPr>
        <p:txBody>
          <a:bodyPr>
            <a:normAutofit lnSpcReduction="10000"/>
          </a:bodyPr>
          <a:lstStyle/>
          <a:p>
            <a:pPr>
              <a:buClr>
                <a:schemeClr val="tx1"/>
              </a:buClr>
            </a:pPr>
            <a:r>
              <a:rPr lang="en-US" dirty="0">
                <a:solidFill>
                  <a:schemeClr val="tx1"/>
                </a:solidFill>
              </a:rPr>
              <a:t>A student diagnosed with ADHD and anxiety was placed on a Sec. 504 plan in Kindergarten.</a:t>
            </a:r>
          </a:p>
          <a:p>
            <a:pPr>
              <a:buClr>
                <a:schemeClr val="tx1"/>
              </a:buClr>
            </a:pPr>
            <a:r>
              <a:rPr lang="en-US" dirty="0">
                <a:solidFill>
                  <a:schemeClr val="tx1"/>
                </a:solidFill>
              </a:rPr>
              <a:t>In 4</a:t>
            </a:r>
            <a:r>
              <a:rPr lang="en-US" baseline="30000" dirty="0">
                <a:solidFill>
                  <a:schemeClr val="tx1"/>
                </a:solidFill>
              </a:rPr>
              <a:t>th</a:t>
            </a:r>
            <a:r>
              <a:rPr lang="en-US" dirty="0">
                <a:solidFill>
                  <a:schemeClr val="tx1"/>
                </a:solidFill>
              </a:rPr>
              <a:t> grade, although the student was academically successful, his negative behaviors escalated.</a:t>
            </a:r>
          </a:p>
          <a:p>
            <a:pPr>
              <a:buClr>
                <a:schemeClr val="tx1"/>
              </a:buClr>
            </a:pPr>
            <a:r>
              <a:rPr lang="en-US" dirty="0">
                <a:solidFill>
                  <a:schemeClr val="tx1"/>
                </a:solidFill>
              </a:rPr>
              <a:t>Based on an evaluation requested by his parents, the Team found the student had an OHI but was not eligible since there was no adverse affect on ed performance or need for sp ed.</a:t>
            </a:r>
          </a:p>
          <a:p>
            <a:pPr>
              <a:buClr>
                <a:schemeClr val="tx1"/>
              </a:buClr>
            </a:pPr>
            <a:r>
              <a:rPr lang="en-US" dirty="0">
                <a:solidFill>
                  <a:schemeClr val="tx1"/>
                </a:solidFill>
              </a:rPr>
              <a:t>The Court disagreed with the decision finding the Team relied largely on his academic performance. </a:t>
            </a:r>
          </a:p>
          <a:p>
            <a:pPr>
              <a:buClr>
                <a:schemeClr val="tx1"/>
              </a:buClr>
            </a:pPr>
            <a:r>
              <a:rPr lang="en-US" dirty="0">
                <a:solidFill>
                  <a:schemeClr val="tx1"/>
                </a:solidFill>
              </a:rPr>
              <a:t>“…academic success alone does not determine whether special education services are necessary”.</a:t>
            </a:r>
          </a:p>
          <a:p>
            <a:pPr>
              <a:buClr>
                <a:schemeClr val="tx1"/>
              </a:buClr>
            </a:pPr>
            <a:endParaRPr lang="en-US" dirty="0"/>
          </a:p>
        </p:txBody>
      </p:sp>
      <p:sp>
        <p:nvSpPr>
          <p:cNvPr id="5" name="Slide Number Placeholder 4">
            <a:extLst>
              <a:ext uri="{FF2B5EF4-FFF2-40B4-BE49-F238E27FC236}">
                <a16:creationId xmlns:a16="http://schemas.microsoft.com/office/drawing/2014/main" id="{B343E3AD-9C48-492C-A008-99C27E2E5F0E}"/>
              </a:ext>
            </a:extLst>
          </p:cNvPr>
          <p:cNvSpPr>
            <a:spLocks noGrp="1"/>
          </p:cNvSpPr>
          <p:nvPr>
            <p:ph type="sldNum" sz="quarter" idx="12"/>
          </p:nvPr>
        </p:nvSpPr>
        <p:spPr/>
        <p:txBody>
          <a:bodyPr/>
          <a:lstStyle/>
          <a:p>
            <a:fld id="{55ADE183-8E68-2F4D-8BDF-6BCCFF36C9AF}" type="slidenum">
              <a:rPr lang="en-US" smtClean="0"/>
              <a:t>17</a:t>
            </a:fld>
            <a:endParaRPr lang="en-US" dirty="0"/>
          </a:p>
        </p:txBody>
      </p:sp>
    </p:spTree>
    <p:extLst>
      <p:ext uri="{BB962C8B-B14F-4D97-AF65-F5344CB8AC3E}">
        <p14:creationId xmlns:p14="http://schemas.microsoft.com/office/powerpoint/2010/main" val="2669219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Lesson Learned #6">
            <a:extLst>
              <a:ext uri="{FF2B5EF4-FFF2-40B4-BE49-F238E27FC236}">
                <a16:creationId xmlns:a16="http://schemas.microsoft.com/office/drawing/2014/main" id="{EE092B5D-E62A-9D9F-7FEC-004C1B1B86F7}"/>
              </a:ext>
            </a:extLst>
          </p:cNvPr>
          <p:cNvSpPr>
            <a:spLocks noGrp="1"/>
          </p:cNvSpPr>
          <p:nvPr>
            <p:ph type="title"/>
          </p:nvPr>
        </p:nvSpPr>
        <p:spPr/>
        <p:txBody>
          <a:bodyPr/>
          <a:lstStyle/>
          <a:p>
            <a:r>
              <a:rPr lang="en-US" dirty="0">
                <a:solidFill>
                  <a:schemeClr val="tx1"/>
                </a:solidFill>
              </a:rPr>
              <a:t>Lesson Learned </a:t>
            </a:r>
            <a:r>
              <a:rPr lang="en-US" sz="800" dirty="0">
                <a:solidFill>
                  <a:schemeClr val="bg1"/>
                </a:solidFill>
              </a:rPr>
              <a:t>#6</a:t>
            </a:r>
            <a:endParaRPr lang="en-US" dirty="0">
              <a:solidFill>
                <a:schemeClr val="tx1"/>
              </a:solidFill>
            </a:endParaRPr>
          </a:p>
        </p:txBody>
      </p:sp>
      <p:sp>
        <p:nvSpPr>
          <p:cNvPr id="3" name="Content Placeholder 2">
            <a:extLst>
              <a:ext uri="{FF2B5EF4-FFF2-40B4-BE49-F238E27FC236}">
                <a16:creationId xmlns:a16="http://schemas.microsoft.com/office/drawing/2014/main" id="{1233D43A-FC15-1D62-4D06-8CF98FDDF68D}"/>
              </a:ext>
            </a:extLst>
          </p:cNvPr>
          <p:cNvSpPr>
            <a:spLocks noGrp="1"/>
          </p:cNvSpPr>
          <p:nvPr>
            <p:ph idx="1"/>
          </p:nvPr>
        </p:nvSpPr>
        <p:spPr>
          <a:xfrm>
            <a:off x="206062" y="1687132"/>
            <a:ext cx="8706118" cy="4816699"/>
          </a:xfrm>
        </p:spPr>
        <p:txBody>
          <a:bodyPr>
            <a:normAutofit lnSpcReduction="10000"/>
          </a:bodyPr>
          <a:lstStyle/>
          <a:p>
            <a:pPr>
              <a:buClr>
                <a:schemeClr val="tx1"/>
              </a:buClr>
            </a:pPr>
            <a:r>
              <a:rPr lang="en-US" dirty="0">
                <a:solidFill>
                  <a:schemeClr val="tx1"/>
                </a:solidFill>
              </a:rPr>
              <a:t>The IDEA requires that the eligibility determination consider more than the student’s academic performance.</a:t>
            </a:r>
          </a:p>
          <a:p>
            <a:pPr>
              <a:buClr>
                <a:schemeClr val="tx1"/>
              </a:buClr>
            </a:pPr>
            <a:r>
              <a:rPr lang="en-US" dirty="0">
                <a:solidFill>
                  <a:schemeClr val="tx1"/>
                </a:solidFill>
              </a:rPr>
              <a:t>As appropriate, consideration must also be given to the student’s other needs:</a:t>
            </a:r>
          </a:p>
          <a:p>
            <a:pPr lvl="1">
              <a:buClr>
                <a:schemeClr val="tx1"/>
              </a:buClr>
            </a:pPr>
            <a:r>
              <a:rPr lang="en-US" sz="2400" dirty="0">
                <a:solidFill>
                  <a:schemeClr val="tx1"/>
                </a:solidFill>
              </a:rPr>
              <a:t>Social </a:t>
            </a:r>
          </a:p>
          <a:p>
            <a:pPr lvl="1">
              <a:buClr>
                <a:schemeClr val="tx1"/>
              </a:buClr>
            </a:pPr>
            <a:r>
              <a:rPr lang="en-US" sz="2400" dirty="0">
                <a:solidFill>
                  <a:schemeClr val="tx1"/>
                </a:solidFill>
              </a:rPr>
              <a:t>Emotional </a:t>
            </a:r>
          </a:p>
          <a:p>
            <a:pPr lvl="1">
              <a:buClr>
                <a:schemeClr val="tx1"/>
              </a:buClr>
            </a:pPr>
            <a:r>
              <a:rPr lang="en-US" sz="2400" dirty="0">
                <a:solidFill>
                  <a:schemeClr val="tx1"/>
                </a:solidFill>
              </a:rPr>
              <a:t>Communicative</a:t>
            </a:r>
          </a:p>
          <a:p>
            <a:pPr lvl="1">
              <a:buClr>
                <a:schemeClr val="tx1"/>
              </a:buClr>
            </a:pPr>
            <a:r>
              <a:rPr lang="en-US" sz="2400" dirty="0">
                <a:solidFill>
                  <a:schemeClr val="tx1"/>
                </a:solidFill>
              </a:rPr>
              <a:t>Behavioral </a:t>
            </a:r>
          </a:p>
          <a:p>
            <a:pPr>
              <a:buClr>
                <a:schemeClr val="tx1"/>
              </a:buClr>
            </a:pPr>
            <a:r>
              <a:rPr lang="en-US" dirty="0">
                <a:solidFill>
                  <a:schemeClr val="tx1"/>
                </a:solidFill>
              </a:rPr>
              <a:t>Although eligibility is a Team decision, there must be clear justification in rejecting a Team member’s recommendation especially when the member assessed the student. </a:t>
            </a:r>
          </a:p>
          <a:p>
            <a:pPr marL="0" indent="0">
              <a:buClr>
                <a:schemeClr val="tx1"/>
              </a:buClr>
              <a:buNone/>
            </a:pPr>
            <a:endParaRPr lang="en-US" dirty="0">
              <a:solidFill>
                <a:schemeClr val="tx1"/>
              </a:solidFill>
            </a:endParaRPr>
          </a:p>
          <a:p>
            <a:pPr lvl="1">
              <a:buClr>
                <a:schemeClr val="tx1"/>
              </a:buClr>
            </a:pPr>
            <a:endParaRPr lang="en-US" dirty="0"/>
          </a:p>
          <a:p>
            <a:pPr>
              <a:buClr>
                <a:schemeClr val="tx1"/>
              </a:buClr>
            </a:pPr>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3FD6CA11-981E-4D35-9051-69C58EAC6F52}"/>
              </a:ext>
            </a:extLst>
          </p:cNvPr>
          <p:cNvSpPr>
            <a:spLocks noGrp="1"/>
          </p:cNvSpPr>
          <p:nvPr>
            <p:ph type="sldNum" sz="quarter" idx="12"/>
          </p:nvPr>
        </p:nvSpPr>
        <p:spPr/>
        <p:txBody>
          <a:bodyPr/>
          <a:lstStyle/>
          <a:p>
            <a:fld id="{55ADE183-8E68-2F4D-8BDF-6BCCFF36C9AF}" type="slidenum">
              <a:rPr lang="en-US" smtClean="0"/>
              <a:t>18</a:t>
            </a:fld>
            <a:endParaRPr lang="en-US" dirty="0"/>
          </a:p>
        </p:txBody>
      </p:sp>
    </p:spTree>
    <p:extLst>
      <p:ext uri="{BB962C8B-B14F-4D97-AF65-F5344CB8AC3E}">
        <p14:creationId xmlns:p14="http://schemas.microsoft.com/office/powerpoint/2010/main" val="954508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8164E-24F0-0087-C4CC-6AA29FF7D0EF}"/>
              </a:ext>
            </a:extLst>
          </p:cNvPr>
          <p:cNvSpPr>
            <a:spLocks noGrp="1"/>
          </p:cNvSpPr>
          <p:nvPr>
            <p:ph type="title"/>
          </p:nvPr>
        </p:nvSpPr>
        <p:spPr>
          <a:xfrm>
            <a:off x="157656" y="244158"/>
            <a:ext cx="8797158" cy="1339850"/>
          </a:xfrm>
        </p:spPr>
        <p:txBody>
          <a:bodyPr>
            <a:noAutofit/>
          </a:bodyPr>
          <a:lstStyle/>
          <a:p>
            <a:r>
              <a:rPr lang="en-US" sz="4000" dirty="0">
                <a:solidFill>
                  <a:schemeClr val="tx1"/>
                </a:solidFill>
              </a:rPr>
              <a:t>Eligibility</a:t>
            </a:r>
            <a:br>
              <a:rPr lang="en-US" sz="4000" dirty="0">
                <a:solidFill>
                  <a:schemeClr val="tx1"/>
                </a:solidFill>
              </a:rPr>
            </a:br>
            <a:r>
              <a:rPr lang="en-US" sz="4000" u="sng" dirty="0">
                <a:solidFill>
                  <a:schemeClr val="tx1"/>
                </a:solidFill>
                <a:effectLst/>
                <a:ea typeface="Times New Roman" panose="02020603050405020304" pitchFamily="18" charset="0"/>
              </a:rPr>
              <a:t>Miller v. Charlotte </a:t>
            </a:r>
            <a:r>
              <a:rPr lang="en-US" sz="4000" dirty="0">
                <a:solidFill>
                  <a:schemeClr val="tx1"/>
                </a:solidFill>
                <a:effectLst/>
                <a:ea typeface="Times New Roman" panose="02020603050405020304" pitchFamily="18" charset="0"/>
              </a:rPr>
              <a:t>(4</a:t>
            </a:r>
            <a:r>
              <a:rPr lang="en-US" sz="4000" baseline="30000" dirty="0">
                <a:solidFill>
                  <a:schemeClr val="tx1"/>
                </a:solidFill>
                <a:effectLst/>
                <a:ea typeface="Times New Roman" panose="02020603050405020304" pitchFamily="18" charset="0"/>
              </a:rPr>
              <a:t>th</a:t>
            </a:r>
            <a:r>
              <a:rPr lang="en-US" sz="4000" dirty="0">
                <a:solidFill>
                  <a:schemeClr val="tx1"/>
                </a:solidFill>
                <a:effectLst/>
                <a:ea typeface="Times New Roman" panose="02020603050405020304" pitchFamily="18" charset="0"/>
              </a:rPr>
              <a:t> Circuit)</a:t>
            </a:r>
            <a:endParaRPr lang="en-US" sz="4000" dirty="0">
              <a:solidFill>
                <a:schemeClr val="tx1"/>
              </a:solidFill>
            </a:endParaRPr>
          </a:p>
        </p:txBody>
      </p:sp>
      <p:sp>
        <p:nvSpPr>
          <p:cNvPr id="3" name="Content Placeholder 2">
            <a:extLst>
              <a:ext uri="{FF2B5EF4-FFF2-40B4-BE49-F238E27FC236}">
                <a16:creationId xmlns:a16="http://schemas.microsoft.com/office/drawing/2014/main" id="{DE31C067-2B93-E385-256C-1857082C9800}"/>
              </a:ext>
            </a:extLst>
          </p:cNvPr>
          <p:cNvSpPr>
            <a:spLocks noGrp="1"/>
          </p:cNvSpPr>
          <p:nvPr>
            <p:ph idx="1"/>
          </p:nvPr>
        </p:nvSpPr>
        <p:spPr>
          <a:xfrm>
            <a:off x="157656" y="1718440"/>
            <a:ext cx="8797158" cy="4745422"/>
          </a:xfrm>
        </p:spPr>
        <p:txBody>
          <a:bodyPr/>
          <a:lstStyle/>
          <a:p>
            <a:r>
              <a:rPr lang="en-US" dirty="0">
                <a:solidFill>
                  <a:schemeClr val="tx1"/>
                </a:solidFill>
              </a:rPr>
              <a:t>A student on a 504 plan received a diagnosis from a private psychologist.</a:t>
            </a:r>
          </a:p>
          <a:p>
            <a:r>
              <a:rPr lang="en-US" dirty="0">
                <a:solidFill>
                  <a:schemeClr val="tx1"/>
                </a:solidFill>
              </a:rPr>
              <a:t>The Team evaluated the student utilizing multiple assessments, parent input and a review of the private evaluations and student performance.</a:t>
            </a:r>
          </a:p>
          <a:p>
            <a:r>
              <a:rPr lang="en-US" dirty="0">
                <a:solidFill>
                  <a:schemeClr val="tx1"/>
                </a:solidFill>
              </a:rPr>
              <a:t>The Ct. upheld the decision of ineligibility since the student did not meet the criteria of autism under state policies. </a:t>
            </a:r>
          </a:p>
          <a:p>
            <a:r>
              <a:rPr lang="en-US" dirty="0">
                <a:solidFill>
                  <a:schemeClr val="tx1"/>
                </a:solidFill>
              </a:rPr>
              <a:t>The procedural violation of an untimely evaluation did not deny FAPE since the student was deemed ineligible for an IEP.</a:t>
            </a:r>
          </a:p>
        </p:txBody>
      </p:sp>
      <p:sp>
        <p:nvSpPr>
          <p:cNvPr id="5" name="Slide Number Placeholder 4">
            <a:extLst>
              <a:ext uri="{FF2B5EF4-FFF2-40B4-BE49-F238E27FC236}">
                <a16:creationId xmlns:a16="http://schemas.microsoft.com/office/drawing/2014/main" id="{86F4386E-432E-483B-9B3E-E67E53FB82C4}"/>
              </a:ext>
            </a:extLst>
          </p:cNvPr>
          <p:cNvSpPr>
            <a:spLocks noGrp="1"/>
          </p:cNvSpPr>
          <p:nvPr>
            <p:ph type="sldNum" sz="quarter" idx="12"/>
          </p:nvPr>
        </p:nvSpPr>
        <p:spPr/>
        <p:txBody>
          <a:bodyPr/>
          <a:lstStyle/>
          <a:p>
            <a:fld id="{55ADE183-8E68-2F4D-8BDF-6BCCFF36C9AF}" type="slidenum">
              <a:rPr lang="en-US" smtClean="0"/>
              <a:t>19</a:t>
            </a:fld>
            <a:endParaRPr lang="en-US" dirty="0"/>
          </a:p>
        </p:txBody>
      </p:sp>
    </p:spTree>
    <p:extLst>
      <p:ext uri="{BB962C8B-B14F-4D97-AF65-F5344CB8AC3E}">
        <p14:creationId xmlns:p14="http://schemas.microsoft.com/office/powerpoint/2010/main" val="857098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39236DE4-CC61-466F-07D3-F8F87F413848}"/>
              </a:ext>
            </a:extLst>
          </p:cNvPr>
          <p:cNvSpPr>
            <a:spLocks noGrp="1"/>
          </p:cNvSpPr>
          <p:nvPr>
            <p:ph type="title"/>
          </p:nvPr>
        </p:nvSpPr>
        <p:spPr>
          <a:xfrm>
            <a:off x="733933" y="186861"/>
            <a:ext cx="7676133" cy="818029"/>
          </a:xfr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defTabSz="457200"/>
            <a:r>
              <a:rPr lang="en-US" sz="4800" b="1" dirty="0">
                <a:solidFill>
                  <a:schemeClr val="lt1"/>
                </a:solidFill>
                <a:effectLst>
                  <a:outerShdw blurRad="38100" dist="38100" dir="2700000" algn="tl">
                    <a:srgbClr val="000000">
                      <a:alpha val="43137"/>
                    </a:srgbClr>
                  </a:outerShdw>
                </a:effectLst>
                <a:latin typeface="Candara" panose="020E0502030303020204" pitchFamily="34" charset="0"/>
                <a:ea typeface="+mn-ea"/>
                <a:cs typeface="+mn-cs"/>
              </a:rPr>
              <a:t>Accessibility</a:t>
            </a:r>
          </a:p>
        </p:txBody>
      </p:sp>
      <p:sp>
        <p:nvSpPr>
          <p:cNvPr id="3" name="Content Placeholder 2" descr="Using Closed Captioning.  To start using CC, clic the caption button.">
            <a:extLst>
              <a:ext uri="{FF2B5EF4-FFF2-40B4-BE49-F238E27FC236}">
                <a16:creationId xmlns:a16="http://schemas.microsoft.com/office/drawing/2014/main" id="{948FCF2B-3237-4596-B397-06AE46C68780}"/>
              </a:ext>
            </a:extLst>
          </p:cNvPr>
          <p:cNvSpPr>
            <a:spLocks noGrp="1"/>
          </p:cNvSpPr>
          <p:nvPr>
            <p:ph idx="1"/>
          </p:nvPr>
        </p:nvSpPr>
        <p:spPr>
          <a:xfrm>
            <a:off x="272698" y="1423564"/>
            <a:ext cx="4884656" cy="1203831"/>
          </a:xfrm>
        </p:spPr>
        <p:txBody>
          <a:bodyPr>
            <a:normAutofit/>
          </a:bodyPr>
          <a:lstStyle/>
          <a:p>
            <a:pPr marL="0" indent="0">
              <a:buNone/>
            </a:pPr>
            <a:r>
              <a:rPr lang="en-US" sz="1800" b="1" dirty="0"/>
              <a:t>Using Closed Captioning</a:t>
            </a:r>
          </a:p>
          <a:p>
            <a:r>
              <a:rPr lang="en-US" sz="1600" dirty="0"/>
              <a:t>To start using CC, click the caption button.</a:t>
            </a:r>
            <a:endParaRPr lang="en-US" sz="600" dirty="0"/>
          </a:p>
        </p:txBody>
      </p:sp>
      <p:pic>
        <p:nvPicPr>
          <p:cNvPr id="4" name="Picture 3">
            <a:extLst>
              <a:ext uri="{FF2B5EF4-FFF2-40B4-BE49-F238E27FC236}">
                <a16:creationId xmlns:a16="http://schemas.microsoft.com/office/drawing/2014/main" id="{3C6DEECF-17B7-4D57-A73B-819B45FBF425}"/>
              </a:ext>
              <a:ext uri="{C183D7F6-B498-43B3-948B-1728B52AA6E4}">
                <adec:decorative xmlns:adec="http://schemas.microsoft.com/office/drawing/2017/decorative" val="1"/>
              </a:ext>
            </a:extLst>
          </p:cNvPr>
          <p:cNvPicPr>
            <a:picLocks noChangeAspect="1"/>
          </p:cNvPicPr>
          <p:nvPr/>
        </p:nvPicPr>
        <p:blipFill rotWithShape="1">
          <a:blip r:embed="rId3"/>
          <a:srcRect l="44288" t="62671" r="47598" b="28011"/>
          <a:stretch/>
        </p:blipFill>
        <p:spPr>
          <a:xfrm>
            <a:off x="6025278" y="1368588"/>
            <a:ext cx="1003843" cy="648491"/>
          </a:xfrm>
          <a:prstGeom prst="rect">
            <a:avLst/>
          </a:prstGeom>
        </p:spPr>
      </p:pic>
      <p:cxnSp>
        <p:nvCxnSpPr>
          <p:cNvPr id="10" name="Straight Arrow Connector 9">
            <a:extLst>
              <a:ext uri="{FF2B5EF4-FFF2-40B4-BE49-F238E27FC236}">
                <a16:creationId xmlns:a16="http://schemas.microsoft.com/office/drawing/2014/main" id="{F619A134-E7CF-4FB4-B2BC-F1F8CC16D4C7}"/>
              </a:ext>
              <a:ext uri="{C183D7F6-B498-43B3-948B-1728B52AA6E4}">
                <adec:decorative xmlns:adec="http://schemas.microsoft.com/office/drawing/2017/decorative" val="1"/>
              </a:ext>
            </a:extLst>
          </p:cNvPr>
          <p:cNvCxnSpPr>
            <a:cxnSpLocks/>
          </p:cNvCxnSpPr>
          <p:nvPr/>
        </p:nvCxnSpPr>
        <p:spPr>
          <a:xfrm>
            <a:off x="5231349" y="1692833"/>
            <a:ext cx="561109"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id="{755708A5-08D7-4086-A893-A683C9C9EE1C}"/>
              </a:ext>
              <a:ext uri="{C183D7F6-B498-43B3-948B-1728B52AA6E4}">
                <adec:decorative xmlns:adec="http://schemas.microsoft.com/office/drawing/2017/decorative" val="1"/>
              </a:ext>
            </a:extLst>
          </p:cNvPr>
          <p:cNvCxnSpPr>
            <a:cxnSpLocks/>
          </p:cNvCxnSpPr>
          <p:nvPr/>
        </p:nvCxnSpPr>
        <p:spPr>
          <a:xfrm>
            <a:off x="5252353" y="4359165"/>
            <a:ext cx="561109"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a:extLst>
              <a:ext uri="{FF2B5EF4-FFF2-40B4-BE49-F238E27FC236}">
                <a16:creationId xmlns:a16="http://schemas.microsoft.com/office/drawing/2014/main" id="{B121A506-5C04-4942-A7AC-CFD783377D8D}"/>
              </a:ext>
              <a:ext uri="{C183D7F6-B498-43B3-948B-1728B52AA6E4}">
                <adec:decorative xmlns:adec="http://schemas.microsoft.com/office/drawing/2017/decorative" val="1"/>
              </a:ext>
            </a:extLst>
          </p:cNvPr>
          <p:cNvCxnSpPr>
            <a:cxnSpLocks/>
          </p:cNvCxnSpPr>
          <p:nvPr/>
        </p:nvCxnSpPr>
        <p:spPr>
          <a:xfrm>
            <a:off x="4971799" y="5618520"/>
            <a:ext cx="561109"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pic>
        <p:nvPicPr>
          <p:cNvPr id="8" name="Picture 7">
            <a:extLst>
              <a:ext uri="{FF2B5EF4-FFF2-40B4-BE49-F238E27FC236}">
                <a16:creationId xmlns:a16="http://schemas.microsoft.com/office/drawing/2014/main" id="{4AD1E92A-3BF2-45AA-A71F-1EB6B5D9A9D1}"/>
              </a:ext>
              <a:ext uri="{C183D7F6-B498-43B3-948B-1728B52AA6E4}">
                <adec:decorative xmlns:adec="http://schemas.microsoft.com/office/drawing/2017/decorative" val="1"/>
              </a:ext>
            </a:extLst>
          </p:cNvPr>
          <p:cNvPicPr>
            <a:picLocks noChangeAspect="1"/>
          </p:cNvPicPr>
          <p:nvPr/>
        </p:nvPicPr>
        <p:blipFill rotWithShape="1">
          <a:blip r:embed="rId4"/>
          <a:srcRect l="16016" t="7592" r="14276" b="19744"/>
          <a:stretch/>
        </p:blipFill>
        <p:spPr>
          <a:xfrm>
            <a:off x="6285268" y="2638210"/>
            <a:ext cx="483865" cy="516779"/>
          </a:xfrm>
          <a:prstGeom prst="rect">
            <a:avLst/>
          </a:prstGeom>
        </p:spPr>
      </p:pic>
      <p:cxnSp>
        <p:nvCxnSpPr>
          <p:cNvPr id="13" name="Straight Connector 12">
            <a:extLst>
              <a:ext uri="{FF2B5EF4-FFF2-40B4-BE49-F238E27FC236}">
                <a16:creationId xmlns:a16="http://schemas.microsoft.com/office/drawing/2014/main" id="{5DC9345D-0D27-49A1-B4BC-D50C084F8239}"/>
              </a:ext>
              <a:ext uri="{C183D7F6-B498-43B3-948B-1728B52AA6E4}">
                <adec:decorative xmlns:adec="http://schemas.microsoft.com/office/drawing/2017/decorative" val="1"/>
              </a:ext>
            </a:extLst>
          </p:cNvPr>
          <p:cNvCxnSpPr/>
          <p:nvPr/>
        </p:nvCxnSpPr>
        <p:spPr>
          <a:xfrm>
            <a:off x="164911" y="2251841"/>
            <a:ext cx="9093724" cy="0"/>
          </a:xfrm>
          <a:prstGeom prst="line">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EA01460A-BB3A-469B-9EC5-03A9480469F5}"/>
              </a:ext>
              <a:ext uri="{C183D7F6-B498-43B3-948B-1728B52AA6E4}">
                <adec:decorative xmlns:adec="http://schemas.microsoft.com/office/drawing/2017/decorative" val="1"/>
              </a:ext>
            </a:extLst>
          </p:cNvPr>
          <p:cNvSpPr txBox="1"/>
          <p:nvPr/>
        </p:nvSpPr>
        <p:spPr>
          <a:xfrm>
            <a:off x="280762" y="2297917"/>
            <a:ext cx="5160390" cy="2508379"/>
          </a:xfrm>
          <a:prstGeom prst="rect">
            <a:avLst/>
          </a:prstGeom>
          <a:noFill/>
        </p:spPr>
        <p:txBody>
          <a:bodyPr wrap="square" rtlCol="0">
            <a:spAutoFit/>
          </a:bodyPr>
          <a:lstStyle/>
          <a:p>
            <a:pPr defTabSz="685800"/>
            <a:r>
              <a:rPr lang="es-ES" b="1" dirty="0">
                <a:solidFill>
                  <a:prstClr val="black"/>
                </a:solidFill>
                <a:latin typeface="Calibri" panose="020F0502020204030204"/>
              </a:rPr>
              <a:t>Uso de la interpretación de idiomas</a:t>
            </a:r>
            <a:endParaRPr lang="es-ES" sz="1100" b="1" dirty="0">
              <a:solidFill>
                <a:prstClr val="black"/>
              </a:solidFill>
              <a:latin typeface="Calibri" panose="020F0502020204030204"/>
            </a:endParaRPr>
          </a:p>
          <a:p>
            <a:pPr marL="342900" indent="-342900" defTabSz="685800">
              <a:buFont typeface="Arial" panose="020B0604020202020204" pitchFamily="34" charset="0"/>
              <a:buChar char="•"/>
            </a:pPr>
            <a:endParaRPr lang="es-ES" sz="1100" b="1" dirty="0">
              <a:solidFill>
                <a:prstClr val="black"/>
              </a:solidFill>
              <a:latin typeface="Calibri" panose="020F0502020204030204"/>
            </a:endParaRPr>
          </a:p>
          <a:p>
            <a:pPr marL="342900" indent="-342900" defTabSz="685800">
              <a:buFont typeface="Arial" panose="020B0604020202020204" pitchFamily="34" charset="0"/>
              <a:buChar char="•"/>
            </a:pPr>
            <a:r>
              <a:rPr lang="es-ES" sz="1600" dirty="0">
                <a:solidFill>
                  <a:prstClr val="black"/>
                </a:solidFill>
                <a:latin typeface="Calibri" panose="020F0502020204030204"/>
              </a:rPr>
              <a:t>Hagan clic en el icono de interpretación.</a:t>
            </a:r>
            <a:endParaRPr lang="en-US" sz="1600" dirty="0">
              <a:solidFill>
                <a:prstClr val="black"/>
              </a:solidFill>
              <a:latin typeface="Calibri" panose="020F0502020204030204"/>
            </a:endParaRPr>
          </a:p>
          <a:p>
            <a:pPr defTabSz="685800"/>
            <a:endParaRPr lang="en-US" sz="1600" dirty="0">
              <a:solidFill>
                <a:prstClr val="black"/>
              </a:solidFill>
              <a:latin typeface="Calibri" panose="020F0502020204030204"/>
            </a:endParaRPr>
          </a:p>
          <a:p>
            <a:pPr defTabSz="685800"/>
            <a:endParaRPr lang="en-US" sz="1600" dirty="0">
              <a:solidFill>
                <a:prstClr val="black"/>
              </a:solidFill>
              <a:latin typeface="Calibri" panose="020F0502020204030204"/>
            </a:endParaRPr>
          </a:p>
          <a:p>
            <a:pPr defTabSz="685800"/>
            <a:endParaRPr lang="en-US" sz="1600" dirty="0">
              <a:solidFill>
                <a:prstClr val="black"/>
              </a:solidFill>
              <a:latin typeface="Calibri" panose="020F0502020204030204"/>
            </a:endParaRPr>
          </a:p>
          <a:p>
            <a:pPr marL="342900" indent="-342900" defTabSz="685800">
              <a:buFont typeface="Arial" panose="020B0604020202020204" pitchFamily="34" charset="0"/>
              <a:buChar char="•"/>
            </a:pPr>
            <a:r>
              <a:rPr lang="en-US" sz="1600" dirty="0" err="1">
                <a:solidFill>
                  <a:prstClr val="black"/>
                </a:solidFill>
                <a:latin typeface="Calibri" panose="020F0502020204030204"/>
              </a:rPr>
              <a:t>Seleccionen</a:t>
            </a:r>
            <a:r>
              <a:rPr lang="en-US" sz="1600" dirty="0">
                <a:solidFill>
                  <a:prstClr val="black"/>
                </a:solidFill>
                <a:latin typeface="Calibri" panose="020F0502020204030204"/>
              </a:rPr>
              <a:t> “Spanish”.</a:t>
            </a:r>
          </a:p>
          <a:p>
            <a:pPr defTabSz="685800"/>
            <a:endParaRPr lang="en-US" sz="1600" dirty="0">
              <a:solidFill>
                <a:prstClr val="black"/>
              </a:solidFill>
              <a:latin typeface="Calibri" panose="020F0502020204030204"/>
            </a:endParaRPr>
          </a:p>
          <a:p>
            <a:pPr marL="342900" indent="-342900" defTabSz="685800">
              <a:buFont typeface="Arial" panose="020B0604020202020204" pitchFamily="34" charset="0"/>
              <a:buChar char="•"/>
            </a:pPr>
            <a:r>
              <a:rPr lang="en-US" sz="1600" dirty="0" err="1">
                <a:solidFill>
                  <a:prstClr val="black"/>
                </a:solidFill>
                <a:latin typeface="Calibri" panose="020F0502020204030204"/>
              </a:rPr>
              <a:t>Después</a:t>
            </a:r>
            <a:r>
              <a:rPr lang="en-US" sz="1600" dirty="0">
                <a:solidFill>
                  <a:prstClr val="black"/>
                </a:solidFill>
                <a:latin typeface="Calibri" panose="020F0502020204030204"/>
              </a:rPr>
              <a:t> de </a:t>
            </a:r>
            <a:r>
              <a:rPr lang="en-US" sz="1600" dirty="0" err="1">
                <a:solidFill>
                  <a:prstClr val="black"/>
                </a:solidFill>
                <a:latin typeface="Calibri" panose="020F0502020204030204"/>
              </a:rPr>
              <a:t>seleccionar</a:t>
            </a:r>
            <a:r>
              <a:rPr lang="en-US" sz="1600" dirty="0">
                <a:solidFill>
                  <a:prstClr val="black"/>
                </a:solidFill>
                <a:latin typeface="Calibri" panose="020F0502020204030204"/>
              </a:rPr>
              <a:t> “</a:t>
            </a:r>
            <a:r>
              <a:rPr lang="en-US" sz="1600" dirty="0" err="1">
                <a:solidFill>
                  <a:prstClr val="black"/>
                </a:solidFill>
                <a:latin typeface="Calibri" panose="020F0502020204030204"/>
              </a:rPr>
              <a:t>español</a:t>
            </a:r>
            <a:r>
              <a:rPr lang="en-US" sz="1600" dirty="0">
                <a:solidFill>
                  <a:prstClr val="black"/>
                </a:solidFill>
                <a:latin typeface="Calibri" panose="020F0502020204030204"/>
              </a:rPr>
              <a:t>”, </a:t>
            </a:r>
            <a:r>
              <a:rPr lang="es-ES" sz="1600" dirty="0">
                <a:solidFill>
                  <a:prstClr val="black"/>
                </a:solidFill>
                <a:latin typeface="Calibri" panose="020F0502020204030204"/>
              </a:rPr>
              <a:t>hagan clic </a:t>
            </a:r>
            <a:r>
              <a:rPr lang="en-US" sz="1600" dirty="0">
                <a:solidFill>
                  <a:prstClr val="black"/>
                </a:solidFill>
                <a:latin typeface="Calibri" panose="020F0502020204030204"/>
              </a:rPr>
              <a:t>"Mute Original Audio“.</a:t>
            </a:r>
          </a:p>
        </p:txBody>
      </p:sp>
      <p:cxnSp>
        <p:nvCxnSpPr>
          <p:cNvPr id="17" name="Straight Arrow Connector 16">
            <a:extLst>
              <a:ext uri="{FF2B5EF4-FFF2-40B4-BE49-F238E27FC236}">
                <a16:creationId xmlns:a16="http://schemas.microsoft.com/office/drawing/2014/main" id="{D43D8324-E380-4C6A-8BBA-C9B24689685C}"/>
              </a:ext>
              <a:ext uri="{C183D7F6-B498-43B3-948B-1728B52AA6E4}">
                <adec:decorative xmlns:adec="http://schemas.microsoft.com/office/drawing/2017/decorative" val="1"/>
              </a:ext>
            </a:extLst>
          </p:cNvPr>
          <p:cNvCxnSpPr>
            <a:cxnSpLocks/>
          </p:cNvCxnSpPr>
          <p:nvPr/>
        </p:nvCxnSpPr>
        <p:spPr>
          <a:xfrm>
            <a:off x="5252352" y="3886200"/>
            <a:ext cx="561109"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pic>
        <p:nvPicPr>
          <p:cNvPr id="2" name="Picture 1">
            <a:extLst>
              <a:ext uri="{FF2B5EF4-FFF2-40B4-BE49-F238E27FC236}">
                <a16:creationId xmlns:a16="http://schemas.microsoft.com/office/drawing/2014/main" id="{679F985C-C97E-4EA2-90AB-177073B8791A}"/>
              </a:ext>
              <a:ext uri="{C183D7F6-B498-43B3-948B-1728B52AA6E4}">
                <adec:decorative xmlns:adec="http://schemas.microsoft.com/office/drawing/2017/decorative" val="1"/>
              </a:ext>
            </a:extLst>
          </p:cNvPr>
          <p:cNvPicPr>
            <a:picLocks noChangeAspect="1"/>
          </p:cNvPicPr>
          <p:nvPr/>
        </p:nvPicPr>
        <p:blipFill rotWithShape="1">
          <a:blip r:embed="rId5"/>
          <a:srcRect l="3570" t="38840"/>
          <a:stretch/>
        </p:blipFill>
        <p:spPr>
          <a:xfrm>
            <a:off x="6285268" y="3333953"/>
            <a:ext cx="2312194" cy="1329756"/>
          </a:xfrm>
          <a:prstGeom prst="rect">
            <a:avLst/>
          </a:prstGeom>
        </p:spPr>
      </p:pic>
      <p:cxnSp>
        <p:nvCxnSpPr>
          <p:cNvPr id="15" name="Straight Arrow Connector 14">
            <a:extLst>
              <a:ext uri="{FF2B5EF4-FFF2-40B4-BE49-F238E27FC236}">
                <a16:creationId xmlns:a16="http://schemas.microsoft.com/office/drawing/2014/main" id="{B4199FF9-6184-414A-9EB8-593F2D9D14BE}"/>
              </a:ext>
              <a:ext uri="{C183D7F6-B498-43B3-948B-1728B52AA6E4}">
                <adec:decorative xmlns:adec="http://schemas.microsoft.com/office/drawing/2017/decorative" val="1"/>
              </a:ext>
            </a:extLst>
          </p:cNvPr>
          <p:cNvCxnSpPr>
            <a:cxnSpLocks/>
          </p:cNvCxnSpPr>
          <p:nvPr/>
        </p:nvCxnSpPr>
        <p:spPr>
          <a:xfrm>
            <a:off x="5252353" y="2896599"/>
            <a:ext cx="561109"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pic>
        <p:nvPicPr>
          <p:cNvPr id="6" name="Picture 5">
            <a:extLst>
              <a:ext uri="{FF2B5EF4-FFF2-40B4-BE49-F238E27FC236}">
                <a16:creationId xmlns:a16="http://schemas.microsoft.com/office/drawing/2014/main" id="{44027CE1-F552-4768-9530-3D924733CBB7}"/>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856" y="4859857"/>
            <a:ext cx="9112786" cy="22862"/>
          </a:xfrm>
          <a:prstGeom prst="rect">
            <a:avLst/>
          </a:prstGeom>
        </p:spPr>
      </p:pic>
      <p:sp>
        <p:nvSpPr>
          <p:cNvPr id="19" name="Content Placeholder 2" descr="Using ASL. To pin the intepreter, hoveer over the video of the participant you want to pin and click. From the menu, click pin.">
            <a:extLst>
              <a:ext uri="{FF2B5EF4-FFF2-40B4-BE49-F238E27FC236}">
                <a16:creationId xmlns:a16="http://schemas.microsoft.com/office/drawing/2014/main" id="{732C54C3-E22C-46B7-ADBC-BDE4709E2417}"/>
              </a:ext>
            </a:extLst>
          </p:cNvPr>
          <p:cNvSpPr txBox="1">
            <a:spLocks/>
          </p:cNvSpPr>
          <p:nvPr/>
        </p:nvSpPr>
        <p:spPr>
          <a:xfrm>
            <a:off x="493225" y="4989841"/>
            <a:ext cx="4884658" cy="1503033"/>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800" b="1" dirty="0">
                <a:solidFill>
                  <a:prstClr val="black"/>
                </a:solidFill>
                <a:latin typeface="Calibri" panose="020F0502020204030204"/>
              </a:rPr>
              <a:t>Using ASL</a:t>
            </a:r>
            <a:endParaRPr lang="en-US" sz="1800" dirty="0">
              <a:solidFill>
                <a:prstClr val="black"/>
              </a:solidFill>
              <a:latin typeface="Calibri" panose="020F0502020204030204"/>
            </a:endParaRPr>
          </a:p>
          <a:p>
            <a:pPr marL="171450" indent="-171450" defTabSz="685800">
              <a:spcBef>
                <a:spcPts val="750"/>
              </a:spcBef>
            </a:pPr>
            <a:r>
              <a:rPr lang="en-US" sz="1600" dirty="0">
                <a:solidFill>
                  <a:prstClr val="black"/>
                </a:solidFill>
              </a:rPr>
              <a:t>To pin the interpreter, h</a:t>
            </a:r>
            <a:r>
              <a:rPr lang="en-US" sz="1600" dirty="0">
                <a:solidFill>
                  <a:prstClr val="black"/>
                </a:solidFill>
                <a:latin typeface="Calibri" panose="020F0502020204030204"/>
              </a:rPr>
              <a:t>over over the video of the participant you want to pin and click ...</a:t>
            </a:r>
          </a:p>
          <a:p>
            <a:pPr marL="171450" indent="-171450" defTabSz="685800">
              <a:spcBef>
                <a:spcPts val="750"/>
              </a:spcBef>
            </a:pPr>
            <a:r>
              <a:rPr lang="en-US" sz="1600" dirty="0">
                <a:solidFill>
                  <a:prstClr val="black"/>
                </a:solidFill>
                <a:latin typeface="Calibri" panose="020F0502020204030204"/>
              </a:rPr>
              <a:t>From the menu, click Pin.</a:t>
            </a:r>
            <a:endParaRPr lang="en-US" sz="2000" dirty="0">
              <a:solidFill>
                <a:prstClr val="black"/>
              </a:solidFill>
              <a:latin typeface="Calibri" panose="020F0502020204030204"/>
            </a:endParaRPr>
          </a:p>
        </p:txBody>
      </p:sp>
      <p:pic>
        <p:nvPicPr>
          <p:cNvPr id="9" name="Picture 8">
            <a:extLst>
              <a:ext uri="{FF2B5EF4-FFF2-40B4-BE49-F238E27FC236}">
                <a16:creationId xmlns:a16="http://schemas.microsoft.com/office/drawing/2014/main" id="{FBBAC670-2447-485A-93A6-2CF97CE40FDA}"/>
              </a:ext>
              <a:ext uri="{C183D7F6-B498-43B3-948B-1728B52AA6E4}">
                <adec:decorative xmlns:adec="http://schemas.microsoft.com/office/drawing/2017/decorative" val="1"/>
              </a:ext>
            </a:extLst>
          </p:cNvPr>
          <p:cNvPicPr>
            <a:picLocks noChangeAspect="1"/>
          </p:cNvPicPr>
          <p:nvPr/>
        </p:nvPicPr>
        <p:blipFill rotWithShape="1">
          <a:blip r:embed="rId7"/>
          <a:srcRect l="32680" r="12280" b="35808"/>
          <a:stretch/>
        </p:blipFill>
        <p:spPr>
          <a:xfrm>
            <a:off x="5701757" y="5062545"/>
            <a:ext cx="3304202" cy="1198233"/>
          </a:xfrm>
          <a:prstGeom prst="rect">
            <a:avLst/>
          </a:prstGeom>
        </p:spPr>
      </p:pic>
      <p:sp>
        <p:nvSpPr>
          <p:cNvPr id="5" name="Slide Number Placeholder 4">
            <a:extLst>
              <a:ext uri="{FF2B5EF4-FFF2-40B4-BE49-F238E27FC236}">
                <a16:creationId xmlns:a16="http://schemas.microsoft.com/office/drawing/2014/main" id="{FF318AA2-6161-CA7D-3C69-6F2071EE9DA1}"/>
              </a:ext>
            </a:extLst>
          </p:cNvPr>
          <p:cNvSpPr>
            <a:spLocks noGrp="1"/>
          </p:cNvSpPr>
          <p:nvPr>
            <p:ph type="sldNum" sz="quarter" idx="12"/>
          </p:nvPr>
        </p:nvSpPr>
        <p:spPr>
          <a:xfrm>
            <a:off x="4183249" y="6591810"/>
            <a:ext cx="762000" cy="271463"/>
          </a:xfrm>
        </p:spPr>
        <p:txBody>
          <a:bodyPr/>
          <a:lstStyle/>
          <a:p>
            <a:fld id="{55ADE183-8E68-2F4D-8BDF-6BCCFF36C9AF}" type="slidenum">
              <a:rPr lang="en-US" smtClean="0"/>
              <a:t>2</a:t>
            </a:fld>
            <a:endParaRPr lang="en-US" dirty="0"/>
          </a:p>
        </p:txBody>
      </p:sp>
    </p:spTree>
    <p:extLst>
      <p:ext uri="{BB962C8B-B14F-4D97-AF65-F5344CB8AC3E}">
        <p14:creationId xmlns:p14="http://schemas.microsoft.com/office/powerpoint/2010/main" val="3120564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Lesson Learned #7">
            <a:extLst>
              <a:ext uri="{FF2B5EF4-FFF2-40B4-BE49-F238E27FC236}">
                <a16:creationId xmlns:a16="http://schemas.microsoft.com/office/drawing/2014/main" id="{14C08B60-E792-AECD-46B4-F2B0CE833D9C}"/>
              </a:ext>
            </a:extLst>
          </p:cNvPr>
          <p:cNvSpPr>
            <a:spLocks noGrp="1"/>
          </p:cNvSpPr>
          <p:nvPr>
            <p:ph type="title"/>
          </p:nvPr>
        </p:nvSpPr>
        <p:spPr>
          <a:xfrm>
            <a:off x="315310" y="244158"/>
            <a:ext cx="8544911" cy="1339850"/>
          </a:xfrm>
        </p:spPr>
        <p:txBody>
          <a:bodyPr/>
          <a:lstStyle/>
          <a:p>
            <a:r>
              <a:rPr lang="en-US" dirty="0">
                <a:solidFill>
                  <a:schemeClr val="tx1"/>
                </a:solidFill>
              </a:rPr>
              <a:t>Lesson Learned </a:t>
            </a:r>
            <a:r>
              <a:rPr lang="en-US" sz="800" dirty="0">
                <a:solidFill>
                  <a:schemeClr val="bg1"/>
                </a:solidFill>
              </a:rPr>
              <a:t>#7</a:t>
            </a:r>
            <a:endParaRPr lang="en-US" dirty="0">
              <a:solidFill>
                <a:schemeClr val="tx1"/>
              </a:solidFill>
            </a:endParaRPr>
          </a:p>
        </p:txBody>
      </p:sp>
      <p:sp>
        <p:nvSpPr>
          <p:cNvPr id="3" name="Content Placeholder 2">
            <a:extLst>
              <a:ext uri="{FF2B5EF4-FFF2-40B4-BE49-F238E27FC236}">
                <a16:creationId xmlns:a16="http://schemas.microsoft.com/office/drawing/2014/main" id="{B4FFB4AB-88FF-1738-7B5B-7DA88EAC291D}"/>
              </a:ext>
            </a:extLst>
          </p:cNvPr>
          <p:cNvSpPr>
            <a:spLocks noGrp="1"/>
          </p:cNvSpPr>
          <p:nvPr>
            <p:ph idx="1"/>
          </p:nvPr>
        </p:nvSpPr>
        <p:spPr>
          <a:xfrm>
            <a:off x="315310" y="1702676"/>
            <a:ext cx="8544911" cy="4698124"/>
          </a:xfrm>
        </p:spPr>
        <p:txBody>
          <a:bodyPr>
            <a:normAutofit fontScale="92500"/>
          </a:bodyPr>
          <a:lstStyle/>
          <a:p>
            <a:r>
              <a:rPr lang="en-US" dirty="0">
                <a:solidFill>
                  <a:schemeClr val="tx1"/>
                </a:solidFill>
              </a:rPr>
              <a:t>An evaluation for special education must include multiple sources of information. </a:t>
            </a:r>
          </a:p>
          <a:p>
            <a:r>
              <a:rPr lang="en-US" dirty="0">
                <a:solidFill>
                  <a:schemeClr val="tx1"/>
                </a:solidFill>
              </a:rPr>
              <a:t>The Team in determining eligibility must consider parent input and any information provided by the parent including an IEE.</a:t>
            </a:r>
          </a:p>
          <a:p>
            <a:r>
              <a:rPr lang="en-US" dirty="0">
                <a:solidFill>
                  <a:schemeClr val="tx1"/>
                </a:solidFill>
              </a:rPr>
              <a:t>The Team must consider the IEE but is not required to adopt its recommendations.</a:t>
            </a:r>
          </a:p>
          <a:p>
            <a:r>
              <a:rPr lang="en-US" dirty="0">
                <a:solidFill>
                  <a:schemeClr val="tx1"/>
                </a:solidFill>
              </a:rPr>
              <a:t>An underperforming student is not solely indicative of a disability.</a:t>
            </a:r>
          </a:p>
          <a:p>
            <a:r>
              <a:rPr lang="en-US" dirty="0">
                <a:solidFill>
                  <a:schemeClr val="tx1"/>
                </a:solidFill>
              </a:rPr>
              <a:t>Procedural violations do not always result in denial of FAPE.</a:t>
            </a:r>
          </a:p>
          <a:p>
            <a:pPr lvl="1">
              <a:buClr>
                <a:schemeClr val="tx1"/>
              </a:buClr>
            </a:pPr>
            <a:r>
              <a:rPr lang="en-US" sz="2400" dirty="0">
                <a:solidFill>
                  <a:schemeClr val="tx1"/>
                </a:solidFill>
              </a:rPr>
              <a:t>Hearing v. State Complaint/Monitoring Standard</a:t>
            </a:r>
          </a:p>
        </p:txBody>
      </p:sp>
      <p:sp>
        <p:nvSpPr>
          <p:cNvPr id="5" name="Slide Number Placeholder 4">
            <a:extLst>
              <a:ext uri="{FF2B5EF4-FFF2-40B4-BE49-F238E27FC236}">
                <a16:creationId xmlns:a16="http://schemas.microsoft.com/office/drawing/2014/main" id="{DD31C813-C3CD-4AF4-A791-5099BF400E54}"/>
              </a:ext>
            </a:extLst>
          </p:cNvPr>
          <p:cNvSpPr>
            <a:spLocks noGrp="1"/>
          </p:cNvSpPr>
          <p:nvPr>
            <p:ph type="sldNum" sz="quarter" idx="12"/>
          </p:nvPr>
        </p:nvSpPr>
        <p:spPr/>
        <p:txBody>
          <a:bodyPr/>
          <a:lstStyle/>
          <a:p>
            <a:fld id="{55ADE183-8E68-2F4D-8BDF-6BCCFF36C9AF}" type="slidenum">
              <a:rPr lang="en-US" smtClean="0"/>
              <a:t>20</a:t>
            </a:fld>
            <a:endParaRPr lang="en-US" dirty="0"/>
          </a:p>
        </p:txBody>
      </p:sp>
    </p:spTree>
    <p:extLst>
      <p:ext uri="{BB962C8B-B14F-4D97-AF65-F5344CB8AC3E}">
        <p14:creationId xmlns:p14="http://schemas.microsoft.com/office/powerpoint/2010/main" val="1675849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rrowheads="1"/>
          </p:cNvSpPr>
          <p:nvPr>
            <p:ph type="title"/>
          </p:nvPr>
        </p:nvSpPr>
        <p:spPr/>
        <p:txBody>
          <a:bodyPr/>
          <a:lstStyle/>
          <a:p>
            <a:pPr algn="ctr" eaLnBrk="1" hangingPunct="1"/>
            <a:r>
              <a:rPr lang="en-US" dirty="0">
                <a:solidFill>
                  <a:srgbClr val="000000"/>
                </a:solidFill>
                <a:latin typeface="Calisto MT" charset="0"/>
              </a:rPr>
              <a:t>FAPE Standard</a:t>
            </a:r>
          </a:p>
        </p:txBody>
      </p:sp>
      <p:sp>
        <p:nvSpPr>
          <p:cNvPr id="35842" name="Rectangle 3"/>
          <p:cNvSpPr>
            <a:spLocks noGrp="1" noRot="1" noChangeArrowheads="1"/>
          </p:cNvSpPr>
          <p:nvPr>
            <p:ph idx="1"/>
          </p:nvPr>
        </p:nvSpPr>
        <p:spPr>
          <a:xfrm>
            <a:off x="314074" y="1802401"/>
            <a:ext cx="8616560" cy="4575792"/>
          </a:xfrm>
        </p:spPr>
        <p:txBody>
          <a:bodyPr>
            <a:noAutofit/>
          </a:bodyPr>
          <a:lstStyle/>
          <a:p>
            <a:pPr eaLnBrk="1" hangingPunct="1">
              <a:lnSpc>
                <a:spcPct val="90000"/>
              </a:lnSpc>
            </a:pPr>
            <a:r>
              <a:rPr lang="en-US" sz="2600" dirty="0">
                <a:solidFill>
                  <a:srgbClr val="000000"/>
                </a:solidFill>
              </a:rPr>
              <a:t>The Supreme Court in the </a:t>
            </a:r>
            <a:r>
              <a:rPr lang="en-US" sz="2600" u="sng" dirty="0">
                <a:solidFill>
                  <a:srgbClr val="000000"/>
                </a:solidFill>
              </a:rPr>
              <a:t>Rowley</a:t>
            </a:r>
            <a:r>
              <a:rPr lang="en-US" sz="2600" dirty="0">
                <a:solidFill>
                  <a:srgbClr val="000000"/>
                </a:solidFill>
              </a:rPr>
              <a:t> case established two criteria in determining FAPE:</a:t>
            </a:r>
          </a:p>
          <a:p>
            <a:pPr eaLnBrk="1" hangingPunct="1">
              <a:lnSpc>
                <a:spcPct val="90000"/>
              </a:lnSpc>
            </a:pPr>
            <a:endParaRPr lang="en-US" sz="2600" dirty="0">
              <a:solidFill>
                <a:srgbClr val="000000"/>
              </a:solidFill>
            </a:endParaRPr>
          </a:p>
          <a:p>
            <a:pPr lvl="1" eaLnBrk="1" hangingPunct="1">
              <a:lnSpc>
                <a:spcPct val="90000"/>
              </a:lnSpc>
              <a:buClr>
                <a:schemeClr val="tx1"/>
              </a:buClr>
            </a:pPr>
            <a:r>
              <a:rPr lang="en-US" sz="2600" dirty="0">
                <a:solidFill>
                  <a:srgbClr val="000000"/>
                </a:solidFill>
              </a:rPr>
              <a:t>Have the procedures been </a:t>
            </a:r>
            <a:r>
              <a:rPr lang="en-US" sz="2600" u="sng" dirty="0">
                <a:solidFill>
                  <a:srgbClr val="000000"/>
                </a:solidFill>
              </a:rPr>
              <a:t>adequately complied</a:t>
            </a:r>
            <a:r>
              <a:rPr lang="en-US" sz="2600" dirty="0">
                <a:solidFill>
                  <a:srgbClr val="000000"/>
                </a:solidFill>
              </a:rPr>
              <a:t> with? </a:t>
            </a:r>
          </a:p>
          <a:p>
            <a:pPr lvl="1" eaLnBrk="1" hangingPunct="1">
              <a:lnSpc>
                <a:spcPct val="90000"/>
              </a:lnSpc>
              <a:buFont typeface="Arial" charset="0"/>
              <a:buNone/>
            </a:pPr>
            <a:r>
              <a:rPr lang="en-US" sz="2600" dirty="0">
                <a:solidFill>
                  <a:srgbClr val="000000"/>
                </a:solidFill>
              </a:rPr>
              <a:t> and</a:t>
            </a:r>
          </a:p>
          <a:p>
            <a:pPr lvl="1" eaLnBrk="1" hangingPunct="1">
              <a:lnSpc>
                <a:spcPct val="90000"/>
              </a:lnSpc>
              <a:buClr>
                <a:schemeClr val="tx1"/>
              </a:buClr>
            </a:pPr>
            <a:r>
              <a:rPr lang="en-US" sz="2600" dirty="0">
                <a:solidFill>
                  <a:srgbClr val="000000"/>
                </a:solidFill>
              </a:rPr>
              <a:t>Is the IEP reasonably calculated to enable the child to receive educational benefits?</a:t>
            </a:r>
          </a:p>
          <a:p>
            <a:pPr marL="365760" lvl="1" indent="0" eaLnBrk="1" hangingPunct="1">
              <a:lnSpc>
                <a:spcPct val="90000"/>
              </a:lnSpc>
              <a:buNone/>
            </a:pPr>
            <a:endParaRPr lang="en-US" sz="2600" dirty="0">
              <a:solidFill>
                <a:srgbClr val="000000"/>
              </a:solidFill>
            </a:endParaRPr>
          </a:p>
          <a:p>
            <a:pPr marL="114300" indent="0">
              <a:lnSpc>
                <a:spcPct val="90000"/>
              </a:lnSpc>
              <a:buNone/>
            </a:pPr>
            <a:r>
              <a:rPr lang="en-US" sz="2600" dirty="0">
                <a:solidFill>
                  <a:srgbClr val="000000"/>
                </a:solidFill>
              </a:rPr>
              <a:t>     </a:t>
            </a:r>
            <a:r>
              <a:rPr lang="en-US" sz="2600" u="sng" dirty="0">
                <a:solidFill>
                  <a:srgbClr val="000000"/>
                </a:solidFill>
              </a:rPr>
              <a:t>Hendrick Hudson School District v. Rowley </a:t>
            </a:r>
            <a:r>
              <a:rPr lang="en-US" sz="2600" dirty="0">
                <a:solidFill>
                  <a:srgbClr val="000000"/>
                </a:solidFill>
              </a:rPr>
              <a:t>(1982)</a:t>
            </a:r>
            <a:endParaRPr lang="en-US" sz="2600" u="sng" dirty="0">
              <a:solidFill>
                <a:srgbClr val="000000"/>
              </a:solidFill>
            </a:endParaRPr>
          </a:p>
        </p:txBody>
      </p:sp>
      <p:sp>
        <p:nvSpPr>
          <p:cNvPr id="3" name="Slide Number Placeholder 2">
            <a:extLst>
              <a:ext uri="{FF2B5EF4-FFF2-40B4-BE49-F238E27FC236}">
                <a16:creationId xmlns:a16="http://schemas.microsoft.com/office/drawing/2014/main" id="{CD3A7822-2B5C-4A15-83F6-5CA32CDA257E}"/>
              </a:ext>
            </a:extLst>
          </p:cNvPr>
          <p:cNvSpPr>
            <a:spLocks noGrp="1"/>
          </p:cNvSpPr>
          <p:nvPr>
            <p:ph type="sldNum" sz="quarter" idx="12"/>
          </p:nvPr>
        </p:nvSpPr>
        <p:spPr/>
        <p:txBody>
          <a:bodyPr/>
          <a:lstStyle/>
          <a:p>
            <a:fld id="{55ADE183-8E68-2F4D-8BDF-6BCCFF36C9AF}" type="slidenum">
              <a:rPr lang="en-US" smtClean="0"/>
              <a:t>21</a:t>
            </a:fld>
            <a:endParaRPr lang="en-US" dirty="0"/>
          </a:p>
        </p:txBody>
      </p:sp>
    </p:spTree>
    <p:extLst>
      <p:ext uri="{BB962C8B-B14F-4D97-AF65-F5344CB8AC3E}">
        <p14:creationId xmlns:p14="http://schemas.microsoft.com/office/powerpoint/2010/main" val="145541493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6E457-A6AE-C599-3D27-0D9D8307BE94}"/>
              </a:ext>
            </a:extLst>
          </p:cNvPr>
          <p:cNvSpPr>
            <a:spLocks noGrp="1"/>
          </p:cNvSpPr>
          <p:nvPr>
            <p:ph type="title"/>
          </p:nvPr>
        </p:nvSpPr>
        <p:spPr>
          <a:xfrm>
            <a:off x="209862" y="244158"/>
            <a:ext cx="8649325" cy="1339850"/>
          </a:xfrm>
        </p:spPr>
        <p:txBody>
          <a:bodyPr>
            <a:normAutofit fontScale="90000"/>
          </a:bodyPr>
          <a:lstStyle/>
          <a:p>
            <a:r>
              <a:rPr lang="en-US" dirty="0">
                <a:solidFill>
                  <a:schemeClr val="tx1"/>
                </a:solidFill>
              </a:rPr>
              <a:t>IEP Procedural Requirements</a:t>
            </a:r>
            <a:br>
              <a:rPr lang="en-US" dirty="0">
                <a:solidFill>
                  <a:schemeClr val="tx1"/>
                </a:solidFill>
              </a:rPr>
            </a:br>
            <a:r>
              <a:rPr lang="en-US" sz="4000" u="sng" dirty="0">
                <a:solidFill>
                  <a:schemeClr val="tx1"/>
                </a:solidFill>
              </a:rPr>
              <a:t>Clarfeld v. State of Hawaii </a:t>
            </a:r>
            <a:r>
              <a:rPr lang="en-US" sz="4000" dirty="0">
                <a:solidFill>
                  <a:schemeClr val="tx1"/>
                </a:solidFill>
              </a:rPr>
              <a:t>(9</a:t>
            </a:r>
            <a:r>
              <a:rPr lang="en-US" sz="4000" baseline="30000" dirty="0">
                <a:solidFill>
                  <a:schemeClr val="tx1"/>
                </a:solidFill>
              </a:rPr>
              <a:t>th</a:t>
            </a:r>
            <a:r>
              <a:rPr lang="en-US" sz="4000" dirty="0">
                <a:solidFill>
                  <a:schemeClr val="tx1"/>
                </a:solidFill>
              </a:rPr>
              <a:t> Circuit)</a:t>
            </a:r>
            <a:endParaRPr lang="en-US" dirty="0">
              <a:solidFill>
                <a:schemeClr val="tx1"/>
              </a:solidFill>
            </a:endParaRPr>
          </a:p>
        </p:txBody>
      </p:sp>
      <p:sp>
        <p:nvSpPr>
          <p:cNvPr id="3" name="Content Placeholder 2">
            <a:extLst>
              <a:ext uri="{FF2B5EF4-FFF2-40B4-BE49-F238E27FC236}">
                <a16:creationId xmlns:a16="http://schemas.microsoft.com/office/drawing/2014/main" id="{F068FE42-E632-1AAF-06E8-27C8822CCBD3}"/>
              </a:ext>
            </a:extLst>
          </p:cNvPr>
          <p:cNvSpPr>
            <a:spLocks noGrp="1"/>
          </p:cNvSpPr>
          <p:nvPr>
            <p:ph idx="1"/>
          </p:nvPr>
        </p:nvSpPr>
        <p:spPr>
          <a:xfrm>
            <a:off x="209862" y="1670050"/>
            <a:ext cx="8724276" cy="4943792"/>
          </a:xfrm>
        </p:spPr>
        <p:txBody>
          <a:bodyPr/>
          <a:lstStyle/>
          <a:p>
            <a:r>
              <a:rPr lang="en-US" dirty="0">
                <a:solidFill>
                  <a:schemeClr val="tx1"/>
                </a:solidFill>
              </a:rPr>
              <a:t>A student with autism was attending a private school at public expense pursuant to a hearing officer’s order. </a:t>
            </a:r>
          </a:p>
          <a:p>
            <a:r>
              <a:rPr lang="en-US" dirty="0">
                <a:solidFill>
                  <a:schemeClr val="tx1"/>
                </a:solidFill>
              </a:rPr>
              <a:t>The IEP for the following school year called for placement in a special education public program which the parents challenged.</a:t>
            </a:r>
          </a:p>
          <a:p>
            <a:r>
              <a:rPr lang="en-US" dirty="0">
                <a:solidFill>
                  <a:schemeClr val="tx1"/>
                </a:solidFill>
              </a:rPr>
              <a:t>The Court addressed two procedural allegations:</a:t>
            </a:r>
          </a:p>
          <a:p>
            <a:pPr lvl="1">
              <a:buClr>
                <a:schemeClr val="tx1"/>
              </a:buClr>
            </a:pPr>
            <a:r>
              <a:rPr lang="en-US" dirty="0">
                <a:solidFill>
                  <a:schemeClr val="tx1"/>
                </a:solidFill>
              </a:rPr>
              <a:t>The IEP Team did not need to include teachers from the home public school since there was no possibility that the student would be placed in a general education environment.</a:t>
            </a:r>
          </a:p>
          <a:p>
            <a:pPr lvl="1">
              <a:buClr>
                <a:schemeClr val="tx1"/>
              </a:buClr>
            </a:pPr>
            <a:r>
              <a:rPr lang="en-US" dirty="0">
                <a:solidFill>
                  <a:schemeClr val="tx1"/>
                </a:solidFill>
              </a:rPr>
              <a:t>PWN is not to be sent </a:t>
            </a:r>
            <a:r>
              <a:rPr lang="en-US" u="sng" dirty="0">
                <a:solidFill>
                  <a:schemeClr val="tx1"/>
                </a:solidFill>
              </a:rPr>
              <a:t>before </a:t>
            </a:r>
            <a:r>
              <a:rPr lang="en-US" dirty="0">
                <a:solidFill>
                  <a:schemeClr val="tx1"/>
                </a:solidFill>
              </a:rPr>
              <a:t>the IEP meeting but </a:t>
            </a:r>
            <a:r>
              <a:rPr lang="en-US" u="sng" dirty="0">
                <a:solidFill>
                  <a:schemeClr val="tx1"/>
                </a:solidFill>
              </a:rPr>
              <a:t>after </a:t>
            </a:r>
            <a:r>
              <a:rPr lang="en-US" dirty="0">
                <a:solidFill>
                  <a:schemeClr val="tx1"/>
                </a:solidFill>
              </a:rPr>
              <a:t>the meeting notifying the parent of the placement change and placement options discussed. </a:t>
            </a:r>
          </a:p>
        </p:txBody>
      </p:sp>
      <p:sp>
        <p:nvSpPr>
          <p:cNvPr id="5" name="Slide Number Placeholder 4">
            <a:extLst>
              <a:ext uri="{FF2B5EF4-FFF2-40B4-BE49-F238E27FC236}">
                <a16:creationId xmlns:a16="http://schemas.microsoft.com/office/drawing/2014/main" id="{4681743E-25AE-4CEC-97D0-74BAD0B2C74B}"/>
              </a:ext>
            </a:extLst>
          </p:cNvPr>
          <p:cNvSpPr>
            <a:spLocks noGrp="1"/>
          </p:cNvSpPr>
          <p:nvPr>
            <p:ph type="sldNum" sz="quarter" idx="12"/>
          </p:nvPr>
        </p:nvSpPr>
        <p:spPr/>
        <p:txBody>
          <a:bodyPr/>
          <a:lstStyle/>
          <a:p>
            <a:fld id="{55ADE183-8E68-2F4D-8BDF-6BCCFF36C9AF}" type="slidenum">
              <a:rPr lang="en-US" smtClean="0"/>
              <a:t>22</a:t>
            </a:fld>
            <a:endParaRPr lang="en-US" dirty="0"/>
          </a:p>
        </p:txBody>
      </p:sp>
    </p:spTree>
    <p:extLst>
      <p:ext uri="{BB962C8B-B14F-4D97-AF65-F5344CB8AC3E}">
        <p14:creationId xmlns:p14="http://schemas.microsoft.com/office/powerpoint/2010/main" val="3924167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EE83F-9DFD-0360-5782-F911E6C3B615}"/>
              </a:ext>
            </a:extLst>
          </p:cNvPr>
          <p:cNvSpPr>
            <a:spLocks noGrp="1"/>
          </p:cNvSpPr>
          <p:nvPr>
            <p:ph type="title"/>
          </p:nvPr>
        </p:nvSpPr>
        <p:spPr/>
        <p:txBody>
          <a:bodyPr/>
          <a:lstStyle/>
          <a:p>
            <a:r>
              <a:rPr lang="en-US" dirty="0">
                <a:solidFill>
                  <a:schemeClr val="tx1"/>
                </a:solidFill>
              </a:rPr>
              <a:t>Lesson Learned </a:t>
            </a:r>
            <a:r>
              <a:rPr lang="en-US" sz="800" dirty="0">
                <a:solidFill>
                  <a:schemeClr val="bg1"/>
                </a:solidFill>
              </a:rPr>
              <a:t>#8</a:t>
            </a:r>
            <a:endParaRPr lang="en-US" dirty="0">
              <a:solidFill>
                <a:schemeClr val="tx1"/>
              </a:solidFill>
            </a:endParaRPr>
          </a:p>
        </p:txBody>
      </p:sp>
      <p:sp>
        <p:nvSpPr>
          <p:cNvPr id="3" name="Content Placeholder 2">
            <a:extLst>
              <a:ext uri="{FF2B5EF4-FFF2-40B4-BE49-F238E27FC236}">
                <a16:creationId xmlns:a16="http://schemas.microsoft.com/office/drawing/2014/main" id="{0EF52C3D-C1C4-B81C-FEF7-1367056AAF9B}"/>
              </a:ext>
            </a:extLst>
          </p:cNvPr>
          <p:cNvSpPr>
            <a:spLocks noGrp="1"/>
          </p:cNvSpPr>
          <p:nvPr>
            <p:ph idx="1"/>
          </p:nvPr>
        </p:nvSpPr>
        <p:spPr>
          <a:xfrm>
            <a:off x="284814" y="1693888"/>
            <a:ext cx="8664314" cy="4676931"/>
          </a:xfrm>
        </p:spPr>
        <p:txBody>
          <a:bodyPr>
            <a:noAutofit/>
          </a:bodyPr>
          <a:lstStyle/>
          <a:p>
            <a:r>
              <a:rPr lang="en-US" sz="2000" dirty="0">
                <a:solidFill>
                  <a:schemeClr val="tx1"/>
                </a:solidFill>
              </a:rPr>
              <a:t>Not less than 1 regular ed teacher of the child must be a member of the IEP Team if the child </a:t>
            </a:r>
            <a:r>
              <a:rPr lang="en-US" sz="2000" u="sng" dirty="0">
                <a:solidFill>
                  <a:schemeClr val="tx1"/>
                </a:solidFill>
              </a:rPr>
              <a:t>is or may be </a:t>
            </a:r>
            <a:r>
              <a:rPr lang="en-US" sz="2000" dirty="0">
                <a:solidFill>
                  <a:schemeClr val="tx1"/>
                </a:solidFill>
              </a:rPr>
              <a:t>participating in the regular ed environment.</a:t>
            </a:r>
          </a:p>
          <a:p>
            <a:pPr lvl="1">
              <a:buClr>
                <a:schemeClr val="tx1"/>
              </a:buClr>
            </a:pPr>
            <a:r>
              <a:rPr lang="en-US" sz="2000" dirty="0">
                <a:solidFill>
                  <a:schemeClr val="tx1"/>
                </a:solidFill>
              </a:rPr>
              <a:t>Be careful of a predetermination allegation if you do not have a regular ed teacher at the meeting. </a:t>
            </a:r>
          </a:p>
          <a:p>
            <a:pPr lvl="1">
              <a:buClr>
                <a:schemeClr val="tx1"/>
              </a:buClr>
            </a:pPr>
            <a:r>
              <a:rPr lang="en-US" sz="2000" dirty="0">
                <a:solidFill>
                  <a:schemeClr val="tx1"/>
                </a:solidFill>
              </a:rPr>
              <a:t>Prior discussion with the parent would be a best practice. </a:t>
            </a:r>
          </a:p>
          <a:p>
            <a:pPr>
              <a:buClr>
                <a:schemeClr val="tx1"/>
              </a:buClr>
            </a:pPr>
            <a:r>
              <a:rPr lang="en-US" sz="2000" dirty="0">
                <a:solidFill>
                  <a:schemeClr val="tx1"/>
                </a:solidFill>
              </a:rPr>
              <a:t>Although a PWN isn’t sent before the IEP meeting, the IDEA requires that notice of the meeting be sent to the parents</a:t>
            </a:r>
          </a:p>
          <a:p>
            <a:pPr lvl="1">
              <a:buClr>
                <a:schemeClr val="tx1"/>
              </a:buClr>
            </a:pPr>
            <a:r>
              <a:rPr lang="en-US" sz="2000" dirty="0">
                <a:solidFill>
                  <a:schemeClr val="tx1"/>
                </a:solidFill>
              </a:rPr>
              <a:t>Time and location including right to find a ”mutually” agreed to date and time</a:t>
            </a:r>
          </a:p>
          <a:p>
            <a:pPr lvl="1">
              <a:buClr>
                <a:schemeClr val="tx1"/>
              </a:buClr>
            </a:pPr>
            <a:r>
              <a:rPr lang="en-US" sz="2000" dirty="0">
                <a:solidFill>
                  <a:schemeClr val="tx1"/>
                </a:solidFill>
              </a:rPr>
              <a:t>Purpose(s) of the meeting, who will be attendance</a:t>
            </a:r>
          </a:p>
          <a:p>
            <a:pPr lvl="1">
              <a:buClr>
                <a:schemeClr val="tx1"/>
              </a:buClr>
            </a:pPr>
            <a:r>
              <a:rPr lang="en-US" sz="2000" dirty="0">
                <a:solidFill>
                  <a:schemeClr val="tx1"/>
                </a:solidFill>
              </a:rPr>
              <a:t>Right to bring other individuals with them</a:t>
            </a:r>
          </a:p>
          <a:p>
            <a:pPr lvl="1">
              <a:buClr>
                <a:schemeClr val="tx1"/>
              </a:buClr>
            </a:pPr>
            <a:r>
              <a:rPr lang="en-US" sz="2000" dirty="0">
                <a:solidFill>
                  <a:schemeClr val="tx1"/>
                </a:solidFill>
              </a:rPr>
              <a:t>If transition will be discussed that the student will be invited</a:t>
            </a:r>
          </a:p>
        </p:txBody>
      </p:sp>
      <p:sp>
        <p:nvSpPr>
          <p:cNvPr id="5" name="Slide Number Placeholder 4">
            <a:extLst>
              <a:ext uri="{FF2B5EF4-FFF2-40B4-BE49-F238E27FC236}">
                <a16:creationId xmlns:a16="http://schemas.microsoft.com/office/drawing/2014/main" id="{566E2D4C-8360-4ED7-BC65-2DA363C89109}"/>
              </a:ext>
            </a:extLst>
          </p:cNvPr>
          <p:cNvSpPr>
            <a:spLocks noGrp="1"/>
          </p:cNvSpPr>
          <p:nvPr>
            <p:ph type="sldNum" sz="quarter" idx="12"/>
          </p:nvPr>
        </p:nvSpPr>
        <p:spPr/>
        <p:txBody>
          <a:bodyPr/>
          <a:lstStyle/>
          <a:p>
            <a:fld id="{55ADE183-8E68-2F4D-8BDF-6BCCFF36C9AF}" type="slidenum">
              <a:rPr lang="en-US" smtClean="0"/>
              <a:t>23</a:t>
            </a:fld>
            <a:endParaRPr lang="en-US" dirty="0"/>
          </a:p>
        </p:txBody>
      </p:sp>
    </p:spTree>
    <p:extLst>
      <p:ext uri="{BB962C8B-B14F-4D97-AF65-F5344CB8AC3E}">
        <p14:creationId xmlns:p14="http://schemas.microsoft.com/office/powerpoint/2010/main" val="656105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7D395-E15F-63BF-17F9-543E0AE44782}"/>
              </a:ext>
            </a:extLst>
          </p:cNvPr>
          <p:cNvSpPr>
            <a:spLocks noGrp="1"/>
          </p:cNvSpPr>
          <p:nvPr>
            <p:ph type="title"/>
          </p:nvPr>
        </p:nvSpPr>
        <p:spPr/>
        <p:txBody>
          <a:bodyPr/>
          <a:lstStyle/>
          <a:p>
            <a:r>
              <a:rPr lang="en-US" dirty="0">
                <a:solidFill>
                  <a:schemeClr val="tx1"/>
                </a:solidFill>
              </a:rPr>
              <a:t>Lesson Learned </a:t>
            </a:r>
            <a:r>
              <a:rPr lang="en-US" sz="800" dirty="0">
                <a:solidFill>
                  <a:schemeClr val="bg1"/>
                </a:solidFill>
              </a:rPr>
              <a:t>#9</a:t>
            </a:r>
            <a:endParaRPr lang="en-US" dirty="0">
              <a:solidFill>
                <a:schemeClr val="tx1"/>
              </a:solidFill>
            </a:endParaRPr>
          </a:p>
        </p:txBody>
      </p:sp>
      <p:sp>
        <p:nvSpPr>
          <p:cNvPr id="3" name="Content Placeholder 2">
            <a:extLst>
              <a:ext uri="{FF2B5EF4-FFF2-40B4-BE49-F238E27FC236}">
                <a16:creationId xmlns:a16="http://schemas.microsoft.com/office/drawing/2014/main" id="{F86A83B5-373A-CD5E-027A-4908C95BC4E0}"/>
              </a:ext>
            </a:extLst>
          </p:cNvPr>
          <p:cNvSpPr>
            <a:spLocks noGrp="1"/>
          </p:cNvSpPr>
          <p:nvPr>
            <p:ph idx="1"/>
          </p:nvPr>
        </p:nvSpPr>
        <p:spPr>
          <a:xfrm>
            <a:off x="239844" y="1670050"/>
            <a:ext cx="8739264" cy="4943792"/>
          </a:xfrm>
        </p:spPr>
        <p:txBody>
          <a:bodyPr>
            <a:noAutofit/>
          </a:bodyPr>
          <a:lstStyle/>
          <a:p>
            <a:r>
              <a:rPr lang="en-US" dirty="0">
                <a:solidFill>
                  <a:schemeClr val="tx1"/>
                </a:solidFill>
              </a:rPr>
              <a:t>Prior Written Notice provided </a:t>
            </a:r>
            <a:r>
              <a:rPr lang="en-US" u="sng" dirty="0">
                <a:solidFill>
                  <a:schemeClr val="tx1"/>
                </a:solidFill>
              </a:rPr>
              <a:t>after</a:t>
            </a:r>
            <a:r>
              <a:rPr lang="en-US" dirty="0">
                <a:solidFill>
                  <a:schemeClr val="tx1"/>
                </a:solidFill>
              </a:rPr>
              <a:t> the Team either proposes to or refuses to change:</a:t>
            </a:r>
          </a:p>
          <a:p>
            <a:pPr lvl="1">
              <a:buClr>
                <a:schemeClr val="tx1"/>
              </a:buClr>
            </a:pPr>
            <a:r>
              <a:rPr lang="en-US" sz="2400" dirty="0">
                <a:solidFill>
                  <a:schemeClr val="tx1"/>
                </a:solidFill>
              </a:rPr>
              <a:t>Identification, evaluation, ed placement or provision of FAPE</a:t>
            </a:r>
          </a:p>
          <a:p>
            <a:pPr>
              <a:buClr>
                <a:schemeClr val="tx1"/>
              </a:buClr>
            </a:pPr>
            <a:r>
              <a:rPr lang="en-US" dirty="0">
                <a:solidFill>
                  <a:schemeClr val="tx1"/>
                </a:solidFill>
              </a:rPr>
              <a:t>PWN includes</a:t>
            </a:r>
            <a:r>
              <a:rPr lang="en-US" sz="2600" dirty="0">
                <a:solidFill>
                  <a:schemeClr val="tx1"/>
                </a:solidFill>
              </a:rPr>
              <a:t>:</a:t>
            </a:r>
          </a:p>
          <a:p>
            <a:pPr lvl="1">
              <a:buClr>
                <a:schemeClr val="tx1"/>
              </a:buClr>
            </a:pPr>
            <a:r>
              <a:rPr lang="en-US" dirty="0">
                <a:solidFill>
                  <a:schemeClr val="tx1"/>
                </a:solidFill>
              </a:rPr>
              <a:t>Description of the action proposed or refused</a:t>
            </a:r>
          </a:p>
          <a:p>
            <a:pPr lvl="1">
              <a:buClr>
                <a:schemeClr val="tx1"/>
              </a:buClr>
            </a:pPr>
            <a:r>
              <a:rPr lang="en-US" dirty="0">
                <a:solidFill>
                  <a:schemeClr val="tx1"/>
                </a:solidFill>
              </a:rPr>
              <a:t>Explanation including information considered</a:t>
            </a:r>
          </a:p>
          <a:p>
            <a:pPr lvl="1">
              <a:buClr>
                <a:schemeClr val="tx1"/>
              </a:buClr>
            </a:pPr>
            <a:r>
              <a:rPr lang="en-US" dirty="0">
                <a:solidFill>
                  <a:schemeClr val="tx1"/>
                </a:solidFill>
              </a:rPr>
              <a:t>How parents can receive another copy of their procedural safeguards and sources to assist them in understanding the IDEA</a:t>
            </a:r>
          </a:p>
          <a:p>
            <a:pPr lvl="1">
              <a:buClr>
                <a:schemeClr val="tx1"/>
              </a:buClr>
            </a:pPr>
            <a:r>
              <a:rPr lang="en-US" dirty="0">
                <a:solidFill>
                  <a:schemeClr val="tx1"/>
                </a:solidFill>
              </a:rPr>
              <a:t>Other options considered and basis for rejection</a:t>
            </a:r>
          </a:p>
          <a:p>
            <a:pPr lvl="1">
              <a:buClr>
                <a:schemeClr val="tx1"/>
              </a:buClr>
            </a:pPr>
            <a:r>
              <a:rPr lang="en-US" dirty="0">
                <a:solidFill>
                  <a:schemeClr val="tx1"/>
                </a:solidFill>
              </a:rPr>
              <a:t>Other relevant factors</a:t>
            </a:r>
          </a:p>
        </p:txBody>
      </p:sp>
      <p:sp>
        <p:nvSpPr>
          <p:cNvPr id="5" name="Slide Number Placeholder 4">
            <a:extLst>
              <a:ext uri="{FF2B5EF4-FFF2-40B4-BE49-F238E27FC236}">
                <a16:creationId xmlns:a16="http://schemas.microsoft.com/office/drawing/2014/main" id="{CBE78870-DA3A-4717-A565-53183116A113}"/>
              </a:ext>
            </a:extLst>
          </p:cNvPr>
          <p:cNvSpPr>
            <a:spLocks noGrp="1"/>
          </p:cNvSpPr>
          <p:nvPr>
            <p:ph type="sldNum" sz="quarter" idx="12"/>
          </p:nvPr>
        </p:nvSpPr>
        <p:spPr/>
        <p:txBody>
          <a:bodyPr/>
          <a:lstStyle/>
          <a:p>
            <a:fld id="{55ADE183-8E68-2F4D-8BDF-6BCCFF36C9AF}" type="slidenum">
              <a:rPr lang="en-US" smtClean="0"/>
              <a:t>24</a:t>
            </a:fld>
            <a:endParaRPr lang="en-US" dirty="0"/>
          </a:p>
        </p:txBody>
      </p:sp>
    </p:spTree>
    <p:extLst>
      <p:ext uri="{BB962C8B-B14F-4D97-AF65-F5344CB8AC3E}">
        <p14:creationId xmlns:p14="http://schemas.microsoft.com/office/powerpoint/2010/main" val="1064979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B8555-FBE8-D17A-6D91-E7811F74EB82}"/>
              </a:ext>
            </a:extLst>
          </p:cNvPr>
          <p:cNvSpPr>
            <a:spLocks noGrp="1"/>
          </p:cNvSpPr>
          <p:nvPr>
            <p:ph type="title"/>
          </p:nvPr>
        </p:nvSpPr>
        <p:spPr>
          <a:xfrm>
            <a:off x="209862" y="244158"/>
            <a:ext cx="8679305" cy="1339850"/>
          </a:xfrm>
        </p:spPr>
        <p:txBody>
          <a:bodyPr>
            <a:normAutofit fontScale="90000"/>
          </a:bodyPr>
          <a:lstStyle/>
          <a:p>
            <a:r>
              <a:rPr lang="en-US" dirty="0">
                <a:solidFill>
                  <a:schemeClr val="tx1"/>
                </a:solidFill>
              </a:rPr>
              <a:t>IEPs and Charter School Students</a:t>
            </a:r>
            <a:br>
              <a:rPr lang="en-US" dirty="0">
                <a:solidFill>
                  <a:schemeClr val="tx1"/>
                </a:solidFill>
              </a:rPr>
            </a:br>
            <a:r>
              <a:rPr lang="en-US" sz="4400" u="sng" dirty="0">
                <a:solidFill>
                  <a:schemeClr val="tx1"/>
                </a:solidFill>
              </a:rPr>
              <a:t>N.F. v. Antioch </a:t>
            </a:r>
            <a:r>
              <a:rPr lang="en-US" sz="4400" dirty="0">
                <a:solidFill>
                  <a:schemeClr val="tx1"/>
                </a:solidFill>
              </a:rPr>
              <a:t>(9</a:t>
            </a:r>
            <a:r>
              <a:rPr lang="en-US" sz="4400" baseline="30000" dirty="0">
                <a:solidFill>
                  <a:schemeClr val="tx1"/>
                </a:solidFill>
              </a:rPr>
              <a:t>th</a:t>
            </a:r>
            <a:r>
              <a:rPr lang="en-US" sz="4400" dirty="0">
                <a:solidFill>
                  <a:schemeClr val="tx1"/>
                </a:solidFill>
              </a:rPr>
              <a:t> Circuit)</a:t>
            </a:r>
          </a:p>
        </p:txBody>
      </p:sp>
      <p:sp>
        <p:nvSpPr>
          <p:cNvPr id="3" name="Content Placeholder 2">
            <a:extLst>
              <a:ext uri="{FF2B5EF4-FFF2-40B4-BE49-F238E27FC236}">
                <a16:creationId xmlns:a16="http://schemas.microsoft.com/office/drawing/2014/main" id="{ED417F63-3346-F8E7-5F5C-5F376CBDD3EC}"/>
              </a:ext>
            </a:extLst>
          </p:cNvPr>
          <p:cNvSpPr>
            <a:spLocks noGrp="1"/>
          </p:cNvSpPr>
          <p:nvPr>
            <p:ph idx="1"/>
          </p:nvPr>
        </p:nvSpPr>
        <p:spPr>
          <a:xfrm>
            <a:off x="209862" y="1693888"/>
            <a:ext cx="8679305" cy="4919953"/>
          </a:xfrm>
        </p:spPr>
        <p:txBody>
          <a:bodyPr/>
          <a:lstStyle/>
          <a:p>
            <a:r>
              <a:rPr lang="en-US" dirty="0">
                <a:solidFill>
                  <a:schemeClr val="tx1"/>
                </a:solidFill>
              </a:rPr>
              <a:t>A student was identified as a student with a disability by the local public school of residence. </a:t>
            </a:r>
          </a:p>
          <a:p>
            <a:r>
              <a:rPr lang="en-US" dirty="0">
                <a:solidFill>
                  <a:schemeClr val="tx1"/>
                </a:solidFill>
              </a:rPr>
              <a:t>His parents subsequently enrolled the student in a charter school that was deemed </a:t>
            </a:r>
            <a:r>
              <a:rPr lang="en-US" u="sng" dirty="0">
                <a:solidFill>
                  <a:schemeClr val="tx1"/>
                </a:solidFill>
              </a:rPr>
              <a:t>its own LEA </a:t>
            </a:r>
            <a:r>
              <a:rPr lang="en-US" dirty="0">
                <a:solidFill>
                  <a:schemeClr val="tx1"/>
                </a:solidFill>
              </a:rPr>
              <a:t>under state law.</a:t>
            </a:r>
          </a:p>
          <a:p>
            <a:r>
              <a:rPr lang="en-US" dirty="0">
                <a:solidFill>
                  <a:schemeClr val="tx1"/>
                </a:solidFill>
              </a:rPr>
              <a:t>The parent’s request that the school district of legal residence develop an IEP for the student was refused.</a:t>
            </a:r>
          </a:p>
          <a:p>
            <a:r>
              <a:rPr lang="en-US" dirty="0">
                <a:solidFill>
                  <a:schemeClr val="tx1"/>
                </a:solidFill>
              </a:rPr>
              <a:t>The Court held that the school district of legal residence had no obligation to develop an IEP offering the student a FAPE unless the student enrolled in the school district. </a:t>
            </a:r>
          </a:p>
        </p:txBody>
      </p:sp>
      <p:sp>
        <p:nvSpPr>
          <p:cNvPr id="5" name="Slide Number Placeholder 4">
            <a:extLst>
              <a:ext uri="{FF2B5EF4-FFF2-40B4-BE49-F238E27FC236}">
                <a16:creationId xmlns:a16="http://schemas.microsoft.com/office/drawing/2014/main" id="{86760403-8FC8-4E7C-9A61-B02D6A74C051}"/>
              </a:ext>
            </a:extLst>
          </p:cNvPr>
          <p:cNvSpPr>
            <a:spLocks noGrp="1"/>
          </p:cNvSpPr>
          <p:nvPr>
            <p:ph type="sldNum" sz="quarter" idx="12"/>
          </p:nvPr>
        </p:nvSpPr>
        <p:spPr/>
        <p:txBody>
          <a:bodyPr/>
          <a:lstStyle/>
          <a:p>
            <a:fld id="{55ADE183-8E68-2F4D-8BDF-6BCCFF36C9AF}" type="slidenum">
              <a:rPr lang="en-US" smtClean="0"/>
              <a:t>25</a:t>
            </a:fld>
            <a:endParaRPr lang="en-US" dirty="0"/>
          </a:p>
        </p:txBody>
      </p:sp>
    </p:spTree>
    <p:extLst>
      <p:ext uri="{BB962C8B-B14F-4D97-AF65-F5344CB8AC3E}">
        <p14:creationId xmlns:p14="http://schemas.microsoft.com/office/powerpoint/2010/main" val="195525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E62D1-6B40-C294-D6AE-F51D3F1DA2AE}"/>
              </a:ext>
            </a:extLst>
          </p:cNvPr>
          <p:cNvSpPr>
            <a:spLocks noGrp="1"/>
          </p:cNvSpPr>
          <p:nvPr>
            <p:ph type="title"/>
          </p:nvPr>
        </p:nvSpPr>
        <p:spPr>
          <a:xfrm>
            <a:off x="310243" y="244158"/>
            <a:ext cx="8572500" cy="1339850"/>
          </a:xfrm>
        </p:spPr>
        <p:txBody>
          <a:bodyPr>
            <a:normAutofit fontScale="90000"/>
          </a:bodyPr>
          <a:lstStyle/>
          <a:p>
            <a:r>
              <a:rPr lang="en-US" dirty="0">
                <a:solidFill>
                  <a:schemeClr val="tx1"/>
                </a:solidFill>
              </a:rPr>
              <a:t>FAPE</a:t>
            </a:r>
            <a:br>
              <a:rPr lang="en-US" dirty="0">
                <a:solidFill>
                  <a:schemeClr val="tx1"/>
                </a:solidFill>
              </a:rPr>
            </a:br>
            <a:r>
              <a:rPr lang="en-US" sz="4000" u="sng" dirty="0">
                <a:solidFill>
                  <a:schemeClr val="tx1"/>
                </a:solidFill>
              </a:rPr>
              <a:t>Daniels v. Northshore </a:t>
            </a:r>
            <a:r>
              <a:rPr lang="en-US" sz="4000" dirty="0">
                <a:solidFill>
                  <a:schemeClr val="tx1"/>
                </a:solidFill>
              </a:rPr>
              <a:t>(9</a:t>
            </a:r>
            <a:r>
              <a:rPr lang="en-US" sz="4000" baseline="30000" dirty="0">
                <a:solidFill>
                  <a:schemeClr val="tx1"/>
                </a:solidFill>
              </a:rPr>
              <a:t>th</a:t>
            </a:r>
            <a:r>
              <a:rPr lang="en-US" sz="4000" dirty="0">
                <a:solidFill>
                  <a:schemeClr val="tx1"/>
                </a:solidFill>
              </a:rPr>
              <a:t> Circuit)</a:t>
            </a:r>
            <a:endParaRPr lang="en-US" dirty="0">
              <a:solidFill>
                <a:schemeClr val="tx1"/>
              </a:solidFill>
            </a:endParaRPr>
          </a:p>
        </p:txBody>
      </p:sp>
      <p:sp>
        <p:nvSpPr>
          <p:cNvPr id="3" name="Content Placeholder 2">
            <a:extLst>
              <a:ext uri="{FF2B5EF4-FFF2-40B4-BE49-F238E27FC236}">
                <a16:creationId xmlns:a16="http://schemas.microsoft.com/office/drawing/2014/main" id="{DEF3EC02-2556-3081-30EE-D17E5D9CABB4}"/>
              </a:ext>
            </a:extLst>
          </p:cNvPr>
          <p:cNvSpPr>
            <a:spLocks noGrp="1"/>
          </p:cNvSpPr>
          <p:nvPr>
            <p:ph idx="1"/>
          </p:nvPr>
        </p:nvSpPr>
        <p:spPr>
          <a:xfrm>
            <a:off x="261257" y="1584008"/>
            <a:ext cx="8768443" cy="4914763"/>
          </a:xfrm>
        </p:spPr>
        <p:txBody>
          <a:bodyPr>
            <a:noAutofit/>
          </a:bodyPr>
          <a:lstStyle/>
          <a:p>
            <a:r>
              <a:rPr lang="en-US" dirty="0">
                <a:solidFill>
                  <a:schemeClr val="tx1"/>
                </a:solidFill>
              </a:rPr>
              <a:t>The Court concluded that FAPE was provided.</a:t>
            </a:r>
          </a:p>
          <a:p>
            <a:r>
              <a:rPr lang="en-US" dirty="0">
                <a:solidFill>
                  <a:schemeClr val="tx1"/>
                </a:solidFill>
              </a:rPr>
              <a:t>The evaluation was comprehensive and included multiple assessments.</a:t>
            </a:r>
          </a:p>
          <a:p>
            <a:pPr lvl="1">
              <a:buClr>
                <a:schemeClr val="tx1"/>
              </a:buClr>
            </a:pPr>
            <a:r>
              <a:rPr lang="en-US" dirty="0">
                <a:solidFill>
                  <a:schemeClr val="tx1"/>
                </a:solidFill>
              </a:rPr>
              <a:t>Although the Team disagreed with the IEE report it was properly considered.</a:t>
            </a:r>
          </a:p>
          <a:p>
            <a:pPr marL="457200">
              <a:buClr>
                <a:schemeClr val="tx1"/>
              </a:buClr>
            </a:pPr>
            <a:r>
              <a:rPr lang="en-US" dirty="0">
                <a:solidFill>
                  <a:schemeClr val="tx1"/>
                </a:solidFill>
              </a:rPr>
              <a:t>Providing access to but not copies of test protocols did not prevent meaningful parent participation </a:t>
            </a:r>
          </a:p>
          <a:p>
            <a:pPr marL="457200">
              <a:buClr>
                <a:schemeClr val="tx1"/>
              </a:buClr>
            </a:pPr>
            <a:r>
              <a:rPr lang="en-US" dirty="0">
                <a:solidFill>
                  <a:schemeClr val="tx1"/>
                </a:solidFill>
              </a:rPr>
              <a:t>The IEP was reasonably calculated to meet the student’s unique needs.</a:t>
            </a:r>
          </a:p>
          <a:p>
            <a:pPr marL="808038" lvl="1" indent="-342900">
              <a:buClr>
                <a:schemeClr val="tx1"/>
              </a:buClr>
            </a:pPr>
            <a:r>
              <a:rPr lang="en-US" dirty="0">
                <a:solidFill>
                  <a:schemeClr val="tx1"/>
                </a:solidFill>
              </a:rPr>
              <a:t>Student progress at the private school did not indicate that the IEP was inappropriate.</a:t>
            </a:r>
          </a:p>
          <a:p>
            <a:pPr marL="0" indent="0">
              <a:buNone/>
            </a:pPr>
            <a:r>
              <a:rPr lang="en-US" sz="2200" dirty="0">
                <a:solidFill>
                  <a:schemeClr val="tx1"/>
                </a:solidFill>
              </a:rPr>
              <a:t>	</a:t>
            </a:r>
          </a:p>
        </p:txBody>
      </p:sp>
      <p:sp>
        <p:nvSpPr>
          <p:cNvPr id="5" name="Slide Number Placeholder 4">
            <a:extLst>
              <a:ext uri="{FF2B5EF4-FFF2-40B4-BE49-F238E27FC236}">
                <a16:creationId xmlns:a16="http://schemas.microsoft.com/office/drawing/2014/main" id="{9EC2CB2F-A8F7-40F2-83B9-AB520A574334}"/>
              </a:ext>
            </a:extLst>
          </p:cNvPr>
          <p:cNvSpPr>
            <a:spLocks noGrp="1"/>
          </p:cNvSpPr>
          <p:nvPr>
            <p:ph type="sldNum" sz="quarter" idx="12"/>
          </p:nvPr>
        </p:nvSpPr>
        <p:spPr/>
        <p:txBody>
          <a:bodyPr/>
          <a:lstStyle/>
          <a:p>
            <a:fld id="{55ADE183-8E68-2F4D-8BDF-6BCCFF36C9AF}" type="slidenum">
              <a:rPr lang="en-US" smtClean="0"/>
              <a:t>26</a:t>
            </a:fld>
            <a:endParaRPr lang="en-US" dirty="0"/>
          </a:p>
        </p:txBody>
      </p:sp>
    </p:spTree>
    <p:extLst>
      <p:ext uri="{BB962C8B-B14F-4D97-AF65-F5344CB8AC3E}">
        <p14:creationId xmlns:p14="http://schemas.microsoft.com/office/powerpoint/2010/main" val="14961210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280CF-26CA-E458-3DB9-A013C518B0D1}"/>
              </a:ext>
            </a:extLst>
          </p:cNvPr>
          <p:cNvSpPr>
            <a:spLocks noGrp="1"/>
          </p:cNvSpPr>
          <p:nvPr>
            <p:ph type="title"/>
          </p:nvPr>
        </p:nvSpPr>
        <p:spPr/>
        <p:txBody>
          <a:bodyPr/>
          <a:lstStyle/>
          <a:p>
            <a:r>
              <a:rPr lang="en-US" dirty="0">
                <a:solidFill>
                  <a:schemeClr val="tx1"/>
                </a:solidFill>
              </a:rPr>
              <a:t>Lesson Learned </a:t>
            </a:r>
            <a:r>
              <a:rPr lang="en-US" sz="800" dirty="0">
                <a:solidFill>
                  <a:schemeClr val="bg1"/>
                </a:solidFill>
              </a:rPr>
              <a:t>#10</a:t>
            </a:r>
            <a:endParaRPr lang="en-US" dirty="0">
              <a:solidFill>
                <a:schemeClr val="tx1"/>
              </a:solidFill>
            </a:endParaRPr>
          </a:p>
        </p:txBody>
      </p:sp>
      <p:sp>
        <p:nvSpPr>
          <p:cNvPr id="3" name="Content Placeholder 2">
            <a:extLst>
              <a:ext uri="{FF2B5EF4-FFF2-40B4-BE49-F238E27FC236}">
                <a16:creationId xmlns:a16="http://schemas.microsoft.com/office/drawing/2014/main" id="{76623DA7-E03F-88EC-771C-66F807CE6FEF}"/>
              </a:ext>
            </a:extLst>
          </p:cNvPr>
          <p:cNvSpPr>
            <a:spLocks noGrp="1"/>
          </p:cNvSpPr>
          <p:nvPr>
            <p:ph idx="1"/>
          </p:nvPr>
        </p:nvSpPr>
        <p:spPr>
          <a:xfrm>
            <a:off x="293914" y="1714500"/>
            <a:ext cx="8556172" cy="4751614"/>
          </a:xfrm>
        </p:spPr>
        <p:txBody>
          <a:bodyPr>
            <a:normAutofit fontScale="92500" lnSpcReduction="20000"/>
          </a:bodyPr>
          <a:lstStyle/>
          <a:p>
            <a:r>
              <a:rPr lang="en-US" sz="2600" dirty="0">
                <a:solidFill>
                  <a:schemeClr val="tx1"/>
                </a:solidFill>
              </a:rPr>
              <a:t>The evaluation must include consideration of any information provided by the parents including IEEs.</a:t>
            </a:r>
          </a:p>
          <a:p>
            <a:r>
              <a:rPr lang="en-US" sz="2600" dirty="0">
                <a:solidFill>
                  <a:schemeClr val="tx1"/>
                </a:solidFill>
              </a:rPr>
              <a:t>The Team should document its consideration of IEE reports</a:t>
            </a:r>
          </a:p>
          <a:p>
            <a:pPr lvl="1">
              <a:buClr>
                <a:schemeClr val="tx1"/>
              </a:buClr>
            </a:pPr>
            <a:r>
              <a:rPr lang="en-US" sz="2600" dirty="0">
                <a:solidFill>
                  <a:schemeClr val="tx1"/>
                </a:solidFill>
              </a:rPr>
              <a:t>PWN sent if rejecting parent requests</a:t>
            </a:r>
          </a:p>
          <a:p>
            <a:pPr marL="457200">
              <a:buClr>
                <a:schemeClr val="tx1"/>
              </a:buClr>
            </a:pPr>
            <a:r>
              <a:rPr lang="en-US" sz="2600" dirty="0">
                <a:solidFill>
                  <a:schemeClr val="tx1"/>
                </a:solidFill>
              </a:rPr>
              <a:t>Parents have a right to inspect their student’s ed records before any IEP meeting.</a:t>
            </a:r>
          </a:p>
          <a:p>
            <a:r>
              <a:rPr lang="en-US" sz="2600" dirty="0">
                <a:solidFill>
                  <a:schemeClr val="tx1"/>
                </a:solidFill>
              </a:rPr>
              <a:t>Right to receive a copy if failure to do so would effectively prevent the parent’s right to inspect the records.</a:t>
            </a:r>
          </a:p>
          <a:p>
            <a:pPr marL="457200">
              <a:buClr>
                <a:schemeClr val="tx1"/>
              </a:buClr>
            </a:pPr>
            <a:r>
              <a:rPr lang="en-US" sz="2600" dirty="0">
                <a:solidFill>
                  <a:schemeClr val="tx1"/>
                </a:solidFill>
              </a:rPr>
              <a:t>Progress at a parental private placement is not relevant whether the IEP is appropriate especially when the IEP was never implemented.</a:t>
            </a:r>
          </a:p>
          <a:p>
            <a:pPr marL="465138" lvl="1" indent="0">
              <a:buClr>
                <a:schemeClr val="tx1"/>
              </a:buClr>
              <a:buNone/>
            </a:pPr>
            <a:endParaRPr lang="en-US" dirty="0"/>
          </a:p>
        </p:txBody>
      </p:sp>
      <p:sp>
        <p:nvSpPr>
          <p:cNvPr id="5" name="Slide Number Placeholder 4">
            <a:extLst>
              <a:ext uri="{FF2B5EF4-FFF2-40B4-BE49-F238E27FC236}">
                <a16:creationId xmlns:a16="http://schemas.microsoft.com/office/drawing/2014/main" id="{DEA52013-B68E-4A17-AABF-F1A1CF26B65A}"/>
              </a:ext>
            </a:extLst>
          </p:cNvPr>
          <p:cNvSpPr>
            <a:spLocks noGrp="1"/>
          </p:cNvSpPr>
          <p:nvPr>
            <p:ph type="sldNum" sz="quarter" idx="12"/>
          </p:nvPr>
        </p:nvSpPr>
        <p:spPr/>
        <p:txBody>
          <a:bodyPr/>
          <a:lstStyle/>
          <a:p>
            <a:fld id="{55ADE183-8E68-2F4D-8BDF-6BCCFF36C9AF}" type="slidenum">
              <a:rPr lang="en-US" smtClean="0"/>
              <a:t>27</a:t>
            </a:fld>
            <a:endParaRPr lang="en-US" dirty="0"/>
          </a:p>
        </p:txBody>
      </p:sp>
    </p:spTree>
    <p:extLst>
      <p:ext uri="{BB962C8B-B14F-4D97-AF65-F5344CB8AC3E}">
        <p14:creationId xmlns:p14="http://schemas.microsoft.com/office/powerpoint/2010/main" val="19243068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934" y="479685"/>
            <a:ext cx="8848174" cy="1088489"/>
          </a:xfrm>
        </p:spPr>
        <p:txBody>
          <a:bodyPr>
            <a:normAutofit fontScale="90000"/>
          </a:bodyPr>
          <a:lstStyle/>
          <a:p>
            <a:pPr algn="ctr"/>
            <a:r>
              <a:rPr lang="en-US" dirty="0">
                <a:solidFill>
                  <a:srgbClr val="2E2224"/>
                </a:solidFill>
              </a:rPr>
              <a:t>FAPE and Educational Benefit</a:t>
            </a:r>
            <a:br>
              <a:rPr lang="en-US" dirty="0">
                <a:solidFill>
                  <a:srgbClr val="2E2224"/>
                </a:solidFill>
              </a:rPr>
            </a:br>
            <a:r>
              <a:rPr lang="en-US" sz="4400" u="sng" dirty="0">
                <a:solidFill>
                  <a:srgbClr val="2E2224"/>
                </a:solidFill>
              </a:rPr>
              <a:t>Endrew F. v. Douglas Cty.</a:t>
            </a:r>
            <a:r>
              <a:rPr lang="en-US" sz="4400" dirty="0">
                <a:solidFill>
                  <a:srgbClr val="2E2224"/>
                </a:solidFill>
              </a:rPr>
              <a:t>(Supreme Ct.) </a:t>
            </a:r>
          </a:p>
        </p:txBody>
      </p:sp>
      <p:sp>
        <p:nvSpPr>
          <p:cNvPr id="3" name="Content Placeholder 2"/>
          <p:cNvSpPr>
            <a:spLocks noGrp="1"/>
          </p:cNvSpPr>
          <p:nvPr>
            <p:ph idx="1"/>
          </p:nvPr>
        </p:nvSpPr>
        <p:spPr>
          <a:xfrm>
            <a:off x="130933" y="1768839"/>
            <a:ext cx="9013066" cy="4819604"/>
          </a:xfrm>
        </p:spPr>
        <p:txBody>
          <a:bodyPr>
            <a:noAutofit/>
          </a:bodyPr>
          <a:lstStyle/>
          <a:p>
            <a:r>
              <a:rPr lang="en-US" dirty="0">
                <a:solidFill>
                  <a:srgbClr val="000000"/>
                </a:solidFill>
              </a:rPr>
              <a:t>“A school must offer an IEP </a:t>
            </a:r>
            <a:r>
              <a:rPr lang="en-US" b="1" dirty="0">
                <a:solidFill>
                  <a:srgbClr val="000000"/>
                </a:solidFill>
              </a:rPr>
              <a:t>“reasonably calculated to enable a child to make progress appropriate in light of the child’s circumstances</a:t>
            </a:r>
            <a:r>
              <a:rPr lang="en-US" dirty="0">
                <a:solidFill>
                  <a:srgbClr val="000000"/>
                </a:solidFill>
              </a:rPr>
              <a:t>”.</a:t>
            </a:r>
            <a:r>
              <a:rPr lang="en-US" sz="2400" dirty="0">
                <a:solidFill>
                  <a:srgbClr val="000000"/>
                </a:solidFill>
              </a:rPr>
              <a:t> </a:t>
            </a:r>
          </a:p>
          <a:p>
            <a:r>
              <a:rPr lang="en-US" dirty="0">
                <a:solidFill>
                  <a:srgbClr val="000000"/>
                </a:solidFill>
              </a:rPr>
              <a:t>“</a:t>
            </a:r>
            <a:r>
              <a:rPr lang="mr-IN" dirty="0">
                <a:solidFill>
                  <a:srgbClr val="000000"/>
                </a:solidFill>
              </a:rPr>
              <a:t>…</a:t>
            </a:r>
            <a:r>
              <a:rPr lang="en-US" dirty="0">
                <a:solidFill>
                  <a:srgbClr val="000000"/>
                </a:solidFill>
              </a:rPr>
              <a:t>for most children, a FAPE will involve integration in the regular classroom and the individualized special education calculated to achieve </a:t>
            </a:r>
            <a:r>
              <a:rPr lang="en-US" b="1" dirty="0">
                <a:solidFill>
                  <a:srgbClr val="000000"/>
                </a:solidFill>
              </a:rPr>
              <a:t>advancement from grade to grade</a:t>
            </a:r>
            <a:r>
              <a:rPr lang="en-US" dirty="0">
                <a:solidFill>
                  <a:srgbClr val="000000"/>
                </a:solidFill>
              </a:rPr>
              <a:t>” </a:t>
            </a:r>
          </a:p>
          <a:p>
            <a:r>
              <a:rPr lang="en-US" dirty="0">
                <a:solidFill>
                  <a:srgbClr val="000000"/>
                </a:solidFill>
              </a:rPr>
              <a:t>For those children not “fully integrated” in a regular classroom the IEP need not necessarily “aim for grade-level advancement” although the IEP must be “</a:t>
            </a:r>
            <a:r>
              <a:rPr lang="en-US" b="1" dirty="0">
                <a:solidFill>
                  <a:srgbClr val="000000"/>
                </a:solidFill>
              </a:rPr>
              <a:t>appropriately</a:t>
            </a:r>
            <a:r>
              <a:rPr lang="en-US" dirty="0">
                <a:solidFill>
                  <a:srgbClr val="000000"/>
                </a:solidFill>
              </a:rPr>
              <a:t> </a:t>
            </a:r>
            <a:r>
              <a:rPr lang="en-US" b="1" dirty="0">
                <a:solidFill>
                  <a:srgbClr val="000000"/>
                </a:solidFill>
              </a:rPr>
              <a:t>ambitious</a:t>
            </a:r>
            <a:r>
              <a:rPr lang="en-US" dirty="0">
                <a:solidFill>
                  <a:srgbClr val="000000"/>
                </a:solidFill>
              </a:rPr>
              <a:t> </a:t>
            </a:r>
            <a:r>
              <a:rPr lang="en-US" b="1" dirty="0">
                <a:solidFill>
                  <a:srgbClr val="000000"/>
                </a:solidFill>
              </a:rPr>
              <a:t>in light of his circumstances”. </a:t>
            </a:r>
          </a:p>
          <a:p>
            <a:pPr marL="0" indent="0">
              <a:buNone/>
            </a:pPr>
            <a:endParaRPr lang="en-US" dirty="0">
              <a:solidFill>
                <a:srgbClr val="000000"/>
              </a:solidFill>
            </a:endParaRPr>
          </a:p>
        </p:txBody>
      </p:sp>
      <p:sp>
        <p:nvSpPr>
          <p:cNvPr id="5" name="Slide Number Placeholder 4">
            <a:extLst>
              <a:ext uri="{FF2B5EF4-FFF2-40B4-BE49-F238E27FC236}">
                <a16:creationId xmlns:a16="http://schemas.microsoft.com/office/drawing/2014/main" id="{F576145B-3548-415D-AF1C-5B5927553F82}"/>
              </a:ext>
            </a:extLst>
          </p:cNvPr>
          <p:cNvSpPr>
            <a:spLocks noGrp="1"/>
          </p:cNvSpPr>
          <p:nvPr>
            <p:ph type="sldNum" sz="quarter" idx="12"/>
          </p:nvPr>
        </p:nvSpPr>
        <p:spPr/>
        <p:txBody>
          <a:bodyPr/>
          <a:lstStyle/>
          <a:p>
            <a:fld id="{55ADE183-8E68-2F4D-8BDF-6BCCFF36C9AF}" type="slidenum">
              <a:rPr lang="en-US" smtClean="0"/>
              <a:t>28</a:t>
            </a:fld>
            <a:endParaRPr lang="en-US" dirty="0"/>
          </a:p>
        </p:txBody>
      </p:sp>
    </p:spTree>
    <p:extLst>
      <p:ext uri="{BB962C8B-B14F-4D97-AF65-F5344CB8AC3E}">
        <p14:creationId xmlns:p14="http://schemas.microsoft.com/office/powerpoint/2010/main" val="11739799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F5C86-9C9E-EA79-9806-BA134A1C2C2D}"/>
              </a:ext>
            </a:extLst>
          </p:cNvPr>
          <p:cNvSpPr>
            <a:spLocks noGrp="1"/>
          </p:cNvSpPr>
          <p:nvPr>
            <p:ph type="title"/>
          </p:nvPr>
        </p:nvSpPr>
        <p:spPr>
          <a:xfrm>
            <a:off x="194872" y="244158"/>
            <a:ext cx="8619344" cy="1339850"/>
          </a:xfrm>
        </p:spPr>
        <p:txBody>
          <a:bodyPr>
            <a:normAutofit fontScale="90000"/>
          </a:bodyPr>
          <a:lstStyle/>
          <a:p>
            <a:r>
              <a:rPr lang="en-US" dirty="0">
                <a:solidFill>
                  <a:schemeClr val="tx1"/>
                </a:solidFill>
              </a:rPr>
              <a:t>FAPE</a:t>
            </a:r>
            <a:br>
              <a:rPr lang="en-US" dirty="0">
                <a:solidFill>
                  <a:schemeClr val="tx1"/>
                </a:solidFill>
              </a:rPr>
            </a:br>
            <a:r>
              <a:rPr lang="en-US" u="sng" dirty="0">
                <a:solidFill>
                  <a:schemeClr val="tx1"/>
                </a:solidFill>
              </a:rPr>
              <a:t>Crofts v. Issaquah</a:t>
            </a:r>
            <a:r>
              <a:rPr lang="en-US" dirty="0">
                <a:solidFill>
                  <a:schemeClr val="tx1"/>
                </a:solidFill>
              </a:rPr>
              <a:t> (9</a:t>
            </a:r>
            <a:r>
              <a:rPr lang="en-US" baseline="30000" dirty="0">
                <a:solidFill>
                  <a:schemeClr val="tx1"/>
                </a:solidFill>
              </a:rPr>
              <a:t>th</a:t>
            </a:r>
            <a:r>
              <a:rPr lang="en-US" dirty="0">
                <a:solidFill>
                  <a:schemeClr val="tx1"/>
                </a:solidFill>
              </a:rPr>
              <a:t> Circuit)</a:t>
            </a:r>
          </a:p>
        </p:txBody>
      </p:sp>
      <p:sp>
        <p:nvSpPr>
          <p:cNvPr id="3" name="Content Placeholder 2">
            <a:extLst>
              <a:ext uri="{FF2B5EF4-FFF2-40B4-BE49-F238E27FC236}">
                <a16:creationId xmlns:a16="http://schemas.microsoft.com/office/drawing/2014/main" id="{B12BBE7D-ECB9-DC2A-B649-4425FD0EF1FC}"/>
              </a:ext>
            </a:extLst>
          </p:cNvPr>
          <p:cNvSpPr>
            <a:spLocks noGrp="1"/>
          </p:cNvSpPr>
          <p:nvPr>
            <p:ph idx="1"/>
          </p:nvPr>
        </p:nvSpPr>
        <p:spPr>
          <a:xfrm>
            <a:off x="194872" y="1693888"/>
            <a:ext cx="8739266" cy="4919953"/>
          </a:xfrm>
        </p:spPr>
        <p:txBody>
          <a:bodyPr>
            <a:normAutofit/>
          </a:bodyPr>
          <a:lstStyle/>
          <a:p>
            <a:r>
              <a:rPr lang="en-US" dirty="0">
                <a:solidFill>
                  <a:schemeClr val="tx1"/>
                </a:solidFill>
              </a:rPr>
              <a:t>The Court first upheld the school classifying the student eligible under the SLD category rather than using “dyslexia”</a:t>
            </a:r>
          </a:p>
          <a:p>
            <a:r>
              <a:rPr lang="en-US" dirty="0">
                <a:solidFill>
                  <a:schemeClr val="tx1"/>
                </a:solidFill>
              </a:rPr>
              <a:t>The Court also held that the IEP provided a FAPE</a:t>
            </a:r>
          </a:p>
          <a:p>
            <a:r>
              <a:rPr lang="en-US" dirty="0">
                <a:solidFill>
                  <a:schemeClr val="tx1"/>
                </a:solidFill>
              </a:rPr>
              <a:t>The fact that the student did not meet all of their IEP goals and did not meet grade level expectations is not determinative of whether FAPE was provided. </a:t>
            </a:r>
          </a:p>
          <a:p>
            <a:pPr lvl="1">
              <a:buClr>
                <a:schemeClr val="tx1"/>
              </a:buClr>
            </a:pPr>
            <a:r>
              <a:rPr lang="en-US" dirty="0">
                <a:solidFill>
                  <a:schemeClr val="tx1"/>
                </a:solidFill>
              </a:rPr>
              <a:t>The evidence did show the student made meaningful progress</a:t>
            </a:r>
          </a:p>
          <a:p>
            <a:pPr>
              <a:buClr>
                <a:schemeClr val="tx1"/>
              </a:buClr>
            </a:pPr>
            <a:r>
              <a:rPr lang="en-US" dirty="0">
                <a:solidFill>
                  <a:schemeClr val="tx1"/>
                </a:solidFill>
              </a:rPr>
              <a:t>The IEP need not include a specific methodology, like Orton- Gillingham, unless a specific method is necessary for the student to receive FAPE.</a:t>
            </a:r>
          </a:p>
        </p:txBody>
      </p:sp>
      <p:sp>
        <p:nvSpPr>
          <p:cNvPr id="5" name="Slide Number Placeholder 4">
            <a:extLst>
              <a:ext uri="{FF2B5EF4-FFF2-40B4-BE49-F238E27FC236}">
                <a16:creationId xmlns:a16="http://schemas.microsoft.com/office/drawing/2014/main" id="{56E6938F-42B4-4426-8F7D-978E3FF33117}"/>
              </a:ext>
            </a:extLst>
          </p:cNvPr>
          <p:cNvSpPr>
            <a:spLocks noGrp="1"/>
          </p:cNvSpPr>
          <p:nvPr>
            <p:ph type="sldNum" sz="quarter" idx="12"/>
          </p:nvPr>
        </p:nvSpPr>
        <p:spPr/>
        <p:txBody>
          <a:bodyPr/>
          <a:lstStyle/>
          <a:p>
            <a:fld id="{55ADE183-8E68-2F4D-8BDF-6BCCFF36C9AF}" type="slidenum">
              <a:rPr lang="en-US" smtClean="0"/>
              <a:t>29</a:t>
            </a:fld>
            <a:endParaRPr lang="en-US" dirty="0"/>
          </a:p>
        </p:txBody>
      </p:sp>
    </p:spTree>
    <p:extLst>
      <p:ext uri="{BB962C8B-B14F-4D97-AF65-F5344CB8AC3E}">
        <p14:creationId xmlns:p14="http://schemas.microsoft.com/office/powerpoint/2010/main" val="3229244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162800" cy="1143000"/>
          </a:xfr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r>
              <a:rPr lang="en-US" sz="4800" b="1" dirty="0">
                <a:solidFill>
                  <a:schemeClr val="lt1"/>
                </a:solidFill>
                <a:effectLst>
                  <a:outerShdw blurRad="38100" dist="38100" dir="2700000" algn="tl">
                    <a:srgbClr val="000000">
                      <a:alpha val="43137"/>
                    </a:srgbClr>
                  </a:outerShdw>
                </a:effectLst>
                <a:latin typeface="Candara" panose="020E0502030303020204" pitchFamily="34" charset="0"/>
              </a:rPr>
              <a:t>Technical Notes</a:t>
            </a:r>
          </a:p>
        </p:txBody>
      </p:sp>
      <p:sp>
        <p:nvSpPr>
          <p:cNvPr id="3" name="Content Placeholder 2"/>
          <p:cNvSpPr>
            <a:spLocks noGrp="1"/>
          </p:cNvSpPr>
          <p:nvPr>
            <p:ph idx="1"/>
          </p:nvPr>
        </p:nvSpPr>
        <p:spPr>
          <a:xfrm>
            <a:off x="493985" y="1808704"/>
            <a:ext cx="8250621" cy="4749752"/>
          </a:xfrm>
        </p:spPr>
        <p:txBody>
          <a:bodyPr>
            <a:normAutofit fontScale="92500" lnSpcReduction="10000"/>
          </a:bodyPr>
          <a:lstStyle/>
          <a:p>
            <a:r>
              <a:rPr lang="en-US" sz="2800" dirty="0">
                <a:solidFill>
                  <a:prstClr val="black"/>
                </a:solidFill>
                <a:latin typeface="Candara" panose="020E0502030303020204" pitchFamily="34" charset="0"/>
                <a:ea typeface="ＭＳ Ｐゴシック" pitchFamily="34" charset="-128"/>
                <a:cs typeface="Arial" charset="0"/>
              </a:rPr>
              <a:t>All lines are muted and chat is disabled for this webinar.</a:t>
            </a:r>
          </a:p>
          <a:p>
            <a:r>
              <a:rPr lang="en-US" sz="2800" dirty="0">
                <a:solidFill>
                  <a:prstClr val="black"/>
                </a:solidFill>
                <a:latin typeface="Candara" panose="020E0502030303020204" pitchFamily="34" charset="0"/>
                <a:ea typeface="ＭＳ Ｐゴシック" pitchFamily="34" charset="-128"/>
                <a:cs typeface="Arial" charset="0"/>
              </a:rPr>
              <a:t>Please post questions in the question box and I will share them throughout the webinar.</a:t>
            </a:r>
          </a:p>
          <a:p>
            <a:r>
              <a:rPr lang="en-US" sz="2800" dirty="0">
                <a:solidFill>
                  <a:prstClr val="black"/>
                </a:solidFill>
                <a:latin typeface="Candara" panose="020E0502030303020204" pitchFamily="34" charset="0"/>
                <a:ea typeface="ＭＳ Ｐゴシック" pitchFamily="34" charset="-128"/>
                <a:cs typeface="Arial" charset="0"/>
              </a:rPr>
              <a:t>All questions will be posed as hypothetical situations and not as case-specific scenarios.</a:t>
            </a:r>
          </a:p>
          <a:p>
            <a:r>
              <a:rPr lang="en-US" sz="2800" dirty="0">
                <a:solidFill>
                  <a:prstClr val="black"/>
                </a:solidFill>
                <a:latin typeface="Candara" panose="020E0502030303020204" pitchFamily="34" charset="0"/>
                <a:ea typeface="ＭＳ Ｐゴシック" pitchFamily="34" charset="-128"/>
                <a:cs typeface="Arial" charset="0"/>
              </a:rPr>
              <a:t>We may not have time to address all of the questions, but will attempt to address those with the broadest application.</a:t>
            </a:r>
          </a:p>
          <a:p>
            <a:r>
              <a:rPr lang="en-US" sz="2800" dirty="0">
                <a:solidFill>
                  <a:prstClr val="black"/>
                </a:solidFill>
                <a:latin typeface="Candara" panose="020E0502030303020204" pitchFamily="34" charset="0"/>
                <a:ea typeface="ＭＳ Ｐゴシック" pitchFamily="34" charset="-128"/>
                <a:cs typeface="Arial" charset="0"/>
              </a:rPr>
              <a:t>Thank you in advance for taking the time to respond to the brief survey at the end of this webinar.</a:t>
            </a:r>
          </a:p>
          <a:p>
            <a:r>
              <a:rPr lang="en-US" sz="2800" dirty="0">
                <a:solidFill>
                  <a:prstClr val="black"/>
                </a:solidFill>
                <a:latin typeface="Candara" panose="020E0502030303020204" pitchFamily="34" charset="0"/>
                <a:ea typeface="ＭＳ Ｐゴシック" pitchFamily="34" charset="-128"/>
                <a:cs typeface="Arial" charset="0"/>
              </a:rPr>
              <a:t>This webinar will be posted and archived on CADRE’s website.</a:t>
            </a:r>
          </a:p>
          <a:p>
            <a:pPr marL="0" indent="0">
              <a:buNone/>
            </a:pPr>
            <a:endParaRPr lang="en-US" sz="2800" i="1" dirty="0">
              <a:solidFill>
                <a:prstClr val="black"/>
              </a:solidFill>
              <a:latin typeface="Candara" panose="020E0502030303020204" pitchFamily="34" charset="0"/>
              <a:ea typeface="ＭＳ Ｐゴシック" pitchFamily="34" charset="-128"/>
              <a:cs typeface="Arial" charset="0"/>
            </a:endParaRPr>
          </a:p>
        </p:txBody>
      </p:sp>
      <p:sp>
        <p:nvSpPr>
          <p:cNvPr id="4" name="Slide Number Placeholder 4">
            <a:extLst>
              <a:ext uri="{FF2B5EF4-FFF2-40B4-BE49-F238E27FC236}">
                <a16:creationId xmlns:a16="http://schemas.microsoft.com/office/drawing/2014/main" id="{D473B1C6-227A-46F7-6D7A-49E1DEF5D28A}"/>
              </a:ext>
            </a:extLst>
          </p:cNvPr>
          <p:cNvSpPr>
            <a:spLocks noGrp="1"/>
          </p:cNvSpPr>
          <p:nvPr>
            <p:ph type="sldNum" sz="quarter" idx="12"/>
          </p:nvPr>
        </p:nvSpPr>
        <p:spPr>
          <a:xfrm>
            <a:off x="4191000" y="6356350"/>
            <a:ext cx="762000" cy="271463"/>
          </a:xfrm>
        </p:spPr>
        <p:txBody>
          <a:bodyPr/>
          <a:lstStyle/>
          <a:p>
            <a:fld id="{55ADE183-8E68-2F4D-8BDF-6BCCFF36C9AF}" type="slidenum">
              <a:rPr lang="en-US" smtClean="0"/>
              <a:t>3</a:t>
            </a:fld>
            <a:endParaRPr lang="en-US" dirty="0"/>
          </a:p>
        </p:txBody>
      </p:sp>
    </p:spTree>
    <p:extLst>
      <p:ext uri="{BB962C8B-B14F-4D97-AF65-F5344CB8AC3E}">
        <p14:creationId xmlns:p14="http://schemas.microsoft.com/office/powerpoint/2010/main" val="32526671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7BF65-D230-5417-65E8-537DFA159D63}"/>
              </a:ext>
            </a:extLst>
          </p:cNvPr>
          <p:cNvSpPr>
            <a:spLocks noGrp="1"/>
          </p:cNvSpPr>
          <p:nvPr>
            <p:ph type="title"/>
          </p:nvPr>
        </p:nvSpPr>
        <p:spPr/>
        <p:txBody>
          <a:bodyPr/>
          <a:lstStyle/>
          <a:p>
            <a:r>
              <a:rPr lang="en-US" dirty="0">
                <a:solidFill>
                  <a:schemeClr val="tx1"/>
                </a:solidFill>
              </a:rPr>
              <a:t>Lesson Learned </a:t>
            </a:r>
            <a:r>
              <a:rPr lang="en-US" sz="800" dirty="0">
                <a:solidFill>
                  <a:schemeClr val="bg1"/>
                </a:solidFill>
              </a:rPr>
              <a:t>#1</a:t>
            </a:r>
            <a:endParaRPr lang="en-US" dirty="0">
              <a:solidFill>
                <a:schemeClr val="tx1"/>
              </a:solidFill>
            </a:endParaRPr>
          </a:p>
        </p:txBody>
      </p:sp>
      <p:sp>
        <p:nvSpPr>
          <p:cNvPr id="3" name="Content Placeholder 2">
            <a:extLst>
              <a:ext uri="{FF2B5EF4-FFF2-40B4-BE49-F238E27FC236}">
                <a16:creationId xmlns:a16="http://schemas.microsoft.com/office/drawing/2014/main" id="{7E3A9D17-5F76-781A-E42F-1406BA926444}"/>
              </a:ext>
            </a:extLst>
          </p:cNvPr>
          <p:cNvSpPr>
            <a:spLocks noGrp="1"/>
          </p:cNvSpPr>
          <p:nvPr>
            <p:ph idx="1"/>
          </p:nvPr>
        </p:nvSpPr>
        <p:spPr>
          <a:xfrm>
            <a:off x="209862" y="1708879"/>
            <a:ext cx="8754256" cy="4781862"/>
          </a:xfrm>
        </p:spPr>
        <p:txBody>
          <a:bodyPr>
            <a:normAutofit lnSpcReduction="10000"/>
          </a:bodyPr>
          <a:lstStyle/>
          <a:p>
            <a:r>
              <a:rPr lang="en-US" dirty="0">
                <a:solidFill>
                  <a:schemeClr val="tx1"/>
                </a:solidFill>
              </a:rPr>
              <a:t>There is no requirement that a student who is evaluated and determined eligible under the SLD category be labeled “dyslexic”.</a:t>
            </a:r>
          </a:p>
          <a:p>
            <a:r>
              <a:rPr lang="en-US" dirty="0">
                <a:solidFill>
                  <a:schemeClr val="tx1"/>
                </a:solidFill>
              </a:rPr>
              <a:t>If a student is not meeting their IEP goals or grade level expectations, the IEP Team should review the IEP to determine whether revisions are necessary. </a:t>
            </a:r>
          </a:p>
          <a:p>
            <a:r>
              <a:rPr lang="en-US" dirty="0">
                <a:solidFill>
                  <a:schemeClr val="tx1"/>
                </a:solidFill>
              </a:rPr>
              <a:t>The Team determines whether a specific methodology is required for FAPE</a:t>
            </a:r>
          </a:p>
          <a:p>
            <a:pPr lvl="2"/>
            <a:r>
              <a:rPr lang="en-US" sz="2400" dirty="0">
                <a:solidFill>
                  <a:schemeClr val="tx1"/>
                </a:solidFill>
              </a:rPr>
              <a:t>If so, the methodology must be included in the IEP</a:t>
            </a:r>
          </a:p>
          <a:p>
            <a:pPr lvl="2"/>
            <a:r>
              <a:rPr lang="en-US" sz="2400" dirty="0">
                <a:solidFill>
                  <a:schemeClr val="tx1"/>
                </a:solidFill>
              </a:rPr>
              <a:t>If the Team refuses the parents’ request for a specific methodology then PWN is sent explaining the reasons for refusing. </a:t>
            </a:r>
          </a:p>
          <a:p>
            <a:pPr marL="350838" lvl="1" indent="0">
              <a:buClr>
                <a:schemeClr val="tx1"/>
              </a:buClr>
              <a:buNone/>
            </a:pPr>
            <a:endParaRPr lang="en-US" dirty="0"/>
          </a:p>
        </p:txBody>
      </p:sp>
      <p:sp>
        <p:nvSpPr>
          <p:cNvPr id="5" name="Slide Number Placeholder 4">
            <a:extLst>
              <a:ext uri="{FF2B5EF4-FFF2-40B4-BE49-F238E27FC236}">
                <a16:creationId xmlns:a16="http://schemas.microsoft.com/office/drawing/2014/main" id="{98DE8EEF-74D0-4BAA-B083-D772D155207F}"/>
              </a:ext>
            </a:extLst>
          </p:cNvPr>
          <p:cNvSpPr>
            <a:spLocks noGrp="1"/>
          </p:cNvSpPr>
          <p:nvPr>
            <p:ph type="sldNum" sz="quarter" idx="12"/>
          </p:nvPr>
        </p:nvSpPr>
        <p:spPr/>
        <p:txBody>
          <a:bodyPr/>
          <a:lstStyle/>
          <a:p>
            <a:fld id="{55ADE183-8E68-2F4D-8BDF-6BCCFF36C9AF}" type="slidenum">
              <a:rPr lang="en-US" smtClean="0"/>
              <a:t>30</a:t>
            </a:fld>
            <a:endParaRPr lang="en-US" dirty="0"/>
          </a:p>
        </p:txBody>
      </p:sp>
    </p:spTree>
    <p:extLst>
      <p:ext uri="{BB962C8B-B14F-4D97-AF65-F5344CB8AC3E}">
        <p14:creationId xmlns:p14="http://schemas.microsoft.com/office/powerpoint/2010/main" val="21575427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82FE3-72DF-FB4D-1B4D-2E53F87B89AF}"/>
              </a:ext>
            </a:extLst>
          </p:cNvPr>
          <p:cNvSpPr>
            <a:spLocks noGrp="1"/>
          </p:cNvSpPr>
          <p:nvPr>
            <p:ph type="title"/>
          </p:nvPr>
        </p:nvSpPr>
        <p:spPr>
          <a:xfrm>
            <a:off x="228600" y="244158"/>
            <a:ext cx="8610600" cy="1339850"/>
          </a:xfrm>
        </p:spPr>
        <p:txBody>
          <a:bodyPr>
            <a:normAutofit fontScale="90000"/>
          </a:bodyPr>
          <a:lstStyle/>
          <a:p>
            <a:r>
              <a:rPr lang="en-US" dirty="0">
                <a:solidFill>
                  <a:schemeClr val="tx1"/>
                </a:solidFill>
              </a:rPr>
              <a:t>FAPE</a:t>
            </a:r>
            <a:br>
              <a:rPr lang="en-US" dirty="0">
                <a:solidFill>
                  <a:schemeClr val="tx1"/>
                </a:solidFill>
              </a:rPr>
            </a:br>
            <a:r>
              <a:rPr lang="en-US" u="sng" dirty="0">
                <a:solidFill>
                  <a:schemeClr val="tx1"/>
                </a:solidFill>
              </a:rPr>
              <a:t>J.T. v. Denver </a:t>
            </a:r>
            <a:r>
              <a:rPr lang="en-US" dirty="0">
                <a:solidFill>
                  <a:schemeClr val="tx1"/>
                </a:solidFill>
              </a:rPr>
              <a:t> (CO Dist.Ct.)</a:t>
            </a:r>
          </a:p>
        </p:txBody>
      </p:sp>
      <p:sp>
        <p:nvSpPr>
          <p:cNvPr id="3" name="Content Placeholder 2">
            <a:extLst>
              <a:ext uri="{FF2B5EF4-FFF2-40B4-BE49-F238E27FC236}">
                <a16:creationId xmlns:a16="http://schemas.microsoft.com/office/drawing/2014/main" id="{C2D00094-996D-48DD-D887-6827887FBB6F}"/>
              </a:ext>
            </a:extLst>
          </p:cNvPr>
          <p:cNvSpPr>
            <a:spLocks noGrp="1"/>
          </p:cNvSpPr>
          <p:nvPr>
            <p:ph idx="1"/>
          </p:nvPr>
        </p:nvSpPr>
        <p:spPr>
          <a:xfrm>
            <a:off x="228600" y="1714500"/>
            <a:ext cx="8712200" cy="4737100"/>
          </a:xfrm>
        </p:spPr>
        <p:txBody>
          <a:bodyPr>
            <a:normAutofit/>
          </a:bodyPr>
          <a:lstStyle/>
          <a:p>
            <a:r>
              <a:rPr lang="en-US" dirty="0">
                <a:solidFill>
                  <a:schemeClr val="tx1"/>
                </a:solidFill>
                <a:effectLst/>
                <a:latin typeface="Times New Roman" panose="02020603050405020304" pitchFamily="18" charset="0"/>
                <a:ea typeface="Times New Roman" panose="02020603050405020304" pitchFamily="18" charset="0"/>
              </a:rPr>
              <a:t>The parent alleged that FAPE had been denied based on the student’s limited progress under her IEP and performance significantly below grade level. </a:t>
            </a:r>
          </a:p>
          <a:p>
            <a:r>
              <a:rPr lang="en-US" dirty="0">
                <a:solidFill>
                  <a:schemeClr val="tx1"/>
                </a:solidFill>
                <a:latin typeface="Times New Roman" panose="02020603050405020304" pitchFamily="18" charset="0"/>
                <a:ea typeface="Times New Roman" panose="02020603050405020304" pitchFamily="18" charset="0"/>
              </a:rPr>
              <a:t>The Ct. quoting other case law held </a:t>
            </a:r>
            <a:r>
              <a:rPr lang="en-US" dirty="0">
                <a:solidFill>
                  <a:schemeClr val="tx1"/>
                </a:solidFill>
                <a:effectLst/>
                <a:latin typeface="Times New Roman" panose="02020603050405020304" pitchFamily="18" charset="0"/>
                <a:ea typeface="Times New Roman" panose="02020603050405020304" pitchFamily="18" charset="0"/>
              </a:rPr>
              <a:t>“Performing at grade level is not a reasonable expectation for all students and the IDEA does not require it when the student’s characteristics make such a goal inappropriate.” </a:t>
            </a:r>
          </a:p>
          <a:p>
            <a:pPr lvl="1">
              <a:buClr>
                <a:schemeClr val="tx1"/>
              </a:buClr>
            </a:pPr>
            <a:r>
              <a:rPr lang="en-US" sz="2400" dirty="0">
                <a:solidFill>
                  <a:schemeClr val="tx1"/>
                </a:solidFill>
                <a:latin typeface="Times New Roman" panose="02020603050405020304" pitchFamily="18" charset="0"/>
                <a:ea typeface="Times New Roman" panose="02020603050405020304" pitchFamily="18" charset="0"/>
              </a:rPr>
              <a:t>Need to consider both academic and non-academic benefits</a:t>
            </a:r>
            <a:endParaRPr lang="en-US" dirty="0">
              <a:solidFill>
                <a:schemeClr val="tx1"/>
              </a:solidFill>
              <a:effectLst/>
              <a:latin typeface="Times New Roman" panose="02020603050405020304" pitchFamily="18" charset="0"/>
              <a:ea typeface="Times New Roman" panose="02020603050405020304" pitchFamily="18" charset="0"/>
            </a:endParaRPr>
          </a:p>
          <a:p>
            <a:r>
              <a:rPr lang="en-US" dirty="0">
                <a:solidFill>
                  <a:schemeClr val="tx1"/>
                </a:solidFill>
                <a:effectLst/>
                <a:latin typeface="Times New Roman" panose="02020603050405020304" pitchFamily="18" charset="0"/>
                <a:ea typeface="Times New Roman" panose="02020603050405020304" pitchFamily="18" charset="0"/>
              </a:rPr>
              <a:t>The standard is whether the IEP, at the time it was developed, was reasonably calculated to allow the student to receive educational benefit and was “appropriately ambitious”. </a:t>
            </a:r>
          </a:p>
          <a:p>
            <a:endParaRPr lang="en-US" dirty="0"/>
          </a:p>
        </p:txBody>
      </p:sp>
      <p:sp>
        <p:nvSpPr>
          <p:cNvPr id="5" name="Slide Number Placeholder 4">
            <a:extLst>
              <a:ext uri="{FF2B5EF4-FFF2-40B4-BE49-F238E27FC236}">
                <a16:creationId xmlns:a16="http://schemas.microsoft.com/office/drawing/2014/main" id="{3263AECE-D1DF-426A-92A2-02A73904E5F0}"/>
              </a:ext>
            </a:extLst>
          </p:cNvPr>
          <p:cNvSpPr>
            <a:spLocks noGrp="1"/>
          </p:cNvSpPr>
          <p:nvPr>
            <p:ph type="sldNum" sz="quarter" idx="12"/>
          </p:nvPr>
        </p:nvSpPr>
        <p:spPr/>
        <p:txBody>
          <a:bodyPr/>
          <a:lstStyle/>
          <a:p>
            <a:fld id="{55ADE183-8E68-2F4D-8BDF-6BCCFF36C9AF}" type="slidenum">
              <a:rPr lang="en-US" smtClean="0"/>
              <a:t>31</a:t>
            </a:fld>
            <a:endParaRPr lang="en-US" dirty="0"/>
          </a:p>
        </p:txBody>
      </p:sp>
    </p:spTree>
    <p:extLst>
      <p:ext uri="{BB962C8B-B14F-4D97-AF65-F5344CB8AC3E}">
        <p14:creationId xmlns:p14="http://schemas.microsoft.com/office/powerpoint/2010/main" val="33652033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F8802-06E9-C748-943A-4A0121589A6E}"/>
              </a:ext>
            </a:extLst>
          </p:cNvPr>
          <p:cNvSpPr>
            <a:spLocks noGrp="1"/>
          </p:cNvSpPr>
          <p:nvPr>
            <p:ph type="title"/>
          </p:nvPr>
        </p:nvSpPr>
        <p:spPr/>
        <p:txBody>
          <a:bodyPr/>
          <a:lstStyle/>
          <a:p>
            <a:r>
              <a:rPr lang="en-US" dirty="0">
                <a:solidFill>
                  <a:schemeClr val="tx1"/>
                </a:solidFill>
              </a:rPr>
              <a:t>Lesson Learned </a:t>
            </a:r>
            <a:r>
              <a:rPr lang="en-US" sz="800" dirty="0">
                <a:solidFill>
                  <a:schemeClr val="bg1"/>
                </a:solidFill>
              </a:rPr>
              <a:t>#12</a:t>
            </a:r>
            <a:endParaRPr lang="en-US" dirty="0">
              <a:solidFill>
                <a:schemeClr val="tx1"/>
              </a:solidFill>
            </a:endParaRPr>
          </a:p>
        </p:txBody>
      </p:sp>
      <p:sp>
        <p:nvSpPr>
          <p:cNvPr id="3" name="Content Placeholder 2">
            <a:extLst>
              <a:ext uri="{FF2B5EF4-FFF2-40B4-BE49-F238E27FC236}">
                <a16:creationId xmlns:a16="http://schemas.microsoft.com/office/drawing/2014/main" id="{DC742403-18F7-E60F-CA8F-74E654476BE5}"/>
              </a:ext>
            </a:extLst>
          </p:cNvPr>
          <p:cNvSpPr>
            <a:spLocks noGrp="1"/>
          </p:cNvSpPr>
          <p:nvPr>
            <p:ph idx="1"/>
          </p:nvPr>
        </p:nvSpPr>
        <p:spPr>
          <a:xfrm>
            <a:off x="254000" y="1701800"/>
            <a:ext cx="8636000" cy="4775200"/>
          </a:xfrm>
        </p:spPr>
        <p:txBody>
          <a:bodyPr>
            <a:normAutofit lnSpcReduction="10000"/>
          </a:bodyPr>
          <a:lstStyle/>
          <a:p>
            <a:r>
              <a:rPr lang="en-US" dirty="0">
                <a:solidFill>
                  <a:schemeClr val="tx1"/>
                </a:solidFill>
              </a:rPr>
              <a:t>In analyzing whether the IEP afforded meaningful educational benefit, no one measure is determinative.</a:t>
            </a:r>
          </a:p>
          <a:p>
            <a:r>
              <a:rPr lang="en-US" dirty="0">
                <a:solidFill>
                  <a:schemeClr val="tx1"/>
                </a:solidFill>
              </a:rPr>
              <a:t>Factors to consider:</a:t>
            </a:r>
          </a:p>
          <a:p>
            <a:pPr lvl="1">
              <a:buClr>
                <a:schemeClr val="tx1"/>
              </a:buClr>
            </a:pPr>
            <a:r>
              <a:rPr lang="en-US" dirty="0">
                <a:solidFill>
                  <a:schemeClr val="tx1"/>
                </a:solidFill>
              </a:rPr>
              <a:t>Progress under the IEP goals</a:t>
            </a:r>
          </a:p>
          <a:p>
            <a:pPr lvl="1">
              <a:buClr>
                <a:schemeClr val="tx1"/>
              </a:buClr>
            </a:pPr>
            <a:r>
              <a:rPr lang="en-US" dirty="0">
                <a:solidFill>
                  <a:schemeClr val="tx1"/>
                </a:solidFill>
              </a:rPr>
              <a:t>IEP implementation</a:t>
            </a:r>
          </a:p>
          <a:p>
            <a:pPr lvl="1">
              <a:buClr>
                <a:schemeClr val="tx1"/>
              </a:buClr>
            </a:pPr>
            <a:r>
              <a:rPr lang="en-US" dirty="0">
                <a:solidFill>
                  <a:schemeClr val="tx1"/>
                </a:solidFill>
              </a:rPr>
              <a:t> Student’s classroom performance and assessment data</a:t>
            </a:r>
          </a:p>
          <a:p>
            <a:pPr lvl="1">
              <a:buClr>
                <a:schemeClr val="tx1"/>
              </a:buClr>
            </a:pPr>
            <a:r>
              <a:rPr lang="en-US" dirty="0">
                <a:solidFill>
                  <a:schemeClr val="tx1"/>
                </a:solidFill>
              </a:rPr>
              <a:t>Parent input</a:t>
            </a:r>
          </a:p>
          <a:p>
            <a:pPr lvl="1">
              <a:buClr>
                <a:schemeClr val="tx1"/>
              </a:buClr>
            </a:pPr>
            <a:r>
              <a:rPr lang="en-US" dirty="0">
                <a:solidFill>
                  <a:schemeClr val="tx1"/>
                </a:solidFill>
              </a:rPr>
              <a:t>Teacher/Service provider input </a:t>
            </a:r>
          </a:p>
          <a:p>
            <a:pPr lvl="1">
              <a:buClr>
                <a:schemeClr val="tx1"/>
              </a:buClr>
            </a:pPr>
            <a:r>
              <a:rPr lang="en-US" dirty="0">
                <a:solidFill>
                  <a:schemeClr val="tx1"/>
                </a:solidFill>
              </a:rPr>
              <a:t>Non-academic benefits </a:t>
            </a:r>
          </a:p>
          <a:p>
            <a:pPr>
              <a:buClr>
                <a:schemeClr val="tx1"/>
              </a:buClr>
            </a:pPr>
            <a:r>
              <a:rPr lang="en-US" dirty="0">
                <a:solidFill>
                  <a:schemeClr val="tx1"/>
                </a:solidFill>
              </a:rPr>
              <a:t>IEPs are not to be judged in hindsight but when the IEP was developed.</a:t>
            </a:r>
          </a:p>
          <a:p>
            <a:pPr lvl="1">
              <a:buClr>
                <a:schemeClr val="tx1"/>
              </a:buClr>
            </a:pPr>
            <a:endParaRPr lang="en-US" dirty="0"/>
          </a:p>
          <a:p>
            <a:pPr>
              <a:buClr>
                <a:schemeClr val="tx1"/>
              </a:buClr>
            </a:pPr>
            <a:endParaRPr lang="en-US" dirty="0"/>
          </a:p>
        </p:txBody>
      </p:sp>
      <p:sp>
        <p:nvSpPr>
          <p:cNvPr id="5" name="Slide Number Placeholder 4">
            <a:extLst>
              <a:ext uri="{FF2B5EF4-FFF2-40B4-BE49-F238E27FC236}">
                <a16:creationId xmlns:a16="http://schemas.microsoft.com/office/drawing/2014/main" id="{9101653F-806A-4125-94E8-EC515E2AECC3}"/>
              </a:ext>
            </a:extLst>
          </p:cNvPr>
          <p:cNvSpPr>
            <a:spLocks noGrp="1"/>
          </p:cNvSpPr>
          <p:nvPr>
            <p:ph type="sldNum" sz="quarter" idx="12"/>
          </p:nvPr>
        </p:nvSpPr>
        <p:spPr/>
        <p:txBody>
          <a:bodyPr/>
          <a:lstStyle/>
          <a:p>
            <a:fld id="{55ADE183-8E68-2F4D-8BDF-6BCCFF36C9AF}" type="slidenum">
              <a:rPr lang="en-US" smtClean="0"/>
              <a:t>32</a:t>
            </a:fld>
            <a:endParaRPr lang="en-US" dirty="0"/>
          </a:p>
        </p:txBody>
      </p:sp>
    </p:spTree>
    <p:extLst>
      <p:ext uri="{BB962C8B-B14F-4D97-AF65-F5344CB8AC3E}">
        <p14:creationId xmlns:p14="http://schemas.microsoft.com/office/powerpoint/2010/main" val="2186277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7C939-D900-F2BD-A697-E60C51765EAA}"/>
              </a:ext>
            </a:extLst>
          </p:cNvPr>
          <p:cNvSpPr>
            <a:spLocks noGrp="1"/>
          </p:cNvSpPr>
          <p:nvPr>
            <p:ph type="title"/>
          </p:nvPr>
        </p:nvSpPr>
        <p:spPr>
          <a:xfrm>
            <a:off x="134911" y="244158"/>
            <a:ext cx="8859187" cy="1339850"/>
          </a:xfrm>
        </p:spPr>
        <p:txBody>
          <a:bodyPr>
            <a:normAutofit fontScale="90000"/>
          </a:bodyPr>
          <a:lstStyle/>
          <a:p>
            <a:r>
              <a:rPr lang="en-US" dirty="0">
                <a:solidFill>
                  <a:schemeClr val="tx1"/>
                </a:solidFill>
              </a:rPr>
              <a:t>Related Services/Staffing</a:t>
            </a:r>
            <a:br>
              <a:rPr lang="en-US" dirty="0">
                <a:solidFill>
                  <a:schemeClr val="tx1"/>
                </a:solidFill>
              </a:rPr>
            </a:br>
            <a:r>
              <a:rPr lang="en-US" sz="4000" u="sng" dirty="0">
                <a:solidFill>
                  <a:schemeClr val="tx1"/>
                </a:solidFill>
              </a:rPr>
              <a:t>Elmira v. NY State Dept of Ed </a:t>
            </a:r>
            <a:r>
              <a:rPr lang="en-US" sz="4000" dirty="0">
                <a:solidFill>
                  <a:schemeClr val="tx1"/>
                </a:solidFill>
              </a:rPr>
              <a:t>(NY Sup.Ct.)</a:t>
            </a:r>
            <a:endParaRPr lang="en-US" dirty="0">
              <a:solidFill>
                <a:schemeClr val="tx1"/>
              </a:solidFill>
            </a:endParaRPr>
          </a:p>
        </p:txBody>
      </p:sp>
      <p:sp>
        <p:nvSpPr>
          <p:cNvPr id="3" name="Content Placeholder 2">
            <a:extLst>
              <a:ext uri="{FF2B5EF4-FFF2-40B4-BE49-F238E27FC236}">
                <a16:creationId xmlns:a16="http://schemas.microsoft.com/office/drawing/2014/main" id="{B005868F-AB1C-55DE-DD7C-244F0096B1EA}"/>
              </a:ext>
            </a:extLst>
          </p:cNvPr>
          <p:cNvSpPr>
            <a:spLocks noGrp="1"/>
          </p:cNvSpPr>
          <p:nvPr>
            <p:ph idx="1"/>
          </p:nvPr>
        </p:nvSpPr>
        <p:spPr>
          <a:xfrm>
            <a:off x="269824" y="1723868"/>
            <a:ext cx="8724274" cy="4889974"/>
          </a:xfrm>
        </p:spPr>
        <p:txBody>
          <a:bodyPr>
            <a:normAutofit lnSpcReduction="10000"/>
          </a:bodyPr>
          <a:lstStyle/>
          <a:p>
            <a:r>
              <a:rPr lang="en-US" dirty="0">
                <a:solidFill>
                  <a:schemeClr val="tx1"/>
                </a:solidFill>
              </a:rPr>
              <a:t>A student with multiple needs required a 1:1 registered nurse which was provided in pre-k and the beginning of K.</a:t>
            </a:r>
          </a:p>
          <a:p>
            <a:r>
              <a:rPr lang="en-US" dirty="0">
                <a:solidFill>
                  <a:schemeClr val="tx1"/>
                </a:solidFill>
              </a:rPr>
              <a:t>The RN resigned in K.</a:t>
            </a:r>
          </a:p>
          <a:p>
            <a:r>
              <a:rPr lang="en-US" dirty="0">
                <a:solidFill>
                  <a:schemeClr val="tx1"/>
                </a:solidFill>
              </a:rPr>
              <a:t>The school posted the job opening and took other measures to find another RN but was unable to do so.</a:t>
            </a:r>
          </a:p>
          <a:p>
            <a:pPr>
              <a:buClr>
                <a:schemeClr val="tx1"/>
              </a:buClr>
            </a:pPr>
            <a:r>
              <a:rPr lang="en-US" dirty="0">
                <a:solidFill>
                  <a:schemeClr val="tx1"/>
                </a:solidFill>
              </a:rPr>
              <a:t>The IEP for 1</a:t>
            </a:r>
            <a:r>
              <a:rPr lang="en-US" baseline="30000" dirty="0">
                <a:solidFill>
                  <a:schemeClr val="tx1"/>
                </a:solidFill>
              </a:rPr>
              <a:t>st</a:t>
            </a:r>
            <a:r>
              <a:rPr lang="en-US" dirty="0">
                <a:solidFill>
                  <a:schemeClr val="tx1"/>
                </a:solidFill>
              </a:rPr>
              <a:t> grade called for placement in a residential setting due to the inability to find a RN.</a:t>
            </a:r>
          </a:p>
          <a:p>
            <a:pPr>
              <a:buClr>
                <a:schemeClr val="tx1"/>
              </a:buClr>
            </a:pPr>
            <a:r>
              <a:rPr lang="en-US" dirty="0">
                <a:solidFill>
                  <a:schemeClr val="tx1"/>
                </a:solidFill>
              </a:rPr>
              <a:t>The Ct. held that the “impossibility of performance” defense is at odds with the IDEA and the residential placement decision was made for “administrative convenience” not based on the student’s needs. </a:t>
            </a:r>
          </a:p>
          <a:p>
            <a:pPr lvl="1">
              <a:buClr>
                <a:schemeClr val="tx1"/>
              </a:buClr>
            </a:pPr>
            <a:endParaRPr lang="en-US" dirty="0">
              <a:solidFill>
                <a:schemeClr val="tx1"/>
              </a:solidFill>
            </a:endParaRPr>
          </a:p>
        </p:txBody>
      </p:sp>
      <p:sp>
        <p:nvSpPr>
          <p:cNvPr id="5" name="Slide Number Placeholder 4">
            <a:extLst>
              <a:ext uri="{FF2B5EF4-FFF2-40B4-BE49-F238E27FC236}">
                <a16:creationId xmlns:a16="http://schemas.microsoft.com/office/drawing/2014/main" id="{B24E18E8-6481-4E57-8A29-5DDE2D87445C}"/>
              </a:ext>
            </a:extLst>
          </p:cNvPr>
          <p:cNvSpPr>
            <a:spLocks noGrp="1"/>
          </p:cNvSpPr>
          <p:nvPr>
            <p:ph type="sldNum" sz="quarter" idx="12"/>
          </p:nvPr>
        </p:nvSpPr>
        <p:spPr/>
        <p:txBody>
          <a:bodyPr/>
          <a:lstStyle/>
          <a:p>
            <a:fld id="{55ADE183-8E68-2F4D-8BDF-6BCCFF36C9AF}" type="slidenum">
              <a:rPr lang="en-US" smtClean="0"/>
              <a:t>33</a:t>
            </a:fld>
            <a:endParaRPr lang="en-US" dirty="0"/>
          </a:p>
        </p:txBody>
      </p:sp>
    </p:spTree>
    <p:extLst>
      <p:ext uri="{BB962C8B-B14F-4D97-AF65-F5344CB8AC3E}">
        <p14:creationId xmlns:p14="http://schemas.microsoft.com/office/powerpoint/2010/main" val="3695050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C8B27-11CC-FB15-044D-07FC0121865F}"/>
              </a:ext>
            </a:extLst>
          </p:cNvPr>
          <p:cNvSpPr>
            <a:spLocks noGrp="1"/>
          </p:cNvSpPr>
          <p:nvPr>
            <p:ph type="title"/>
          </p:nvPr>
        </p:nvSpPr>
        <p:spPr/>
        <p:txBody>
          <a:bodyPr/>
          <a:lstStyle/>
          <a:p>
            <a:r>
              <a:rPr lang="en-US" dirty="0">
                <a:solidFill>
                  <a:schemeClr val="tx1"/>
                </a:solidFill>
              </a:rPr>
              <a:t>Lesson Learned </a:t>
            </a:r>
            <a:r>
              <a:rPr lang="en-US" sz="800" dirty="0">
                <a:solidFill>
                  <a:schemeClr val="bg1"/>
                </a:solidFill>
              </a:rPr>
              <a:t>#13</a:t>
            </a:r>
            <a:endParaRPr lang="en-US" dirty="0">
              <a:solidFill>
                <a:schemeClr val="tx1"/>
              </a:solidFill>
            </a:endParaRPr>
          </a:p>
        </p:txBody>
      </p:sp>
      <p:sp>
        <p:nvSpPr>
          <p:cNvPr id="3" name="Content Placeholder 2">
            <a:extLst>
              <a:ext uri="{FF2B5EF4-FFF2-40B4-BE49-F238E27FC236}">
                <a16:creationId xmlns:a16="http://schemas.microsoft.com/office/drawing/2014/main" id="{C02278DE-429B-2F57-805C-5152DEF49A11}"/>
              </a:ext>
            </a:extLst>
          </p:cNvPr>
          <p:cNvSpPr>
            <a:spLocks noGrp="1"/>
          </p:cNvSpPr>
          <p:nvPr>
            <p:ph idx="1"/>
          </p:nvPr>
        </p:nvSpPr>
        <p:spPr>
          <a:xfrm>
            <a:off x="254833" y="1723869"/>
            <a:ext cx="8634333" cy="4736892"/>
          </a:xfrm>
        </p:spPr>
        <p:txBody>
          <a:bodyPr/>
          <a:lstStyle/>
          <a:p>
            <a:r>
              <a:rPr lang="en-US" dirty="0">
                <a:solidFill>
                  <a:schemeClr val="tx1"/>
                </a:solidFill>
              </a:rPr>
              <a:t>When staff vacancies result in an IEP not being implemented the parent needs to be notified and kept updated.</a:t>
            </a:r>
          </a:p>
          <a:p>
            <a:r>
              <a:rPr lang="en-US" dirty="0">
                <a:solidFill>
                  <a:schemeClr val="tx1"/>
                </a:solidFill>
              </a:rPr>
              <a:t>The school needs to immediately engage in (and document) multiple activities to fill the vacancy.</a:t>
            </a:r>
          </a:p>
          <a:p>
            <a:pPr lvl="1">
              <a:buClr>
                <a:schemeClr val="tx1"/>
              </a:buClr>
            </a:pPr>
            <a:r>
              <a:rPr lang="en-US" sz="2400" dirty="0">
                <a:solidFill>
                  <a:schemeClr val="tx1"/>
                </a:solidFill>
              </a:rPr>
              <a:t>Posting the job opening in numerous publications.</a:t>
            </a:r>
          </a:p>
          <a:p>
            <a:pPr lvl="1">
              <a:buClr>
                <a:schemeClr val="tx1"/>
              </a:buClr>
            </a:pPr>
            <a:r>
              <a:rPr lang="en-US" sz="2400" dirty="0">
                <a:solidFill>
                  <a:schemeClr val="tx1"/>
                </a:solidFill>
              </a:rPr>
              <a:t>Contacting local LEAs, SEAs, and state organizations.</a:t>
            </a:r>
          </a:p>
          <a:p>
            <a:pPr lvl="1">
              <a:buClr>
                <a:schemeClr val="tx1"/>
              </a:buClr>
            </a:pPr>
            <a:r>
              <a:rPr lang="en-US" sz="2400" dirty="0">
                <a:solidFill>
                  <a:schemeClr val="tx1"/>
                </a:solidFill>
              </a:rPr>
              <a:t>Contracting with private providers until the vacancy is filled.</a:t>
            </a:r>
          </a:p>
          <a:p>
            <a:pPr lvl="1">
              <a:buClr>
                <a:schemeClr val="tx1"/>
              </a:buClr>
            </a:pPr>
            <a:r>
              <a:rPr lang="en-US" sz="2400" dirty="0">
                <a:solidFill>
                  <a:schemeClr val="tx1"/>
                </a:solidFill>
              </a:rPr>
              <a:t>If it is possible, consider temporary teleservice.</a:t>
            </a:r>
          </a:p>
          <a:p>
            <a:pPr>
              <a:buClr>
                <a:schemeClr val="tx1"/>
              </a:buClr>
            </a:pPr>
            <a:r>
              <a:rPr lang="en-US" dirty="0">
                <a:solidFill>
                  <a:schemeClr val="tx1"/>
                </a:solidFill>
              </a:rPr>
              <a:t>Once filled, the Team needs to determine if compensatory services are needed. </a:t>
            </a:r>
          </a:p>
          <a:p>
            <a:pPr marL="350838" lvl="1" indent="0">
              <a:buClr>
                <a:schemeClr val="tx1"/>
              </a:buClr>
              <a:buNone/>
            </a:pPr>
            <a:endParaRPr lang="en-US" dirty="0"/>
          </a:p>
        </p:txBody>
      </p:sp>
      <p:sp>
        <p:nvSpPr>
          <p:cNvPr id="5" name="Slide Number Placeholder 4">
            <a:extLst>
              <a:ext uri="{FF2B5EF4-FFF2-40B4-BE49-F238E27FC236}">
                <a16:creationId xmlns:a16="http://schemas.microsoft.com/office/drawing/2014/main" id="{02C294C3-B8E5-4934-901C-FD87FDE3C43D}"/>
              </a:ext>
            </a:extLst>
          </p:cNvPr>
          <p:cNvSpPr>
            <a:spLocks noGrp="1"/>
          </p:cNvSpPr>
          <p:nvPr>
            <p:ph type="sldNum" sz="quarter" idx="12"/>
          </p:nvPr>
        </p:nvSpPr>
        <p:spPr/>
        <p:txBody>
          <a:bodyPr/>
          <a:lstStyle/>
          <a:p>
            <a:fld id="{55ADE183-8E68-2F4D-8BDF-6BCCFF36C9AF}" type="slidenum">
              <a:rPr lang="en-US" smtClean="0"/>
              <a:t>34</a:t>
            </a:fld>
            <a:endParaRPr lang="en-US" dirty="0"/>
          </a:p>
        </p:txBody>
      </p:sp>
    </p:spTree>
    <p:extLst>
      <p:ext uri="{BB962C8B-B14F-4D97-AF65-F5344CB8AC3E}">
        <p14:creationId xmlns:p14="http://schemas.microsoft.com/office/powerpoint/2010/main" val="3813291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A31ED-CFFF-2BC5-530F-2104FD2BEEB8}"/>
              </a:ext>
            </a:extLst>
          </p:cNvPr>
          <p:cNvSpPr>
            <a:spLocks noGrp="1"/>
          </p:cNvSpPr>
          <p:nvPr>
            <p:ph type="title"/>
          </p:nvPr>
        </p:nvSpPr>
        <p:spPr>
          <a:xfrm>
            <a:off x="292100" y="244158"/>
            <a:ext cx="8572500" cy="1339850"/>
          </a:xfrm>
        </p:spPr>
        <p:txBody>
          <a:bodyPr>
            <a:noAutofit/>
          </a:bodyPr>
          <a:lstStyle/>
          <a:p>
            <a:r>
              <a:rPr lang="en-US" sz="4300" dirty="0">
                <a:solidFill>
                  <a:schemeClr val="tx1"/>
                </a:solidFill>
              </a:rPr>
              <a:t>Least Restrictive Environment</a:t>
            </a:r>
            <a:br>
              <a:rPr lang="en-US" sz="4300" dirty="0">
                <a:solidFill>
                  <a:schemeClr val="tx1"/>
                </a:solidFill>
              </a:rPr>
            </a:br>
            <a:r>
              <a:rPr lang="en-US" sz="4300" u="sng" dirty="0">
                <a:solidFill>
                  <a:schemeClr val="tx1"/>
                </a:solidFill>
                <a:effectLst/>
                <a:ea typeface="Times New Roman" panose="02020603050405020304" pitchFamily="18" charset="0"/>
              </a:rPr>
              <a:t>D.R. v. Redondo Beach </a:t>
            </a:r>
            <a:r>
              <a:rPr lang="en-US" sz="4300" dirty="0">
                <a:solidFill>
                  <a:schemeClr val="tx1"/>
                </a:solidFill>
                <a:effectLst/>
                <a:ea typeface="Times New Roman" panose="02020603050405020304" pitchFamily="18" charset="0"/>
              </a:rPr>
              <a:t>(9</a:t>
            </a:r>
            <a:r>
              <a:rPr lang="en-US" sz="4300" baseline="30000" dirty="0">
                <a:solidFill>
                  <a:schemeClr val="tx1"/>
                </a:solidFill>
                <a:effectLst/>
                <a:ea typeface="Times New Roman" panose="02020603050405020304" pitchFamily="18" charset="0"/>
              </a:rPr>
              <a:t>th</a:t>
            </a:r>
            <a:r>
              <a:rPr lang="en-US" sz="4300" dirty="0">
                <a:solidFill>
                  <a:schemeClr val="tx1"/>
                </a:solidFill>
                <a:effectLst/>
                <a:ea typeface="Times New Roman" panose="02020603050405020304" pitchFamily="18" charset="0"/>
              </a:rPr>
              <a:t> Circuit)</a:t>
            </a:r>
            <a:endParaRPr lang="en-US" sz="4300" dirty="0">
              <a:solidFill>
                <a:schemeClr val="tx1"/>
              </a:solidFill>
            </a:endParaRPr>
          </a:p>
        </p:txBody>
      </p:sp>
      <p:sp>
        <p:nvSpPr>
          <p:cNvPr id="3" name="Content Placeholder 2">
            <a:extLst>
              <a:ext uri="{FF2B5EF4-FFF2-40B4-BE49-F238E27FC236}">
                <a16:creationId xmlns:a16="http://schemas.microsoft.com/office/drawing/2014/main" id="{8DAB2487-6257-A84C-EB47-DC35B84B0BE2}"/>
              </a:ext>
            </a:extLst>
          </p:cNvPr>
          <p:cNvSpPr>
            <a:spLocks noGrp="1"/>
          </p:cNvSpPr>
          <p:nvPr>
            <p:ph idx="1"/>
          </p:nvPr>
        </p:nvSpPr>
        <p:spPr>
          <a:xfrm>
            <a:off x="292100" y="1727200"/>
            <a:ext cx="8572500" cy="4724400"/>
          </a:xfrm>
        </p:spPr>
        <p:txBody>
          <a:bodyPr>
            <a:normAutofit lnSpcReduction="10000"/>
          </a:bodyPr>
          <a:lstStyle/>
          <a:p>
            <a:r>
              <a:rPr lang="en-US" sz="2200" dirty="0">
                <a:solidFill>
                  <a:schemeClr val="tx1"/>
                </a:solidFill>
              </a:rPr>
              <a:t>The Ct. held that the IEP proposing to  place the student with autism in a sp ed class for more than half the day was not the LRE for the student.</a:t>
            </a:r>
          </a:p>
          <a:p>
            <a:r>
              <a:rPr lang="en-US" sz="2200" dirty="0">
                <a:solidFill>
                  <a:schemeClr val="tx1"/>
                </a:solidFill>
              </a:rPr>
              <a:t>The student had progressed both socially and academically under previous IEPs primarily in a reg ed class but was significantly performing below grade level in LA and math.</a:t>
            </a:r>
          </a:p>
          <a:p>
            <a:r>
              <a:rPr lang="en-US" sz="2200" dirty="0">
                <a:solidFill>
                  <a:schemeClr val="tx1"/>
                </a:solidFill>
                <a:effectLst/>
                <a:ea typeface="Times New Roman" panose="02020603050405020304" pitchFamily="18" charset="0"/>
              </a:rPr>
              <a:t>The fact that he progressed in a significantly modified curriculum in the regular class by receiving one to one instruction from his aide was deemed irrelevant by the Court. </a:t>
            </a:r>
            <a:endParaRPr lang="en-US" sz="2200" dirty="0">
              <a:solidFill>
                <a:schemeClr val="tx1"/>
              </a:solidFill>
            </a:endParaRPr>
          </a:p>
          <a:p>
            <a:r>
              <a:rPr lang="en-US" sz="2200" dirty="0">
                <a:solidFill>
                  <a:schemeClr val="tx1"/>
                </a:solidFill>
                <a:effectLst/>
                <a:ea typeface="Times New Roman" panose="02020603050405020304" pitchFamily="18" charset="0"/>
              </a:rPr>
              <a:t>The Ct. stated “performance at grade level is not always the appropriate standard for determining academic progress under the LRE analysis.”</a:t>
            </a:r>
            <a:endParaRPr lang="en-US" sz="2200" dirty="0">
              <a:solidFill>
                <a:schemeClr val="tx1"/>
              </a:solidFill>
            </a:endParaRPr>
          </a:p>
          <a:p>
            <a:endParaRPr lang="en-US" dirty="0"/>
          </a:p>
        </p:txBody>
      </p:sp>
      <p:sp>
        <p:nvSpPr>
          <p:cNvPr id="5" name="Slide Number Placeholder 4">
            <a:extLst>
              <a:ext uri="{FF2B5EF4-FFF2-40B4-BE49-F238E27FC236}">
                <a16:creationId xmlns:a16="http://schemas.microsoft.com/office/drawing/2014/main" id="{CC6565D6-9CEB-446F-B95D-6AA412E2F116}"/>
              </a:ext>
            </a:extLst>
          </p:cNvPr>
          <p:cNvSpPr>
            <a:spLocks noGrp="1"/>
          </p:cNvSpPr>
          <p:nvPr>
            <p:ph type="sldNum" sz="quarter" idx="12"/>
          </p:nvPr>
        </p:nvSpPr>
        <p:spPr/>
        <p:txBody>
          <a:bodyPr/>
          <a:lstStyle/>
          <a:p>
            <a:fld id="{55ADE183-8E68-2F4D-8BDF-6BCCFF36C9AF}" type="slidenum">
              <a:rPr lang="en-US" smtClean="0"/>
              <a:t>35</a:t>
            </a:fld>
            <a:endParaRPr lang="en-US" dirty="0"/>
          </a:p>
        </p:txBody>
      </p:sp>
    </p:spTree>
    <p:extLst>
      <p:ext uri="{BB962C8B-B14F-4D97-AF65-F5344CB8AC3E}">
        <p14:creationId xmlns:p14="http://schemas.microsoft.com/office/powerpoint/2010/main" val="4893717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6D105-9D1A-1F80-D079-9E2FFBDDD351}"/>
              </a:ext>
            </a:extLst>
          </p:cNvPr>
          <p:cNvSpPr>
            <a:spLocks noGrp="1"/>
          </p:cNvSpPr>
          <p:nvPr>
            <p:ph type="title"/>
          </p:nvPr>
        </p:nvSpPr>
        <p:spPr/>
        <p:txBody>
          <a:bodyPr/>
          <a:lstStyle/>
          <a:p>
            <a:r>
              <a:rPr lang="en-US" dirty="0">
                <a:solidFill>
                  <a:schemeClr val="tx1"/>
                </a:solidFill>
              </a:rPr>
              <a:t>Lesson Learned </a:t>
            </a:r>
            <a:r>
              <a:rPr lang="en-US" sz="800" dirty="0">
                <a:solidFill>
                  <a:schemeClr val="bg1"/>
                </a:solidFill>
              </a:rPr>
              <a:t>#14</a:t>
            </a:r>
            <a:endParaRPr lang="en-US" dirty="0">
              <a:solidFill>
                <a:schemeClr val="tx1"/>
              </a:solidFill>
            </a:endParaRPr>
          </a:p>
        </p:txBody>
      </p:sp>
      <p:sp>
        <p:nvSpPr>
          <p:cNvPr id="3" name="Content Placeholder 2">
            <a:extLst>
              <a:ext uri="{FF2B5EF4-FFF2-40B4-BE49-F238E27FC236}">
                <a16:creationId xmlns:a16="http://schemas.microsoft.com/office/drawing/2014/main" id="{0AEFFF33-4AD3-94C2-E34A-3352AEE40CC2}"/>
              </a:ext>
            </a:extLst>
          </p:cNvPr>
          <p:cNvSpPr>
            <a:spLocks noGrp="1"/>
          </p:cNvSpPr>
          <p:nvPr>
            <p:ph idx="1"/>
          </p:nvPr>
        </p:nvSpPr>
        <p:spPr>
          <a:xfrm>
            <a:off x="279400" y="1584008"/>
            <a:ext cx="8597900" cy="4905692"/>
          </a:xfrm>
        </p:spPr>
        <p:txBody>
          <a:bodyPr/>
          <a:lstStyle/>
          <a:p>
            <a:r>
              <a:rPr lang="en-US" dirty="0">
                <a:solidFill>
                  <a:schemeClr val="tx1"/>
                </a:solidFill>
              </a:rPr>
              <a:t>In an LRE analysis, grade level performance is not always the appropriate standard when the student has made progress under their previous  IEP academic goals. </a:t>
            </a:r>
          </a:p>
          <a:p>
            <a:r>
              <a:rPr lang="en-US" dirty="0">
                <a:solidFill>
                  <a:schemeClr val="tx1"/>
                </a:solidFill>
              </a:rPr>
              <a:t>A student with a disability cannot be removed from a regular class setting simply because they need modifications of the general education curriculum.</a:t>
            </a:r>
          </a:p>
          <a:p>
            <a:r>
              <a:rPr lang="en-US" dirty="0">
                <a:solidFill>
                  <a:schemeClr val="tx1"/>
                </a:solidFill>
              </a:rPr>
              <a:t>A school will be in weak legal position, where as here, there was no rebuttal testimony challenging the expert’s opinion that the vast majority of students perform better in an inclusive general education environment.  </a:t>
            </a:r>
          </a:p>
          <a:p>
            <a:endParaRPr lang="en-US" dirty="0"/>
          </a:p>
        </p:txBody>
      </p:sp>
      <p:sp>
        <p:nvSpPr>
          <p:cNvPr id="5" name="Slide Number Placeholder 4">
            <a:extLst>
              <a:ext uri="{FF2B5EF4-FFF2-40B4-BE49-F238E27FC236}">
                <a16:creationId xmlns:a16="http://schemas.microsoft.com/office/drawing/2014/main" id="{8F3AD4BB-237E-4B94-84CC-BDF266E0FFBC}"/>
              </a:ext>
            </a:extLst>
          </p:cNvPr>
          <p:cNvSpPr>
            <a:spLocks noGrp="1"/>
          </p:cNvSpPr>
          <p:nvPr>
            <p:ph type="sldNum" sz="quarter" idx="12"/>
          </p:nvPr>
        </p:nvSpPr>
        <p:spPr/>
        <p:txBody>
          <a:bodyPr/>
          <a:lstStyle/>
          <a:p>
            <a:fld id="{55ADE183-8E68-2F4D-8BDF-6BCCFF36C9AF}" type="slidenum">
              <a:rPr lang="en-US" smtClean="0"/>
              <a:t>36</a:t>
            </a:fld>
            <a:endParaRPr lang="en-US" dirty="0"/>
          </a:p>
        </p:txBody>
      </p:sp>
    </p:spTree>
    <p:extLst>
      <p:ext uri="{BB962C8B-B14F-4D97-AF65-F5344CB8AC3E}">
        <p14:creationId xmlns:p14="http://schemas.microsoft.com/office/powerpoint/2010/main" val="31776488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AEF5A-BD2E-35E2-C4E4-F598DCE0218F}"/>
              </a:ext>
            </a:extLst>
          </p:cNvPr>
          <p:cNvSpPr>
            <a:spLocks noGrp="1"/>
          </p:cNvSpPr>
          <p:nvPr>
            <p:ph type="title"/>
          </p:nvPr>
        </p:nvSpPr>
        <p:spPr>
          <a:xfrm>
            <a:off x="224852" y="244158"/>
            <a:ext cx="8919148" cy="1339850"/>
          </a:xfrm>
        </p:spPr>
        <p:txBody>
          <a:bodyPr>
            <a:normAutofit fontScale="90000"/>
          </a:bodyPr>
          <a:lstStyle/>
          <a:p>
            <a:r>
              <a:rPr lang="en-US" dirty="0">
                <a:solidFill>
                  <a:schemeClr val="tx1"/>
                </a:solidFill>
              </a:rPr>
              <a:t>Least Restrictive Environment</a:t>
            </a:r>
            <a:br>
              <a:rPr lang="en-US" dirty="0">
                <a:solidFill>
                  <a:schemeClr val="tx1"/>
                </a:solidFill>
              </a:rPr>
            </a:br>
            <a:r>
              <a:rPr lang="en-US" sz="4000" u="sng" dirty="0">
                <a:solidFill>
                  <a:schemeClr val="tx1"/>
                </a:solidFill>
              </a:rPr>
              <a:t>H.W. v. Comal </a:t>
            </a:r>
            <a:r>
              <a:rPr lang="en-US" sz="4000" dirty="0">
                <a:solidFill>
                  <a:schemeClr val="tx1"/>
                </a:solidFill>
              </a:rPr>
              <a:t>(5</a:t>
            </a:r>
            <a:r>
              <a:rPr lang="en-US" sz="4000" baseline="30000" dirty="0">
                <a:solidFill>
                  <a:schemeClr val="tx1"/>
                </a:solidFill>
              </a:rPr>
              <a:t>th</a:t>
            </a:r>
            <a:r>
              <a:rPr lang="en-US" sz="4000" dirty="0">
                <a:solidFill>
                  <a:schemeClr val="tx1"/>
                </a:solidFill>
              </a:rPr>
              <a:t> Circuit)</a:t>
            </a:r>
            <a:endParaRPr lang="en-US" dirty="0">
              <a:solidFill>
                <a:schemeClr val="tx1"/>
              </a:solidFill>
            </a:endParaRPr>
          </a:p>
        </p:txBody>
      </p:sp>
      <p:sp>
        <p:nvSpPr>
          <p:cNvPr id="3" name="Content Placeholder 2">
            <a:extLst>
              <a:ext uri="{FF2B5EF4-FFF2-40B4-BE49-F238E27FC236}">
                <a16:creationId xmlns:a16="http://schemas.microsoft.com/office/drawing/2014/main" id="{8449B7B6-7971-7529-AF88-C2CFDF29C891}"/>
              </a:ext>
            </a:extLst>
          </p:cNvPr>
          <p:cNvSpPr>
            <a:spLocks noGrp="1"/>
          </p:cNvSpPr>
          <p:nvPr>
            <p:ph idx="1"/>
          </p:nvPr>
        </p:nvSpPr>
        <p:spPr>
          <a:xfrm>
            <a:off x="224852" y="1693888"/>
            <a:ext cx="8664315" cy="4736891"/>
          </a:xfrm>
        </p:spPr>
        <p:txBody>
          <a:bodyPr/>
          <a:lstStyle/>
          <a:p>
            <a:r>
              <a:rPr lang="en-US" dirty="0">
                <a:solidFill>
                  <a:schemeClr val="tx1"/>
                </a:solidFill>
              </a:rPr>
              <a:t>The LRE for a student with multiple disabilities was in a “blended placement” with instruction provided in a sp ed class and a gen ed setting for non-academic/extracurricular activities.</a:t>
            </a:r>
          </a:p>
          <a:p>
            <a:r>
              <a:rPr lang="en-US" dirty="0">
                <a:solidFill>
                  <a:schemeClr val="tx1"/>
                </a:solidFill>
              </a:rPr>
              <a:t>The Ct. held that the school provided several supports with increased intensity attempting to keep the student in gen ed.</a:t>
            </a:r>
          </a:p>
          <a:p>
            <a:r>
              <a:rPr lang="en-US" dirty="0">
                <a:solidFill>
                  <a:schemeClr val="tx1"/>
                </a:solidFill>
              </a:rPr>
              <a:t>In determining a student’s progress in a gen ed setting a “holistic” perspective is required considering multiple factors.</a:t>
            </a:r>
          </a:p>
          <a:p>
            <a:pPr lvl="1">
              <a:buClr>
                <a:schemeClr val="tx1"/>
              </a:buClr>
            </a:pPr>
            <a:r>
              <a:rPr lang="en-US" dirty="0">
                <a:solidFill>
                  <a:schemeClr val="tx1"/>
                </a:solidFill>
              </a:rPr>
              <a:t>Progress toward IEP goals is ”not dispositive” especially when the gen ed curriculum has been significantly modified in the IEP.</a:t>
            </a:r>
          </a:p>
          <a:p>
            <a:pPr lvl="1">
              <a:buClr>
                <a:schemeClr val="tx1"/>
              </a:buClr>
            </a:pPr>
            <a:r>
              <a:rPr lang="en-US" dirty="0">
                <a:solidFill>
                  <a:schemeClr val="tx1"/>
                </a:solidFill>
              </a:rPr>
              <a:t>The student’s disruptive effect in class also must be considered.</a:t>
            </a:r>
          </a:p>
          <a:p>
            <a:pPr lvl="1">
              <a:buClr>
                <a:schemeClr val="tx1"/>
              </a:buClr>
            </a:pPr>
            <a:endParaRPr lang="en-US" dirty="0"/>
          </a:p>
        </p:txBody>
      </p:sp>
      <p:sp>
        <p:nvSpPr>
          <p:cNvPr id="5" name="Slide Number Placeholder 4">
            <a:extLst>
              <a:ext uri="{FF2B5EF4-FFF2-40B4-BE49-F238E27FC236}">
                <a16:creationId xmlns:a16="http://schemas.microsoft.com/office/drawing/2014/main" id="{2B08A6F0-EF96-4658-A770-52BAB2917951}"/>
              </a:ext>
            </a:extLst>
          </p:cNvPr>
          <p:cNvSpPr>
            <a:spLocks noGrp="1"/>
          </p:cNvSpPr>
          <p:nvPr>
            <p:ph type="sldNum" sz="quarter" idx="12"/>
          </p:nvPr>
        </p:nvSpPr>
        <p:spPr/>
        <p:txBody>
          <a:bodyPr/>
          <a:lstStyle/>
          <a:p>
            <a:fld id="{55ADE183-8E68-2F4D-8BDF-6BCCFF36C9AF}" type="slidenum">
              <a:rPr lang="en-US" smtClean="0"/>
              <a:t>37</a:t>
            </a:fld>
            <a:endParaRPr lang="en-US" dirty="0"/>
          </a:p>
        </p:txBody>
      </p:sp>
    </p:spTree>
    <p:extLst>
      <p:ext uri="{BB962C8B-B14F-4D97-AF65-F5344CB8AC3E}">
        <p14:creationId xmlns:p14="http://schemas.microsoft.com/office/powerpoint/2010/main" val="26915384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D62A4-434B-600C-BA3D-CEB0D5821A8F}"/>
              </a:ext>
            </a:extLst>
          </p:cNvPr>
          <p:cNvSpPr>
            <a:spLocks noGrp="1"/>
          </p:cNvSpPr>
          <p:nvPr>
            <p:ph type="title"/>
          </p:nvPr>
        </p:nvSpPr>
        <p:spPr/>
        <p:txBody>
          <a:bodyPr/>
          <a:lstStyle/>
          <a:p>
            <a:r>
              <a:rPr lang="en-US" dirty="0">
                <a:solidFill>
                  <a:schemeClr val="tx1"/>
                </a:solidFill>
              </a:rPr>
              <a:t>Lesson Learned </a:t>
            </a:r>
            <a:r>
              <a:rPr lang="en-US" sz="800" dirty="0">
                <a:solidFill>
                  <a:schemeClr val="bg1"/>
                </a:solidFill>
              </a:rPr>
              <a:t>#15</a:t>
            </a:r>
            <a:endParaRPr lang="en-US" dirty="0">
              <a:solidFill>
                <a:schemeClr val="tx1"/>
              </a:solidFill>
            </a:endParaRPr>
          </a:p>
        </p:txBody>
      </p:sp>
      <p:sp>
        <p:nvSpPr>
          <p:cNvPr id="3" name="Content Placeholder 2">
            <a:extLst>
              <a:ext uri="{FF2B5EF4-FFF2-40B4-BE49-F238E27FC236}">
                <a16:creationId xmlns:a16="http://schemas.microsoft.com/office/drawing/2014/main" id="{7430FADE-5E86-6B5A-0EC7-81F3E12BFD6F}"/>
              </a:ext>
            </a:extLst>
          </p:cNvPr>
          <p:cNvSpPr>
            <a:spLocks noGrp="1"/>
          </p:cNvSpPr>
          <p:nvPr>
            <p:ph idx="1"/>
          </p:nvPr>
        </p:nvSpPr>
        <p:spPr>
          <a:xfrm>
            <a:off x="239843" y="1723868"/>
            <a:ext cx="8664313" cy="4721901"/>
          </a:xfrm>
        </p:spPr>
        <p:txBody>
          <a:bodyPr>
            <a:normAutofit lnSpcReduction="10000"/>
          </a:bodyPr>
          <a:lstStyle/>
          <a:p>
            <a:r>
              <a:rPr lang="en-US" dirty="0">
                <a:solidFill>
                  <a:schemeClr val="tx1"/>
                </a:solidFill>
              </a:rPr>
              <a:t>When determining the LRE for a student the Team must start its discussion whether the student can be placed in gen ed with supplementary aids and services.</a:t>
            </a:r>
          </a:p>
          <a:p>
            <a:r>
              <a:rPr lang="en-US" dirty="0">
                <a:solidFill>
                  <a:schemeClr val="tx1"/>
                </a:solidFill>
              </a:rPr>
              <a:t>Before considering a more restrictive placement, the Team must determine if additional supports are appropriate and whether the IEP was fully and consistently implemented.</a:t>
            </a:r>
          </a:p>
          <a:p>
            <a:r>
              <a:rPr lang="en-US" dirty="0">
                <a:solidFill>
                  <a:schemeClr val="tx1"/>
                </a:solidFill>
              </a:rPr>
              <a:t>The IDEA requires that the school have a continuum of placements for the Team’s consideration.</a:t>
            </a:r>
          </a:p>
          <a:p>
            <a:r>
              <a:rPr lang="en-US" dirty="0">
                <a:solidFill>
                  <a:schemeClr val="tx1"/>
                </a:solidFill>
              </a:rPr>
              <a:t>The IEP must include “an explanation” of the extent, if any, the student will not be educated and participate with students who are not disabled. </a:t>
            </a:r>
          </a:p>
          <a:p>
            <a:pPr lvl="1">
              <a:buClr>
                <a:schemeClr val="tx1"/>
              </a:buClr>
            </a:pPr>
            <a:endParaRPr lang="en-US" dirty="0"/>
          </a:p>
        </p:txBody>
      </p:sp>
      <p:sp>
        <p:nvSpPr>
          <p:cNvPr id="5" name="Slide Number Placeholder 4">
            <a:extLst>
              <a:ext uri="{FF2B5EF4-FFF2-40B4-BE49-F238E27FC236}">
                <a16:creationId xmlns:a16="http://schemas.microsoft.com/office/drawing/2014/main" id="{FB7B810C-7F21-4B8D-99FF-1BD2DE4062BA}"/>
              </a:ext>
            </a:extLst>
          </p:cNvPr>
          <p:cNvSpPr>
            <a:spLocks noGrp="1"/>
          </p:cNvSpPr>
          <p:nvPr>
            <p:ph type="sldNum" sz="quarter" idx="12"/>
          </p:nvPr>
        </p:nvSpPr>
        <p:spPr/>
        <p:txBody>
          <a:bodyPr/>
          <a:lstStyle/>
          <a:p>
            <a:fld id="{55ADE183-8E68-2F4D-8BDF-6BCCFF36C9AF}" type="slidenum">
              <a:rPr lang="en-US" smtClean="0"/>
              <a:t>38</a:t>
            </a:fld>
            <a:endParaRPr lang="en-US" dirty="0"/>
          </a:p>
        </p:txBody>
      </p:sp>
    </p:spTree>
    <p:extLst>
      <p:ext uri="{BB962C8B-B14F-4D97-AF65-F5344CB8AC3E}">
        <p14:creationId xmlns:p14="http://schemas.microsoft.com/office/powerpoint/2010/main" val="34818869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26059-B23F-D487-B545-A30A38E3E2B6}"/>
              </a:ext>
            </a:extLst>
          </p:cNvPr>
          <p:cNvSpPr>
            <a:spLocks noGrp="1"/>
          </p:cNvSpPr>
          <p:nvPr>
            <p:ph type="title"/>
          </p:nvPr>
        </p:nvSpPr>
        <p:spPr>
          <a:xfrm>
            <a:off x="279400" y="244158"/>
            <a:ext cx="8572500" cy="1339850"/>
          </a:xfrm>
        </p:spPr>
        <p:txBody>
          <a:bodyPr>
            <a:noAutofit/>
          </a:bodyPr>
          <a:lstStyle/>
          <a:p>
            <a:r>
              <a:rPr lang="en-US" sz="4300" dirty="0">
                <a:solidFill>
                  <a:schemeClr val="tx1"/>
                </a:solidFill>
              </a:rPr>
              <a:t>Least Restrictive Environment</a:t>
            </a:r>
            <a:br>
              <a:rPr lang="en-US" sz="4300" dirty="0">
                <a:solidFill>
                  <a:schemeClr val="tx1"/>
                </a:solidFill>
              </a:rPr>
            </a:br>
            <a:r>
              <a:rPr lang="en-US" sz="4300" u="sng" dirty="0">
                <a:solidFill>
                  <a:schemeClr val="tx1"/>
                </a:solidFill>
                <a:effectLst/>
                <a:ea typeface="Times New Roman" panose="02020603050405020304" pitchFamily="18" charset="0"/>
              </a:rPr>
              <a:t>Knox County v. M.Q.</a:t>
            </a:r>
            <a:r>
              <a:rPr lang="en-US" sz="4300" dirty="0">
                <a:solidFill>
                  <a:schemeClr val="tx1"/>
                </a:solidFill>
                <a:effectLst/>
              </a:rPr>
              <a:t> (6</a:t>
            </a:r>
            <a:r>
              <a:rPr lang="en-US" sz="4300" baseline="30000" dirty="0">
                <a:solidFill>
                  <a:schemeClr val="tx1"/>
                </a:solidFill>
                <a:effectLst/>
              </a:rPr>
              <a:t>th</a:t>
            </a:r>
            <a:r>
              <a:rPr lang="en-US" sz="4300" dirty="0">
                <a:solidFill>
                  <a:schemeClr val="tx1"/>
                </a:solidFill>
                <a:effectLst/>
              </a:rPr>
              <a:t> Circuit)</a:t>
            </a:r>
            <a:endParaRPr lang="en-US" sz="4300" dirty="0">
              <a:solidFill>
                <a:schemeClr val="tx1"/>
              </a:solidFill>
            </a:endParaRPr>
          </a:p>
        </p:txBody>
      </p:sp>
      <p:sp>
        <p:nvSpPr>
          <p:cNvPr id="3" name="Content Placeholder 2">
            <a:extLst>
              <a:ext uri="{FF2B5EF4-FFF2-40B4-BE49-F238E27FC236}">
                <a16:creationId xmlns:a16="http://schemas.microsoft.com/office/drawing/2014/main" id="{89C33BC1-58B7-16E5-A089-6092C2569D38}"/>
              </a:ext>
            </a:extLst>
          </p:cNvPr>
          <p:cNvSpPr>
            <a:spLocks noGrp="1"/>
          </p:cNvSpPr>
          <p:nvPr>
            <p:ph idx="1"/>
          </p:nvPr>
        </p:nvSpPr>
        <p:spPr>
          <a:xfrm>
            <a:off x="279400" y="1714500"/>
            <a:ext cx="8572500" cy="4660900"/>
          </a:xfrm>
        </p:spPr>
        <p:txBody>
          <a:bodyPr>
            <a:noAutofit/>
          </a:bodyPr>
          <a:lstStyle/>
          <a:p>
            <a:r>
              <a:rPr lang="en-US" sz="2200" dirty="0">
                <a:solidFill>
                  <a:schemeClr val="tx1"/>
                </a:solidFill>
              </a:rPr>
              <a:t>The IEP for a kindergarten student with autism calling for a blended placement in a sp ed class for non-academics and a gen ed class for academics was not the LRE for the student.</a:t>
            </a:r>
          </a:p>
          <a:p>
            <a:r>
              <a:rPr lang="en-US" sz="2200" dirty="0">
                <a:solidFill>
                  <a:schemeClr val="tx1"/>
                </a:solidFill>
                <a:effectLst/>
                <a:latin typeface="Times New Roman" panose="02020603050405020304" pitchFamily="18" charset="0"/>
                <a:ea typeface="Times New Roman" panose="02020603050405020304" pitchFamily="18" charset="0"/>
              </a:rPr>
              <a:t>The academic benefits the student would receive in the sp ed class did not outweigh the non-academic benefits of placement in a gen ed class. </a:t>
            </a:r>
          </a:p>
          <a:p>
            <a:r>
              <a:rPr lang="en-US" sz="2200" dirty="0">
                <a:solidFill>
                  <a:schemeClr val="tx1"/>
                </a:solidFill>
                <a:effectLst/>
                <a:latin typeface="Times New Roman" panose="02020603050405020304" pitchFamily="18" charset="0"/>
                <a:ea typeface="Times New Roman" panose="02020603050405020304" pitchFamily="18" charset="0"/>
              </a:rPr>
              <a:t>The parents’ expert and the school’s preschool staff testified that the student’s needed supports could be provided in the gen ed class. </a:t>
            </a:r>
          </a:p>
          <a:p>
            <a:r>
              <a:rPr lang="en-US" sz="2200" dirty="0">
                <a:solidFill>
                  <a:schemeClr val="tx1"/>
                </a:solidFill>
                <a:effectLst/>
                <a:latin typeface="Times New Roman" panose="02020603050405020304" pitchFamily="18" charset="0"/>
                <a:ea typeface="Times New Roman" panose="02020603050405020304" pitchFamily="18" charset="0"/>
              </a:rPr>
              <a:t>The Ct. stated that  the school district’s position “hews closer to an unwillingness to mainstream [the student] largely because it will be difficult to do so.” which does not overcome the IDEA requirement to place a student with a disability in the LRE. </a:t>
            </a:r>
            <a:endParaRPr lang="en-US" sz="2200" dirty="0">
              <a:solidFill>
                <a:schemeClr val="tx1"/>
              </a:solidFill>
            </a:endParaRPr>
          </a:p>
        </p:txBody>
      </p:sp>
      <p:sp>
        <p:nvSpPr>
          <p:cNvPr id="5" name="Slide Number Placeholder 4">
            <a:extLst>
              <a:ext uri="{FF2B5EF4-FFF2-40B4-BE49-F238E27FC236}">
                <a16:creationId xmlns:a16="http://schemas.microsoft.com/office/drawing/2014/main" id="{99B3C366-D27E-4F6B-B165-2FE7FA749D3F}"/>
              </a:ext>
            </a:extLst>
          </p:cNvPr>
          <p:cNvSpPr>
            <a:spLocks noGrp="1"/>
          </p:cNvSpPr>
          <p:nvPr>
            <p:ph type="sldNum" sz="quarter" idx="12"/>
          </p:nvPr>
        </p:nvSpPr>
        <p:spPr/>
        <p:txBody>
          <a:bodyPr/>
          <a:lstStyle/>
          <a:p>
            <a:fld id="{55ADE183-8E68-2F4D-8BDF-6BCCFF36C9AF}" type="slidenum">
              <a:rPr lang="en-US" smtClean="0"/>
              <a:t>39</a:t>
            </a:fld>
            <a:endParaRPr lang="en-US" dirty="0"/>
          </a:p>
        </p:txBody>
      </p:sp>
    </p:spTree>
    <p:extLst>
      <p:ext uri="{BB962C8B-B14F-4D97-AF65-F5344CB8AC3E}">
        <p14:creationId xmlns:p14="http://schemas.microsoft.com/office/powerpoint/2010/main" val="908538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162800" cy="1143000"/>
          </a:xfr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r>
              <a:rPr lang="en-US" sz="4800" b="1" dirty="0">
                <a:solidFill>
                  <a:schemeClr val="lt1"/>
                </a:solidFill>
                <a:effectLst>
                  <a:outerShdw blurRad="38100" dist="38100" dir="2700000" algn="tl">
                    <a:srgbClr val="000000">
                      <a:alpha val="43137"/>
                    </a:srgbClr>
                  </a:outerShdw>
                </a:effectLst>
                <a:latin typeface="Candara" panose="020E0502030303020204" pitchFamily="34" charset="0"/>
              </a:rPr>
              <a:t>Disclaimer</a:t>
            </a:r>
          </a:p>
        </p:txBody>
      </p:sp>
      <p:sp>
        <p:nvSpPr>
          <p:cNvPr id="3" name="Content Placeholder 2"/>
          <p:cNvSpPr>
            <a:spLocks noGrp="1"/>
          </p:cNvSpPr>
          <p:nvPr>
            <p:ph idx="1"/>
          </p:nvPr>
        </p:nvSpPr>
        <p:spPr>
          <a:xfrm>
            <a:off x="990600" y="1889090"/>
            <a:ext cx="7162800" cy="4160873"/>
          </a:xfrm>
        </p:spPr>
        <p:txBody>
          <a:bodyPr>
            <a:normAutofit/>
          </a:bodyPr>
          <a:lstStyle/>
          <a:p>
            <a:pPr marL="0" indent="0">
              <a:buNone/>
            </a:pPr>
            <a:r>
              <a:rPr lang="en-US" sz="2800" dirty="0">
                <a:solidFill>
                  <a:prstClr val="black"/>
                </a:solidFill>
                <a:latin typeface="Candara" panose="020E0502030303020204" pitchFamily="34" charset="0"/>
                <a:ea typeface="ＭＳ Ｐゴシック" pitchFamily="34" charset="-128"/>
                <a:cs typeface="Arial" charset="0"/>
              </a:rPr>
              <a:t>The information shared in this webinar is not intended to serve as, nor should it replace, legal advice. Opinions expressed by today’s presenter are not represented to be an official or unofficial interpretation of legal guidance from the U.S. Department of Education or CADRE. Application of information presented may be affected by your State’s statutes, regulations, local policies and practices, and unique fact-patterns of a particular case.  </a:t>
            </a:r>
          </a:p>
          <a:p>
            <a:pPr marL="0" indent="0">
              <a:buNone/>
            </a:pPr>
            <a:endParaRPr lang="en-US" sz="2800" i="1" dirty="0">
              <a:solidFill>
                <a:prstClr val="black"/>
              </a:solidFill>
              <a:latin typeface="Candara" panose="020E0502030303020204" pitchFamily="34" charset="0"/>
              <a:ea typeface="ＭＳ Ｐゴシック" pitchFamily="34" charset="-128"/>
              <a:cs typeface="Arial" charset="0"/>
            </a:endParaRPr>
          </a:p>
        </p:txBody>
      </p:sp>
      <p:sp>
        <p:nvSpPr>
          <p:cNvPr id="4" name="Slide Number Placeholder 4">
            <a:extLst>
              <a:ext uri="{FF2B5EF4-FFF2-40B4-BE49-F238E27FC236}">
                <a16:creationId xmlns:a16="http://schemas.microsoft.com/office/drawing/2014/main" id="{DB527646-1FFB-7C50-47D4-410E06A41FDF}"/>
              </a:ext>
            </a:extLst>
          </p:cNvPr>
          <p:cNvSpPr>
            <a:spLocks noGrp="1"/>
          </p:cNvSpPr>
          <p:nvPr>
            <p:ph type="sldNum" sz="quarter" idx="12"/>
          </p:nvPr>
        </p:nvSpPr>
        <p:spPr>
          <a:xfrm>
            <a:off x="4191000" y="6356350"/>
            <a:ext cx="762000" cy="271463"/>
          </a:xfrm>
        </p:spPr>
        <p:txBody>
          <a:bodyPr/>
          <a:lstStyle/>
          <a:p>
            <a:fld id="{55ADE183-8E68-2F4D-8BDF-6BCCFF36C9AF}" type="slidenum">
              <a:rPr lang="en-US" smtClean="0"/>
              <a:t>4</a:t>
            </a:fld>
            <a:endParaRPr lang="en-US" dirty="0"/>
          </a:p>
        </p:txBody>
      </p:sp>
    </p:spTree>
    <p:extLst>
      <p:ext uri="{BB962C8B-B14F-4D97-AF65-F5344CB8AC3E}">
        <p14:creationId xmlns:p14="http://schemas.microsoft.com/office/powerpoint/2010/main" val="20493950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3A6B3-B834-399B-3999-116051A8878D}"/>
              </a:ext>
            </a:extLst>
          </p:cNvPr>
          <p:cNvSpPr>
            <a:spLocks noGrp="1"/>
          </p:cNvSpPr>
          <p:nvPr>
            <p:ph type="title"/>
          </p:nvPr>
        </p:nvSpPr>
        <p:spPr/>
        <p:txBody>
          <a:bodyPr/>
          <a:lstStyle/>
          <a:p>
            <a:r>
              <a:rPr lang="en-US" dirty="0"/>
              <a:t>Lesson Learned</a:t>
            </a:r>
            <a:r>
              <a:rPr lang="en-US" dirty="0">
                <a:solidFill>
                  <a:schemeClr val="tx1"/>
                </a:solidFill>
              </a:rPr>
              <a:t> </a:t>
            </a:r>
            <a:r>
              <a:rPr lang="en-US" sz="800" dirty="0">
                <a:solidFill>
                  <a:schemeClr val="bg1"/>
                </a:solidFill>
              </a:rPr>
              <a:t>#16</a:t>
            </a:r>
            <a:endParaRPr lang="en-US" dirty="0"/>
          </a:p>
        </p:txBody>
      </p:sp>
      <p:sp>
        <p:nvSpPr>
          <p:cNvPr id="3" name="Content Placeholder 2">
            <a:extLst>
              <a:ext uri="{FF2B5EF4-FFF2-40B4-BE49-F238E27FC236}">
                <a16:creationId xmlns:a16="http://schemas.microsoft.com/office/drawing/2014/main" id="{A527C92E-4E88-AEC7-790D-3B1D8DBA49A6}"/>
              </a:ext>
            </a:extLst>
          </p:cNvPr>
          <p:cNvSpPr>
            <a:spLocks noGrp="1"/>
          </p:cNvSpPr>
          <p:nvPr>
            <p:ph idx="1"/>
          </p:nvPr>
        </p:nvSpPr>
        <p:spPr>
          <a:xfrm>
            <a:off x="254000" y="1676400"/>
            <a:ext cx="8674100" cy="4937442"/>
          </a:xfrm>
        </p:spPr>
        <p:txBody>
          <a:bodyPr/>
          <a:lstStyle/>
          <a:p>
            <a:r>
              <a:rPr lang="en-US" dirty="0">
                <a:solidFill>
                  <a:schemeClr val="tx1"/>
                </a:solidFill>
              </a:rPr>
              <a:t>Before determining that the LRE for a student is outside the gen ed environment, the Team must consider whether needed supports/accommodations could be provided in gen ed.</a:t>
            </a:r>
          </a:p>
          <a:p>
            <a:r>
              <a:rPr lang="en-US" dirty="0">
                <a:solidFill>
                  <a:schemeClr val="tx1"/>
                </a:solidFill>
              </a:rPr>
              <a:t>Important to review existing info. from the student’s preschool education including progress in an inclusive preschool setting.</a:t>
            </a:r>
          </a:p>
          <a:p>
            <a:r>
              <a:rPr lang="en-US" dirty="0">
                <a:solidFill>
                  <a:schemeClr val="tx1"/>
                </a:solidFill>
              </a:rPr>
              <a:t>The LRE standard is not simply whether the sp ed class is “superior” academically.</a:t>
            </a:r>
          </a:p>
          <a:p>
            <a:r>
              <a:rPr lang="en-US" dirty="0">
                <a:solidFill>
                  <a:schemeClr val="tx1"/>
                </a:solidFill>
              </a:rPr>
              <a:t>Non-academic benefits of a gen ed class must be factored into the Team’s placement decision. </a:t>
            </a:r>
          </a:p>
        </p:txBody>
      </p:sp>
      <p:sp>
        <p:nvSpPr>
          <p:cNvPr id="5" name="Slide Number Placeholder 4">
            <a:extLst>
              <a:ext uri="{FF2B5EF4-FFF2-40B4-BE49-F238E27FC236}">
                <a16:creationId xmlns:a16="http://schemas.microsoft.com/office/drawing/2014/main" id="{DE1F9D5C-A006-477B-A569-ED98A765312F}"/>
              </a:ext>
            </a:extLst>
          </p:cNvPr>
          <p:cNvSpPr>
            <a:spLocks noGrp="1"/>
          </p:cNvSpPr>
          <p:nvPr>
            <p:ph type="sldNum" sz="quarter" idx="12"/>
          </p:nvPr>
        </p:nvSpPr>
        <p:spPr/>
        <p:txBody>
          <a:bodyPr/>
          <a:lstStyle/>
          <a:p>
            <a:fld id="{55ADE183-8E68-2F4D-8BDF-6BCCFF36C9AF}" type="slidenum">
              <a:rPr lang="en-US" smtClean="0"/>
              <a:t>40</a:t>
            </a:fld>
            <a:endParaRPr lang="en-US" dirty="0"/>
          </a:p>
        </p:txBody>
      </p:sp>
    </p:spTree>
    <p:extLst>
      <p:ext uri="{BB962C8B-B14F-4D97-AF65-F5344CB8AC3E}">
        <p14:creationId xmlns:p14="http://schemas.microsoft.com/office/powerpoint/2010/main" val="28383978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6F217-D702-5540-3168-45440B8BF087}"/>
              </a:ext>
            </a:extLst>
          </p:cNvPr>
          <p:cNvSpPr>
            <a:spLocks noGrp="1"/>
          </p:cNvSpPr>
          <p:nvPr>
            <p:ph type="title"/>
          </p:nvPr>
        </p:nvSpPr>
        <p:spPr>
          <a:xfrm>
            <a:off x="329784" y="244158"/>
            <a:ext cx="8484432" cy="1339850"/>
          </a:xfrm>
        </p:spPr>
        <p:txBody>
          <a:bodyPr>
            <a:normAutofit fontScale="90000"/>
          </a:bodyPr>
          <a:lstStyle/>
          <a:p>
            <a:r>
              <a:rPr lang="en-US" dirty="0">
                <a:solidFill>
                  <a:schemeClr val="tx1"/>
                </a:solidFill>
              </a:rPr>
              <a:t>Discipline</a:t>
            </a:r>
            <a:br>
              <a:rPr lang="en-US" dirty="0">
                <a:solidFill>
                  <a:schemeClr val="tx1"/>
                </a:solidFill>
              </a:rPr>
            </a:br>
            <a:r>
              <a:rPr lang="en-US" dirty="0">
                <a:solidFill>
                  <a:schemeClr val="tx1"/>
                </a:solidFill>
              </a:rPr>
              <a:t>U.S. DOE Guidance</a:t>
            </a:r>
          </a:p>
        </p:txBody>
      </p:sp>
      <p:sp>
        <p:nvSpPr>
          <p:cNvPr id="3" name="Content Placeholder 2">
            <a:extLst>
              <a:ext uri="{FF2B5EF4-FFF2-40B4-BE49-F238E27FC236}">
                <a16:creationId xmlns:a16="http://schemas.microsoft.com/office/drawing/2014/main" id="{E6032E5D-46A6-AE58-47D1-8362E97CA4E7}"/>
              </a:ext>
            </a:extLst>
          </p:cNvPr>
          <p:cNvSpPr>
            <a:spLocks noGrp="1"/>
          </p:cNvSpPr>
          <p:nvPr>
            <p:ph idx="1"/>
          </p:nvPr>
        </p:nvSpPr>
        <p:spPr>
          <a:xfrm>
            <a:off x="239844" y="1584008"/>
            <a:ext cx="8574372" cy="4921723"/>
          </a:xfrm>
        </p:spPr>
        <p:txBody>
          <a:bodyPr>
            <a:normAutofit/>
          </a:bodyPr>
          <a:lstStyle/>
          <a:p>
            <a:endParaRPr lang="en-US" u="sng" dirty="0"/>
          </a:p>
          <a:p>
            <a:r>
              <a:rPr lang="en-US" u="sng" dirty="0">
                <a:solidFill>
                  <a:schemeClr val="tx1"/>
                </a:solidFill>
              </a:rPr>
              <a:t>Questions and Answers: Addressing the Needs of Children With Disabilities and IDEA’s Discipline Provisions</a:t>
            </a:r>
            <a:r>
              <a:rPr lang="en-US" dirty="0">
                <a:solidFill>
                  <a:schemeClr val="tx1"/>
                </a:solidFill>
              </a:rPr>
              <a:t> (OSEP Q and A, Memo 22-02)</a:t>
            </a:r>
          </a:p>
          <a:p>
            <a:pPr marL="0" indent="0">
              <a:buNone/>
            </a:pPr>
            <a:r>
              <a:rPr lang="en-US" dirty="0">
                <a:solidFill>
                  <a:schemeClr val="tx1"/>
                </a:solidFill>
              </a:rPr>
              <a:t>	</a:t>
            </a:r>
          </a:p>
          <a:p>
            <a:r>
              <a:rPr lang="en-US" u="sng" dirty="0">
                <a:solidFill>
                  <a:schemeClr val="tx1"/>
                </a:solidFill>
              </a:rPr>
              <a:t>Supporting Students With Disabilities and Avoiding Discriminatory Use of Student Discipline Under Section 504 of the Rehabilitation Act of 1973</a:t>
            </a:r>
            <a:endParaRPr lang="en-US" dirty="0">
              <a:solidFill>
                <a:schemeClr val="tx1"/>
              </a:solidFill>
            </a:endParaRPr>
          </a:p>
          <a:p>
            <a:pPr marL="0" indent="0">
              <a:buNone/>
            </a:pPr>
            <a:endParaRPr lang="en-US" dirty="0">
              <a:solidFill>
                <a:schemeClr val="tx1"/>
              </a:solidFill>
            </a:endParaRPr>
          </a:p>
          <a:p>
            <a:endParaRPr lang="en-US" dirty="0"/>
          </a:p>
          <a:p>
            <a:endParaRPr lang="en-US" dirty="0"/>
          </a:p>
        </p:txBody>
      </p:sp>
      <p:sp>
        <p:nvSpPr>
          <p:cNvPr id="5" name="Slide Number Placeholder 4">
            <a:extLst>
              <a:ext uri="{FF2B5EF4-FFF2-40B4-BE49-F238E27FC236}">
                <a16:creationId xmlns:a16="http://schemas.microsoft.com/office/drawing/2014/main" id="{B218AA9A-EF5D-4C50-96CF-9B54C18B926E}"/>
              </a:ext>
            </a:extLst>
          </p:cNvPr>
          <p:cNvSpPr>
            <a:spLocks noGrp="1"/>
          </p:cNvSpPr>
          <p:nvPr>
            <p:ph type="sldNum" sz="quarter" idx="12"/>
          </p:nvPr>
        </p:nvSpPr>
        <p:spPr/>
        <p:txBody>
          <a:bodyPr/>
          <a:lstStyle/>
          <a:p>
            <a:fld id="{55ADE183-8E68-2F4D-8BDF-6BCCFF36C9AF}" type="slidenum">
              <a:rPr lang="en-US" smtClean="0"/>
              <a:t>41</a:t>
            </a:fld>
            <a:endParaRPr lang="en-US" dirty="0"/>
          </a:p>
        </p:txBody>
      </p:sp>
    </p:spTree>
    <p:extLst>
      <p:ext uri="{BB962C8B-B14F-4D97-AF65-F5344CB8AC3E}">
        <p14:creationId xmlns:p14="http://schemas.microsoft.com/office/powerpoint/2010/main" val="27682253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FAD58-C2CC-F97F-6A36-C30AF0427B55}"/>
              </a:ext>
            </a:extLst>
          </p:cNvPr>
          <p:cNvSpPr>
            <a:spLocks noGrp="1"/>
          </p:cNvSpPr>
          <p:nvPr>
            <p:ph type="title"/>
          </p:nvPr>
        </p:nvSpPr>
        <p:spPr/>
        <p:txBody>
          <a:bodyPr/>
          <a:lstStyle/>
          <a:p>
            <a:r>
              <a:rPr lang="en-US" dirty="0">
                <a:solidFill>
                  <a:schemeClr val="tx1"/>
                </a:solidFill>
              </a:rPr>
              <a:t>Lesson Learned </a:t>
            </a:r>
            <a:r>
              <a:rPr lang="en-US" sz="800" dirty="0">
                <a:solidFill>
                  <a:schemeClr val="bg1"/>
                </a:solidFill>
              </a:rPr>
              <a:t>#17</a:t>
            </a:r>
            <a:endParaRPr lang="en-US" dirty="0">
              <a:solidFill>
                <a:schemeClr val="tx1"/>
              </a:solidFill>
            </a:endParaRPr>
          </a:p>
        </p:txBody>
      </p:sp>
      <p:sp>
        <p:nvSpPr>
          <p:cNvPr id="3" name="Content Placeholder 2">
            <a:extLst>
              <a:ext uri="{FF2B5EF4-FFF2-40B4-BE49-F238E27FC236}">
                <a16:creationId xmlns:a16="http://schemas.microsoft.com/office/drawing/2014/main" id="{1C23D920-978E-E109-A000-4A748761782A}"/>
              </a:ext>
            </a:extLst>
          </p:cNvPr>
          <p:cNvSpPr>
            <a:spLocks noGrp="1"/>
          </p:cNvSpPr>
          <p:nvPr>
            <p:ph idx="1"/>
          </p:nvPr>
        </p:nvSpPr>
        <p:spPr>
          <a:xfrm>
            <a:off x="315310" y="1702676"/>
            <a:ext cx="8544911" cy="4635062"/>
          </a:xfrm>
        </p:spPr>
        <p:txBody>
          <a:bodyPr/>
          <a:lstStyle/>
          <a:p>
            <a:r>
              <a:rPr lang="en-US" dirty="0">
                <a:solidFill>
                  <a:schemeClr val="tx1"/>
                </a:solidFill>
              </a:rPr>
              <a:t>The OSEP Q and A guidance states “this significant guidance is nonbinding and does not create or impose new legal requirements”.</a:t>
            </a:r>
          </a:p>
          <a:p>
            <a:pPr marL="0" indent="0">
              <a:buNone/>
            </a:pPr>
            <a:endParaRPr lang="en-US" dirty="0">
              <a:solidFill>
                <a:schemeClr val="tx1"/>
              </a:solidFill>
            </a:endParaRPr>
          </a:p>
          <a:p>
            <a:r>
              <a:rPr lang="en-US" dirty="0">
                <a:solidFill>
                  <a:schemeClr val="tx1"/>
                </a:solidFill>
              </a:rPr>
              <a:t>Although the Q and A is a good review of the IDEA’s disciplinary provisions, the reader must carefully distinguish between what is deemed best practices v. legal requirements. </a:t>
            </a:r>
          </a:p>
          <a:p>
            <a:pPr lvl="1">
              <a:buClr>
                <a:schemeClr val="tx1"/>
              </a:buClr>
            </a:pPr>
            <a:r>
              <a:rPr lang="en-US" sz="2400" dirty="0">
                <a:solidFill>
                  <a:schemeClr val="tx1"/>
                </a:solidFill>
              </a:rPr>
              <a:t>This body of the Q and A does not label best practices from legal requirements.</a:t>
            </a:r>
          </a:p>
        </p:txBody>
      </p:sp>
      <p:sp>
        <p:nvSpPr>
          <p:cNvPr id="5" name="Slide Number Placeholder 4">
            <a:extLst>
              <a:ext uri="{FF2B5EF4-FFF2-40B4-BE49-F238E27FC236}">
                <a16:creationId xmlns:a16="http://schemas.microsoft.com/office/drawing/2014/main" id="{7F8BBC81-8ADD-4001-BF52-F429FF121AFB}"/>
              </a:ext>
            </a:extLst>
          </p:cNvPr>
          <p:cNvSpPr>
            <a:spLocks noGrp="1"/>
          </p:cNvSpPr>
          <p:nvPr>
            <p:ph type="sldNum" sz="quarter" idx="12"/>
          </p:nvPr>
        </p:nvSpPr>
        <p:spPr/>
        <p:txBody>
          <a:bodyPr/>
          <a:lstStyle/>
          <a:p>
            <a:fld id="{55ADE183-8E68-2F4D-8BDF-6BCCFF36C9AF}" type="slidenum">
              <a:rPr lang="en-US" smtClean="0"/>
              <a:t>42</a:t>
            </a:fld>
            <a:endParaRPr lang="en-US" dirty="0"/>
          </a:p>
        </p:txBody>
      </p:sp>
    </p:spTree>
    <p:extLst>
      <p:ext uri="{BB962C8B-B14F-4D97-AF65-F5344CB8AC3E}">
        <p14:creationId xmlns:p14="http://schemas.microsoft.com/office/powerpoint/2010/main" val="22054890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405F2-A738-4B82-436F-E8755E7BD52D}"/>
              </a:ext>
            </a:extLst>
          </p:cNvPr>
          <p:cNvSpPr>
            <a:spLocks noGrp="1"/>
          </p:cNvSpPr>
          <p:nvPr>
            <p:ph type="title"/>
          </p:nvPr>
        </p:nvSpPr>
        <p:spPr>
          <a:xfrm>
            <a:off x="279400" y="244158"/>
            <a:ext cx="8610600" cy="1339850"/>
          </a:xfrm>
        </p:spPr>
        <p:txBody>
          <a:bodyPr>
            <a:noAutofit/>
          </a:bodyPr>
          <a:lstStyle/>
          <a:p>
            <a:r>
              <a:rPr lang="en-US" sz="4300" dirty="0">
                <a:solidFill>
                  <a:schemeClr val="tx1"/>
                </a:solidFill>
              </a:rPr>
              <a:t>Behavior/FBAs</a:t>
            </a:r>
            <a:br>
              <a:rPr lang="en-US" sz="4300" dirty="0">
                <a:solidFill>
                  <a:schemeClr val="tx1"/>
                </a:solidFill>
              </a:rPr>
            </a:br>
            <a:r>
              <a:rPr lang="en-US" sz="4300" u="sng" dirty="0">
                <a:solidFill>
                  <a:schemeClr val="tx1"/>
                </a:solidFill>
                <a:effectLst/>
                <a:ea typeface="Times New Roman" panose="02020603050405020304" pitchFamily="18" charset="0"/>
              </a:rPr>
              <a:t>B.S. v. Waxahachie</a:t>
            </a:r>
            <a:r>
              <a:rPr lang="en-US" sz="4300" dirty="0">
                <a:solidFill>
                  <a:schemeClr val="tx1"/>
                </a:solidFill>
                <a:effectLst/>
                <a:ea typeface="Times New Roman" panose="02020603050405020304" pitchFamily="18" charset="0"/>
              </a:rPr>
              <a:t> (5</a:t>
            </a:r>
            <a:r>
              <a:rPr lang="en-US" sz="4300" baseline="30000" dirty="0">
                <a:solidFill>
                  <a:schemeClr val="tx1"/>
                </a:solidFill>
                <a:effectLst/>
                <a:ea typeface="Times New Roman" panose="02020603050405020304" pitchFamily="18" charset="0"/>
              </a:rPr>
              <a:t>th</a:t>
            </a:r>
            <a:r>
              <a:rPr lang="en-US" sz="4300" dirty="0">
                <a:solidFill>
                  <a:schemeClr val="tx1"/>
                </a:solidFill>
                <a:effectLst/>
                <a:ea typeface="Times New Roman" panose="02020603050405020304" pitchFamily="18" charset="0"/>
              </a:rPr>
              <a:t> Circuit)</a:t>
            </a:r>
            <a:endParaRPr lang="en-US" sz="4300" dirty="0">
              <a:solidFill>
                <a:schemeClr val="tx1"/>
              </a:solidFill>
            </a:endParaRPr>
          </a:p>
        </p:txBody>
      </p:sp>
      <p:sp>
        <p:nvSpPr>
          <p:cNvPr id="3" name="Content Placeholder 2">
            <a:extLst>
              <a:ext uri="{FF2B5EF4-FFF2-40B4-BE49-F238E27FC236}">
                <a16:creationId xmlns:a16="http://schemas.microsoft.com/office/drawing/2014/main" id="{DC88CA04-25B7-1D23-B242-87060786C48E}"/>
              </a:ext>
            </a:extLst>
          </p:cNvPr>
          <p:cNvSpPr>
            <a:spLocks noGrp="1"/>
          </p:cNvSpPr>
          <p:nvPr>
            <p:ph idx="1"/>
          </p:nvPr>
        </p:nvSpPr>
        <p:spPr>
          <a:xfrm>
            <a:off x="279400" y="1714500"/>
            <a:ext cx="8610600" cy="4711700"/>
          </a:xfrm>
        </p:spPr>
        <p:txBody>
          <a:bodyPr>
            <a:noAutofit/>
          </a:bodyPr>
          <a:lstStyle/>
          <a:p>
            <a:r>
              <a:rPr lang="en-US" sz="2000" dirty="0">
                <a:solidFill>
                  <a:srgbClr val="000000"/>
                </a:solidFill>
                <a:effectLst/>
                <a:ea typeface="Times New Roman" panose="02020603050405020304" pitchFamily="18" charset="0"/>
              </a:rPr>
              <a:t>The parent alleged FAPE was denied her student with autism due to insufficient behavioral supports including the lack of an FBA/BIP.</a:t>
            </a:r>
            <a:r>
              <a:rPr lang="en-US" sz="2000" dirty="0">
                <a:effectLst/>
              </a:rPr>
              <a:t> </a:t>
            </a:r>
            <a:endParaRPr lang="en-US" sz="2000" dirty="0">
              <a:solidFill>
                <a:srgbClr val="000000"/>
              </a:solidFill>
              <a:effectLst/>
              <a:ea typeface="Times New Roman" panose="02020603050405020304" pitchFamily="18" charset="0"/>
            </a:endParaRPr>
          </a:p>
          <a:p>
            <a:r>
              <a:rPr lang="en-US" sz="2000" dirty="0">
                <a:solidFill>
                  <a:srgbClr val="000000"/>
                </a:solidFill>
                <a:effectLst/>
                <a:ea typeface="Times New Roman" panose="02020603050405020304" pitchFamily="18" charset="0"/>
              </a:rPr>
              <a:t>IEP Teams are required to “consider the use of positive behavioral interventions and supports and other strategies” when the student’s behavior impedes their own learning or that of others. </a:t>
            </a:r>
          </a:p>
          <a:p>
            <a:r>
              <a:rPr lang="en-US" sz="2000" dirty="0">
                <a:solidFill>
                  <a:srgbClr val="000000"/>
                </a:solidFill>
                <a:effectLst/>
                <a:ea typeface="Times New Roman" panose="02020603050405020304" pitchFamily="18" charset="0"/>
              </a:rPr>
              <a:t>The IEP Team properly considered the student’s behavior and included behavioral goals/supports when behavior deteriorated. </a:t>
            </a:r>
          </a:p>
          <a:p>
            <a:r>
              <a:rPr lang="en-US" sz="2000" dirty="0">
                <a:solidFill>
                  <a:srgbClr val="000000"/>
                </a:solidFill>
                <a:effectLst/>
                <a:ea typeface="Times New Roman" panose="02020603050405020304" pitchFamily="18" charset="0"/>
              </a:rPr>
              <a:t>FAPE was provided even in the absence of an FBA although the school later proposed an FBA and BIP. </a:t>
            </a:r>
          </a:p>
          <a:p>
            <a:r>
              <a:rPr lang="en-US" sz="2000" dirty="0">
                <a:solidFill>
                  <a:srgbClr val="000000"/>
                </a:solidFill>
                <a:effectLst/>
                <a:ea typeface="Times New Roman" panose="02020603050405020304" pitchFamily="18" charset="0"/>
              </a:rPr>
              <a:t>The Ct. noted “the IDEA does not entitle [the student] to an IEP that remediates his behavioral problems in every instance” but one that enables the student to make progress</a:t>
            </a:r>
            <a:r>
              <a:rPr lang="en-US" sz="2000" dirty="0">
                <a:solidFill>
                  <a:srgbClr val="000000"/>
                </a:solidFill>
                <a:ea typeface="Times New Roman" panose="02020603050405020304" pitchFamily="18" charset="0"/>
              </a:rPr>
              <a:t>.</a:t>
            </a:r>
            <a:endParaRPr lang="en-US" sz="2000" dirty="0"/>
          </a:p>
        </p:txBody>
      </p:sp>
      <p:sp>
        <p:nvSpPr>
          <p:cNvPr id="5" name="Slide Number Placeholder 4">
            <a:extLst>
              <a:ext uri="{FF2B5EF4-FFF2-40B4-BE49-F238E27FC236}">
                <a16:creationId xmlns:a16="http://schemas.microsoft.com/office/drawing/2014/main" id="{23B0B489-9C4B-4C8C-AE09-3F02F72C8CD6}"/>
              </a:ext>
            </a:extLst>
          </p:cNvPr>
          <p:cNvSpPr>
            <a:spLocks noGrp="1"/>
          </p:cNvSpPr>
          <p:nvPr>
            <p:ph type="sldNum" sz="quarter" idx="12"/>
          </p:nvPr>
        </p:nvSpPr>
        <p:spPr/>
        <p:txBody>
          <a:bodyPr/>
          <a:lstStyle/>
          <a:p>
            <a:fld id="{55ADE183-8E68-2F4D-8BDF-6BCCFF36C9AF}" type="slidenum">
              <a:rPr lang="en-US" smtClean="0"/>
              <a:t>43</a:t>
            </a:fld>
            <a:endParaRPr lang="en-US" dirty="0"/>
          </a:p>
        </p:txBody>
      </p:sp>
    </p:spTree>
    <p:extLst>
      <p:ext uri="{BB962C8B-B14F-4D97-AF65-F5344CB8AC3E}">
        <p14:creationId xmlns:p14="http://schemas.microsoft.com/office/powerpoint/2010/main" val="22845022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332E3-F3E0-3DC0-ED16-ABD1AF3944DC}"/>
              </a:ext>
            </a:extLst>
          </p:cNvPr>
          <p:cNvSpPr>
            <a:spLocks noGrp="1"/>
          </p:cNvSpPr>
          <p:nvPr>
            <p:ph type="title"/>
          </p:nvPr>
        </p:nvSpPr>
        <p:spPr/>
        <p:txBody>
          <a:bodyPr/>
          <a:lstStyle/>
          <a:p>
            <a:r>
              <a:rPr lang="en-US" dirty="0">
                <a:solidFill>
                  <a:schemeClr val="tx1"/>
                </a:solidFill>
              </a:rPr>
              <a:t>Lesson Learned </a:t>
            </a:r>
            <a:r>
              <a:rPr lang="en-US" sz="800" dirty="0">
                <a:solidFill>
                  <a:schemeClr val="bg1"/>
                </a:solidFill>
              </a:rPr>
              <a:t>#18</a:t>
            </a:r>
            <a:endParaRPr lang="en-US" dirty="0">
              <a:solidFill>
                <a:schemeClr val="tx1"/>
              </a:solidFill>
            </a:endParaRPr>
          </a:p>
        </p:txBody>
      </p:sp>
      <p:sp>
        <p:nvSpPr>
          <p:cNvPr id="3" name="Content Placeholder 2">
            <a:extLst>
              <a:ext uri="{FF2B5EF4-FFF2-40B4-BE49-F238E27FC236}">
                <a16:creationId xmlns:a16="http://schemas.microsoft.com/office/drawing/2014/main" id="{D1262280-BC08-1507-4604-1419184CE9C0}"/>
              </a:ext>
            </a:extLst>
          </p:cNvPr>
          <p:cNvSpPr>
            <a:spLocks noGrp="1"/>
          </p:cNvSpPr>
          <p:nvPr>
            <p:ph idx="1"/>
          </p:nvPr>
        </p:nvSpPr>
        <p:spPr>
          <a:xfrm>
            <a:off x="279400" y="1714500"/>
            <a:ext cx="8610600" cy="4899342"/>
          </a:xfrm>
        </p:spPr>
        <p:txBody>
          <a:bodyPr>
            <a:normAutofit fontScale="92500" lnSpcReduction="10000"/>
          </a:bodyPr>
          <a:lstStyle/>
          <a:p>
            <a:r>
              <a:rPr lang="en-US" dirty="0">
                <a:solidFill>
                  <a:schemeClr val="tx1"/>
                </a:solidFill>
              </a:rPr>
              <a:t>The IDEA requires the Team to be proactive in addressing behavior if the student’s behavior interferes with their learning or that of others.</a:t>
            </a:r>
          </a:p>
          <a:p>
            <a:pPr lvl="1">
              <a:buClr>
                <a:schemeClr val="tx1"/>
              </a:buClr>
            </a:pPr>
            <a:r>
              <a:rPr lang="en-US" dirty="0">
                <a:solidFill>
                  <a:schemeClr val="tx1"/>
                </a:solidFill>
              </a:rPr>
              <a:t>Positive interventions, supports, strategies</a:t>
            </a:r>
          </a:p>
          <a:p>
            <a:pPr marL="457200">
              <a:buClr>
                <a:schemeClr val="tx1"/>
              </a:buClr>
            </a:pPr>
            <a:r>
              <a:rPr lang="en-US" dirty="0">
                <a:solidFill>
                  <a:schemeClr val="tx1"/>
                </a:solidFill>
              </a:rPr>
              <a:t>Although there should be data to support the Team’s determination of the behavioral component of an IEP there is no legal requirement that a FBA be conducted. </a:t>
            </a:r>
          </a:p>
          <a:p>
            <a:r>
              <a:rPr lang="en-US" dirty="0">
                <a:solidFill>
                  <a:schemeClr val="tx1"/>
                </a:solidFill>
              </a:rPr>
              <a:t>Although there is a common understanding of what an FBA is that term is used only in the disciplinary section of the IDEA.</a:t>
            </a:r>
          </a:p>
          <a:p>
            <a:r>
              <a:rPr lang="en-US" dirty="0">
                <a:solidFill>
                  <a:schemeClr val="tx1"/>
                </a:solidFill>
              </a:rPr>
              <a:t>The IDEA comments state “..it would be inappropriate to specify through regulation what constitutes a current or valid functional behavioral assessment…” </a:t>
            </a:r>
            <a:r>
              <a:rPr lang="en-US" u="sng" dirty="0">
                <a:solidFill>
                  <a:schemeClr val="tx1"/>
                </a:solidFill>
              </a:rPr>
              <a:t>Federal Register, p. 46721</a:t>
            </a:r>
            <a:endParaRPr lang="en-US" dirty="0">
              <a:solidFill>
                <a:schemeClr val="tx1"/>
              </a:solidFill>
            </a:endParaRPr>
          </a:p>
        </p:txBody>
      </p:sp>
      <p:sp>
        <p:nvSpPr>
          <p:cNvPr id="5" name="Slide Number Placeholder 4">
            <a:extLst>
              <a:ext uri="{FF2B5EF4-FFF2-40B4-BE49-F238E27FC236}">
                <a16:creationId xmlns:a16="http://schemas.microsoft.com/office/drawing/2014/main" id="{DF37FA35-19E7-4DBF-A9DD-353AD9CF9618}"/>
              </a:ext>
            </a:extLst>
          </p:cNvPr>
          <p:cNvSpPr>
            <a:spLocks noGrp="1"/>
          </p:cNvSpPr>
          <p:nvPr>
            <p:ph type="sldNum" sz="quarter" idx="12"/>
          </p:nvPr>
        </p:nvSpPr>
        <p:spPr/>
        <p:txBody>
          <a:bodyPr/>
          <a:lstStyle/>
          <a:p>
            <a:fld id="{55ADE183-8E68-2F4D-8BDF-6BCCFF36C9AF}" type="slidenum">
              <a:rPr lang="en-US" smtClean="0"/>
              <a:t>44</a:t>
            </a:fld>
            <a:endParaRPr lang="en-US" dirty="0"/>
          </a:p>
        </p:txBody>
      </p:sp>
    </p:spTree>
    <p:extLst>
      <p:ext uri="{BB962C8B-B14F-4D97-AF65-F5344CB8AC3E}">
        <p14:creationId xmlns:p14="http://schemas.microsoft.com/office/powerpoint/2010/main" val="25292706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D3C51-4549-2AEC-4B2A-EFC0EFC6B886}"/>
              </a:ext>
            </a:extLst>
          </p:cNvPr>
          <p:cNvSpPr>
            <a:spLocks noGrp="1"/>
          </p:cNvSpPr>
          <p:nvPr>
            <p:ph type="title"/>
          </p:nvPr>
        </p:nvSpPr>
        <p:spPr>
          <a:xfrm>
            <a:off x="292100" y="244158"/>
            <a:ext cx="8559800" cy="1339850"/>
          </a:xfrm>
        </p:spPr>
        <p:txBody>
          <a:bodyPr>
            <a:noAutofit/>
          </a:bodyPr>
          <a:lstStyle/>
          <a:p>
            <a:r>
              <a:rPr lang="en-US" sz="4300" dirty="0">
                <a:solidFill>
                  <a:schemeClr val="tx1"/>
                </a:solidFill>
              </a:rPr>
              <a:t>BIPs</a:t>
            </a:r>
            <a:br>
              <a:rPr lang="en-US" sz="4300" dirty="0">
                <a:solidFill>
                  <a:schemeClr val="tx1"/>
                </a:solidFill>
              </a:rPr>
            </a:br>
            <a:r>
              <a:rPr lang="en-US" sz="4300" u="sng" dirty="0">
                <a:solidFill>
                  <a:schemeClr val="tx1"/>
                </a:solidFill>
                <a:effectLst/>
                <a:ea typeface="Times New Roman" panose="02020603050405020304" pitchFamily="18" charset="0"/>
              </a:rPr>
              <a:t>E.W. v Hawaii</a:t>
            </a:r>
            <a:r>
              <a:rPr lang="en-US" sz="4300" dirty="0">
                <a:solidFill>
                  <a:schemeClr val="tx1"/>
                </a:solidFill>
                <a:effectLst/>
                <a:ea typeface="Times New Roman" panose="02020603050405020304" pitchFamily="18" charset="0"/>
              </a:rPr>
              <a:t> (HI Dist.Ct.)</a:t>
            </a:r>
            <a:endParaRPr lang="en-US" sz="4300" dirty="0">
              <a:solidFill>
                <a:schemeClr val="tx1"/>
              </a:solidFill>
            </a:endParaRPr>
          </a:p>
        </p:txBody>
      </p:sp>
      <p:sp>
        <p:nvSpPr>
          <p:cNvPr id="3" name="Content Placeholder 2">
            <a:extLst>
              <a:ext uri="{FF2B5EF4-FFF2-40B4-BE49-F238E27FC236}">
                <a16:creationId xmlns:a16="http://schemas.microsoft.com/office/drawing/2014/main" id="{881D6AF8-754C-DB86-82F7-CD5D6F90B74E}"/>
              </a:ext>
            </a:extLst>
          </p:cNvPr>
          <p:cNvSpPr>
            <a:spLocks noGrp="1"/>
          </p:cNvSpPr>
          <p:nvPr>
            <p:ph idx="1"/>
          </p:nvPr>
        </p:nvSpPr>
        <p:spPr>
          <a:xfrm>
            <a:off x="292100" y="1676400"/>
            <a:ext cx="8559800" cy="4937442"/>
          </a:xfrm>
        </p:spPr>
        <p:txBody>
          <a:bodyPr/>
          <a:lstStyle/>
          <a:p>
            <a:r>
              <a:rPr lang="en-US" dirty="0">
                <a:solidFill>
                  <a:schemeClr val="tx1"/>
                </a:solidFill>
              </a:rPr>
              <a:t>The parent alleged FAPE was denied their student with autism  since </a:t>
            </a:r>
            <a:r>
              <a:rPr lang="en-US" dirty="0">
                <a:solidFill>
                  <a:schemeClr val="tx1"/>
                </a:solidFill>
                <a:effectLst/>
                <a:ea typeface="Times New Roman" panose="02020603050405020304" pitchFamily="18" charset="0"/>
              </a:rPr>
              <a:t> the behavior intervention plan (BIP) developed for the student was not part of the IEP.</a:t>
            </a:r>
          </a:p>
          <a:p>
            <a:r>
              <a:rPr lang="en-US" dirty="0">
                <a:solidFill>
                  <a:schemeClr val="tx1"/>
                </a:solidFill>
              </a:rPr>
              <a:t>The Ct. held FAPE was provided since t</a:t>
            </a:r>
            <a:r>
              <a:rPr lang="en-US" dirty="0">
                <a:solidFill>
                  <a:schemeClr val="tx1"/>
                </a:solidFill>
                <a:effectLst/>
                <a:ea typeface="Times New Roman" panose="02020603050405020304" pitchFamily="18" charset="0"/>
              </a:rPr>
              <a:t>he IEP did include behavior goals, support and interventions in the supplementary aides and support section. </a:t>
            </a:r>
          </a:p>
          <a:p>
            <a:r>
              <a:rPr lang="en-US" dirty="0">
                <a:solidFill>
                  <a:schemeClr val="tx1"/>
                </a:solidFill>
                <a:effectLst/>
                <a:ea typeface="Times New Roman" panose="02020603050405020304" pitchFamily="18" charset="0"/>
              </a:rPr>
              <a:t>The Ct. stated “a BIP was not legally required for this student”  since a BIP is only required under the IDEA in a disciplinary context.</a:t>
            </a:r>
          </a:p>
          <a:p>
            <a:r>
              <a:rPr lang="en-US" dirty="0">
                <a:solidFill>
                  <a:schemeClr val="tx1"/>
                </a:solidFill>
                <a:effectLst/>
                <a:ea typeface="Times New Roman" panose="02020603050405020304" pitchFamily="18" charset="0"/>
              </a:rPr>
              <a:t>The IDEA does not include a definition of a BIP even in the disciplinary section of the law.</a:t>
            </a:r>
          </a:p>
          <a:p>
            <a:endParaRPr lang="en-US" dirty="0"/>
          </a:p>
        </p:txBody>
      </p:sp>
      <p:sp>
        <p:nvSpPr>
          <p:cNvPr id="5" name="Slide Number Placeholder 4">
            <a:extLst>
              <a:ext uri="{FF2B5EF4-FFF2-40B4-BE49-F238E27FC236}">
                <a16:creationId xmlns:a16="http://schemas.microsoft.com/office/drawing/2014/main" id="{3172738E-C5C6-4367-855C-63D99F583DC7}"/>
              </a:ext>
            </a:extLst>
          </p:cNvPr>
          <p:cNvSpPr>
            <a:spLocks noGrp="1"/>
          </p:cNvSpPr>
          <p:nvPr>
            <p:ph type="sldNum" sz="quarter" idx="12"/>
          </p:nvPr>
        </p:nvSpPr>
        <p:spPr/>
        <p:txBody>
          <a:bodyPr/>
          <a:lstStyle/>
          <a:p>
            <a:fld id="{55ADE183-8E68-2F4D-8BDF-6BCCFF36C9AF}" type="slidenum">
              <a:rPr lang="en-US" smtClean="0"/>
              <a:t>45</a:t>
            </a:fld>
            <a:endParaRPr lang="en-US" dirty="0"/>
          </a:p>
        </p:txBody>
      </p:sp>
    </p:spTree>
    <p:extLst>
      <p:ext uri="{BB962C8B-B14F-4D97-AF65-F5344CB8AC3E}">
        <p14:creationId xmlns:p14="http://schemas.microsoft.com/office/powerpoint/2010/main" val="37114889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29B56-CA0D-1DC7-3CFC-B44366B84C02}"/>
              </a:ext>
            </a:extLst>
          </p:cNvPr>
          <p:cNvSpPr>
            <a:spLocks noGrp="1"/>
          </p:cNvSpPr>
          <p:nvPr>
            <p:ph type="title"/>
          </p:nvPr>
        </p:nvSpPr>
        <p:spPr/>
        <p:txBody>
          <a:bodyPr/>
          <a:lstStyle/>
          <a:p>
            <a:r>
              <a:rPr lang="en-US" dirty="0">
                <a:solidFill>
                  <a:schemeClr val="tx1"/>
                </a:solidFill>
              </a:rPr>
              <a:t>Lesson Learned </a:t>
            </a:r>
            <a:r>
              <a:rPr lang="en-US" sz="800" dirty="0">
                <a:solidFill>
                  <a:schemeClr val="bg1"/>
                </a:solidFill>
              </a:rPr>
              <a:t>#19</a:t>
            </a:r>
            <a:endParaRPr lang="en-US" dirty="0">
              <a:solidFill>
                <a:schemeClr val="tx1"/>
              </a:solidFill>
            </a:endParaRPr>
          </a:p>
        </p:txBody>
      </p:sp>
      <p:sp>
        <p:nvSpPr>
          <p:cNvPr id="3" name="Content Placeholder 2">
            <a:extLst>
              <a:ext uri="{FF2B5EF4-FFF2-40B4-BE49-F238E27FC236}">
                <a16:creationId xmlns:a16="http://schemas.microsoft.com/office/drawing/2014/main" id="{7811A54C-5A15-D623-0AC8-A63C70F4CFE8}"/>
              </a:ext>
            </a:extLst>
          </p:cNvPr>
          <p:cNvSpPr>
            <a:spLocks noGrp="1"/>
          </p:cNvSpPr>
          <p:nvPr>
            <p:ph idx="1"/>
          </p:nvPr>
        </p:nvSpPr>
        <p:spPr>
          <a:xfrm>
            <a:off x="254000" y="1714500"/>
            <a:ext cx="8623300" cy="4899342"/>
          </a:xfrm>
        </p:spPr>
        <p:txBody>
          <a:bodyPr>
            <a:noAutofit/>
          </a:bodyPr>
          <a:lstStyle/>
          <a:p>
            <a:r>
              <a:rPr lang="en-US" sz="2200" dirty="0">
                <a:solidFill>
                  <a:schemeClr val="tx1"/>
                </a:solidFill>
                <a:effectLst/>
                <a:ea typeface="Times New Roman" panose="02020603050405020304" pitchFamily="18" charset="0"/>
              </a:rPr>
              <a:t>It is important to understand how the term is used in a given case since there is no legal definition.</a:t>
            </a:r>
          </a:p>
          <a:p>
            <a:r>
              <a:rPr lang="en-US" sz="2200" dirty="0">
                <a:solidFill>
                  <a:schemeClr val="tx1"/>
                </a:solidFill>
              </a:rPr>
              <a:t>In this case, </a:t>
            </a:r>
            <a:r>
              <a:rPr lang="en-US" sz="2200" dirty="0">
                <a:solidFill>
                  <a:schemeClr val="tx1"/>
                </a:solidFill>
                <a:effectLst/>
                <a:ea typeface="Times New Roman" panose="02020603050405020304" pitchFamily="18" charset="0"/>
              </a:rPr>
              <a:t>BIPs  were defined are individualized plans used to train staff with specific strategies to address the student’s behavior. </a:t>
            </a:r>
          </a:p>
          <a:p>
            <a:r>
              <a:rPr lang="en-US" sz="2200" dirty="0">
                <a:solidFill>
                  <a:schemeClr val="tx1"/>
                </a:solidFill>
              </a:rPr>
              <a:t>OSEP guidance uses the term to mean a part of the IEP “</a:t>
            </a:r>
            <a:r>
              <a:rPr lang="en-US" sz="2200" dirty="0">
                <a:solidFill>
                  <a:schemeClr val="tx1"/>
                </a:solidFill>
                <a:effectLst/>
                <a:ea typeface="Times New Roman" panose="02020603050405020304" pitchFamily="18" charset="0"/>
              </a:rPr>
              <a:t>designed to address behaviors that interfere with the child's learning or that of others and behaviors that a</a:t>
            </a:r>
            <a:r>
              <a:rPr lang="en-US" sz="2200" dirty="0">
                <a:solidFill>
                  <a:schemeClr val="tx1"/>
                </a:solidFill>
                <a:ea typeface="Times New Roman" panose="02020603050405020304" pitchFamily="18" charset="0"/>
              </a:rPr>
              <a:t>re inconsistent with school expectations”</a:t>
            </a:r>
          </a:p>
          <a:p>
            <a:r>
              <a:rPr lang="en-US" sz="2200" dirty="0">
                <a:solidFill>
                  <a:schemeClr val="tx1"/>
                </a:solidFill>
              </a:rPr>
              <a:t>OSEP guidance further states that the IEP must include a BIP when the Team determines that behavior interferes with the student’s/other students learning </a:t>
            </a:r>
            <a:r>
              <a:rPr lang="en-US" sz="2200" b="1" dirty="0">
                <a:solidFill>
                  <a:schemeClr val="tx1"/>
                </a:solidFill>
              </a:rPr>
              <a:t>or </a:t>
            </a:r>
            <a:r>
              <a:rPr lang="en-US" sz="2200" dirty="0">
                <a:solidFill>
                  <a:schemeClr val="tx1"/>
                </a:solidFill>
              </a:rPr>
              <a:t>in a disciplinary context when there is a determination that the behavior was a manifestation of the student’s disability. </a:t>
            </a:r>
            <a:endParaRPr lang="en-US" sz="2200" b="1" dirty="0">
              <a:solidFill>
                <a:schemeClr val="tx1"/>
              </a:solidFill>
            </a:endParaRPr>
          </a:p>
        </p:txBody>
      </p:sp>
      <p:sp>
        <p:nvSpPr>
          <p:cNvPr id="5" name="Slide Number Placeholder 4">
            <a:extLst>
              <a:ext uri="{FF2B5EF4-FFF2-40B4-BE49-F238E27FC236}">
                <a16:creationId xmlns:a16="http://schemas.microsoft.com/office/drawing/2014/main" id="{9EF8B437-E35F-479B-8313-BC531393E5BA}"/>
              </a:ext>
            </a:extLst>
          </p:cNvPr>
          <p:cNvSpPr>
            <a:spLocks noGrp="1"/>
          </p:cNvSpPr>
          <p:nvPr>
            <p:ph type="sldNum" sz="quarter" idx="12"/>
          </p:nvPr>
        </p:nvSpPr>
        <p:spPr/>
        <p:txBody>
          <a:bodyPr/>
          <a:lstStyle/>
          <a:p>
            <a:fld id="{55ADE183-8E68-2F4D-8BDF-6BCCFF36C9AF}" type="slidenum">
              <a:rPr lang="en-US" smtClean="0"/>
              <a:t>46</a:t>
            </a:fld>
            <a:endParaRPr lang="en-US" dirty="0"/>
          </a:p>
        </p:txBody>
      </p:sp>
    </p:spTree>
    <p:extLst>
      <p:ext uri="{BB962C8B-B14F-4D97-AF65-F5344CB8AC3E}">
        <p14:creationId xmlns:p14="http://schemas.microsoft.com/office/powerpoint/2010/main" val="34897677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6F676-5FB7-0905-EAB1-E6F5921CA6B9}"/>
              </a:ext>
            </a:extLst>
          </p:cNvPr>
          <p:cNvSpPr>
            <a:spLocks noGrp="1"/>
          </p:cNvSpPr>
          <p:nvPr>
            <p:ph type="title"/>
          </p:nvPr>
        </p:nvSpPr>
        <p:spPr/>
        <p:txBody>
          <a:bodyPr>
            <a:normAutofit fontScale="90000"/>
          </a:bodyPr>
          <a:lstStyle/>
          <a:p>
            <a:r>
              <a:rPr lang="en-US" dirty="0">
                <a:solidFill>
                  <a:schemeClr val="tx1"/>
                </a:solidFill>
              </a:rPr>
              <a:t>Bullying</a:t>
            </a:r>
            <a:br>
              <a:rPr lang="en-US" dirty="0"/>
            </a:br>
            <a:r>
              <a:rPr lang="en-US" sz="4000" u="sng" dirty="0">
                <a:solidFill>
                  <a:schemeClr val="tx1"/>
                </a:solidFill>
              </a:rPr>
              <a:t>W.S. v. Edmonds </a:t>
            </a:r>
            <a:r>
              <a:rPr lang="en-US" sz="4000" dirty="0">
                <a:solidFill>
                  <a:schemeClr val="tx1"/>
                </a:solidFill>
              </a:rPr>
              <a:t>(WA Dist.Ct.)</a:t>
            </a:r>
            <a:endParaRPr lang="en-US" dirty="0">
              <a:solidFill>
                <a:schemeClr val="tx1"/>
              </a:solidFill>
            </a:endParaRPr>
          </a:p>
        </p:txBody>
      </p:sp>
      <p:sp>
        <p:nvSpPr>
          <p:cNvPr id="3" name="Content Placeholder 2">
            <a:extLst>
              <a:ext uri="{FF2B5EF4-FFF2-40B4-BE49-F238E27FC236}">
                <a16:creationId xmlns:a16="http://schemas.microsoft.com/office/drawing/2014/main" id="{8D7180CC-9DF7-7004-8238-086E748C940E}"/>
              </a:ext>
            </a:extLst>
          </p:cNvPr>
          <p:cNvSpPr>
            <a:spLocks noGrp="1"/>
          </p:cNvSpPr>
          <p:nvPr>
            <p:ph idx="1"/>
          </p:nvPr>
        </p:nvSpPr>
        <p:spPr>
          <a:xfrm>
            <a:off x="228600" y="1714500"/>
            <a:ext cx="8801099" cy="4637314"/>
          </a:xfrm>
        </p:spPr>
        <p:txBody>
          <a:bodyPr>
            <a:normAutofit lnSpcReduction="10000"/>
          </a:bodyPr>
          <a:lstStyle/>
          <a:p>
            <a:r>
              <a:rPr lang="en-US" dirty="0">
                <a:solidFill>
                  <a:schemeClr val="tx1"/>
                </a:solidFill>
              </a:rPr>
              <a:t>A student pointed an “air soft gun” at a student with autism, ADHD and depression in the boy’s bathroom. </a:t>
            </a:r>
          </a:p>
          <a:p>
            <a:r>
              <a:rPr lang="en-US" dirty="0">
                <a:solidFill>
                  <a:schemeClr val="tx1"/>
                </a:solidFill>
              </a:rPr>
              <a:t>The parents initiated due process alleging, among other issues, that the IEP failed to address bullying. </a:t>
            </a:r>
          </a:p>
          <a:p>
            <a:r>
              <a:rPr lang="en-US" dirty="0">
                <a:solidFill>
                  <a:schemeClr val="tx1"/>
                </a:solidFill>
              </a:rPr>
              <a:t>The Court held no violation of the IDEA.</a:t>
            </a:r>
          </a:p>
          <a:p>
            <a:pPr lvl="1">
              <a:buClr>
                <a:schemeClr val="tx1"/>
              </a:buClr>
            </a:pPr>
            <a:r>
              <a:rPr lang="en-US" dirty="0">
                <a:solidFill>
                  <a:schemeClr val="tx1"/>
                </a:solidFill>
              </a:rPr>
              <a:t>The IEP added counseling </a:t>
            </a:r>
          </a:p>
          <a:p>
            <a:pPr lvl="1">
              <a:buClr>
                <a:schemeClr val="tx1"/>
              </a:buClr>
            </a:pPr>
            <a:r>
              <a:rPr lang="en-US" dirty="0">
                <a:solidFill>
                  <a:schemeClr val="tx1"/>
                </a:solidFill>
              </a:rPr>
              <a:t>The parents never requested any additional behavioral supports</a:t>
            </a:r>
          </a:p>
          <a:p>
            <a:pPr lvl="1">
              <a:buClr>
                <a:schemeClr val="tx1"/>
              </a:buClr>
            </a:pPr>
            <a:r>
              <a:rPr lang="en-US" dirty="0">
                <a:solidFill>
                  <a:schemeClr val="tx1"/>
                </a:solidFill>
              </a:rPr>
              <a:t>A temporary safety plan enacted for the remainder of the year. </a:t>
            </a:r>
          </a:p>
          <a:p>
            <a:pPr>
              <a:buClr>
                <a:schemeClr val="tx1"/>
              </a:buClr>
            </a:pPr>
            <a:r>
              <a:rPr lang="en-US" dirty="0">
                <a:solidFill>
                  <a:schemeClr val="tx1"/>
                </a:solidFill>
              </a:rPr>
              <a:t>Although the school is required to develop an appropriate IEP, the lack of of concern during the IEP process “tends to suggest the IEP was appropriate given available information..”</a:t>
            </a:r>
          </a:p>
          <a:p>
            <a:pPr lvl="1"/>
            <a:endParaRPr lang="en-US" dirty="0"/>
          </a:p>
        </p:txBody>
      </p:sp>
      <p:sp>
        <p:nvSpPr>
          <p:cNvPr id="5" name="Slide Number Placeholder 4">
            <a:extLst>
              <a:ext uri="{FF2B5EF4-FFF2-40B4-BE49-F238E27FC236}">
                <a16:creationId xmlns:a16="http://schemas.microsoft.com/office/drawing/2014/main" id="{6E7A2900-91E0-49DC-A82E-8FF05B8A7352}"/>
              </a:ext>
            </a:extLst>
          </p:cNvPr>
          <p:cNvSpPr>
            <a:spLocks noGrp="1"/>
          </p:cNvSpPr>
          <p:nvPr>
            <p:ph type="sldNum" sz="quarter" idx="12"/>
          </p:nvPr>
        </p:nvSpPr>
        <p:spPr/>
        <p:txBody>
          <a:bodyPr/>
          <a:lstStyle/>
          <a:p>
            <a:fld id="{55ADE183-8E68-2F4D-8BDF-6BCCFF36C9AF}" type="slidenum">
              <a:rPr lang="en-US" smtClean="0"/>
              <a:t>47</a:t>
            </a:fld>
            <a:endParaRPr lang="en-US" dirty="0"/>
          </a:p>
        </p:txBody>
      </p:sp>
    </p:spTree>
    <p:extLst>
      <p:ext uri="{BB962C8B-B14F-4D97-AF65-F5344CB8AC3E}">
        <p14:creationId xmlns:p14="http://schemas.microsoft.com/office/powerpoint/2010/main" val="30974947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3D590-D612-46F5-8522-6B436F2D4C67}"/>
              </a:ext>
            </a:extLst>
          </p:cNvPr>
          <p:cNvSpPr>
            <a:spLocks noGrp="1"/>
          </p:cNvSpPr>
          <p:nvPr>
            <p:ph type="title"/>
          </p:nvPr>
        </p:nvSpPr>
        <p:spPr/>
        <p:txBody>
          <a:bodyPr/>
          <a:lstStyle/>
          <a:p>
            <a:r>
              <a:rPr lang="en-US" dirty="0">
                <a:solidFill>
                  <a:schemeClr val="tx1"/>
                </a:solidFill>
              </a:rPr>
              <a:t>Lesson Learned</a:t>
            </a:r>
            <a:r>
              <a:rPr lang="en-US" sz="800" dirty="0">
                <a:solidFill>
                  <a:schemeClr val="bg1"/>
                </a:solidFill>
              </a:rPr>
              <a:t>#20</a:t>
            </a:r>
            <a:endParaRPr lang="en-US" dirty="0">
              <a:solidFill>
                <a:schemeClr val="bg1"/>
              </a:solidFill>
            </a:endParaRPr>
          </a:p>
        </p:txBody>
      </p:sp>
      <p:sp>
        <p:nvSpPr>
          <p:cNvPr id="3" name="Content Placeholder 2">
            <a:extLst>
              <a:ext uri="{FF2B5EF4-FFF2-40B4-BE49-F238E27FC236}">
                <a16:creationId xmlns:a16="http://schemas.microsoft.com/office/drawing/2014/main" id="{D392B278-C337-4BA3-D41A-F21A850BE58A}"/>
              </a:ext>
            </a:extLst>
          </p:cNvPr>
          <p:cNvSpPr>
            <a:spLocks noGrp="1"/>
          </p:cNvSpPr>
          <p:nvPr>
            <p:ph idx="1"/>
          </p:nvPr>
        </p:nvSpPr>
        <p:spPr>
          <a:xfrm>
            <a:off x="293914" y="1584008"/>
            <a:ext cx="8556172" cy="4751478"/>
          </a:xfrm>
        </p:spPr>
        <p:txBody>
          <a:bodyPr/>
          <a:lstStyle/>
          <a:p>
            <a:r>
              <a:rPr lang="en-US" dirty="0">
                <a:solidFill>
                  <a:schemeClr val="tx1"/>
                </a:solidFill>
              </a:rPr>
              <a:t>The Courts have held that if a student with a disability has been bullied, the IEP Team needs to meet to determine what, if any, impact it had on the receipt of FAPE.</a:t>
            </a:r>
          </a:p>
          <a:p>
            <a:pPr lvl="1">
              <a:buClr>
                <a:schemeClr val="tx1"/>
              </a:buClr>
            </a:pPr>
            <a:r>
              <a:rPr lang="en-US" sz="2400" dirty="0">
                <a:solidFill>
                  <a:schemeClr val="tx1"/>
                </a:solidFill>
              </a:rPr>
              <a:t>The IEP may need additional supports and services.</a:t>
            </a:r>
          </a:p>
          <a:p>
            <a:pPr lvl="1">
              <a:buClr>
                <a:schemeClr val="tx1"/>
              </a:buClr>
            </a:pPr>
            <a:r>
              <a:rPr lang="en-US" sz="2400" dirty="0">
                <a:solidFill>
                  <a:schemeClr val="tx1"/>
                </a:solidFill>
              </a:rPr>
              <a:t>The student being bullied should not be moved to a more restrictive “safer” environment since LRE must be followed.</a:t>
            </a:r>
          </a:p>
          <a:p>
            <a:pPr>
              <a:buClr>
                <a:schemeClr val="tx1"/>
              </a:buClr>
            </a:pPr>
            <a:r>
              <a:rPr lang="en-US" dirty="0">
                <a:solidFill>
                  <a:schemeClr val="tx1"/>
                </a:solidFill>
              </a:rPr>
              <a:t>If there is an allegation of bullying, the school’s policy must be followed to investigate, determine whether bullying occurred and what, if any, disciplinary actions are required. </a:t>
            </a:r>
          </a:p>
          <a:p>
            <a:pPr>
              <a:buClr>
                <a:schemeClr val="tx1"/>
              </a:buClr>
            </a:pPr>
            <a:r>
              <a:rPr lang="en-US" dirty="0">
                <a:solidFill>
                  <a:schemeClr val="tx1"/>
                </a:solidFill>
              </a:rPr>
              <a:t>Whether bullying occurred is not an IEP Team decision. </a:t>
            </a:r>
          </a:p>
        </p:txBody>
      </p:sp>
      <p:sp>
        <p:nvSpPr>
          <p:cNvPr id="5" name="Slide Number Placeholder 4">
            <a:extLst>
              <a:ext uri="{FF2B5EF4-FFF2-40B4-BE49-F238E27FC236}">
                <a16:creationId xmlns:a16="http://schemas.microsoft.com/office/drawing/2014/main" id="{A3101BDD-1634-4E4E-BF01-0BC5FB86BCE3}"/>
              </a:ext>
            </a:extLst>
          </p:cNvPr>
          <p:cNvSpPr>
            <a:spLocks noGrp="1"/>
          </p:cNvSpPr>
          <p:nvPr>
            <p:ph type="sldNum" sz="quarter" idx="12"/>
          </p:nvPr>
        </p:nvSpPr>
        <p:spPr/>
        <p:txBody>
          <a:bodyPr/>
          <a:lstStyle/>
          <a:p>
            <a:fld id="{55ADE183-8E68-2F4D-8BDF-6BCCFF36C9AF}" type="slidenum">
              <a:rPr lang="en-US" smtClean="0"/>
              <a:t>48</a:t>
            </a:fld>
            <a:endParaRPr lang="en-US" dirty="0"/>
          </a:p>
        </p:txBody>
      </p:sp>
    </p:spTree>
    <p:extLst>
      <p:ext uri="{BB962C8B-B14F-4D97-AF65-F5344CB8AC3E}">
        <p14:creationId xmlns:p14="http://schemas.microsoft.com/office/powerpoint/2010/main" val="33373600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5BBBE-0DF1-864E-9088-E999A3F3A46F}"/>
              </a:ext>
            </a:extLst>
          </p:cNvPr>
          <p:cNvSpPr>
            <a:spLocks noGrp="1"/>
          </p:cNvSpPr>
          <p:nvPr>
            <p:ph type="title"/>
          </p:nvPr>
        </p:nvSpPr>
        <p:spPr>
          <a:xfrm>
            <a:off x="254833" y="244158"/>
            <a:ext cx="8604354" cy="1339850"/>
          </a:xfrm>
        </p:spPr>
        <p:txBody>
          <a:bodyPr>
            <a:normAutofit fontScale="90000"/>
          </a:bodyPr>
          <a:lstStyle/>
          <a:p>
            <a:r>
              <a:rPr lang="en-US" dirty="0">
                <a:solidFill>
                  <a:schemeClr val="tx1"/>
                </a:solidFill>
              </a:rPr>
              <a:t>Manifestation Meetings</a:t>
            </a:r>
            <a:br>
              <a:rPr lang="en-US" dirty="0">
                <a:solidFill>
                  <a:schemeClr val="tx1"/>
                </a:solidFill>
              </a:rPr>
            </a:br>
            <a:r>
              <a:rPr lang="en-US" sz="4000" u="sng" dirty="0">
                <a:solidFill>
                  <a:schemeClr val="tx1"/>
                </a:solidFill>
              </a:rPr>
              <a:t>K.C. v. Reg.Sch.Dist.Unit 73</a:t>
            </a:r>
            <a:r>
              <a:rPr lang="en-US" sz="4000" dirty="0">
                <a:solidFill>
                  <a:schemeClr val="tx1"/>
                </a:solidFill>
              </a:rPr>
              <a:t> (ME Dist.Ct.)</a:t>
            </a:r>
            <a:r>
              <a:rPr lang="en-US" sz="4000" u="sng" dirty="0">
                <a:solidFill>
                  <a:schemeClr val="tx1"/>
                </a:solidFill>
              </a:rPr>
              <a:t> </a:t>
            </a:r>
            <a:endParaRPr lang="en-US" dirty="0">
              <a:solidFill>
                <a:schemeClr val="tx1"/>
              </a:solidFill>
            </a:endParaRPr>
          </a:p>
        </p:txBody>
      </p:sp>
      <p:sp>
        <p:nvSpPr>
          <p:cNvPr id="3" name="Content Placeholder 2">
            <a:extLst>
              <a:ext uri="{FF2B5EF4-FFF2-40B4-BE49-F238E27FC236}">
                <a16:creationId xmlns:a16="http://schemas.microsoft.com/office/drawing/2014/main" id="{C1ACCE78-71D3-F5AA-7107-ADDE11C0FBC9}"/>
              </a:ext>
            </a:extLst>
          </p:cNvPr>
          <p:cNvSpPr>
            <a:spLocks noGrp="1"/>
          </p:cNvSpPr>
          <p:nvPr>
            <p:ph idx="1"/>
          </p:nvPr>
        </p:nvSpPr>
        <p:spPr>
          <a:xfrm>
            <a:off x="254832" y="1714500"/>
            <a:ext cx="8604353" cy="4784271"/>
          </a:xfrm>
        </p:spPr>
        <p:txBody>
          <a:bodyPr>
            <a:normAutofit lnSpcReduction="10000"/>
          </a:bodyPr>
          <a:lstStyle/>
          <a:p>
            <a:r>
              <a:rPr lang="en-US" dirty="0">
                <a:solidFill>
                  <a:schemeClr val="tx1"/>
                </a:solidFill>
              </a:rPr>
              <a:t>Due to increasingly aggressive and dangerous behaviors the student’s IEP changed the placement to a self contained behavior class where the aggressive behaviors continued and suspensions imposed. </a:t>
            </a:r>
          </a:p>
          <a:p>
            <a:r>
              <a:rPr lang="en-US" dirty="0">
                <a:solidFill>
                  <a:schemeClr val="tx1"/>
                </a:solidFill>
              </a:rPr>
              <a:t>At a manifestation meeting  it was determined that the behaviors were a manifestation of the disability.</a:t>
            </a:r>
          </a:p>
          <a:p>
            <a:r>
              <a:rPr lang="en-US" dirty="0">
                <a:solidFill>
                  <a:schemeClr val="tx1"/>
                </a:solidFill>
              </a:rPr>
              <a:t>The Team changed the placement to a 1:1 tutoring program in the school until an out of district placement could be found.</a:t>
            </a:r>
          </a:p>
          <a:p>
            <a:r>
              <a:rPr lang="en-US" dirty="0">
                <a:solidFill>
                  <a:schemeClr val="tx1"/>
                </a:solidFill>
              </a:rPr>
              <a:t>The Court upheld the decision rejecting the parents’ claim that they had not been informed of their rights verbally at the meeting. </a:t>
            </a:r>
          </a:p>
        </p:txBody>
      </p:sp>
      <p:sp>
        <p:nvSpPr>
          <p:cNvPr id="5" name="Slide Number Placeholder 4">
            <a:extLst>
              <a:ext uri="{FF2B5EF4-FFF2-40B4-BE49-F238E27FC236}">
                <a16:creationId xmlns:a16="http://schemas.microsoft.com/office/drawing/2014/main" id="{DD40E45E-B445-4CAE-B92D-E51D1E292311}"/>
              </a:ext>
            </a:extLst>
          </p:cNvPr>
          <p:cNvSpPr>
            <a:spLocks noGrp="1"/>
          </p:cNvSpPr>
          <p:nvPr>
            <p:ph type="sldNum" sz="quarter" idx="12"/>
          </p:nvPr>
        </p:nvSpPr>
        <p:spPr/>
        <p:txBody>
          <a:bodyPr/>
          <a:lstStyle/>
          <a:p>
            <a:fld id="{55ADE183-8E68-2F4D-8BDF-6BCCFF36C9AF}" type="slidenum">
              <a:rPr lang="en-US" smtClean="0"/>
              <a:t>49</a:t>
            </a:fld>
            <a:endParaRPr lang="en-US" dirty="0"/>
          </a:p>
        </p:txBody>
      </p:sp>
    </p:spTree>
    <p:extLst>
      <p:ext uri="{BB962C8B-B14F-4D97-AF65-F5344CB8AC3E}">
        <p14:creationId xmlns:p14="http://schemas.microsoft.com/office/powerpoint/2010/main" val="136998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67916"/>
            <a:ext cx="7491248" cy="880241"/>
          </a:xfr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r>
              <a:rPr lang="en-US" sz="4800" b="1" dirty="0">
                <a:solidFill>
                  <a:schemeClr val="lt1"/>
                </a:solidFill>
                <a:effectLst>
                  <a:outerShdw blurRad="38100" dist="38100" dir="2700000" algn="tl">
                    <a:srgbClr val="000000">
                      <a:alpha val="43137"/>
                    </a:srgbClr>
                  </a:outerShdw>
                </a:effectLst>
                <a:latin typeface="Candara" panose="020E0502030303020204" pitchFamily="34" charset="0"/>
              </a:rPr>
              <a:t>About Art Cernosia</a:t>
            </a:r>
          </a:p>
        </p:txBody>
      </p:sp>
      <p:sp>
        <p:nvSpPr>
          <p:cNvPr id="3" name="Content Placeholder 2"/>
          <p:cNvSpPr>
            <a:spLocks noGrp="1"/>
          </p:cNvSpPr>
          <p:nvPr>
            <p:ph idx="1"/>
          </p:nvPr>
        </p:nvSpPr>
        <p:spPr>
          <a:xfrm>
            <a:off x="725214" y="1439917"/>
            <a:ext cx="7861738" cy="4950373"/>
          </a:xfrm>
        </p:spPr>
        <p:txBody>
          <a:bodyPr>
            <a:normAutofit fontScale="85000" lnSpcReduction="10000"/>
          </a:bodyPr>
          <a:lstStyle/>
          <a:p>
            <a:r>
              <a:rPr lang="en-US" sz="2800" dirty="0">
                <a:solidFill>
                  <a:prstClr val="black"/>
                </a:solidFill>
                <a:latin typeface="Candara" panose="020E0502030303020204" pitchFamily="34" charset="0"/>
                <a:ea typeface="ＭＳ Ｐゴシック" pitchFamily="34" charset="-128"/>
                <a:cs typeface="Arial" charset="0"/>
              </a:rPr>
              <a:t>CADRE’s Legal Consultant since 2018. </a:t>
            </a:r>
          </a:p>
          <a:p>
            <a:r>
              <a:rPr lang="en-US" sz="2800" dirty="0">
                <a:solidFill>
                  <a:prstClr val="black"/>
                </a:solidFill>
                <a:latin typeface="Candara" panose="020E0502030303020204" pitchFamily="34" charset="0"/>
                <a:ea typeface="ＭＳ Ｐゴシック" pitchFamily="34" charset="-128"/>
                <a:cs typeface="Arial" charset="0"/>
              </a:rPr>
              <a:t>Nationally recognized legal expert in IDEA and related disability laws.</a:t>
            </a:r>
          </a:p>
          <a:p>
            <a:r>
              <a:rPr lang="en-US" sz="2800" dirty="0">
                <a:solidFill>
                  <a:prstClr val="black"/>
                </a:solidFill>
                <a:latin typeface="Candara" panose="020E0502030303020204" pitchFamily="34" charset="0"/>
                <a:ea typeface="ＭＳ Ｐゴシック" pitchFamily="34" charset="-128"/>
                <a:cs typeface="Arial" charset="0"/>
              </a:rPr>
              <a:t>Previously worked as a public school teacher, Assistant Attorney General assigned to the Vermont Dept. of Education, a practicing attorney, and a consultant to the Northeast Regional Resource Center.</a:t>
            </a:r>
          </a:p>
          <a:p>
            <a:r>
              <a:rPr lang="en-US" sz="2800" dirty="0">
                <a:solidFill>
                  <a:prstClr val="black"/>
                </a:solidFill>
                <a:latin typeface="Candara" panose="020E0502030303020204" pitchFamily="34" charset="0"/>
                <a:ea typeface="ＭＳ Ｐゴシック" pitchFamily="34" charset="-128"/>
                <a:cs typeface="Arial" charset="0"/>
              </a:rPr>
              <a:t>Worked with special education mediators, facilitators, complaint investigators and hearing officers throughout the nation.</a:t>
            </a:r>
          </a:p>
          <a:p>
            <a:r>
              <a:rPr lang="en-US" sz="2800" dirty="0">
                <a:solidFill>
                  <a:prstClr val="black"/>
                </a:solidFill>
                <a:latin typeface="Candara" panose="020E0502030303020204" pitchFamily="34" charset="0"/>
                <a:ea typeface="ＭＳ Ｐゴシック" pitchFamily="34" charset="-128"/>
                <a:cs typeface="Arial" charset="0"/>
              </a:rPr>
              <a:t>Provided training, consultation and other technical assistance to Parent Centers, State Education Agencies, districts and advocacy organizations.</a:t>
            </a:r>
          </a:p>
          <a:p>
            <a:r>
              <a:rPr lang="en-US" sz="2800" dirty="0">
                <a:solidFill>
                  <a:prstClr val="black"/>
                </a:solidFill>
                <a:latin typeface="Candara" panose="020E0502030303020204" pitchFamily="34" charset="0"/>
                <a:ea typeface="ＭＳ Ｐゴシック" pitchFamily="34" charset="-128"/>
                <a:cs typeface="Arial" charset="0"/>
              </a:rPr>
              <a:t>One of the very best people I know in the whole world!</a:t>
            </a:r>
          </a:p>
        </p:txBody>
      </p:sp>
      <p:sp>
        <p:nvSpPr>
          <p:cNvPr id="6" name="Slide Number Placeholder 4">
            <a:extLst>
              <a:ext uri="{FF2B5EF4-FFF2-40B4-BE49-F238E27FC236}">
                <a16:creationId xmlns:a16="http://schemas.microsoft.com/office/drawing/2014/main" id="{E703931D-1B38-29C6-6EEA-85181A855AB2}"/>
              </a:ext>
            </a:extLst>
          </p:cNvPr>
          <p:cNvSpPr>
            <a:spLocks noGrp="1"/>
          </p:cNvSpPr>
          <p:nvPr>
            <p:ph type="sldNum" sz="quarter" idx="12"/>
          </p:nvPr>
        </p:nvSpPr>
        <p:spPr>
          <a:xfrm>
            <a:off x="4191000" y="6356350"/>
            <a:ext cx="762000" cy="271463"/>
          </a:xfrm>
        </p:spPr>
        <p:txBody>
          <a:bodyPr/>
          <a:lstStyle/>
          <a:p>
            <a:fld id="{55ADE183-8E68-2F4D-8BDF-6BCCFF36C9AF}" type="slidenum">
              <a:rPr lang="en-US" smtClean="0"/>
              <a:t>5</a:t>
            </a:fld>
            <a:endParaRPr lang="en-US" dirty="0"/>
          </a:p>
        </p:txBody>
      </p:sp>
    </p:spTree>
    <p:extLst>
      <p:ext uri="{BB962C8B-B14F-4D97-AF65-F5344CB8AC3E}">
        <p14:creationId xmlns:p14="http://schemas.microsoft.com/office/powerpoint/2010/main" val="25191505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06AF0-9F1F-8145-E963-0D70269BC1BB}"/>
              </a:ext>
            </a:extLst>
          </p:cNvPr>
          <p:cNvSpPr>
            <a:spLocks noGrp="1"/>
          </p:cNvSpPr>
          <p:nvPr>
            <p:ph type="title"/>
          </p:nvPr>
        </p:nvSpPr>
        <p:spPr/>
        <p:txBody>
          <a:bodyPr/>
          <a:lstStyle/>
          <a:p>
            <a:r>
              <a:rPr lang="en-US" dirty="0">
                <a:solidFill>
                  <a:schemeClr val="tx1"/>
                </a:solidFill>
              </a:rPr>
              <a:t>Lesson Learned </a:t>
            </a:r>
            <a:r>
              <a:rPr lang="en-US" sz="800" dirty="0">
                <a:solidFill>
                  <a:schemeClr val="bg1"/>
                </a:solidFill>
              </a:rPr>
              <a:t>#20</a:t>
            </a:r>
            <a:endParaRPr lang="en-US" dirty="0">
              <a:solidFill>
                <a:schemeClr val="tx1"/>
              </a:solidFill>
            </a:endParaRPr>
          </a:p>
        </p:txBody>
      </p:sp>
      <p:sp>
        <p:nvSpPr>
          <p:cNvPr id="3" name="Content Placeholder 2">
            <a:extLst>
              <a:ext uri="{FF2B5EF4-FFF2-40B4-BE49-F238E27FC236}">
                <a16:creationId xmlns:a16="http://schemas.microsoft.com/office/drawing/2014/main" id="{30057BFE-8171-1D6D-966E-DACCCBB469C7}"/>
              </a:ext>
            </a:extLst>
          </p:cNvPr>
          <p:cNvSpPr>
            <a:spLocks noGrp="1"/>
          </p:cNvSpPr>
          <p:nvPr>
            <p:ph idx="1"/>
          </p:nvPr>
        </p:nvSpPr>
        <p:spPr>
          <a:xfrm>
            <a:off x="293914" y="1714500"/>
            <a:ext cx="8572500" cy="4637314"/>
          </a:xfrm>
        </p:spPr>
        <p:txBody>
          <a:bodyPr>
            <a:normAutofit lnSpcReduction="10000"/>
          </a:bodyPr>
          <a:lstStyle/>
          <a:p>
            <a:r>
              <a:rPr lang="en-US" dirty="0">
                <a:solidFill>
                  <a:schemeClr val="tx1"/>
                </a:solidFill>
              </a:rPr>
              <a:t>If behavior is a manifestation of the student’s disability, the student returns to their previous placement unless both the parents and school agree to change the placement. </a:t>
            </a:r>
          </a:p>
          <a:p>
            <a:r>
              <a:rPr lang="en-US" dirty="0">
                <a:solidFill>
                  <a:schemeClr val="tx1"/>
                </a:solidFill>
              </a:rPr>
              <a:t>The school must notify the parents of the decision that a disciplinary change of placement has taken place and notify them of the manifestation meeting.</a:t>
            </a:r>
          </a:p>
          <a:p>
            <a:pPr lvl="1">
              <a:buClr>
                <a:schemeClr val="tx1"/>
              </a:buClr>
            </a:pPr>
            <a:r>
              <a:rPr lang="en-US" dirty="0">
                <a:solidFill>
                  <a:schemeClr val="tx1"/>
                </a:solidFill>
              </a:rPr>
              <a:t>A copy of the procedural safeguards must also be provided.</a:t>
            </a:r>
          </a:p>
          <a:p>
            <a:pPr>
              <a:buClr>
                <a:schemeClr val="tx1"/>
              </a:buClr>
            </a:pPr>
            <a:r>
              <a:rPr lang="en-US" dirty="0">
                <a:solidFill>
                  <a:schemeClr val="tx1"/>
                </a:solidFill>
              </a:rPr>
              <a:t>There is no requirement that the school also verbally notify the parents of their right to disagree with a change of placement.</a:t>
            </a:r>
          </a:p>
          <a:p>
            <a:pPr lvl="1">
              <a:buClr>
                <a:schemeClr val="tx1"/>
              </a:buClr>
            </a:pPr>
            <a:r>
              <a:rPr lang="en-US" dirty="0">
                <a:solidFill>
                  <a:schemeClr val="tx1"/>
                </a:solidFill>
              </a:rPr>
              <a:t>Best practice would be to ask the parents if they have any questions regarding their rights at the manifestation meeting.</a:t>
            </a:r>
          </a:p>
        </p:txBody>
      </p:sp>
      <p:sp>
        <p:nvSpPr>
          <p:cNvPr id="5" name="Slide Number Placeholder 4">
            <a:extLst>
              <a:ext uri="{FF2B5EF4-FFF2-40B4-BE49-F238E27FC236}">
                <a16:creationId xmlns:a16="http://schemas.microsoft.com/office/drawing/2014/main" id="{DCBC9CA7-5EB2-4C39-BD6D-88E703A1EF0D}"/>
              </a:ext>
            </a:extLst>
          </p:cNvPr>
          <p:cNvSpPr>
            <a:spLocks noGrp="1"/>
          </p:cNvSpPr>
          <p:nvPr>
            <p:ph type="sldNum" sz="quarter" idx="12"/>
          </p:nvPr>
        </p:nvSpPr>
        <p:spPr/>
        <p:txBody>
          <a:bodyPr/>
          <a:lstStyle/>
          <a:p>
            <a:fld id="{55ADE183-8E68-2F4D-8BDF-6BCCFF36C9AF}" type="slidenum">
              <a:rPr lang="en-US" smtClean="0"/>
              <a:t>50</a:t>
            </a:fld>
            <a:endParaRPr lang="en-US" dirty="0"/>
          </a:p>
        </p:txBody>
      </p:sp>
    </p:spTree>
    <p:extLst>
      <p:ext uri="{BB962C8B-B14F-4D97-AF65-F5344CB8AC3E}">
        <p14:creationId xmlns:p14="http://schemas.microsoft.com/office/powerpoint/2010/main" val="41247350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C550C-629D-08A1-9E9F-74F108361B72}"/>
              </a:ext>
            </a:extLst>
          </p:cNvPr>
          <p:cNvSpPr>
            <a:spLocks noGrp="1"/>
          </p:cNvSpPr>
          <p:nvPr>
            <p:ph type="title"/>
          </p:nvPr>
        </p:nvSpPr>
        <p:spPr>
          <a:xfrm>
            <a:off x="254000" y="244158"/>
            <a:ext cx="8610600" cy="1339850"/>
          </a:xfrm>
        </p:spPr>
        <p:txBody>
          <a:bodyPr>
            <a:normAutofit fontScale="90000"/>
          </a:bodyPr>
          <a:lstStyle/>
          <a:p>
            <a:r>
              <a:rPr lang="en-US" dirty="0"/>
              <a:t>Part C Early Intervention Services</a:t>
            </a:r>
            <a:br>
              <a:rPr lang="en-US" dirty="0"/>
            </a:br>
            <a:r>
              <a:rPr lang="en-US" u="sng" dirty="0"/>
              <a:t>Letter to Nix </a:t>
            </a:r>
            <a:r>
              <a:rPr lang="en-US" dirty="0"/>
              <a:t>(OSEP)</a:t>
            </a:r>
          </a:p>
        </p:txBody>
      </p:sp>
      <p:sp>
        <p:nvSpPr>
          <p:cNvPr id="3" name="Content Placeholder 2">
            <a:extLst>
              <a:ext uri="{FF2B5EF4-FFF2-40B4-BE49-F238E27FC236}">
                <a16:creationId xmlns:a16="http://schemas.microsoft.com/office/drawing/2014/main" id="{D1603981-C9BC-D5C6-BB0D-61967CC4ACF6}"/>
              </a:ext>
            </a:extLst>
          </p:cNvPr>
          <p:cNvSpPr>
            <a:spLocks noGrp="1"/>
          </p:cNvSpPr>
          <p:nvPr>
            <p:ph idx="1"/>
          </p:nvPr>
        </p:nvSpPr>
        <p:spPr>
          <a:xfrm>
            <a:off x="254000" y="1676400"/>
            <a:ext cx="8610600" cy="4937442"/>
          </a:xfrm>
        </p:spPr>
        <p:txBody>
          <a:bodyPr>
            <a:normAutofit lnSpcReduction="10000"/>
          </a:bodyPr>
          <a:lstStyle/>
          <a:p>
            <a:r>
              <a:rPr lang="en-US" dirty="0">
                <a:solidFill>
                  <a:schemeClr val="tx1"/>
                </a:solidFill>
              </a:rPr>
              <a:t>OSEP guidance regarding a toddler’s transition from Part C to Part B services.</a:t>
            </a:r>
          </a:p>
          <a:p>
            <a:r>
              <a:rPr lang="en-US" dirty="0">
                <a:solidFill>
                  <a:schemeClr val="tx1"/>
                </a:solidFill>
              </a:rPr>
              <a:t>Part C lead agency must have an agreement with the State Education Agency (SEA).</a:t>
            </a:r>
          </a:p>
          <a:p>
            <a:r>
              <a:rPr lang="en-US" dirty="0">
                <a:solidFill>
                  <a:schemeClr val="tx1"/>
                </a:solidFill>
              </a:rPr>
              <a:t>Lead agency must provide notice:</a:t>
            </a:r>
          </a:p>
          <a:p>
            <a:pPr lvl="1">
              <a:buClr>
                <a:schemeClr val="tx1"/>
              </a:buClr>
            </a:pPr>
            <a:r>
              <a:rPr lang="en-US" dirty="0">
                <a:solidFill>
                  <a:schemeClr val="tx1"/>
                </a:solidFill>
              </a:rPr>
              <a:t>To SEA and LEA of legal residence at least 90 days before 3</a:t>
            </a:r>
            <a:r>
              <a:rPr lang="en-US" baseline="30000" dirty="0">
                <a:solidFill>
                  <a:schemeClr val="tx1"/>
                </a:solidFill>
              </a:rPr>
              <a:t>rd</a:t>
            </a:r>
            <a:r>
              <a:rPr lang="en-US" dirty="0">
                <a:solidFill>
                  <a:schemeClr val="tx1"/>
                </a:solidFill>
              </a:rPr>
              <a:t> birthday of toddlers who may be eligible for IEP services</a:t>
            </a:r>
          </a:p>
          <a:p>
            <a:pPr lvl="1">
              <a:buClr>
                <a:schemeClr val="tx1"/>
              </a:buClr>
            </a:pPr>
            <a:r>
              <a:rPr lang="en-US" dirty="0">
                <a:solidFill>
                  <a:schemeClr val="tx1"/>
                </a:solidFill>
              </a:rPr>
              <a:t>To the LEA and family of a transition plan meeting</a:t>
            </a:r>
          </a:p>
          <a:p>
            <a:pPr lvl="1">
              <a:buClr>
                <a:schemeClr val="tx1"/>
              </a:buClr>
            </a:pPr>
            <a:r>
              <a:rPr lang="en-US" dirty="0">
                <a:solidFill>
                  <a:schemeClr val="tx1"/>
                </a:solidFill>
              </a:rPr>
              <a:t>The LEA </a:t>
            </a:r>
            <a:r>
              <a:rPr lang="en-US" u="sng" dirty="0">
                <a:solidFill>
                  <a:schemeClr val="tx1"/>
                </a:solidFill>
              </a:rPr>
              <a:t>must </a:t>
            </a:r>
            <a:r>
              <a:rPr lang="en-US" dirty="0">
                <a:solidFill>
                  <a:schemeClr val="tx1"/>
                </a:solidFill>
              </a:rPr>
              <a:t>participate</a:t>
            </a:r>
          </a:p>
          <a:p>
            <a:pPr>
              <a:buClr>
                <a:schemeClr val="tx1"/>
              </a:buClr>
            </a:pPr>
            <a:r>
              <a:rPr lang="en-US" dirty="0">
                <a:solidFill>
                  <a:schemeClr val="tx1"/>
                </a:solidFill>
              </a:rPr>
              <a:t>Part B child find, evaluation, eligibility, and IEP development (if eligible) procedures and timelines apply. </a:t>
            </a:r>
          </a:p>
          <a:p>
            <a:pPr lvl="1"/>
            <a:endParaRPr lang="en-US" dirty="0"/>
          </a:p>
        </p:txBody>
      </p:sp>
      <p:sp>
        <p:nvSpPr>
          <p:cNvPr id="5" name="Slide Number Placeholder 4">
            <a:extLst>
              <a:ext uri="{FF2B5EF4-FFF2-40B4-BE49-F238E27FC236}">
                <a16:creationId xmlns:a16="http://schemas.microsoft.com/office/drawing/2014/main" id="{B4AA9B44-626C-485F-991C-8ADD740D276C}"/>
              </a:ext>
            </a:extLst>
          </p:cNvPr>
          <p:cNvSpPr>
            <a:spLocks noGrp="1"/>
          </p:cNvSpPr>
          <p:nvPr>
            <p:ph type="sldNum" sz="quarter" idx="12"/>
          </p:nvPr>
        </p:nvSpPr>
        <p:spPr/>
        <p:txBody>
          <a:bodyPr/>
          <a:lstStyle/>
          <a:p>
            <a:fld id="{55ADE183-8E68-2F4D-8BDF-6BCCFF36C9AF}" type="slidenum">
              <a:rPr lang="en-US" smtClean="0"/>
              <a:t>51</a:t>
            </a:fld>
            <a:endParaRPr lang="en-US" dirty="0"/>
          </a:p>
        </p:txBody>
      </p:sp>
    </p:spTree>
    <p:extLst>
      <p:ext uri="{BB962C8B-B14F-4D97-AF65-F5344CB8AC3E}">
        <p14:creationId xmlns:p14="http://schemas.microsoft.com/office/powerpoint/2010/main" val="19948415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4B65D-ACCA-D738-E004-8E576895D971}"/>
              </a:ext>
            </a:extLst>
          </p:cNvPr>
          <p:cNvSpPr>
            <a:spLocks noGrp="1"/>
          </p:cNvSpPr>
          <p:nvPr>
            <p:ph type="title"/>
          </p:nvPr>
        </p:nvSpPr>
        <p:spPr/>
        <p:txBody>
          <a:bodyPr/>
          <a:lstStyle/>
          <a:p>
            <a:r>
              <a:rPr lang="en-US" dirty="0">
                <a:solidFill>
                  <a:schemeClr val="tx1"/>
                </a:solidFill>
              </a:rPr>
              <a:t>Lesson Learned </a:t>
            </a:r>
            <a:r>
              <a:rPr lang="en-US" sz="800" dirty="0">
                <a:solidFill>
                  <a:schemeClr val="bg1"/>
                </a:solidFill>
              </a:rPr>
              <a:t>#21</a:t>
            </a:r>
            <a:endParaRPr lang="en-US" dirty="0">
              <a:solidFill>
                <a:schemeClr val="tx1"/>
              </a:solidFill>
            </a:endParaRPr>
          </a:p>
        </p:txBody>
      </p:sp>
      <p:sp>
        <p:nvSpPr>
          <p:cNvPr id="3" name="Content Placeholder 2">
            <a:extLst>
              <a:ext uri="{FF2B5EF4-FFF2-40B4-BE49-F238E27FC236}">
                <a16:creationId xmlns:a16="http://schemas.microsoft.com/office/drawing/2014/main" id="{1B9B952F-AFC5-661D-E938-02A188105D45}"/>
              </a:ext>
            </a:extLst>
          </p:cNvPr>
          <p:cNvSpPr>
            <a:spLocks noGrp="1"/>
          </p:cNvSpPr>
          <p:nvPr>
            <p:ph idx="1"/>
          </p:nvPr>
        </p:nvSpPr>
        <p:spPr>
          <a:xfrm>
            <a:off x="266700" y="1689100"/>
            <a:ext cx="8661400" cy="4826000"/>
          </a:xfrm>
        </p:spPr>
        <p:txBody>
          <a:bodyPr/>
          <a:lstStyle/>
          <a:p>
            <a:r>
              <a:rPr lang="en-US" dirty="0">
                <a:solidFill>
                  <a:schemeClr val="tx1"/>
                </a:solidFill>
              </a:rPr>
              <a:t>LEAs should become familiar with the agreement between the Part C lead agency and the SEA to ensure a seamless transition between Part C and Part B.</a:t>
            </a:r>
          </a:p>
          <a:p>
            <a:pPr marL="0" indent="0">
              <a:buNone/>
            </a:pPr>
            <a:endParaRPr lang="en-US" dirty="0">
              <a:solidFill>
                <a:schemeClr val="tx1"/>
              </a:solidFill>
            </a:endParaRPr>
          </a:p>
          <a:p>
            <a:r>
              <a:rPr lang="en-US" dirty="0">
                <a:solidFill>
                  <a:schemeClr val="tx1"/>
                </a:solidFill>
              </a:rPr>
              <a:t>LEA’s  and Part C early intervention service providers should also establish a local coordinated working relationship in order to facilitate the development of transition plans. </a:t>
            </a:r>
          </a:p>
          <a:p>
            <a:pPr marL="0" indent="0">
              <a:buNone/>
            </a:pPr>
            <a:endParaRPr lang="en-US" dirty="0">
              <a:solidFill>
                <a:schemeClr val="tx1"/>
              </a:solidFill>
            </a:endParaRPr>
          </a:p>
          <a:p>
            <a:r>
              <a:rPr lang="en-US" dirty="0">
                <a:solidFill>
                  <a:schemeClr val="tx1"/>
                </a:solidFill>
              </a:rPr>
              <a:t>There is no guarantee that a toddler eligible for Part C services will automatically be eligible for Part B IEP services. </a:t>
            </a:r>
          </a:p>
        </p:txBody>
      </p:sp>
      <p:sp>
        <p:nvSpPr>
          <p:cNvPr id="5" name="Slide Number Placeholder 4">
            <a:extLst>
              <a:ext uri="{FF2B5EF4-FFF2-40B4-BE49-F238E27FC236}">
                <a16:creationId xmlns:a16="http://schemas.microsoft.com/office/drawing/2014/main" id="{34057729-1767-45BF-801A-CB6631D89868}"/>
              </a:ext>
            </a:extLst>
          </p:cNvPr>
          <p:cNvSpPr>
            <a:spLocks noGrp="1"/>
          </p:cNvSpPr>
          <p:nvPr>
            <p:ph type="sldNum" sz="quarter" idx="12"/>
          </p:nvPr>
        </p:nvSpPr>
        <p:spPr/>
        <p:txBody>
          <a:bodyPr/>
          <a:lstStyle/>
          <a:p>
            <a:fld id="{55ADE183-8E68-2F4D-8BDF-6BCCFF36C9AF}" type="slidenum">
              <a:rPr lang="en-US" smtClean="0"/>
              <a:t>52</a:t>
            </a:fld>
            <a:endParaRPr lang="en-US" dirty="0"/>
          </a:p>
        </p:txBody>
      </p:sp>
    </p:spTree>
    <p:extLst>
      <p:ext uri="{BB962C8B-B14F-4D97-AF65-F5344CB8AC3E}">
        <p14:creationId xmlns:p14="http://schemas.microsoft.com/office/powerpoint/2010/main" val="34866246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B0BE1-324D-D418-DA4D-C88175D450B5}"/>
              </a:ext>
            </a:extLst>
          </p:cNvPr>
          <p:cNvSpPr>
            <a:spLocks noGrp="1"/>
          </p:cNvSpPr>
          <p:nvPr>
            <p:ph type="title"/>
          </p:nvPr>
        </p:nvSpPr>
        <p:spPr>
          <a:xfrm>
            <a:off x="254833" y="244158"/>
            <a:ext cx="8589364" cy="1339850"/>
          </a:xfrm>
        </p:spPr>
        <p:txBody>
          <a:bodyPr>
            <a:normAutofit fontScale="90000"/>
          </a:bodyPr>
          <a:lstStyle/>
          <a:p>
            <a:r>
              <a:rPr lang="en-US" dirty="0">
                <a:solidFill>
                  <a:schemeClr val="tx1"/>
                </a:solidFill>
              </a:rPr>
              <a:t>Private Providers in Public School</a:t>
            </a:r>
            <a:br>
              <a:rPr lang="en-US" dirty="0">
                <a:solidFill>
                  <a:schemeClr val="tx1"/>
                </a:solidFill>
              </a:rPr>
            </a:br>
            <a:r>
              <a:rPr lang="en-US" sz="4000" u="sng" dirty="0">
                <a:solidFill>
                  <a:schemeClr val="tx1"/>
                </a:solidFill>
              </a:rPr>
              <a:t>O.A. v. Orcutt </a:t>
            </a:r>
            <a:r>
              <a:rPr lang="en-US" sz="4000" dirty="0">
                <a:solidFill>
                  <a:schemeClr val="tx1"/>
                </a:solidFill>
              </a:rPr>
              <a:t>(Aff’d. 9</a:t>
            </a:r>
            <a:r>
              <a:rPr lang="en-US" sz="4000" baseline="30000" dirty="0">
                <a:solidFill>
                  <a:schemeClr val="tx1"/>
                </a:solidFill>
              </a:rPr>
              <a:t>th</a:t>
            </a:r>
            <a:r>
              <a:rPr lang="en-US" sz="4000" dirty="0">
                <a:solidFill>
                  <a:schemeClr val="tx1"/>
                </a:solidFill>
              </a:rPr>
              <a:t> Circuit) </a:t>
            </a:r>
            <a:endParaRPr lang="en-US" dirty="0">
              <a:solidFill>
                <a:schemeClr val="tx1"/>
              </a:solidFill>
            </a:endParaRPr>
          </a:p>
        </p:txBody>
      </p:sp>
      <p:sp>
        <p:nvSpPr>
          <p:cNvPr id="3" name="Content Placeholder 2">
            <a:extLst>
              <a:ext uri="{FF2B5EF4-FFF2-40B4-BE49-F238E27FC236}">
                <a16:creationId xmlns:a16="http://schemas.microsoft.com/office/drawing/2014/main" id="{A0C74E0C-5BCE-3A8F-6E2C-A6075906FE7B}"/>
              </a:ext>
            </a:extLst>
          </p:cNvPr>
          <p:cNvSpPr>
            <a:spLocks noGrp="1"/>
          </p:cNvSpPr>
          <p:nvPr>
            <p:ph idx="1"/>
          </p:nvPr>
        </p:nvSpPr>
        <p:spPr>
          <a:xfrm>
            <a:off x="254833" y="1730829"/>
            <a:ext cx="8589363" cy="4702628"/>
          </a:xfrm>
        </p:spPr>
        <p:txBody>
          <a:bodyPr>
            <a:normAutofit lnSpcReduction="10000"/>
          </a:bodyPr>
          <a:lstStyle/>
          <a:p>
            <a:r>
              <a:rPr lang="en-US" dirty="0">
                <a:solidFill>
                  <a:schemeClr val="tx1"/>
                </a:solidFill>
              </a:rPr>
              <a:t>The parents of a student with autism arranged for their student to receive ABA services for 40 hours per week from private therapists paid for by their insurance company. </a:t>
            </a:r>
          </a:p>
          <a:p>
            <a:r>
              <a:rPr lang="en-US" dirty="0">
                <a:solidFill>
                  <a:schemeClr val="tx1"/>
                </a:solidFill>
              </a:rPr>
              <a:t>The parents’ request to have the private therapists accompany the student to school as a Sec.504/ADA accommodation was denied by the school. </a:t>
            </a:r>
          </a:p>
          <a:p>
            <a:r>
              <a:rPr lang="en-US" dirty="0">
                <a:solidFill>
                  <a:schemeClr val="tx1"/>
                </a:solidFill>
              </a:rPr>
              <a:t>The Court held that such services were deemed “medically necessary” by the insurance company and parent’s expert Dr.</a:t>
            </a:r>
          </a:p>
          <a:p>
            <a:r>
              <a:rPr lang="en-US" dirty="0">
                <a:solidFill>
                  <a:schemeClr val="tx1"/>
                </a:solidFill>
              </a:rPr>
              <a:t>The school had no obligation to modify its program to allow the private therapists to attend for the student to be able to have meaningful access to the benefits of public education. </a:t>
            </a:r>
          </a:p>
          <a:p>
            <a:endParaRPr lang="en-US" dirty="0"/>
          </a:p>
        </p:txBody>
      </p:sp>
      <p:sp>
        <p:nvSpPr>
          <p:cNvPr id="5" name="Slide Number Placeholder 4">
            <a:extLst>
              <a:ext uri="{FF2B5EF4-FFF2-40B4-BE49-F238E27FC236}">
                <a16:creationId xmlns:a16="http://schemas.microsoft.com/office/drawing/2014/main" id="{88120A6A-21C8-4AE2-A1AF-B2E3DD562F66}"/>
              </a:ext>
            </a:extLst>
          </p:cNvPr>
          <p:cNvSpPr>
            <a:spLocks noGrp="1"/>
          </p:cNvSpPr>
          <p:nvPr>
            <p:ph type="sldNum" sz="quarter" idx="12"/>
          </p:nvPr>
        </p:nvSpPr>
        <p:spPr/>
        <p:txBody>
          <a:bodyPr/>
          <a:lstStyle/>
          <a:p>
            <a:fld id="{55ADE183-8E68-2F4D-8BDF-6BCCFF36C9AF}" type="slidenum">
              <a:rPr lang="en-US" smtClean="0"/>
              <a:t>53</a:t>
            </a:fld>
            <a:endParaRPr lang="en-US" dirty="0"/>
          </a:p>
        </p:txBody>
      </p:sp>
    </p:spTree>
    <p:extLst>
      <p:ext uri="{BB962C8B-B14F-4D97-AF65-F5344CB8AC3E}">
        <p14:creationId xmlns:p14="http://schemas.microsoft.com/office/powerpoint/2010/main" val="38898128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40F3F-6653-0513-2B05-00CFE16161D0}"/>
              </a:ext>
            </a:extLst>
          </p:cNvPr>
          <p:cNvSpPr>
            <a:spLocks noGrp="1"/>
          </p:cNvSpPr>
          <p:nvPr>
            <p:ph type="title"/>
          </p:nvPr>
        </p:nvSpPr>
        <p:spPr/>
        <p:txBody>
          <a:bodyPr/>
          <a:lstStyle/>
          <a:p>
            <a:r>
              <a:rPr lang="en-US" dirty="0">
                <a:solidFill>
                  <a:schemeClr val="tx1"/>
                </a:solidFill>
              </a:rPr>
              <a:t>Lesson Learned</a:t>
            </a:r>
            <a:r>
              <a:rPr lang="en-US" sz="800" dirty="0">
                <a:solidFill>
                  <a:schemeClr val="tx1"/>
                </a:solidFill>
              </a:rPr>
              <a:t> </a:t>
            </a:r>
            <a:r>
              <a:rPr lang="en-US" sz="200" dirty="0">
                <a:solidFill>
                  <a:schemeClr val="bg1"/>
                </a:solidFill>
              </a:rPr>
              <a:t>#22</a:t>
            </a:r>
            <a:endParaRPr lang="en-US" dirty="0">
              <a:solidFill>
                <a:schemeClr val="tx1"/>
              </a:solidFill>
            </a:endParaRPr>
          </a:p>
        </p:txBody>
      </p:sp>
      <p:sp>
        <p:nvSpPr>
          <p:cNvPr id="3" name="Content Placeholder 2">
            <a:extLst>
              <a:ext uri="{FF2B5EF4-FFF2-40B4-BE49-F238E27FC236}">
                <a16:creationId xmlns:a16="http://schemas.microsoft.com/office/drawing/2014/main" id="{C56FD5E3-22F8-D928-012B-4482E77224E8}"/>
              </a:ext>
            </a:extLst>
          </p:cNvPr>
          <p:cNvSpPr>
            <a:spLocks noGrp="1"/>
          </p:cNvSpPr>
          <p:nvPr>
            <p:ph idx="1"/>
          </p:nvPr>
        </p:nvSpPr>
        <p:spPr>
          <a:xfrm>
            <a:off x="310243" y="1714500"/>
            <a:ext cx="8507185" cy="4669971"/>
          </a:xfrm>
        </p:spPr>
        <p:txBody>
          <a:bodyPr>
            <a:normAutofit lnSpcReduction="10000"/>
          </a:bodyPr>
          <a:lstStyle/>
          <a:p>
            <a:r>
              <a:rPr lang="en-US" dirty="0">
                <a:solidFill>
                  <a:schemeClr val="tx1"/>
                </a:solidFill>
              </a:rPr>
              <a:t>If a public school receives a request for a private provider to attend school with the student, before making a decision the school should obtain:</a:t>
            </a:r>
          </a:p>
          <a:p>
            <a:pPr lvl="1">
              <a:buClr>
                <a:schemeClr val="tx1"/>
              </a:buClr>
            </a:pPr>
            <a:r>
              <a:rPr lang="en-US" sz="2400" dirty="0">
                <a:solidFill>
                  <a:schemeClr val="tx1"/>
                </a:solidFill>
              </a:rPr>
              <a:t>The basis of the parent request</a:t>
            </a:r>
          </a:p>
          <a:p>
            <a:pPr lvl="1">
              <a:buClr>
                <a:schemeClr val="tx1"/>
              </a:buClr>
            </a:pPr>
            <a:r>
              <a:rPr lang="en-US" sz="2400" dirty="0">
                <a:solidFill>
                  <a:schemeClr val="tx1"/>
                </a:solidFill>
              </a:rPr>
              <a:t>The purpose and extent of the private provider’s service</a:t>
            </a:r>
          </a:p>
          <a:p>
            <a:pPr lvl="1">
              <a:buClr>
                <a:schemeClr val="tx1"/>
              </a:buClr>
            </a:pPr>
            <a:r>
              <a:rPr lang="en-US" sz="2400" dirty="0">
                <a:solidFill>
                  <a:schemeClr val="tx1"/>
                </a:solidFill>
              </a:rPr>
              <a:t>The potential disruptive effect</a:t>
            </a:r>
          </a:p>
          <a:p>
            <a:pPr>
              <a:buClr>
                <a:schemeClr val="tx1"/>
              </a:buClr>
            </a:pPr>
            <a:r>
              <a:rPr lang="en-US" dirty="0">
                <a:solidFill>
                  <a:schemeClr val="tx1"/>
                </a:solidFill>
              </a:rPr>
              <a:t>Provide a written decision to the parent. </a:t>
            </a:r>
          </a:p>
          <a:p>
            <a:pPr>
              <a:buClr>
                <a:schemeClr val="tx1"/>
              </a:buClr>
            </a:pPr>
            <a:r>
              <a:rPr lang="en-US" dirty="0">
                <a:solidFill>
                  <a:schemeClr val="tx1"/>
                </a:solidFill>
              </a:rPr>
              <a:t>If denied, any similar support that the school can provide</a:t>
            </a:r>
          </a:p>
          <a:p>
            <a:pPr>
              <a:buClr>
                <a:schemeClr val="tx1"/>
              </a:buClr>
            </a:pPr>
            <a:r>
              <a:rPr lang="en-US" dirty="0">
                <a:solidFill>
                  <a:schemeClr val="tx1"/>
                </a:solidFill>
              </a:rPr>
              <a:t>Cts. have held that Independent Ed Evaluators hired by the parent have a right to observe the student in the classroom.</a:t>
            </a:r>
          </a:p>
          <a:p>
            <a:pPr lvl="1"/>
            <a:endParaRPr lang="en-US" dirty="0"/>
          </a:p>
        </p:txBody>
      </p:sp>
      <p:sp>
        <p:nvSpPr>
          <p:cNvPr id="5" name="Slide Number Placeholder 4">
            <a:extLst>
              <a:ext uri="{FF2B5EF4-FFF2-40B4-BE49-F238E27FC236}">
                <a16:creationId xmlns:a16="http://schemas.microsoft.com/office/drawing/2014/main" id="{FEED4BF3-2FBF-4729-B730-7E1754A398B5}"/>
              </a:ext>
            </a:extLst>
          </p:cNvPr>
          <p:cNvSpPr>
            <a:spLocks noGrp="1"/>
          </p:cNvSpPr>
          <p:nvPr>
            <p:ph type="sldNum" sz="quarter" idx="12"/>
          </p:nvPr>
        </p:nvSpPr>
        <p:spPr/>
        <p:txBody>
          <a:bodyPr/>
          <a:lstStyle/>
          <a:p>
            <a:fld id="{55ADE183-8E68-2F4D-8BDF-6BCCFF36C9AF}" type="slidenum">
              <a:rPr lang="en-US" smtClean="0"/>
              <a:t>54</a:t>
            </a:fld>
            <a:endParaRPr lang="en-US" dirty="0"/>
          </a:p>
        </p:txBody>
      </p:sp>
    </p:spTree>
    <p:extLst>
      <p:ext uri="{BB962C8B-B14F-4D97-AF65-F5344CB8AC3E}">
        <p14:creationId xmlns:p14="http://schemas.microsoft.com/office/powerpoint/2010/main" val="20354109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679" y="244158"/>
            <a:ext cx="8602266" cy="1339850"/>
          </a:xfrm>
        </p:spPr>
        <p:txBody>
          <a:bodyPr/>
          <a:lstStyle/>
          <a:p>
            <a:r>
              <a:rPr lang="en-US" dirty="0">
                <a:solidFill>
                  <a:srgbClr val="000000"/>
                </a:solidFill>
              </a:rPr>
              <a:t>Final Lessons Learned </a:t>
            </a:r>
            <a:r>
              <a:rPr lang="en-US" dirty="0">
                <a:solidFill>
                  <a:schemeClr val="tx1"/>
                </a:solidFill>
              </a:rPr>
              <a:t> </a:t>
            </a:r>
            <a:r>
              <a:rPr lang="en-US" sz="800" dirty="0">
                <a:solidFill>
                  <a:schemeClr val="bg1"/>
                </a:solidFill>
              </a:rPr>
              <a:t>#323</a:t>
            </a:r>
            <a:r>
              <a:rPr lang="en-US" dirty="0">
                <a:solidFill>
                  <a:srgbClr val="000000"/>
                </a:solidFill>
              </a:rPr>
              <a:t> </a:t>
            </a:r>
          </a:p>
        </p:txBody>
      </p:sp>
      <p:sp>
        <p:nvSpPr>
          <p:cNvPr id="3" name="Content Placeholder 2"/>
          <p:cNvSpPr>
            <a:spLocks noGrp="1"/>
          </p:cNvSpPr>
          <p:nvPr>
            <p:ph idx="1"/>
          </p:nvPr>
        </p:nvSpPr>
        <p:spPr>
          <a:xfrm>
            <a:off x="235680" y="1689130"/>
            <a:ext cx="8733198" cy="4831699"/>
          </a:xfrm>
        </p:spPr>
        <p:txBody>
          <a:bodyPr/>
          <a:lstStyle/>
          <a:p>
            <a:r>
              <a:rPr lang="en-US" dirty="0">
                <a:solidFill>
                  <a:schemeClr val="tx1"/>
                </a:solidFill>
              </a:rPr>
              <a:t>A core principle of the IDEA  is </a:t>
            </a:r>
            <a:r>
              <a:rPr lang="en-US" b="1" dirty="0">
                <a:solidFill>
                  <a:srgbClr val="000000"/>
                </a:solidFill>
              </a:rPr>
              <a:t>collaborative relationships</a:t>
            </a:r>
            <a:r>
              <a:rPr lang="en-US" dirty="0">
                <a:solidFill>
                  <a:schemeClr val="tx1"/>
                </a:solidFill>
              </a:rPr>
              <a:t>.</a:t>
            </a:r>
          </a:p>
          <a:p>
            <a:r>
              <a:rPr lang="en-US" dirty="0">
                <a:solidFill>
                  <a:schemeClr val="tx1"/>
                </a:solidFill>
              </a:rPr>
              <a:t>Families and schools have an obligation to the student to collaborate, be respectful and </a:t>
            </a:r>
            <a:r>
              <a:rPr lang="en-US" b="1" dirty="0">
                <a:solidFill>
                  <a:schemeClr val="tx1"/>
                </a:solidFill>
              </a:rPr>
              <a:t>KEEP THE FOCUS ON THE STUDENT</a:t>
            </a:r>
            <a:r>
              <a:rPr lang="en-US" dirty="0">
                <a:solidFill>
                  <a:schemeClr val="tx1"/>
                </a:solidFill>
              </a:rPr>
              <a:t>. </a:t>
            </a:r>
          </a:p>
          <a:p>
            <a:r>
              <a:rPr lang="en-US" b="1" dirty="0">
                <a:solidFill>
                  <a:schemeClr val="tx1"/>
                </a:solidFill>
              </a:rPr>
              <a:t>MEDIATION or IEP FACILITATION </a:t>
            </a:r>
            <a:r>
              <a:rPr lang="en-US" dirty="0">
                <a:solidFill>
                  <a:schemeClr val="tx1"/>
                </a:solidFill>
              </a:rPr>
              <a:t>should be offered at any point when an impasse occurs between the family and school regarding a special education issue.</a:t>
            </a:r>
          </a:p>
          <a:p>
            <a:r>
              <a:rPr lang="en-US" b="1" dirty="0">
                <a:solidFill>
                  <a:schemeClr val="tx1"/>
                </a:solidFill>
              </a:rPr>
              <a:t>Litigation</a:t>
            </a:r>
            <a:r>
              <a:rPr lang="en-US" dirty="0">
                <a:solidFill>
                  <a:schemeClr val="tx1"/>
                </a:solidFill>
              </a:rPr>
              <a:t> should only be considered as a </a:t>
            </a:r>
            <a:r>
              <a:rPr lang="en-US" b="1" dirty="0">
                <a:solidFill>
                  <a:schemeClr val="tx1"/>
                </a:solidFill>
              </a:rPr>
              <a:t>very last resort</a:t>
            </a:r>
            <a:r>
              <a:rPr lang="en-US" dirty="0">
                <a:solidFill>
                  <a:schemeClr val="tx1"/>
                </a:solidFill>
              </a:rPr>
              <a:t>.</a:t>
            </a:r>
          </a:p>
          <a:p>
            <a:r>
              <a:rPr lang="en-US" dirty="0">
                <a:solidFill>
                  <a:schemeClr val="tx1"/>
                </a:solidFill>
              </a:rPr>
              <a:t>Although one party may prevail in litigation, </a:t>
            </a:r>
            <a:r>
              <a:rPr lang="en-US" b="1" dirty="0">
                <a:solidFill>
                  <a:schemeClr val="tx1"/>
                </a:solidFill>
              </a:rPr>
              <a:t>NO ONE WINS</a:t>
            </a:r>
            <a:r>
              <a:rPr lang="en-US" dirty="0">
                <a:solidFill>
                  <a:schemeClr val="tx1"/>
                </a:solidFill>
              </a:rPr>
              <a:t>!!</a:t>
            </a:r>
          </a:p>
          <a:p>
            <a:pPr marL="0" indent="0">
              <a:buNone/>
            </a:pPr>
            <a:endParaRPr lang="en-US" dirty="0">
              <a:solidFill>
                <a:schemeClr val="tx1"/>
              </a:solidFill>
            </a:endParaRPr>
          </a:p>
        </p:txBody>
      </p:sp>
      <p:sp>
        <p:nvSpPr>
          <p:cNvPr id="5" name="Slide Number Placeholder 4">
            <a:extLst>
              <a:ext uri="{FF2B5EF4-FFF2-40B4-BE49-F238E27FC236}">
                <a16:creationId xmlns:a16="http://schemas.microsoft.com/office/drawing/2014/main" id="{9985BD32-1823-4EAA-BB9E-64D57D8C9A35}"/>
              </a:ext>
            </a:extLst>
          </p:cNvPr>
          <p:cNvSpPr>
            <a:spLocks noGrp="1"/>
          </p:cNvSpPr>
          <p:nvPr>
            <p:ph type="sldNum" sz="quarter" idx="12"/>
          </p:nvPr>
        </p:nvSpPr>
        <p:spPr/>
        <p:txBody>
          <a:bodyPr/>
          <a:lstStyle/>
          <a:p>
            <a:fld id="{55ADE183-8E68-2F4D-8BDF-6BCCFF36C9AF}" type="slidenum">
              <a:rPr lang="en-US" smtClean="0"/>
              <a:t>55</a:t>
            </a:fld>
            <a:endParaRPr lang="en-US" dirty="0"/>
          </a:p>
        </p:txBody>
      </p:sp>
    </p:spTree>
    <p:extLst>
      <p:ext uri="{BB962C8B-B14F-4D97-AF65-F5344CB8AC3E}">
        <p14:creationId xmlns:p14="http://schemas.microsoft.com/office/powerpoint/2010/main" val="42937141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a:xfrm>
            <a:off x="457200" y="1295400"/>
            <a:ext cx="8229600" cy="4525963"/>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Visit CADRE online</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andara" panose="020E0502030303020204" pitchFamily="34" charset="0"/>
                <a:ea typeface="+mn-ea"/>
                <a:cs typeface="+mn-cs"/>
                <a:hlinkClick r:id="rId2"/>
              </a:rPr>
              <a:t>www.cadreworks.org</a:t>
            </a:r>
            <a:endParaRPr kumimoji="0" lang="en-US" sz="3200" b="1"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Contact CADRE via email</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andara" panose="020E0502030303020204" pitchFamily="34" charset="0"/>
                <a:ea typeface="+mn-ea"/>
                <a:cs typeface="+mn-cs"/>
                <a:hlinkClick r:id="rId3"/>
              </a:rPr>
              <a:t>cadre@directionservice.org</a:t>
            </a:r>
            <a:endParaRPr kumimoji="0" lang="en-US" sz="3200" b="1"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andara" panose="020E0502030303020204" pitchFamily="34" charset="0"/>
                <a:ea typeface="+mn-ea"/>
                <a:cs typeface="+mn-cs"/>
                <a:hlinkClick r:id="rId4"/>
              </a:rPr>
              <a:t>Sign up</a:t>
            </a:r>
            <a:r>
              <a:rPr kumimoji="0" lang="en-US" sz="3200" b="1"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 for the CADRE Newsletter!</a:t>
            </a:r>
          </a:p>
        </p:txBody>
      </p:sp>
      <p:sp>
        <p:nvSpPr>
          <p:cNvPr id="2" name="Title 1">
            <a:extLst>
              <a:ext uri="{FF2B5EF4-FFF2-40B4-BE49-F238E27FC236}">
                <a16:creationId xmlns:a16="http://schemas.microsoft.com/office/drawing/2014/main" id="{4859A24F-F8A1-4EC4-86A6-7E3AB37BEF30}"/>
              </a:ext>
            </a:extLst>
          </p:cNvPr>
          <p:cNvSpPr>
            <a:spLocks noGrp="1"/>
          </p:cNvSpPr>
          <p:nvPr>
            <p:ph type="title"/>
          </p:nvPr>
        </p:nvSpPr>
        <p:spPr>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defTabSz="457200"/>
            <a:r>
              <a:rPr lang="en-US" sz="4800" b="1" dirty="0">
                <a:solidFill>
                  <a:schemeClr val="lt1"/>
                </a:solidFill>
                <a:effectLst>
                  <a:outerShdw blurRad="38100" dist="38100" dir="2700000" algn="tl">
                    <a:srgbClr val="000000">
                      <a:alpha val="43137"/>
                    </a:srgbClr>
                  </a:outerShdw>
                </a:effectLst>
                <a:latin typeface="Candara" panose="020E0502030303020204" pitchFamily="34" charset="0"/>
                <a:ea typeface="+mn-ea"/>
                <a:cs typeface="+mn-cs"/>
              </a:rPr>
              <a:t>Need More Information?</a:t>
            </a:r>
          </a:p>
        </p:txBody>
      </p:sp>
    </p:spTree>
    <p:extLst>
      <p:ext uri="{BB962C8B-B14F-4D97-AF65-F5344CB8AC3E}">
        <p14:creationId xmlns:p14="http://schemas.microsoft.com/office/powerpoint/2010/main" val="28803847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9A7A17-253A-4F36-BA85-B9AE8C3E8B3A}"/>
              </a:ext>
            </a:extLst>
          </p:cNvPr>
          <p:cNvSpPr>
            <a:spLocks noGrp="1"/>
          </p:cNvSpPr>
          <p:nvPr>
            <p:ph idx="1"/>
          </p:nvPr>
        </p:nvSpPr>
        <p:spPr>
          <a:xfrm>
            <a:off x="2064862" y="1457849"/>
            <a:ext cx="6826326" cy="4681537"/>
          </a:xfrm>
        </p:spPr>
        <p:txBody>
          <a:bodyPr vert="horz" lIns="91440" tIns="45720" rIns="91440" bIns="45720" rtlCol="0" anchor="ctr">
            <a:normAutofit/>
          </a:bodyPr>
          <a:lstStyle/>
          <a:p>
            <a:pPr algn="ctr"/>
            <a:r>
              <a:rPr lang="en-US" sz="2300" dirty="0">
                <a:cs typeface="+mn-cs"/>
              </a:rPr>
              <a:t>Upcoming CADRE Webinar</a:t>
            </a:r>
          </a:p>
          <a:p>
            <a:pPr algn="ctr"/>
            <a:r>
              <a:rPr lang="en-US" sz="2800" b="1" dirty="0">
                <a:cs typeface="+mn-cs"/>
              </a:rPr>
              <a:t>Kiran Singh </a:t>
            </a:r>
            <a:r>
              <a:rPr lang="en-US" sz="2800" b="1" dirty="0" err="1">
                <a:cs typeface="+mn-cs"/>
              </a:rPr>
              <a:t>Sirah</a:t>
            </a:r>
            <a:endParaRPr lang="en-US" sz="2800" b="1" dirty="0">
              <a:cs typeface="+mn-cs"/>
            </a:endParaRPr>
          </a:p>
          <a:p>
            <a:pPr algn="ctr"/>
            <a:r>
              <a:rPr lang="en-US" sz="2300" dirty="0">
                <a:cs typeface="+mn-cs"/>
              </a:rPr>
              <a:t>from the International Storytelling Center</a:t>
            </a:r>
          </a:p>
          <a:p>
            <a:pPr algn="ctr"/>
            <a:r>
              <a:rPr lang="en-US" sz="2300" dirty="0">
                <a:cs typeface="+mn-cs"/>
              </a:rPr>
              <a:t> Sept. 12, 2023</a:t>
            </a:r>
          </a:p>
          <a:p>
            <a:pPr algn="ctr"/>
            <a:r>
              <a:rPr lang="en-US" sz="2300" dirty="0">
                <a:cs typeface="+mn-cs"/>
              </a:rPr>
              <a:t>11:00 a.m. – 12:30 p.m. Pacific Time</a:t>
            </a:r>
          </a:p>
          <a:p>
            <a:pPr algn="ctr"/>
            <a:endParaRPr lang="en-US" sz="2300" dirty="0">
              <a:cs typeface="+mn-cs"/>
            </a:endParaRPr>
          </a:p>
          <a:p>
            <a:pPr algn="ctr"/>
            <a:r>
              <a:rPr lang="en-US" sz="2300" b="1" i="1" u="sng" dirty="0">
                <a:latin typeface="+mn-lt"/>
                <a:cs typeface="+mn-cs"/>
              </a:rPr>
              <a:t>More information coming soon!</a:t>
            </a:r>
            <a:endParaRPr lang="en-US" sz="800" b="1" i="1" u="sng" dirty="0">
              <a:latin typeface="+mn-lt"/>
              <a:cs typeface="+mn-cs"/>
            </a:endParaRPr>
          </a:p>
        </p:txBody>
      </p:sp>
      <p:sp>
        <p:nvSpPr>
          <p:cNvPr id="4" name="Slide Number Placeholder 3">
            <a:extLst>
              <a:ext uri="{FF2B5EF4-FFF2-40B4-BE49-F238E27FC236}">
                <a16:creationId xmlns:a16="http://schemas.microsoft.com/office/drawing/2014/main" id="{3AF6440B-67C3-464A-9E6C-DAA52C21B47F}"/>
              </a:ext>
            </a:extLst>
          </p:cNvPr>
          <p:cNvSpPr>
            <a:spLocks noGrp="1"/>
          </p:cNvSpPr>
          <p:nvPr>
            <p:ph type="sldNum" sz="quarter" idx="12"/>
          </p:nvPr>
        </p:nvSpPr>
        <p:spPr>
          <a:xfrm>
            <a:off x="6648450" y="6356350"/>
            <a:ext cx="2057400" cy="365125"/>
          </a:xfrm>
        </p:spPr>
        <p:txBody>
          <a:bodyPr vert="horz" lIns="91440" tIns="45720" rIns="91440" bIns="45720" rtlCol="0" anchor="ctr">
            <a:normAutofit/>
          </a:bodyPr>
          <a:lstStyle/>
          <a:p>
            <a:pPr>
              <a:spcAft>
                <a:spcPts val="600"/>
              </a:spcAft>
              <a:defRPr/>
            </a:pPr>
            <a:fld id="{A297CB40-D9BE-4CE6-A22F-5A7D8FBE1E51}" type="slidenum">
              <a:rPr lang="en-US" sz="1000">
                <a:solidFill>
                  <a:schemeClr val="tx1">
                    <a:lumMod val="75000"/>
                    <a:lumOff val="25000"/>
                  </a:schemeClr>
                </a:solidFill>
                <a:latin typeface="Calibri" panose="020F0502020204030204"/>
              </a:rPr>
              <a:pPr>
                <a:spcAft>
                  <a:spcPts val="600"/>
                </a:spcAft>
                <a:defRPr/>
              </a:pPr>
              <a:t>57</a:t>
            </a:fld>
            <a:endParaRPr lang="en-US" sz="1000">
              <a:solidFill>
                <a:schemeClr val="tx1">
                  <a:lumMod val="75000"/>
                  <a:lumOff val="25000"/>
                </a:schemeClr>
              </a:solidFill>
              <a:latin typeface="Calibri" panose="020F0502020204030204"/>
            </a:endParaRPr>
          </a:p>
        </p:txBody>
      </p:sp>
      <p:sp>
        <p:nvSpPr>
          <p:cNvPr id="3" name="Title 2">
            <a:extLst>
              <a:ext uri="{FF2B5EF4-FFF2-40B4-BE49-F238E27FC236}">
                <a16:creationId xmlns:a16="http://schemas.microsoft.com/office/drawing/2014/main" id="{8C79CFC5-6528-4B33-AECF-198151C59915}"/>
              </a:ext>
            </a:extLst>
          </p:cNvPr>
          <p:cNvSpPr>
            <a:spLocks noGrp="1"/>
          </p:cNvSpPr>
          <p:nvPr>
            <p:ph type="title"/>
          </p:nvPr>
        </p:nvSpPr>
        <p:spPr>
          <a:xfrm>
            <a:off x="601008" y="185738"/>
            <a:ext cx="8104842" cy="1272112"/>
          </a:xfrm>
          <a:solidFill>
            <a:srgbClr val="202254"/>
          </a:solidFill>
        </p:spPr>
        <p:txBody>
          <a:bodyPr vert="horz" lIns="91440" tIns="45720" rIns="91440" bIns="45720" rtlCol="0" anchor="ctr">
            <a:normAutofit/>
          </a:bodyPr>
          <a:lstStyle/>
          <a:p>
            <a:pPr algn="ctr"/>
            <a:r>
              <a:rPr lang="en-US" sz="4300" b="1" dirty="0">
                <a:solidFill>
                  <a:schemeClr val="bg1"/>
                </a:solidFill>
                <a:effectLst>
                  <a:outerShdw blurRad="38100" dist="38100" dir="2700000" algn="tl">
                    <a:srgbClr val="000000">
                      <a:alpha val="43137"/>
                    </a:srgbClr>
                  </a:outerShdw>
                </a:effectLst>
                <a:latin typeface="Candara" panose="020E0502030303020204" pitchFamily="34" charset="0"/>
              </a:rPr>
              <a:t>Save the Date</a:t>
            </a:r>
          </a:p>
        </p:txBody>
      </p:sp>
      <p:pic>
        <p:nvPicPr>
          <p:cNvPr id="6" name="Picture 5" descr="A person wearing glasses&#10;&#10;Description automatically generated with low confidence">
            <a:extLst>
              <a:ext uri="{FF2B5EF4-FFF2-40B4-BE49-F238E27FC236}">
                <a16:creationId xmlns:a16="http://schemas.microsoft.com/office/drawing/2014/main" id="{197F42F3-19FF-23D2-7587-C2D78C2D9FA2}"/>
              </a:ext>
            </a:extLst>
          </p:cNvPr>
          <p:cNvPicPr>
            <a:picLocks noChangeAspect="1"/>
          </p:cNvPicPr>
          <p:nvPr/>
        </p:nvPicPr>
        <p:blipFill>
          <a:blip r:embed="rId3"/>
          <a:stretch>
            <a:fillRect/>
          </a:stretch>
        </p:blipFill>
        <p:spPr>
          <a:xfrm>
            <a:off x="470583" y="2074113"/>
            <a:ext cx="2445632" cy="3713738"/>
          </a:xfrm>
          <a:prstGeom prst="rect">
            <a:avLst/>
          </a:prstGeom>
        </p:spPr>
      </p:pic>
    </p:spTree>
    <p:extLst>
      <p:ext uri="{BB962C8B-B14F-4D97-AF65-F5344CB8AC3E}">
        <p14:creationId xmlns:p14="http://schemas.microsoft.com/office/powerpoint/2010/main" val="13435165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Survey Image" title="Survey Imag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288302" y="4034970"/>
            <a:ext cx="2579098" cy="2308293"/>
          </a:xfrm>
          <a:prstGeom prst="rect">
            <a:avLst/>
          </a:prstGeom>
          <a:noFill/>
          <a:ln>
            <a:noFill/>
          </a:ln>
          <a:effectLst>
            <a:outerShdw blurRad="50800" dist="38100" dir="2700000" algn="tl" rotWithShape="0">
              <a:prstClr val="black">
                <a:alpha val="40000"/>
              </a:prstClr>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81000" y="1524000"/>
            <a:ext cx="8382000" cy="2739211"/>
          </a:xfrm>
          <a:prstGeom prst="rect">
            <a:avLst/>
          </a:prstGeom>
          <a:noFill/>
        </p:spPr>
        <p:txBody>
          <a:bodyPr wrap="square" rtlCol="0">
            <a:spAutoFit/>
          </a:bodyPr>
          <a:lstStyle/>
          <a:p>
            <a:pPr marL="11430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0" i="1" u="none" strike="noStrike" kern="1200" cap="none" spc="0" normalizeH="0" baseline="0" noProof="0" dirty="0">
                <a:ln>
                  <a:noFill/>
                </a:ln>
                <a:solidFill>
                  <a:prstClr val="black"/>
                </a:solidFill>
                <a:effectLst/>
                <a:uLnTx/>
                <a:uFillTx/>
                <a:latin typeface="Candara" panose="020E0502030303020204" pitchFamily="34" charset="0"/>
                <a:ea typeface="+mn-ea"/>
                <a:cs typeface="Arial" panose="020B0604020202020204" pitchFamily="34" charset="0"/>
              </a:rPr>
              <a:t>Please take a few minutes to respond to this brief survey about your experience:</a:t>
            </a:r>
            <a:br>
              <a:rPr kumimoji="0" lang="en-US" sz="3600" b="0" i="1" u="none" strike="noStrike" kern="1200" cap="none" spc="0" normalizeH="0" baseline="0" noProof="0" dirty="0">
                <a:ln>
                  <a:noFill/>
                </a:ln>
                <a:solidFill>
                  <a:prstClr val="black"/>
                </a:solidFill>
                <a:effectLst/>
                <a:uLnTx/>
                <a:uFillTx/>
                <a:latin typeface="Candara" panose="020E0502030303020204" pitchFamily="34" charset="0"/>
                <a:ea typeface="+mn-ea"/>
                <a:cs typeface="Arial" panose="020B0604020202020204" pitchFamily="34" charset="0"/>
              </a:rPr>
            </a:br>
            <a:endParaRPr kumimoji="0" lang="en-US" sz="3600" b="0" i="1" u="none" strike="noStrike" kern="1200" cap="none" spc="0" normalizeH="0" baseline="0" noProof="0" dirty="0">
              <a:ln>
                <a:noFill/>
              </a:ln>
              <a:solidFill>
                <a:prstClr val="black"/>
              </a:solidFill>
              <a:effectLst/>
              <a:uLnTx/>
              <a:uFillTx/>
              <a:latin typeface="Candara" panose="020E0502030303020204" pitchFamily="34" charset="0"/>
              <a:ea typeface="+mn-ea"/>
              <a:cs typeface="Arial" panose="020B0604020202020204" pitchFamily="34" charset="0"/>
            </a:endParaRPr>
          </a:p>
          <a:p>
            <a:pPr marL="114300" lvl="0" algn="ctr" defTabSz="914400">
              <a:defRPr/>
            </a:pPr>
            <a:r>
              <a:rPr kumimoji="0" lang="en-US" sz="2800" b="0" i="0" u="none" strike="noStrike" kern="1200" cap="none" spc="0" normalizeH="0" baseline="0" noProof="0" dirty="0">
                <a:ln>
                  <a:noFill/>
                </a:ln>
                <a:effectLst/>
                <a:uLnTx/>
                <a:uFillTx/>
                <a:latin typeface="Candara" panose="020E0502030303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Survey Monkey link:</a:t>
            </a:r>
            <a:endParaRPr kumimoji="0" lang="en-US" sz="2800" b="0" i="0" u="none" strike="noStrike" kern="1200" cap="none" spc="0" normalizeH="0" baseline="0" noProof="0" dirty="0">
              <a:ln>
                <a:noFill/>
              </a:ln>
              <a:effectLst/>
              <a:uLnTx/>
              <a:uFillTx/>
              <a:latin typeface="Candara" panose="020E0502030303020204" pitchFamily="34" charset="0"/>
              <a:ea typeface="+mn-ea"/>
              <a:cs typeface="Arial" panose="020B0604020202020204" pitchFamily="34" charset="0"/>
            </a:endParaRPr>
          </a:p>
          <a:p>
            <a:pPr marL="114300" lvl="0" algn="ctr" defTabSz="914400">
              <a:defRPr/>
            </a:pPr>
            <a:r>
              <a:rPr lang="en-US" sz="2800" dirty="0">
                <a:solidFill>
                  <a:prstClr val="black"/>
                </a:solidFill>
                <a:latin typeface="Candara" panose="020E0502030303020204" pitchFamily="34" charset="0"/>
                <a:cs typeface="Arial" panose="020B0604020202020204" pitchFamily="34" charset="0"/>
                <a:hlinkClick r:id="rId4"/>
              </a:rPr>
              <a:t>https://www.surveymonkey.com/r/R93FSMH</a:t>
            </a:r>
            <a:endParaRPr lang="en-US" sz="2800" dirty="0">
              <a:solidFill>
                <a:prstClr val="black"/>
              </a:solidFill>
              <a:latin typeface="Candara" panose="020E0502030303020204" pitchFamily="34" charset="0"/>
              <a:cs typeface="Arial" panose="020B0604020202020204" pitchFamily="34" charset="0"/>
            </a:endParaRPr>
          </a:p>
          <a:p>
            <a:pPr marL="114300" lvl="0" algn="ctr" defTabSz="914400">
              <a:defRPr/>
            </a:pPr>
            <a:endParaRPr kumimoji="0" lang="en-US" sz="1600" b="0" i="0" u="none" strike="noStrike" kern="1200" cap="none" spc="0" normalizeH="0" baseline="0" noProof="0" dirty="0">
              <a:ln>
                <a:noFill/>
              </a:ln>
              <a:solidFill>
                <a:prstClr val="black"/>
              </a:solidFill>
              <a:effectLst/>
              <a:highlight>
                <a:srgbClr val="FF00FF"/>
              </a:highlight>
              <a:uLnTx/>
              <a:uFillTx/>
              <a:latin typeface="Candara" panose="020E0502030303020204" pitchFamily="34" charset="0"/>
              <a:ea typeface="+mn-ea"/>
              <a:cs typeface="Arial" panose="020B0604020202020204" pitchFamily="34" charset="0"/>
            </a:endParaRPr>
          </a:p>
        </p:txBody>
      </p:sp>
      <p:sp>
        <p:nvSpPr>
          <p:cNvPr id="6" name="Title 1"/>
          <p:cNvSpPr>
            <a:spLocks noGrp="1"/>
          </p:cNvSpPr>
          <p:nvPr>
            <p:ph type="title"/>
          </p:nvPr>
        </p:nvSpPr>
        <p:spPr>
          <a:xfrm>
            <a:off x="628650" y="365127"/>
            <a:ext cx="7886700" cy="1032750"/>
          </a:xfr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b="1" baseline="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algn="ctr" defTabSz="457200"/>
            <a:r>
              <a:rPr lang="en-US" sz="4800" dirty="0">
                <a:solidFill>
                  <a:schemeClr val="lt1"/>
                </a:solidFill>
                <a:latin typeface="Candara" panose="020E0502030303020204" pitchFamily="34" charset="0"/>
                <a:ea typeface="+mn-ea"/>
                <a:cs typeface="+mn-cs"/>
              </a:rPr>
              <a:t>Thank you for joining us!</a:t>
            </a:r>
          </a:p>
        </p:txBody>
      </p:sp>
    </p:spTree>
    <p:extLst>
      <p:ext uri="{BB962C8B-B14F-4D97-AF65-F5344CB8AC3E}">
        <p14:creationId xmlns:p14="http://schemas.microsoft.com/office/powerpoint/2010/main" val="3554771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96484A-C4B8-8424-4E40-8C5EFB34006C}"/>
              </a:ext>
            </a:extLst>
          </p:cNvPr>
          <p:cNvSpPr>
            <a:spLocks noGrp="1"/>
          </p:cNvSpPr>
          <p:nvPr>
            <p:ph type="ctrTitle"/>
          </p:nvPr>
        </p:nvSpPr>
        <p:spPr/>
        <p:txBody>
          <a:bodyPr/>
          <a:lstStyle/>
          <a:p>
            <a:r>
              <a:rPr lang="en-US" dirty="0"/>
              <a:t>Special Education Law</a:t>
            </a:r>
            <a:br>
              <a:rPr lang="en-US" dirty="0"/>
            </a:br>
            <a:r>
              <a:rPr lang="en-US" dirty="0"/>
              <a:t>Year in Review: Lessons Learned</a:t>
            </a:r>
          </a:p>
        </p:txBody>
      </p:sp>
      <p:sp>
        <p:nvSpPr>
          <p:cNvPr id="6" name="Subtitle 5">
            <a:extLst>
              <a:ext uri="{FF2B5EF4-FFF2-40B4-BE49-F238E27FC236}">
                <a16:creationId xmlns:a16="http://schemas.microsoft.com/office/drawing/2014/main" id="{674C0054-F613-B2F1-1359-026251A1BFB0}"/>
              </a:ext>
            </a:extLst>
          </p:cNvPr>
          <p:cNvSpPr>
            <a:spLocks noGrp="1"/>
          </p:cNvSpPr>
          <p:nvPr>
            <p:ph type="subTitle" idx="1"/>
          </p:nvPr>
        </p:nvSpPr>
        <p:spPr/>
        <p:txBody>
          <a:bodyPr/>
          <a:lstStyle/>
          <a:p>
            <a:r>
              <a:rPr lang="en-US" dirty="0"/>
              <a:t>CADRE</a:t>
            </a:r>
          </a:p>
          <a:p>
            <a:endParaRPr lang="en-US" dirty="0"/>
          </a:p>
          <a:p>
            <a:endParaRPr lang="en-US" dirty="0"/>
          </a:p>
          <a:p>
            <a:r>
              <a:rPr lang="en-US" dirty="0"/>
              <a:t>Presenter: Art Cernosia</a:t>
            </a:r>
          </a:p>
        </p:txBody>
      </p:sp>
      <p:sp>
        <p:nvSpPr>
          <p:cNvPr id="4" name="Slide Number Placeholder 3">
            <a:extLst>
              <a:ext uri="{FF2B5EF4-FFF2-40B4-BE49-F238E27FC236}">
                <a16:creationId xmlns:a16="http://schemas.microsoft.com/office/drawing/2014/main" id="{266EECA9-4452-75A8-DFA5-26EA66DCF430}"/>
              </a:ext>
            </a:extLst>
          </p:cNvPr>
          <p:cNvSpPr>
            <a:spLocks noGrp="1"/>
          </p:cNvSpPr>
          <p:nvPr>
            <p:ph type="sldNum" sz="quarter" idx="12"/>
          </p:nvPr>
        </p:nvSpPr>
        <p:spPr/>
        <p:txBody>
          <a:bodyPr/>
          <a:lstStyle/>
          <a:p>
            <a:fld id="{55ADE183-8E68-2F4D-8BDF-6BCCFF36C9AF}" type="slidenum">
              <a:rPr lang="en-US" smtClean="0"/>
              <a:pPr/>
              <a:t>6</a:t>
            </a:fld>
            <a:endParaRPr lang="en-US" dirty="0"/>
          </a:p>
        </p:txBody>
      </p:sp>
    </p:spTree>
    <p:extLst>
      <p:ext uri="{BB962C8B-B14F-4D97-AF65-F5344CB8AC3E}">
        <p14:creationId xmlns:p14="http://schemas.microsoft.com/office/powerpoint/2010/main" val="742332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2BC03-E462-5172-7A76-D98DD861004E}"/>
              </a:ext>
            </a:extLst>
          </p:cNvPr>
          <p:cNvSpPr>
            <a:spLocks noGrp="1"/>
          </p:cNvSpPr>
          <p:nvPr>
            <p:ph type="title"/>
          </p:nvPr>
        </p:nvSpPr>
        <p:spPr>
          <a:xfrm>
            <a:off x="289560" y="244158"/>
            <a:ext cx="8549640" cy="1339850"/>
          </a:xfrm>
        </p:spPr>
        <p:txBody>
          <a:bodyPr>
            <a:normAutofit fontScale="90000"/>
          </a:bodyPr>
          <a:lstStyle/>
          <a:p>
            <a:r>
              <a:rPr lang="en-US" dirty="0">
                <a:solidFill>
                  <a:schemeClr val="tx1"/>
                </a:solidFill>
              </a:rPr>
              <a:t>Right to Litigate for Damages</a:t>
            </a:r>
            <a:br>
              <a:rPr lang="en-US" dirty="0">
                <a:solidFill>
                  <a:schemeClr val="tx1"/>
                </a:solidFill>
              </a:rPr>
            </a:br>
            <a:r>
              <a:rPr lang="en-US" u="sng" dirty="0">
                <a:solidFill>
                  <a:schemeClr val="tx1"/>
                </a:solidFill>
              </a:rPr>
              <a:t>Perez v. Sturgis </a:t>
            </a:r>
            <a:r>
              <a:rPr lang="en-US" dirty="0">
                <a:solidFill>
                  <a:schemeClr val="tx1"/>
                </a:solidFill>
              </a:rPr>
              <a:t>(U.S. Supreme Ct.)</a:t>
            </a:r>
          </a:p>
        </p:txBody>
      </p:sp>
      <p:sp>
        <p:nvSpPr>
          <p:cNvPr id="3" name="Content Placeholder 2">
            <a:extLst>
              <a:ext uri="{FF2B5EF4-FFF2-40B4-BE49-F238E27FC236}">
                <a16:creationId xmlns:a16="http://schemas.microsoft.com/office/drawing/2014/main" id="{FD7FCBDB-B900-CDCE-7135-19BF92630997}"/>
              </a:ext>
            </a:extLst>
          </p:cNvPr>
          <p:cNvSpPr>
            <a:spLocks noGrp="1"/>
          </p:cNvSpPr>
          <p:nvPr>
            <p:ph idx="1"/>
          </p:nvPr>
        </p:nvSpPr>
        <p:spPr>
          <a:xfrm>
            <a:off x="289560" y="1784350"/>
            <a:ext cx="8549640" cy="4829492"/>
          </a:xfrm>
        </p:spPr>
        <p:txBody>
          <a:bodyPr>
            <a:normAutofit/>
          </a:bodyPr>
          <a:lstStyle/>
          <a:p>
            <a:r>
              <a:rPr lang="en-US" dirty="0">
                <a:solidFill>
                  <a:schemeClr val="tx1"/>
                </a:solidFill>
                <a:effectLst/>
                <a:latin typeface="Times New Roman" panose="02020603050405020304" pitchFamily="18" charset="0"/>
                <a:ea typeface="Times New Roman" panose="02020603050405020304" pitchFamily="18" charset="0"/>
              </a:rPr>
              <a:t>Exhaustion of the IDEA due process hearing procedures is not required when seeking only compensatory damages under the ADA.</a:t>
            </a:r>
          </a:p>
          <a:p>
            <a:pPr marL="0" indent="0">
              <a:buNone/>
            </a:pPr>
            <a:endParaRPr lang="en-US" dirty="0">
              <a:solidFill>
                <a:schemeClr val="tx1"/>
              </a:solidFill>
              <a:effectLst/>
              <a:latin typeface="Times New Roman" panose="02020603050405020304" pitchFamily="18" charset="0"/>
              <a:ea typeface="Times New Roman" panose="02020603050405020304" pitchFamily="18" charset="0"/>
            </a:endParaRPr>
          </a:p>
          <a:p>
            <a:r>
              <a:rPr lang="en-US" dirty="0">
                <a:solidFill>
                  <a:schemeClr val="tx1"/>
                </a:solidFill>
                <a:effectLst/>
                <a:latin typeface="Times New Roman" panose="02020603050405020304" pitchFamily="18" charset="0"/>
                <a:ea typeface="Times New Roman" panose="02020603050405020304" pitchFamily="18" charset="0"/>
              </a:rPr>
              <a:t>Monetary damage</a:t>
            </a:r>
            <a:r>
              <a:rPr lang="en-US" dirty="0">
                <a:solidFill>
                  <a:schemeClr val="tx1"/>
                </a:solidFill>
                <a:latin typeface="Times New Roman" panose="02020603050405020304" pitchFamily="18" charset="0"/>
                <a:ea typeface="Times New Roman" panose="02020603050405020304" pitchFamily="18" charset="0"/>
              </a:rPr>
              <a:t>s is not an</a:t>
            </a:r>
            <a:r>
              <a:rPr lang="en-US" dirty="0">
                <a:solidFill>
                  <a:schemeClr val="tx1"/>
                </a:solidFill>
                <a:effectLst/>
                <a:latin typeface="Times New Roman" panose="02020603050405020304" pitchFamily="18" charset="0"/>
                <a:ea typeface="Times New Roman" panose="02020603050405020304" pitchFamily="18" charset="0"/>
              </a:rPr>
              <a:t> available remedy under the IDEA.</a:t>
            </a:r>
            <a:r>
              <a:rPr lang="en-US" dirty="0">
                <a:effectLst/>
              </a:rPr>
              <a:t> </a:t>
            </a:r>
          </a:p>
          <a:p>
            <a:pPr marL="0" indent="0">
              <a:buNone/>
            </a:pPr>
            <a:endParaRPr lang="en-US" dirty="0">
              <a:effectLst/>
            </a:endParaRPr>
          </a:p>
          <a:p>
            <a:r>
              <a:rPr lang="en-US" dirty="0">
                <a:solidFill>
                  <a:schemeClr val="tx1"/>
                </a:solidFill>
                <a:effectLst/>
                <a:latin typeface="Times New Roman" panose="02020603050405020304" pitchFamily="18" charset="0"/>
                <a:ea typeface="Times New Roman" panose="02020603050405020304" pitchFamily="18" charset="0"/>
              </a:rPr>
              <a:t>Exhaustion only applies for a denial of FAPE when seeking relief that is available under the IDEA. </a:t>
            </a:r>
            <a:endParaRPr lang="en-US" dirty="0">
              <a:solidFill>
                <a:schemeClr val="tx1"/>
              </a:solidFill>
              <a:latin typeface="Times New Roman" panose="02020603050405020304" pitchFamily="18" charset="0"/>
              <a:ea typeface="Times New Roman" panose="02020603050405020304" pitchFamily="18" charset="0"/>
            </a:endParaRPr>
          </a:p>
          <a:p>
            <a:endParaRPr lang="en-US" dirty="0">
              <a:solidFill>
                <a:schemeClr val="tx1"/>
              </a:solidFill>
            </a:endParaRPr>
          </a:p>
        </p:txBody>
      </p:sp>
      <p:sp>
        <p:nvSpPr>
          <p:cNvPr id="5" name="Slide Number Placeholder 4">
            <a:extLst>
              <a:ext uri="{FF2B5EF4-FFF2-40B4-BE49-F238E27FC236}">
                <a16:creationId xmlns:a16="http://schemas.microsoft.com/office/drawing/2014/main" id="{D7FC8654-196F-4013-A98C-B418A8E38D9E}"/>
              </a:ext>
            </a:extLst>
          </p:cNvPr>
          <p:cNvSpPr>
            <a:spLocks noGrp="1"/>
          </p:cNvSpPr>
          <p:nvPr>
            <p:ph type="sldNum" sz="quarter" idx="12"/>
          </p:nvPr>
        </p:nvSpPr>
        <p:spPr/>
        <p:txBody>
          <a:bodyPr/>
          <a:lstStyle/>
          <a:p>
            <a:fld id="{55ADE183-8E68-2F4D-8BDF-6BCCFF36C9AF}" type="slidenum">
              <a:rPr lang="en-US" smtClean="0"/>
              <a:t>7</a:t>
            </a:fld>
            <a:endParaRPr lang="en-US" dirty="0"/>
          </a:p>
        </p:txBody>
      </p:sp>
    </p:spTree>
    <p:extLst>
      <p:ext uri="{BB962C8B-B14F-4D97-AF65-F5344CB8AC3E}">
        <p14:creationId xmlns:p14="http://schemas.microsoft.com/office/powerpoint/2010/main" val="846196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Lesson Learned #1">
            <a:extLst>
              <a:ext uri="{FF2B5EF4-FFF2-40B4-BE49-F238E27FC236}">
                <a16:creationId xmlns:a16="http://schemas.microsoft.com/office/drawing/2014/main" id="{86EC34AF-1712-C167-3690-5FBD79AEE280}"/>
              </a:ext>
            </a:extLst>
          </p:cNvPr>
          <p:cNvSpPr>
            <a:spLocks noGrp="1"/>
          </p:cNvSpPr>
          <p:nvPr>
            <p:ph type="title"/>
          </p:nvPr>
        </p:nvSpPr>
        <p:spPr/>
        <p:txBody>
          <a:bodyPr/>
          <a:lstStyle/>
          <a:p>
            <a:r>
              <a:rPr lang="en-US" dirty="0">
                <a:solidFill>
                  <a:schemeClr val="tx1"/>
                </a:solidFill>
              </a:rPr>
              <a:t>Lesson Learned</a:t>
            </a:r>
            <a:r>
              <a:rPr lang="en-US" sz="100" dirty="0">
                <a:solidFill>
                  <a:schemeClr val="bg1"/>
                </a:solidFill>
              </a:rPr>
              <a:t>#1</a:t>
            </a:r>
          </a:p>
        </p:txBody>
      </p:sp>
      <p:sp>
        <p:nvSpPr>
          <p:cNvPr id="3" name="Content Placeholder 2">
            <a:extLst>
              <a:ext uri="{FF2B5EF4-FFF2-40B4-BE49-F238E27FC236}">
                <a16:creationId xmlns:a16="http://schemas.microsoft.com/office/drawing/2014/main" id="{6DE7F7A3-49A1-6123-BFCF-E7186E0B8B32}"/>
              </a:ext>
            </a:extLst>
          </p:cNvPr>
          <p:cNvSpPr>
            <a:spLocks noGrp="1"/>
          </p:cNvSpPr>
          <p:nvPr>
            <p:ph idx="1"/>
          </p:nvPr>
        </p:nvSpPr>
        <p:spPr>
          <a:xfrm>
            <a:off x="243840" y="1767840"/>
            <a:ext cx="8610600" cy="4846002"/>
          </a:xfrm>
        </p:spPr>
        <p:txBody>
          <a:bodyPr/>
          <a:lstStyle/>
          <a:p>
            <a:r>
              <a:rPr lang="en-US" dirty="0">
                <a:solidFill>
                  <a:schemeClr val="tx1"/>
                </a:solidFill>
              </a:rPr>
              <a:t>Collaborative relationships between families and schools takes on even greater importance.</a:t>
            </a:r>
          </a:p>
          <a:p>
            <a:r>
              <a:rPr lang="en-US" dirty="0">
                <a:solidFill>
                  <a:schemeClr val="tx1"/>
                </a:solidFill>
              </a:rPr>
              <a:t>Dispute resolution options such as IEP Meeting Facilitation and/or Mediation are essential when disputes cannot be resolved. </a:t>
            </a:r>
          </a:p>
          <a:p>
            <a:r>
              <a:rPr lang="en-US" dirty="0">
                <a:solidFill>
                  <a:schemeClr val="tx1"/>
                </a:solidFill>
                <a:latin typeface="Times New Roman" panose="02020603050405020304" pitchFamily="18" charset="0"/>
              </a:rPr>
              <a:t>The plaintiff still will have the burden of proof under the ADA in order to obtain monetary damages that the school district engaged in intentional discrimination or deliberate indifference.</a:t>
            </a:r>
            <a:endParaRPr lang="en-US" dirty="0">
              <a:solidFill>
                <a:schemeClr val="tx1"/>
              </a:solidFill>
            </a:endParaRPr>
          </a:p>
          <a:p>
            <a:endParaRPr lang="en-US" dirty="0">
              <a:solidFill>
                <a:schemeClr val="tx1"/>
              </a:solidFill>
            </a:endParaRPr>
          </a:p>
          <a:p>
            <a:pPr marL="0" indent="0">
              <a:buNone/>
            </a:pPr>
            <a:endParaRPr lang="en-US" dirty="0">
              <a:solidFill>
                <a:schemeClr val="tx1"/>
              </a:solidFill>
            </a:endParaRPr>
          </a:p>
          <a:p>
            <a:endParaRPr lang="en-US" dirty="0"/>
          </a:p>
        </p:txBody>
      </p:sp>
      <p:sp>
        <p:nvSpPr>
          <p:cNvPr id="5" name="Slide Number Placeholder 4">
            <a:extLst>
              <a:ext uri="{FF2B5EF4-FFF2-40B4-BE49-F238E27FC236}">
                <a16:creationId xmlns:a16="http://schemas.microsoft.com/office/drawing/2014/main" id="{47995199-F8AA-435E-9F50-829FC4748B37}"/>
              </a:ext>
            </a:extLst>
          </p:cNvPr>
          <p:cNvSpPr>
            <a:spLocks noGrp="1"/>
          </p:cNvSpPr>
          <p:nvPr>
            <p:ph type="sldNum" sz="quarter" idx="12"/>
          </p:nvPr>
        </p:nvSpPr>
        <p:spPr/>
        <p:txBody>
          <a:bodyPr/>
          <a:lstStyle/>
          <a:p>
            <a:fld id="{55ADE183-8E68-2F4D-8BDF-6BCCFF36C9AF}" type="slidenum">
              <a:rPr lang="en-US" smtClean="0"/>
              <a:t>8</a:t>
            </a:fld>
            <a:endParaRPr lang="en-US" dirty="0"/>
          </a:p>
        </p:txBody>
      </p:sp>
    </p:spTree>
    <p:extLst>
      <p:ext uri="{BB962C8B-B14F-4D97-AF65-F5344CB8AC3E}">
        <p14:creationId xmlns:p14="http://schemas.microsoft.com/office/powerpoint/2010/main" val="3594262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54CCA-7C5F-E0DB-746E-F1EBC201BB5E}"/>
              </a:ext>
            </a:extLst>
          </p:cNvPr>
          <p:cNvSpPr>
            <a:spLocks noGrp="1"/>
          </p:cNvSpPr>
          <p:nvPr>
            <p:ph type="title"/>
          </p:nvPr>
        </p:nvSpPr>
        <p:spPr>
          <a:xfrm>
            <a:off x="266700" y="244158"/>
            <a:ext cx="8572500" cy="1339850"/>
          </a:xfrm>
        </p:spPr>
        <p:txBody>
          <a:bodyPr>
            <a:noAutofit/>
          </a:bodyPr>
          <a:lstStyle/>
          <a:p>
            <a:r>
              <a:rPr lang="en-US" sz="4300" dirty="0">
                <a:solidFill>
                  <a:schemeClr val="tx1"/>
                </a:solidFill>
              </a:rPr>
              <a:t>Child Find</a:t>
            </a:r>
            <a:br>
              <a:rPr lang="en-US" sz="4300" dirty="0">
                <a:solidFill>
                  <a:schemeClr val="tx1"/>
                </a:solidFill>
              </a:rPr>
            </a:br>
            <a:r>
              <a:rPr lang="en-US" sz="4300" u="sng" dirty="0">
                <a:solidFill>
                  <a:srgbClr val="000000"/>
                </a:solidFill>
                <a:effectLst/>
                <a:latin typeface="Times New Roman" panose="02020603050405020304" pitchFamily="18" charset="0"/>
                <a:ea typeface="Times New Roman" panose="02020603050405020304" pitchFamily="18" charset="0"/>
              </a:rPr>
              <a:t>Ja.B. v. Wilson County</a:t>
            </a:r>
            <a:r>
              <a:rPr lang="en-US" sz="4300" dirty="0">
                <a:solidFill>
                  <a:srgbClr val="000000"/>
                </a:solidFill>
                <a:effectLst/>
                <a:latin typeface="Times New Roman" panose="02020603050405020304" pitchFamily="18" charset="0"/>
                <a:ea typeface="Times New Roman" panose="02020603050405020304" pitchFamily="18" charset="0"/>
              </a:rPr>
              <a:t>(6</a:t>
            </a:r>
            <a:r>
              <a:rPr lang="en-US" sz="4300" baseline="30000" dirty="0">
                <a:solidFill>
                  <a:srgbClr val="000000"/>
                </a:solidFill>
                <a:effectLst/>
                <a:latin typeface="Times New Roman" panose="02020603050405020304" pitchFamily="18" charset="0"/>
                <a:ea typeface="Times New Roman" panose="02020603050405020304" pitchFamily="18" charset="0"/>
              </a:rPr>
              <a:t>th</a:t>
            </a:r>
            <a:r>
              <a:rPr lang="en-US" sz="4300" dirty="0">
                <a:solidFill>
                  <a:srgbClr val="000000"/>
                </a:solidFill>
                <a:effectLst/>
                <a:latin typeface="Times New Roman" panose="02020603050405020304" pitchFamily="18" charset="0"/>
                <a:ea typeface="Times New Roman" panose="02020603050405020304" pitchFamily="18" charset="0"/>
              </a:rPr>
              <a:t> Circuit)</a:t>
            </a:r>
            <a:endParaRPr lang="en-US" sz="4300" dirty="0">
              <a:solidFill>
                <a:schemeClr val="tx1"/>
              </a:solidFill>
            </a:endParaRPr>
          </a:p>
        </p:txBody>
      </p:sp>
      <p:sp>
        <p:nvSpPr>
          <p:cNvPr id="3" name="Content Placeholder 2">
            <a:extLst>
              <a:ext uri="{FF2B5EF4-FFF2-40B4-BE49-F238E27FC236}">
                <a16:creationId xmlns:a16="http://schemas.microsoft.com/office/drawing/2014/main" id="{0DEECA68-4CE6-B57F-D881-8D18A43953BC}"/>
              </a:ext>
            </a:extLst>
          </p:cNvPr>
          <p:cNvSpPr>
            <a:spLocks noGrp="1"/>
          </p:cNvSpPr>
          <p:nvPr>
            <p:ph idx="1"/>
          </p:nvPr>
        </p:nvSpPr>
        <p:spPr>
          <a:xfrm>
            <a:off x="266700" y="1676400"/>
            <a:ext cx="8686800" cy="4724400"/>
          </a:xfrm>
        </p:spPr>
        <p:txBody>
          <a:bodyPr>
            <a:noAutofit/>
          </a:bodyPr>
          <a:lstStyle/>
          <a:p>
            <a:r>
              <a:rPr lang="en-US" dirty="0">
                <a:solidFill>
                  <a:schemeClr val="tx1"/>
                </a:solidFill>
                <a:effectLst/>
                <a:ea typeface="Times New Roman" panose="02020603050405020304" pitchFamily="18" charset="0"/>
              </a:rPr>
              <a:t>In order to support a child find violation it must be shown that a school overlooked clear signs of a disability or that there was no rational justification for deciding not to evaluate the student.</a:t>
            </a:r>
          </a:p>
          <a:p>
            <a:r>
              <a:rPr lang="en-US" dirty="0">
                <a:solidFill>
                  <a:schemeClr val="tx1"/>
                </a:solidFill>
                <a:effectLst/>
                <a:ea typeface="Times New Roman" panose="02020603050405020304" pitchFamily="18" charset="0"/>
              </a:rPr>
              <a:t>The school did not violate child find by first attempting other interventions since the school need not evaluate every struggling student.</a:t>
            </a:r>
            <a:endParaRPr lang="en-US" dirty="0">
              <a:solidFill>
                <a:schemeClr val="tx1"/>
              </a:solidFill>
              <a:ea typeface="Times New Roman" panose="02020603050405020304" pitchFamily="18" charset="0"/>
            </a:endParaRPr>
          </a:p>
          <a:p>
            <a:r>
              <a:rPr lang="en-US" dirty="0">
                <a:solidFill>
                  <a:schemeClr val="tx1"/>
                </a:solidFill>
                <a:effectLst/>
                <a:ea typeface="Times New Roman" panose="02020603050405020304" pitchFamily="18" charset="0"/>
              </a:rPr>
              <a:t>The school used a “tiered response to intervention approach”</a:t>
            </a:r>
          </a:p>
          <a:p>
            <a:pPr lvl="1">
              <a:buClr>
                <a:schemeClr val="tx1"/>
              </a:buClr>
            </a:pPr>
            <a:r>
              <a:rPr lang="en-US" dirty="0">
                <a:solidFill>
                  <a:schemeClr val="tx1"/>
                </a:solidFill>
                <a:ea typeface="Times New Roman" panose="02020603050405020304" pitchFamily="18" charset="0"/>
              </a:rPr>
              <a:t> p</a:t>
            </a:r>
            <a:r>
              <a:rPr lang="en-US" dirty="0">
                <a:solidFill>
                  <a:schemeClr val="tx1"/>
                </a:solidFill>
                <a:effectLst/>
                <a:ea typeface="Times New Roman" panose="02020603050405020304" pitchFamily="18" charset="0"/>
              </a:rPr>
              <a:t>rovided additional structure and tutoring resources,</a:t>
            </a:r>
          </a:p>
          <a:p>
            <a:pPr lvl="1">
              <a:buClr>
                <a:schemeClr val="tx1"/>
              </a:buClr>
            </a:pPr>
            <a:r>
              <a:rPr lang="en-US" dirty="0">
                <a:solidFill>
                  <a:schemeClr val="tx1"/>
                </a:solidFill>
                <a:effectLst/>
                <a:ea typeface="Times New Roman" panose="02020603050405020304" pitchFamily="18" charset="0"/>
              </a:rPr>
              <a:t> kept in communication with the parents and </a:t>
            </a:r>
          </a:p>
          <a:p>
            <a:pPr lvl="1">
              <a:buClr>
                <a:schemeClr val="tx1"/>
              </a:buClr>
            </a:pPr>
            <a:r>
              <a:rPr lang="en-US" dirty="0">
                <a:solidFill>
                  <a:schemeClr val="tx1"/>
                </a:solidFill>
                <a:effectLst/>
                <a:ea typeface="Times New Roman" panose="02020603050405020304" pitchFamily="18" charset="0"/>
              </a:rPr>
              <a:t>initiated the Section 504 process</a:t>
            </a:r>
            <a:endParaRPr lang="en-US" dirty="0">
              <a:solidFill>
                <a:schemeClr val="tx1"/>
              </a:solidFill>
            </a:endParaRPr>
          </a:p>
        </p:txBody>
      </p:sp>
      <p:sp>
        <p:nvSpPr>
          <p:cNvPr id="5" name="Slide Number Placeholder 4">
            <a:extLst>
              <a:ext uri="{FF2B5EF4-FFF2-40B4-BE49-F238E27FC236}">
                <a16:creationId xmlns:a16="http://schemas.microsoft.com/office/drawing/2014/main" id="{02A01825-4E62-4142-8443-4B90CBA16E3F}"/>
              </a:ext>
            </a:extLst>
          </p:cNvPr>
          <p:cNvSpPr>
            <a:spLocks noGrp="1"/>
          </p:cNvSpPr>
          <p:nvPr>
            <p:ph type="sldNum" sz="quarter" idx="12"/>
          </p:nvPr>
        </p:nvSpPr>
        <p:spPr/>
        <p:txBody>
          <a:bodyPr/>
          <a:lstStyle/>
          <a:p>
            <a:fld id="{55ADE183-8E68-2F4D-8BDF-6BCCFF36C9AF}" type="slidenum">
              <a:rPr lang="en-US" smtClean="0"/>
              <a:t>9</a:t>
            </a:fld>
            <a:endParaRPr lang="en-US" dirty="0"/>
          </a:p>
        </p:txBody>
      </p:sp>
    </p:spTree>
    <p:extLst>
      <p:ext uri="{BB962C8B-B14F-4D97-AF65-F5344CB8AC3E}">
        <p14:creationId xmlns:p14="http://schemas.microsoft.com/office/powerpoint/2010/main" val="372434895"/>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pita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0cbbd92-a969-402e-8621-447322a1118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0E45D93EE09FE48B755B103E8699EE0" ma:contentTypeVersion="16" ma:contentTypeDescription="Create a new document." ma:contentTypeScope="" ma:versionID="c301ea57d9cec4f14d8416a6dd251d11">
  <xsd:schema xmlns:xsd="http://www.w3.org/2001/XMLSchema" xmlns:xs="http://www.w3.org/2001/XMLSchema" xmlns:p="http://schemas.microsoft.com/office/2006/metadata/properties" xmlns:ns2="db903174-bb1c-4609-9d70-465268ead536" xmlns:ns3="d0cbbd92-a969-402e-8621-447322a11182" targetNamespace="http://schemas.microsoft.com/office/2006/metadata/properties" ma:root="true" ma:fieldsID="4f17cf8a0d836c3494766366d08c96ee" ns2:_="" ns3:_="">
    <xsd:import namespace="db903174-bb1c-4609-9d70-465268ead536"/>
    <xsd:import namespace="d0cbbd92-a969-402e-8621-447322a1118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903174-bb1c-4609-9d70-465268ead5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cbbd92-a969-402e-8621-447322a11182"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48b6dc5-7623-4a1d-a01d-748b8cf9f295}" ma:internalName="TaxCatchAll" ma:showField="CatchAllData" ma:web="d0cbbd92-a969-402e-8621-447322a111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DF190B-097B-4412-93EF-48386EB41D9D}">
  <ds:schemaRefs>
    <ds:schemaRef ds:uri="http://schemas.microsoft.com/office/2006/metadata/properties"/>
    <ds:schemaRef ds:uri="http://schemas.microsoft.com/office/infopath/2007/PartnerControls"/>
    <ds:schemaRef ds:uri="d0cbbd92-a969-402e-8621-447322a11182"/>
  </ds:schemaRefs>
</ds:datastoreItem>
</file>

<file path=customXml/itemProps2.xml><?xml version="1.0" encoding="utf-8"?>
<ds:datastoreItem xmlns:ds="http://schemas.openxmlformats.org/officeDocument/2006/customXml" ds:itemID="{F1F752EB-44EA-482B-8A1E-08EEEADC57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903174-bb1c-4609-9d70-465268ead536"/>
    <ds:schemaRef ds:uri="d0cbbd92-a969-402e-8621-447322a111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1FDC9D3-D6E1-4A6F-AF0C-96ADE31DD1C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21455</TotalTime>
  <Words>5609</Words>
  <Application>Microsoft Office PowerPoint</Application>
  <PresentationFormat>On-screen Show (4:3)</PresentationFormat>
  <Paragraphs>468</Paragraphs>
  <Slides>58</Slides>
  <Notes>33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58</vt:i4>
      </vt:variant>
    </vt:vector>
  </HeadingPairs>
  <TitlesOfParts>
    <vt:vector size="68" baseType="lpstr">
      <vt:lpstr>Arial</vt:lpstr>
      <vt:lpstr>Brush Script MT</vt:lpstr>
      <vt:lpstr>Calibri</vt:lpstr>
      <vt:lpstr>Calibri Light</vt:lpstr>
      <vt:lpstr>Calisto MT</vt:lpstr>
      <vt:lpstr>Candara</vt:lpstr>
      <vt:lpstr>Times New Roman</vt:lpstr>
      <vt:lpstr>Wingdings</vt:lpstr>
      <vt:lpstr>Capital</vt:lpstr>
      <vt:lpstr>Office Theme</vt:lpstr>
      <vt:lpstr>Special Education Law Year in Review:  Lessons Learned </vt:lpstr>
      <vt:lpstr>Accessibility</vt:lpstr>
      <vt:lpstr>Technical Notes</vt:lpstr>
      <vt:lpstr>Disclaimer</vt:lpstr>
      <vt:lpstr>About Art Cernosia</vt:lpstr>
      <vt:lpstr>Special Education Law Year in Review: Lessons Learned</vt:lpstr>
      <vt:lpstr>Right to Litigate for Damages Perez v. Sturgis (U.S. Supreme Ct.)</vt:lpstr>
      <vt:lpstr>Lesson Learned#1</vt:lpstr>
      <vt:lpstr>Child Find Ja.B. v. Wilson County(6th Circuit)</vt:lpstr>
      <vt:lpstr>Lesson Learned #2</vt:lpstr>
      <vt:lpstr>Child Find G.S. v. West Chester (3rd Circuit)</vt:lpstr>
      <vt:lpstr>Lesson Learned #3</vt:lpstr>
      <vt:lpstr>Child Find J.M. v. Summit City (3rd Circuit)  </vt:lpstr>
      <vt:lpstr>Lesson Learned #4</vt:lpstr>
      <vt:lpstr>Eligibility  Heather H. v. Northwest ISD(5th Cir.) </vt:lpstr>
      <vt:lpstr>Lesson Learned #5</vt:lpstr>
      <vt:lpstr>Eligibility Rocklin v. J.H. CA Dist. Ct.</vt:lpstr>
      <vt:lpstr>Lesson Learned #6</vt:lpstr>
      <vt:lpstr>Eligibility Miller v. Charlotte (4th Circuit)</vt:lpstr>
      <vt:lpstr>Lesson Learned #7</vt:lpstr>
      <vt:lpstr>FAPE Standard</vt:lpstr>
      <vt:lpstr>IEP Procedural Requirements Clarfeld v. State of Hawaii (9th Circuit)</vt:lpstr>
      <vt:lpstr>Lesson Learned #8</vt:lpstr>
      <vt:lpstr>Lesson Learned #9</vt:lpstr>
      <vt:lpstr>IEPs and Charter School Students N.F. v. Antioch (9th Circuit)</vt:lpstr>
      <vt:lpstr>FAPE Daniels v. Northshore (9th Circuit)</vt:lpstr>
      <vt:lpstr>Lesson Learned #10</vt:lpstr>
      <vt:lpstr>FAPE and Educational Benefit Endrew F. v. Douglas Cty.(Supreme Ct.) </vt:lpstr>
      <vt:lpstr>FAPE Crofts v. Issaquah (9th Circuit)</vt:lpstr>
      <vt:lpstr>Lesson Learned #1</vt:lpstr>
      <vt:lpstr>FAPE J.T. v. Denver  (CO Dist.Ct.)</vt:lpstr>
      <vt:lpstr>Lesson Learned #12</vt:lpstr>
      <vt:lpstr>Related Services/Staffing Elmira v. NY State Dept of Ed (NY Sup.Ct.)</vt:lpstr>
      <vt:lpstr>Lesson Learned #13</vt:lpstr>
      <vt:lpstr>Least Restrictive Environment D.R. v. Redondo Beach (9th Circuit)</vt:lpstr>
      <vt:lpstr>Lesson Learned #14</vt:lpstr>
      <vt:lpstr>Least Restrictive Environment H.W. v. Comal (5th Circuit)</vt:lpstr>
      <vt:lpstr>Lesson Learned #15</vt:lpstr>
      <vt:lpstr>Least Restrictive Environment Knox County v. M.Q. (6th Circuit)</vt:lpstr>
      <vt:lpstr>Lesson Learned #16</vt:lpstr>
      <vt:lpstr>Discipline U.S. DOE Guidance</vt:lpstr>
      <vt:lpstr>Lesson Learned #17</vt:lpstr>
      <vt:lpstr>Behavior/FBAs B.S. v. Waxahachie (5th Circuit)</vt:lpstr>
      <vt:lpstr>Lesson Learned #18</vt:lpstr>
      <vt:lpstr>BIPs E.W. v Hawaii (HI Dist.Ct.)</vt:lpstr>
      <vt:lpstr>Lesson Learned #19</vt:lpstr>
      <vt:lpstr>Bullying W.S. v. Edmonds (WA Dist.Ct.)</vt:lpstr>
      <vt:lpstr>Lesson Learned#20</vt:lpstr>
      <vt:lpstr>Manifestation Meetings K.C. v. Reg.Sch.Dist.Unit 73 (ME Dist.Ct.) </vt:lpstr>
      <vt:lpstr>Lesson Learned #20</vt:lpstr>
      <vt:lpstr>Part C Early Intervention Services Letter to Nix (OSEP)</vt:lpstr>
      <vt:lpstr>Lesson Learned #21</vt:lpstr>
      <vt:lpstr>Private Providers in Public School O.A. v. Orcutt (Aff’d. 9th Circuit) </vt:lpstr>
      <vt:lpstr>Lesson Learned #22</vt:lpstr>
      <vt:lpstr>Final Lessons Learned  #323 </vt:lpstr>
      <vt:lpstr>Need More Information?</vt:lpstr>
      <vt:lpstr>Save the Date</vt:lpstr>
      <vt:lpstr>Thank you for joining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 Cernosia</dc:creator>
  <cp:lastModifiedBy>Melanie Reese</cp:lastModifiedBy>
  <cp:revision>406</cp:revision>
  <cp:lastPrinted>2022-08-26T13:25:14Z</cp:lastPrinted>
  <dcterms:created xsi:type="dcterms:W3CDTF">2021-08-09T20:15:31Z</dcterms:created>
  <dcterms:modified xsi:type="dcterms:W3CDTF">2023-05-04T16:46:44Z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0x01010090E45D93EE09FE48B755B103E8699EE0</vt:lpwstr>
  </property>
</Properties>
</file>