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308" r:id="rId3"/>
    <p:sldId id="276" r:id="rId4"/>
    <p:sldId id="277" r:id="rId5"/>
    <p:sldId id="257" r:id="rId6"/>
    <p:sldId id="307" r:id="rId7"/>
    <p:sldId id="289" r:id="rId8"/>
    <p:sldId id="294" r:id="rId9"/>
    <p:sldId id="303" r:id="rId10"/>
    <p:sldId id="302" r:id="rId11"/>
    <p:sldId id="291" r:id="rId12"/>
    <p:sldId id="292" r:id="rId13"/>
    <p:sldId id="304" r:id="rId14"/>
    <p:sldId id="315" r:id="rId15"/>
    <p:sldId id="290" r:id="rId16"/>
    <p:sldId id="296" r:id="rId17"/>
    <p:sldId id="297" r:id="rId18"/>
    <p:sldId id="310" r:id="rId19"/>
    <p:sldId id="309" r:id="rId20"/>
    <p:sldId id="313" r:id="rId21"/>
    <p:sldId id="311" r:id="rId22"/>
    <p:sldId id="293" r:id="rId23"/>
    <p:sldId id="306" r:id="rId24"/>
    <p:sldId id="295" r:id="rId25"/>
    <p:sldId id="312" r:id="rId26"/>
    <p:sldId id="298" r:id="rId27"/>
    <p:sldId id="301" r:id="rId28"/>
    <p:sldId id="299" r:id="rId29"/>
    <p:sldId id="30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Rauscher" initials="KR" lastIdx="26" clrIdx="0"/>
  <p:cmAuthor id="1" name="Melanie Reese" initials="MR"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5E47"/>
    <a:srgbClr val="333333"/>
    <a:srgbClr val="2A1D59"/>
    <a:srgbClr val="380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92" autoAdjust="0"/>
  </p:normalViewPr>
  <p:slideViewPr>
    <p:cSldViewPr>
      <p:cViewPr varScale="1">
        <p:scale>
          <a:sx n="85" d="100"/>
          <a:sy n="85" d="100"/>
        </p:scale>
        <p:origin x="-90" y="-192"/>
      </p:cViewPr>
      <p:guideLst>
        <p:guide orient="horz" pos="2160"/>
        <p:guide pos="2880"/>
      </p:guideLst>
    </p:cSldViewPr>
  </p:slideViewPr>
  <p:outlineViewPr>
    <p:cViewPr>
      <p:scale>
        <a:sx n="33" d="100"/>
        <a:sy n="33" d="100"/>
      </p:scale>
      <p:origin x="0" y="-15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67300-26CC-477D-B1D6-AB863B821B5D}" type="datetimeFigureOut">
              <a:rPr lang="en-US" smtClean="0"/>
              <a:t>10/17/2021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E0CFC-C851-4200-AE85-ED2D8D014F1B}" type="slidenum">
              <a:rPr lang="en-US" smtClean="0"/>
              <a:t>‹#›</a:t>
            </a:fld>
            <a:endParaRPr lang="en-US"/>
          </a:p>
        </p:txBody>
      </p:sp>
    </p:spTree>
    <p:extLst>
      <p:ext uri="{BB962C8B-B14F-4D97-AF65-F5344CB8AC3E}">
        <p14:creationId xmlns:p14="http://schemas.microsoft.com/office/powerpoint/2010/main" val="16461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pecialedconnection.com/LrpSecStoryTool/servlet/GetReg?cite=34+CFR+300.15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resource is designed for State education agencies as an introduction to State administrative complaints under the Individuals with Disabilities Education Act (IDEA). This slide series identifies key elements of State complaints under the IDEA and highlights federal guidance for implementing a compliant State complaint system.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a:t>
            </a:fld>
            <a:endParaRPr lang="en-US"/>
          </a:p>
        </p:txBody>
      </p:sp>
    </p:spTree>
    <p:extLst>
      <p:ext uri="{BB962C8B-B14F-4D97-AF65-F5344CB8AC3E}">
        <p14:creationId xmlns:p14="http://schemas.microsoft.com/office/powerpoint/2010/main" val="22321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Under 34 CFR §300.153(d), the complainant must provide a copy of the complaint to the LEA or public agency serving the child at the same time the complaint is filed with the SEA. The regulations do not specifically address a situation where the complainant only provides the complaint to the SEA and does not forward it to the LEA or public agency serving the child. An SEA should include the actions that will be taken under these circumstances in its complaint procedures established under §300.151(a) and provide proper notice of its procedures. An SEA’s complaint procedures should address how the complainant’s failure to provide the required copy to the LEA or public agency serving the child will affect the initiation of the complaint resolution and/or the time limit for completing the complaint resolution. For example, an SEA could adopt procedures that include advising the complainant in writing that the complaint resolution will not proceed and the 60-day time limit will not begin until the complainant provides the LEA or public agency serving the child with a copy of the complaint as required by the regulations [71 FR 46606 (August 14, 2006)]. </a:t>
            </a:r>
          </a:p>
          <a:p>
            <a:pPr lvl="0"/>
            <a:endParaRPr lang="en-US" b="0" dirty="0"/>
          </a:p>
          <a:p>
            <a:pPr lvl="0"/>
            <a:r>
              <a:rPr lang="en-US" b="0" dirty="0"/>
              <a:t>As an additional protection for parents, consistent with 34 CFR §300.199, OSEP encourages States to adopt procedures that ensure that the SEA provides a copy of the complaint to the LEA or public agency serving the child if the complainant does not do so. </a:t>
            </a:r>
          </a:p>
          <a:p>
            <a:pPr lvl="0"/>
            <a:endParaRPr lang="en-US" sz="16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B-17</a:t>
            </a:r>
          </a:p>
          <a:p>
            <a:pPr lvl="0"/>
            <a:endParaRPr lang="en-US" sz="16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10</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due process hearings, State complaints are investigative in nature, rather than adversarial, and do not include the same procedural rights accorded to parties in an impartial due process hearing. Therefore, the Department believes that it is not consistent with the IDEA regulation for an SEA to treat a State complaint like a due process complaint and assign the burden of proof to either party. Under 34 CFR §300.152, once a State complaint is properly filed, it is solely the SEA’s duty to investigate the complaint, gather evidence, and make a determination as to whether a public agency violated the IDEA. It is not the burden of the complainant – or any other party – to produce sufficient evidence to persuade the SEA to make a determination one way or another. Rather, the SEA must independently review and weigh the evidence, generally by reviewing student and school records, data and other relevant information, and come to a determination supported by relevant facts. It would not be inconsistent with the IDEA, however, for a State to use a “preponderance of the evidence” standard in making independent determinations as to whether a public agency violated a requirement of Part B of the IDEA, pursuant to §300.152(a)(4), as this is the generally recognized standard for civil matters. </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a:t>
            </a:r>
            <a:r>
              <a:rPr lang="en-US" sz="1200" i="1" dirty="0"/>
              <a:t>Letter to Reilly  </a:t>
            </a:r>
            <a:r>
              <a:rPr lang="en-US" sz="1200" dirty="0"/>
              <a:t>(OSEP 2014).</a:t>
            </a: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11</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SEA's complaint procedures must provide an opportunity for a parent who has filed a complaint and the public agency to voluntarily engage in mediation </a:t>
            </a:r>
            <a:r>
              <a:rPr lang="en-US" dirty="0"/>
              <a:t>consistent with §300.506 [34 CFR §300.152(a)(3)(ii)]. </a:t>
            </a:r>
            <a:r>
              <a:rPr lang="en-US" sz="1200" kern="1200" dirty="0">
                <a:solidFill>
                  <a:schemeClr val="tx1"/>
                </a:solidFill>
                <a:effectLst/>
                <a:latin typeface="+mn-lt"/>
                <a:ea typeface="+mn-ea"/>
                <a:cs typeface="+mn-cs"/>
              </a:rPr>
              <a:t>Mediation may impact the 60-day timeline for written State complaints. </a:t>
            </a:r>
            <a:r>
              <a:rPr lang="en-US" dirty="0">
                <a:effectLst/>
              </a:rPr>
              <a:t> </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not required in IDEA, there is nothing that would prohibit States from having procedures which offer voluntary mediation or alternative dispute resolution to parties other than parents [34 CFR 300.152(b)(1)(ii)].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12</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State complaint alleging systemic noncompliance could be one that alleges that a public agency has a policy, procedure, or practice applicable to a group of children that is inconsistent with Part B or the Part B regulations.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13</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complaint names certain children and alleges that the same violations apply to a class, category, or similarly situated children, the SEA must review all relevant information to resolve the complaint, but would not need to examine additional children if no violations are identified in the policies, procedures, or practices for the named children. However, if the SEA identifies violations for any of the named children, the SEA’s complaint resolution must include measures to ensure correction of the violations for all children affected by the alleged systemic noncompliance described in the complaint. Additionally, the SEA would need to examine the policies, procedures, and practices that may be causing the violations and the SEA’s written decision on the complaint must contain procedures for effective implementation of that decision, including corrective actions to achieve compliance [34 CFR §§300.152(b)(2)(iii), 300.149(a)(2)(ii), and 300.600(e)].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B-9</a:t>
            </a:r>
          </a:p>
          <a:p>
            <a:endParaRPr lang="en-US" dirty="0"/>
          </a:p>
        </p:txBody>
      </p:sp>
      <p:sp>
        <p:nvSpPr>
          <p:cNvPr id="4" name="Slide Number Placeholder 3"/>
          <p:cNvSpPr>
            <a:spLocks noGrp="1"/>
          </p:cNvSpPr>
          <p:nvPr>
            <p:ph type="sldNum" sz="quarter" idx="5"/>
          </p:nvPr>
        </p:nvSpPr>
        <p:spPr/>
        <p:txBody>
          <a:bodyPr/>
          <a:lstStyle/>
          <a:p>
            <a:fld id="{3ABE0CFC-C851-4200-AE85-ED2D8D014F1B}" type="slidenum">
              <a:rPr lang="en-US" smtClean="0"/>
              <a:t>14</a:t>
            </a:fld>
            <a:endParaRPr lang="en-US"/>
          </a:p>
        </p:txBody>
      </p:sp>
    </p:spTree>
    <p:extLst>
      <p:ext uri="{BB962C8B-B14F-4D97-AF65-F5344CB8AC3E}">
        <p14:creationId xmlns:p14="http://schemas.microsoft.com/office/powerpoint/2010/main" val="4045670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SEA must resolve a complaint alleging that it has violated a requirement of Part B or the Part B regulations just as it must resolve any other signed written complaint that meets the requirements in 34 CFR §300.153. Under 34 CFR §300.33, the term “public agency” includes the SEA. Therefore, an SEA must resolve a complaint alleging that the SEA (a public agency) has violated a requirement of Part B or the Part B regulations. In resolving a complaint filed against the SEA, an SEA may either appoint its own personnel or may make arrangements with an outside party to resolve the complaint. Regardless of whether the SEA chooses to resolve the complaint on its own or chooses to use an outside party, the SEA must ensure that all of the procedures in §§300.151-300.153 are followed. </a:t>
            </a:r>
          </a:p>
          <a:p>
            <a:endParaRPr lang="en-US" dirty="0"/>
          </a:p>
          <a:p>
            <a:r>
              <a:rPr lang="en-US" dirty="0"/>
              <a:t>Specifically, an independent on-site investigation must be conducted, if necessary, consistent with §300.152(a)(1) and the SEA must take appropriate steps to ensure this occurs. Additionally, the SEA must ensure that all relevant information is reviewed and that an independent determination is made as to whether the public agency (in this case the SEA) has violated a requirement of Part B or the Part B regulations with respect to the complaint [34 CFR §300.152(a)(4)]. The SEA also must ensure that it or an outside party, whichever resolves the complaint, considers all available remedies in the case of a denial of appropriate services consistent with §300.151(b). Regardless of whether the complaint is resolved by the SEA or by an outside party that the SEA designates to resolve the complaint, the SEA must comply with all corrective actions, including remedies, set out in the final decision [71 FR 46602 (August 14, 2006)].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B-12</a:t>
            </a: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15</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 issue in a State complaint can also be the subject of a due process complaint requesting a due process hearing, as long as the issue relates to a matter regarding the identification, evaluation, or educational placement of a child with a disability, or the provision of FAPE to the child, as described in §300.507(a)(1) or to a disciplinary matter as described in §§300.530-300.532.  If a due process complaint is filed on an issue that is also the subject of a pending State complaint, the State must set aside any part of the State complaint that is being addressed in the due process hearing until the hearing officer issues a final decision.  However, any issue in the State complaint that is not part of the due process action must be resolved using the 60-day time limit and procedures described in §300.152(a) and (b) [34 CFR §300.152(c)(1)].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B-26</a:t>
            </a:r>
          </a:p>
          <a:p>
            <a:pPr lvl="0"/>
            <a:endParaRPr lang="en-US" sz="16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600" kern="1200" dirty="0">
              <a:solidFill>
                <a:schemeClr val="tx1"/>
              </a:solidFill>
              <a:effectLst/>
              <a:latin typeface="+mn-lt"/>
              <a:ea typeface="+mn-ea"/>
              <a:cs typeface="+mn-cs"/>
            </a:endParaRPr>
          </a:p>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16</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If an issue raised in a State complaint has previously been decided in a due process hearing involving the same parties:</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due process hearing decision is binding on that issue; and</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SEA must inform the complainant to that effect</a:t>
            </a:r>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[34 CFR §300.152(c)(2)].</a:t>
            </a:r>
          </a:p>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17</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Also, </a:t>
            </a:r>
            <a:r>
              <a:rPr lang="en-US" dirty="0"/>
              <a:t>if a State complaint alleges that a public agency has failed to implement a due process hearing decision, the complaint must be resolved by the SEA [34 CFR §300.152(c)(3)].</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if no State complaint is filed, the SEA must ensure that due process decisions are implemented. </a:t>
            </a:r>
            <a:r>
              <a:rPr lang="en-US" dirty="0">
                <a:effectLst/>
              </a:rPr>
              <a:t> </a:t>
            </a:r>
            <a:r>
              <a:rPr lang="en-US" sz="1200" kern="1200" dirty="0">
                <a:solidFill>
                  <a:schemeClr val="tx1"/>
                </a:solidFill>
                <a:effectLst/>
                <a:latin typeface="+mn-lt"/>
                <a:ea typeface="+mn-ea"/>
                <a:cs typeface="+mn-cs"/>
              </a:rPr>
              <a:t> </a:t>
            </a:r>
            <a:endParaRPr lang="en-US" dirty="0"/>
          </a:p>
          <a:p>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18</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 is in the best position, and should have the flexibility, to determine what information is necessary to resolve a complaint, based on the facts and circumstances of the individual case. It is at SEA’s discretion whether an on-site investigation is necessary </a:t>
            </a:r>
            <a:r>
              <a:rPr lang="en-US" sz="1200" kern="1200" dirty="0">
                <a:solidFill>
                  <a:schemeClr val="tx1"/>
                </a:solidFill>
                <a:effectLst/>
                <a:latin typeface="+mn-lt"/>
                <a:ea typeface="+mn-ea"/>
                <a:cs typeface="+mn-cs"/>
              </a:rPr>
              <a:t>[34 CFR §300.152(a)(1)].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lvl="0"/>
            <a:r>
              <a:rPr lang="en-US" dirty="0"/>
              <a:t>If an SEA elects to use guidance from other sources in its resolution of Part B State complaints, an SEA should ensure that such guidance is consistent with the IDEA and its implementing regulations, and applicable written policy guidance from OSEP interpreting these IDEA requirements.</a:t>
            </a:r>
            <a:r>
              <a:rPr lang="en-US" sz="1200" strike="noStrike" kern="1200" baseline="0" dirty="0">
                <a:solidFill>
                  <a:schemeClr val="tx1"/>
                </a:solidFill>
                <a:effectLst/>
                <a:latin typeface="+mn-lt"/>
                <a:ea typeface="+mn-ea"/>
                <a:cs typeface="+mn-cs"/>
              </a:rPr>
              <a:t> (See </a:t>
            </a:r>
            <a:r>
              <a:rPr lang="en-US" sz="1200" i="1" strike="noStrike" kern="1200" baseline="0" dirty="0">
                <a:solidFill>
                  <a:schemeClr val="tx1"/>
                </a:solidFill>
                <a:effectLst/>
                <a:latin typeface="+mn-lt"/>
                <a:ea typeface="+mn-ea"/>
                <a:cs typeface="+mn-cs"/>
              </a:rPr>
              <a:t>Letter to Lipsitt, </a:t>
            </a:r>
            <a:r>
              <a:rPr lang="en-US" sz="1200" i="0" strike="noStrike" kern="1200" baseline="0" dirty="0">
                <a:solidFill>
                  <a:schemeClr val="tx1"/>
                </a:solidFill>
                <a:effectLst/>
                <a:latin typeface="+mn-lt"/>
                <a:ea typeface="+mn-ea"/>
                <a:cs typeface="+mn-cs"/>
              </a:rPr>
              <a:t>2015). </a:t>
            </a:r>
            <a:endParaRPr lang="en-US" sz="1600" i="0" strike="sngStrike" kern="1200" baseline="0" dirty="0">
              <a:solidFill>
                <a:schemeClr val="tx1"/>
              </a:solidFill>
              <a:effectLst/>
              <a:latin typeface="+mn-lt"/>
              <a:ea typeface="+mn-ea"/>
              <a:cs typeface="+mn-cs"/>
            </a:endParaRPr>
          </a:p>
          <a:p>
            <a:pPr lvl="0"/>
            <a:endParaRPr lang="en-US" dirty="0"/>
          </a:p>
          <a:p>
            <a:pPr lvl="0"/>
            <a:endParaRPr lang="en-US" sz="1200" strike="noStrike"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SEA must ensure that all relevant information is reviewed and that an independent determination is made as to whether the public agency has violated a requirement of the IDEA with respect to the complaint [34</a:t>
            </a:r>
            <a:r>
              <a:rPr lang="en-US" sz="1200" kern="1200" baseline="0" dirty="0">
                <a:solidFill>
                  <a:schemeClr val="tx1"/>
                </a:solidFill>
                <a:effectLst/>
                <a:latin typeface="+mn-lt"/>
                <a:ea typeface="+mn-ea"/>
                <a:cs typeface="+mn-cs"/>
              </a:rPr>
              <a:t> CFR </a:t>
            </a:r>
            <a:r>
              <a:rPr lang="en-US" dirty="0"/>
              <a:t>§300.152</a:t>
            </a:r>
            <a:r>
              <a:rPr lang="en-US" sz="1200" u="none" kern="1200" dirty="0">
                <a:solidFill>
                  <a:schemeClr val="tx1"/>
                </a:solidFill>
                <a:effectLst/>
                <a:latin typeface="+mn-lt"/>
                <a:ea typeface="+mn-ea"/>
                <a:cs typeface="+mn-cs"/>
              </a:rPr>
              <a:t>(a)(4)].</a:t>
            </a:r>
          </a:p>
          <a:p>
            <a:pPr lvl="0"/>
            <a:endParaRPr lang="en-US" sz="1200" u="non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19</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2</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an SEA accepts a proposed resolution by the LEA to a State complaint, the SEA is still required to issue a written decision to the complainant. The SEA’s decision must address each allegation in the complaint, including findings of fact, and the reasons for the SEA’s final decision [</a:t>
            </a:r>
            <a:r>
              <a:rPr lang="en-US" sz="1200" i="1" kern="1200" dirty="0">
                <a:solidFill>
                  <a:schemeClr val="tx1"/>
                </a:solidFill>
                <a:effectLst/>
                <a:latin typeface="+mn-lt"/>
                <a:ea typeface="+mn-ea"/>
                <a:cs typeface="+mn-cs"/>
              </a:rPr>
              <a:t>Letter to Lipsitt </a:t>
            </a:r>
            <a:r>
              <a:rPr lang="en-US" sz="1200" kern="1200" dirty="0">
                <a:solidFill>
                  <a:schemeClr val="tx1"/>
                </a:solidFill>
                <a:effectLst/>
                <a:latin typeface="+mn-lt"/>
                <a:ea typeface="+mn-ea"/>
                <a:cs typeface="+mn-cs"/>
              </a:rPr>
              <a:t>(2015)].</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20</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complainant must be provided the opportunity to submit additional information, either orally or in writing, about the allegations in the complaint [</a:t>
            </a:r>
            <a:r>
              <a:rPr lang="x-none" sz="1200" kern="1200">
                <a:solidFill>
                  <a:schemeClr val="tx1"/>
                </a:solidFill>
                <a:effectLst/>
                <a:latin typeface="+mn-lt"/>
                <a:ea typeface="+mn-ea"/>
                <a:cs typeface="+mn-cs"/>
              </a:rPr>
              <a:t>34 CFR §</a:t>
            </a:r>
            <a:r>
              <a:rPr lang="en-US" sz="1200" kern="1200" dirty="0">
                <a:solidFill>
                  <a:schemeClr val="tx1"/>
                </a:solidFill>
                <a:effectLst/>
                <a:latin typeface="+mn-lt"/>
                <a:ea typeface="+mn-ea"/>
                <a:cs typeface="+mn-cs"/>
              </a:rPr>
              <a:t>300.152(a)(2)]. If the complainant submits information on a different or unrelated incident, generally the new information would be treated as a separate complaint. If the information submitted is on the same incident, generally it would be deemed as an amendment to the original complaint. Ultimately, it is up to the State to make the determination [71 Federal Register, august 14, 2006,</a:t>
            </a:r>
            <a:r>
              <a:rPr lang="en-US" sz="1200" kern="1200" baseline="0" dirty="0">
                <a:solidFill>
                  <a:schemeClr val="tx1"/>
                </a:solidFill>
                <a:effectLst/>
                <a:latin typeface="+mn-lt"/>
                <a:ea typeface="+mn-ea"/>
                <a:cs typeface="+mn-cs"/>
              </a:rPr>
              <a:t> pg. 46603</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21</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 SEA must issue a written decision regarding the State complaint within 60 days of the date the State complaint was received.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SEA may extend this timeline only if:</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Exceptional circumstances exist with respect to a particular complaint; or</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parent (or individual organization, if mediation or alternative dispute resolution is available to that party under State procedures) and the public agency involved agree to extend the time to engage in mediation or alternative dispute resolution, if available</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 CFR §300.152(b)(1)].</a:t>
            </a:r>
          </a:p>
          <a:p>
            <a:endParaRPr lang="en-US" sz="1200" kern="1200" dirty="0">
              <a:solidFill>
                <a:schemeClr val="tx1"/>
              </a:solidFill>
              <a:effectLst/>
              <a:latin typeface="+mn-lt"/>
              <a:ea typeface="+mn-ea"/>
              <a:cs typeface="+mn-cs"/>
            </a:endParaRPr>
          </a:p>
          <a:p>
            <a:r>
              <a:rPr lang="en-US" sz="1800" dirty="0"/>
              <a:t>States must have a policy regarding when a complaint is considered to be received and a procedure for tracking when a complaint is received, whether the complaint has been resolved within the 60-calendar day timeline or an appropriately extended timeline.</a:t>
            </a:r>
          </a:p>
          <a:p>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According to OSEP, the following do not constitute exceptional circumstances that warrant an extension of the 60-day timeline: staff shortages, school breaks, or the use of mediation or alternative dispute resolution without agreement.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22</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States must ensure that the 60-day time limit for complaint resolution begins on the date that a complaint is received. While a State has some discretion in determining when a complaint is considered received, the SEA must ensure that its procedures allow for the timely resolution of complaints and are uniformly applied, consistent with §300.152(a) and (b). For example, if a State complaint is filed electronically on a day that is not considered a business day (e.g., the weekend), the State could consider the complaint received on the date the complaint is filed or on the next business day. </a:t>
            </a:r>
          </a:p>
          <a:p>
            <a:pPr lvl="0"/>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B-14</a:t>
            </a:r>
          </a:p>
          <a:p>
            <a:pPr lvl="0"/>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23</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Whether a State resolves a</a:t>
            </a:r>
            <a:r>
              <a:rPr lang="en-US" baseline="0" dirty="0"/>
              <a:t> State complaint </a:t>
            </a:r>
            <a:r>
              <a:rPr lang="en-US" dirty="0"/>
              <a:t>through its investigation or by accepting the LEA’s proposal developed pursuant to §300.152(a)(3)(i) to resolve the complaint, within 60 days of the date that the complaint was filed, subject to allowable extensions [</a:t>
            </a:r>
            <a:r>
              <a:rPr lang="en-US" i="1" dirty="0"/>
              <a:t>Letter to Lipsitt </a:t>
            </a:r>
            <a:r>
              <a:rPr lang="en-US" i="0" dirty="0"/>
              <a:t>(OSEP,</a:t>
            </a:r>
            <a:r>
              <a:rPr lang="en-US" i="0" baseline="0" dirty="0"/>
              <a:t> 2015)].  The</a:t>
            </a:r>
            <a:r>
              <a:rPr lang="en-US" dirty="0"/>
              <a:t> written decision to the complainant must addresses each allegation in the complaint and contain: (1) findings of fact and conclusions; and (2) the reasons for the SEA's final decision [34 CFR §300.152(a)(5)].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24</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§300.152(b)(2), the SEA must have procedures for effective implementation of its final decision, if needed, including technical assistance activities, negotiations, and corrective actions to achieve compliance [34 CFR §300.152(b)(2)].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SEAs have broad flexibility to determine the appropriate corrective action necessary to resolve a complaint and that the nature of corrective actions will differ based on the specifics of the particular complaint [</a:t>
            </a:r>
            <a:r>
              <a:rPr lang="en-US" sz="1200" i="1" kern="1200" dirty="0">
                <a:solidFill>
                  <a:schemeClr val="tx1"/>
                </a:solidFill>
                <a:effectLst/>
                <a:latin typeface="+mn-lt"/>
                <a:ea typeface="+mn-ea"/>
                <a:cs typeface="+mn-cs"/>
              </a:rPr>
              <a:t>OSEP Memo and Q&amp;A on Dispute Resolution</a:t>
            </a:r>
            <a:r>
              <a:rPr lang="en-US" sz="1200" i="1" kern="1200" baseline="0" dirty="0">
                <a:solidFill>
                  <a:schemeClr val="tx1"/>
                </a:solidFill>
                <a:effectLst/>
                <a:latin typeface="+mn-lt"/>
                <a:ea typeface="+mn-ea"/>
                <a:cs typeface="+mn-cs"/>
              </a:rPr>
              <a:t> (2013)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25</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In resolving a complaint in which there is a finding that a public agency has not provided appropriate services, whether to an individual child or a group of children, an SEA, through its general supervisory authority under Part B, is required to address:  (1) the failure to provide appropriate services, including corrective action appropriate to address the needs of the child (such as compensatory services or monetary reimbursement); and (2) appropriate future provision of services for all children with disabilities [34 CFR §300.151(b)].  Thus, an SEA, pursuant to its general supervisory authority, has broad flexibility to determine appropriate remedies to address the denial of appropriate services to an individual child or group of children.</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B-10</a:t>
            </a: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pPr marL="0" lvl="0" indent="0">
              <a:buFont typeface="Arial" panose="020B0604020202020204" pitchFamily="34" charset="0"/>
              <a:buNone/>
            </a:pPr>
            <a:r>
              <a:rPr lang="en-US" sz="1600" kern="1200" dirty="0">
                <a:solidFill>
                  <a:schemeClr val="tx1"/>
                </a:solidFill>
                <a:effectLst/>
                <a:latin typeface="+mn-lt"/>
                <a:ea typeface="+mn-ea"/>
                <a:cs typeface="+mn-cs"/>
              </a:rPr>
              <a:t>In addition to remedies in situations where the public agency did not provide appropriate services, other common violations include procedural non-compliance, including procedural violations in developing IEPs, lack of meaningful parent participation, and failure to issue prior written notice.</a:t>
            </a:r>
          </a:p>
        </p:txBody>
      </p:sp>
      <p:sp>
        <p:nvSpPr>
          <p:cNvPr id="4" name="Slide Number Placeholder 3"/>
          <p:cNvSpPr>
            <a:spLocks noGrp="1"/>
          </p:cNvSpPr>
          <p:nvPr>
            <p:ph type="sldNum" sz="quarter" idx="10"/>
          </p:nvPr>
        </p:nvSpPr>
        <p:spPr/>
        <p:txBody>
          <a:bodyPr/>
          <a:lstStyle/>
          <a:p>
            <a:fld id="{3ABE0CFC-C851-4200-AE85-ED2D8D014F1B}" type="slidenum">
              <a:rPr lang="en-US" smtClean="0"/>
              <a:t>26</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There is no requirement in Part B of the IDEA for a State to make written State complaint decisions available to the public. If the State chooses to do so, through such means as posting on its Web site, it must ensure that the confidentiality of any personally identifiable information in the complaint decision is protected from unauthorized disclosure [34 CFR §§300.622 and 99.30]. An SEA also should consult State law for its public records requirements.</a:t>
            </a:r>
          </a:p>
        </p:txBody>
      </p:sp>
      <p:sp>
        <p:nvSpPr>
          <p:cNvPr id="4" name="Slide Number Placeholder 3"/>
          <p:cNvSpPr>
            <a:spLocks noGrp="1"/>
          </p:cNvSpPr>
          <p:nvPr>
            <p:ph type="sldNum" sz="quarter" idx="10"/>
          </p:nvPr>
        </p:nvSpPr>
        <p:spPr/>
        <p:txBody>
          <a:bodyPr/>
          <a:lstStyle/>
          <a:p>
            <a:fld id="{3ABE0CFC-C851-4200-AE85-ED2D8D014F1B}" type="slidenum">
              <a:rPr lang="en-US" smtClean="0"/>
              <a:t>27</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States must have a procedure to ensure that any required corrective action(s) is completed as soon as possible within the timeframe specified in the written decision, and not later than one year from the State’s identification of the noncompliance. States should include an explicit timeline for each corrective action established in the State’s decision, if applicable.  The one-year timeline for the correction of noncompliance in §300.600(e), however, is not intended to limit an SEA’s authority or flexibility to determine the appropriate remedy or corrective action necessary to resolve a complaint in which the SEA has found that the public agency has failed to provide appropriate services to a child or group of children with disabilities. OSEP recognizes</a:t>
            </a:r>
            <a:r>
              <a:rPr lang="en-US" baseline="0" dirty="0"/>
              <a:t> </a:t>
            </a:r>
            <a:r>
              <a:rPr lang="en-US" dirty="0"/>
              <a:t>that in some circumstances providing the remedy ordered in the SEA’s complaint decision could take more than one year to complete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Letter to </a:t>
            </a:r>
            <a:r>
              <a:rPr lang="en-US" sz="1200" i="1" kern="1200" dirty="0" err="1">
                <a:solidFill>
                  <a:schemeClr val="tx1"/>
                </a:solidFill>
                <a:effectLst/>
                <a:latin typeface="+mn-lt"/>
                <a:ea typeface="+mn-ea"/>
                <a:cs typeface="+mn-cs"/>
              </a:rPr>
              <a:t>Zirkel</a:t>
            </a:r>
            <a:r>
              <a:rPr lang="en-US" sz="1200" kern="1200" dirty="0">
                <a:solidFill>
                  <a:schemeClr val="tx1"/>
                </a:solidFill>
                <a:effectLst/>
                <a:latin typeface="+mn-lt"/>
                <a:ea typeface="+mn-ea"/>
                <a:cs typeface="+mn-cs"/>
              </a:rPr>
              <a:t> (OSEP 2016)].</a:t>
            </a:r>
          </a:p>
          <a:p>
            <a:pPr lvl="0"/>
            <a:endParaRPr lang="en-US" sz="1200" kern="1200" dirty="0">
              <a:solidFill>
                <a:schemeClr val="tx1"/>
              </a:solidFill>
              <a:effectLst/>
              <a:latin typeface="+mn-lt"/>
              <a:ea typeface="+mn-ea"/>
              <a:cs typeface="+mn-cs"/>
            </a:endParaRPr>
          </a:p>
          <a:p>
            <a:pPr lvl="0"/>
            <a:r>
              <a:rPr lang="en-US" dirty="0"/>
              <a:t>Pursuant to its general supervisory responsibility, the SEA may not permit a delay in implementation of any corrective action related to the issue(s) addressed in the State complaint decision, pending the outcome of the due process hearing</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Letter to Deaton</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(OSEP 2015)].</a:t>
            </a:r>
          </a:p>
          <a:p>
            <a:pPr lvl="0"/>
            <a:endParaRPr lang="en-US" sz="1600" dirty="0"/>
          </a:p>
        </p:txBody>
      </p:sp>
      <p:sp>
        <p:nvSpPr>
          <p:cNvPr id="4" name="Slide Number Placeholder 3"/>
          <p:cNvSpPr>
            <a:spLocks noGrp="1"/>
          </p:cNvSpPr>
          <p:nvPr>
            <p:ph type="sldNum" sz="quarter" idx="10"/>
          </p:nvPr>
        </p:nvSpPr>
        <p:spPr/>
        <p:txBody>
          <a:bodyPr/>
          <a:lstStyle/>
          <a:p>
            <a:fld id="{3ABE0CFC-C851-4200-AE85-ED2D8D014F1B}" type="slidenum">
              <a:rPr lang="en-US" smtClean="0"/>
              <a:t>28</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regulations are silent as to whether a State complaint decision may be appealed. The regulations neither prohibit nor require the establishment of procedures to permit either party to request reconsideration of a State complaint decision.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State may choose to establish procedures for appealing a complaint decision, as long as the appeal process would result in a decision on the reconsideration within 60 days of the date on which the complaint was originally filed. Alternatively, a State may establish procedures for the reconsideration when the reconsideration process would not be completed until later than 60 days after the original filing of the complaint, but only if the public agency’s implementation of any corrective action required in the SEA’s final decision is not delayed pending the reconsideration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Also, the parent or public agency may use mediation or file a due process complaint to request a due process hearing to resolve disputed issues if they haven’t already done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B-32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lvl="0"/>
            <a:endParaRPr lang="en-US" sz="1600" dirty="0"/>
          </a:p>
        </p:txBody>
      </p:sp>
      <p:sp>
        <p:nvSpPr>
          <p:cNvPr id="4" name="Slide Number Placeholder 3"/>
          <p:cNvSpPr>
            <a:spLocks noGrp="1"/>
          </p:cNvSpPr>
          <p:nvPr>
            <p:ph type="sldNum" sz="quarter" idx="10"/>
          </p:nvPr>
        </p:nvSpPr>
        <p:spPr/>
        <p:txBody>
          <a:bodyPr/>
          <a:lstStyle/>
          <a:p>
            <a:fld id="{3ABE0CFC-C851-4200-AE85-ED2D8D014F1B}" type="slidenum">
              <a:rPr lang="en-US" smtClean="0"/>
              <a:t>29</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Congress did not specifically detail a State complaint process in the Act, provisions</a:t>
            </a:r>
            <a:r>
              <a:rPr lang="en-US" baseline="0" dirty="0"/>
              <a:t> are included in </a:t>
            </a:r>
            <a:r>
              <a:rPr lang="en-US" dirty="0"/>
              <a:t>§§300.151-300.153 of the final Part B regulations. The State complaint process is supported by the Act and necessary for the proper implementation of the Act and these regulations. A strong State complaint system provides parents and other individuals an opportunity to resolve disputes early without having to file a due process complaint and without having to go to a due process hearing. </a:t>
            </a:r>
          </a:p>
          <a:p>
            <a:endParaRPr lang="en-US" sz="1200" kern="1200" dirty="0">
              <a:solidFill>
                <a:schemeClr val="tx1"/>
              </a:solidFill>
              <a:effectLst/>
              <a:latin typeface="+mn-lt"/>
              <a:ea typeface="+mn-ea"/>
              <a:cs typeface="+mn-cs"/>
            </a:endParaRPr>
          </a:p>
          <a:p>
            <a:r>
              <a:rPr lang="en-US" dirty="0"/>
              <a:t>Through its Part B State complaint procedures, each State has a powerful tool to address noncompliance with Part B of the IDEA and its implementing regulations in a manner that both supports and protects the interests of children with disabilities and their parents and facilitates ongoing compliance by the State and its public agencies with the IDEA and its implementing regulations. This responsibility applies to the monitoring of its public agencies’ compliance with Part B with respect to both systemic and child-specific issues [34 CFR §§300.149 and 300.600(a)].</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B-1</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3</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States have been required to establish and implement their own State complaint procedures, separate from their due process procedures, since 1977, when the initial regulations implementing Part B of the </a:t>
            </a:r>
            <a:r>
              <a:rPr lang="en-US" sz="1200" b="0" i="0" kern="1200" dirty="0">
                <a:solidFill>
                  <a:schemeClr val="tx1"/>
                </a:solidFill>
                <a:effectLst/>
                <a:latin typeface="+mn-lt"/>
                <a:ea typeface="+mn-ea"/>
                <a:cs typeface="+mn-cs"/>
              </a:rPr>
              <a:t>Education for All Handicapped Children Act (Public Law 94-142), or the EHA</a:t>
            </a:r>
            <a:r>
              <a:rPr lang="en-US" sz="1200" kern="1200" dirty="0">
                <a:solidFill>
                  <a:schemeClr val="tx1"/>
                </a:solidFill>
                <a:effectLst/>
                <a:latin typeface="+mn-lt"/>
                <a:ea typeface="+mn-ea"/>
                <a:cs typeface="+mn-cs"/>
              </a:rPr>
              <a:t>, were published.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45 CFR §121a.602.  The EHA regulations were moved to part 76 of the Education Department General Administrative Regulations (EDGAR) in the early 1980s and were returned to the Part B of the IDEA regulations in 1992 when the Department decided to move the regulations out of EDGAR and place them in program regulations for the major formula grant programs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71 FR 46600 (August 14, 2006)].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State’s complaint procedures must specify the process of filing an administrative complaint [34 CFR § 300.153 (d)] and, if the complaint is not filed with the SEA, the right to have the SEA review the public agency’s decision on the complaint [34 CFR § 300.151 (a)(1/)(ii)].</a:t>
            </a:r>
          </a:p>
        </p:txBody>
      </p:sp>
      <p:sp>
        <p:nvSpPr>
          <p:cNvPr id="4" name="Slide Number Placeholder 3"/>
          <p:cNvSpPr>
            <a:spLocks noGrp="1"/>
          </p:cNvSpPr>
          <p:nvPr>
            <p:ph type="sldNum" sz="quarter" idx="10"/>
          </p:nvPr>
        </p:nvSpPr>
        <p:spPr/>
        <p:txBody>
          <a:bodyPr/>
          <a:lstStyle/>
          <a:p>
            <a:fld id="{3ABE0CFC-C851-4200-AE85-ED2D8D014F1B}" type="slidenum">
              <a:rPr lang="en-US" smtClean="0"/>
              <a:t>4</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State complaint must include:</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statement that a public agency has violated a </a:t>
            </a:r>
            <a:r>
              <a:rPr lang="en-US" sz="1200" b="0" kern="1200" dirty="0">
                <a:solidFill>
                  <a:schemeClr val="tx1"/>
                </a:solidFill>
                <a:effectLst/>
                <a:latin typeface="+mn-lt"/>
                <a:ea typeface="+mn-ea"/>
                <a:cs typeface="+mn-cs"/>
              </a:rPr>
              <a:t>requirement of </a:t>
            </a:r>
            <a:r>
              <a:rPr lang="en-US" sz="1200" b="0" i="0" kern="1200" dirty="0">
                <a:solidFill>
                  <a:schemeClr val="tx1"/>
                </a:solidFill>
                <a:effectLst/>
                <a:latin typeface="+mn-lt"/>
                <a:ea typeface="+mn-ea"/>
                <a:cs typeface="+mn-cs"/>
              </a:rPr>
              <a:t>Part B of IDEA (the section which lays out the educational guidelines for school children 3-21 years of 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facts on which the statement is based;</a:t>
            </a:r>
            <a:endParaRPr lang="en-US" sz="16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signature and contact information for the complainant; and</a:t>
            </a:r>
            <a:endParaRPr lang="en-US" sz="16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alleging violations with respect to a specific child:</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name and address of residence of the child;</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name of the school the child is attending;</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 the case of a homeless child or youth (within the meaning of section 725(2) of the McKinney-Vento Homeless Assistance Act (42 USC 11434a(2)), available contact information for the child, and the name of the school the child is attending;</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 description of the nature of the problem of the child, including facts relating to the problem; and</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 proposed resolution of the problem to the extent known and available to the party at the time the complaint is filed.</a:t>
            </a:r>
            <a:endParaRPr lang="en-US" sz="1600" kern="1200" dirty="0">
              <a:solidFill>
                <a:schemeClr val="tx1"/>
              </a:solidFill>
              <a:effectLst/>
              <a:latin typeface="+mn-lt"/>
              <a:ea typeface="+mn-ea"/>
              <a:cs typeface="+mn-cs"/>
            </a:endParaRPr>
          </a:p>
          <a:p>
            <a:pPr marL="914400" lvl="2" indent="0">
              <a:buFont typeface="Arial" panose="020B0604020202020204" pitchFamily="34" charset="0"/>
              <a:buNone/>
            </a:pPr>
            <a:endParaRPr lang="en-US" sz="1200" u="sng" kern="1200" dirty="0">
              <a:solidFill>
                <a:schemeClr val="tx1"/>
              </a:solidFill>
              <a:effectLst/>
              <a:latin typeface="+mn-lt"/>
              <a:ea typeface="+mn-ea"/>
              <a:cs typeface="+mn-cs"/>
              <a:hlinkClick r:id="rId3"/>
            </a:endParaRPr>
          </a:p>
          <a:p>
            <a:r>
              <a:rPr lang="en-US" sz="1800" kern="1200" dirty="0">
                <a:solidFill>
                  <a:schemeClr val="tx1"/>
                </a:solidFill>
                <a:effectLst/>
                <a:latin typeface="+mn-lt"/>
                <a:ea typeface="+mn-ea"/>
                <a:cs typeface="+mn-cs"/>
              </a:rPr>
              <a:t>[34</a:t>
            </a:r>
            <a:r>
              <a:rPr lang="en-US" sz="1800" kern="1200" baseline="0" dirty="0">
                <a:solidFill>
                  <a:schemeClr val="tx1"/>
                </a:solidFill>
                <a:effectLst/>
                <a:latin typeface="+mn-lt"/>
                <a:ea typeface="+mn-ea"/>
                <a:cs typeface="+mn-cs"/>
              </a:rPr>
              <a:t> CFR </a:t>
            </a:r>
            <a:r>
              <a:rPr lang="en-US" sz="1800" kern="1200" dirty="0">
                <a:solidFill>
                  <a:schemeClr val="tx1"/>
                </a:solidFill>
                <a:effectLst/>
                <a:latin typeface="+mn-lt"/>
                <a:ea typeface="+mn-ea"/>
                <a:cs typeface="+mn-cs"/>
              </a:rPr>
              <a:t>§</a:t>
            </a:r>
            <a:r>
              <a:rPr lang="en-US" sz="1800" kern="1200" baseline="0" dirty="0">
                <a:solidFill>
                  <a:schemeClr val="tx1"/>
                </a:solidFill>
                <a:effectLst/>
                <a:latin typeface="+mn-lt"/>
                <a:ea typeface="+mn-ea"/>
                <a:cs typeface="+mn-cs"/>
              </a:rPr>
              <a:t>300.153 (b)].</a:t>
            </a:r>
          </a:p>
          <a:p>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an SEA receives a complaint that is not signed or does not include contact information, or any other information required in §300.153(b), the SEA may choose to dismiss the complaint [71 FR 46606 (August 14, 2006)].  In general, a State complaint may not be dismissed for not including a proposed resolution of the problem unless an SEA can clearly demonstrate that the resolution is known to the complaining party at the time the complaint is filed.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B-15</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5</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States are required to resolve any complaint that meets the requirements of 34 CFR §300.153, including a complaint alleging that a public agency failed to provide FAPE to a group of children with disabilities. States may not have procedures that remove complaints about FAPE or the identification, evaluation, or educational placement, or any other allegation of a violation of Part B or its implementing regulations, from the jurisdiction of the State complaint system. </a:t>
            </a:r>
          </a:p>
          <a:p>
            <a:pPr lvl="0"/>
            <a:endParaRPr lang="en-US" dirty="0"/>
          </a:p>
          <a:p>
            <a:r>
              <a:rPr lang="en-US" dirty="0"/>
              <a:t>States may not direct or require parents to request a due process hearing on these matters instead of using the State complaint process. </a:t>
            </a:r>
            <a:r>
              <a:rPr lang="en-US" sz="1200" kern="1200" dirty="0">
                <a:solidFill>
                  <a:schemeClr val="tx1"/>
                </a:solidFill>
                <a:effectLst/>
                <a:latin typeface="+mn-lt"/>
                <a:ea typeface="+mn-ea"/>
                <a:cs typeface="+mn-cs"/>
              </a:rPr>
              <a:t>This is true even if the SEA believes that the parent should file a due process complaint against the LEA or that the due process hearing process is a more appropriate mechanism to resolve such disputes.  If a parent believes that the program offered or provided to his or her child with a disability does not constitute FAPE and files a State complaint instead of a due process complaint, the SEA must resolve the State complaint.  This responsibility includes resolving a State complaint by a parent, who has unilaterally placed his or her child in a private school at her or her own expense, alleging a denial of FAPE. </a:t>
            </a:r>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B-7</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dirty="0"/>
          </a:p>
          <a:p>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E0CFC-C851-4200-AE85-ED2D8D014F1B}" type="slidenum">
              <a:rPr lang="en-US" smtClean="0"/>
              <a:t>6</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organization or individual, including one from another State, may file a signed written State complaint that meets the requirements in §300.153</a:t>
            </a:r>
            <a:r>
              <a:rPr lang="en-US" baseline="0" dirty="0"/>
              <a:t> [</a:t>
            </a:r>
            <a:r>
              <a:rPr lang="en-US" dirty="0"/>
              <a:t>34 CFR §300.151(a)].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complaint is filed by an organization or individual other than the parent, the SEA must investigate the complaint and issue a decision. However, parental written consent must be obtained before an SEA may provide personally identifiable information about a child to a non-parent complainant as part of the complaint decision [34 CFR §§99.30 </a:t>
            </a:r>
            <a:r>
              <a:rPr lang="en-US" sz="1200" u="none" kern="1200" dirty="0">
                <a:solidFill>
                  <a:schemeClr val="tx1"/>
                </a:solidFill>
                <a:effectLst/>
                <a:latin typeface="+mn-lt"/>
                <a:ea typeface="+mn-ea"/>
                <a:cs typeface="+mn-cs"/>
              </a:rPr>
              <a:t>and 300.622</a:t>
            </a:r>
            <a:r>
              <a:rPr lang="en-US" sz="1200" kern="1200" dirty="0">
                <a:solidFill>
                  <a:schemeClr val="tx1"/>
                </a:solidFill>
                <a:effectLst/>
                <a:latin typeface="+mn-lt"/>
                <a:ea typeface="+mn-ea"/>
                <a:cs typeface="+mn-cs"/>
              </a:rPr>
              <a:t>]. If parental consent is not obtained, any personally identifiable information about the child who is the subject of the complaint must be redacted from the SEA’s written decision on the complaint. Because the complaint resolution would likely involve the child’s personally identifiable information, it may not be possible for the SEA’s decision to be issued to a non-parent complainant. The SEA must make this determination case by case, but should not withhold relevant non-personally identifiable information from the complainant regarding the results of the SEA’s complaint resolution. Moreover, even if the SEA would be unable to issue a written decision to the complainant because of its personally identifiable nature, the SEA still must ensure that it resolves the complaint, issues a written decision that addresses each allegation in the complaint, and ensures timely implementation of its written decision, including, if appropriate, corrective actions to achieve compliance and remedies for the denial of appropriate services [34 CFR §§300.152(b)(2) and 300.151(b)].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States are not required to issue written decisions in response to anonymous complaints; however, depending on the nature of the anonymous complaint, States may need to consider this information as part of their general supervisory responsibilities through their monitoring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States procedures should not provide for the confidentiality of the complainant [71 Federal Register, August</a:t>
            </a:r>
            <a:r>
              <a:rPr lang="en-US" sz="1200" kern="1200" baseline="0" dirty="0">
                <a:solidFill>
                  <a:schemeClr val="tx1"/>
                </a:solidFill>
                <a:effectLst/>
                <a:latin typeface="+mn-lt"/>
                <a:ea typeface="+mn-ea"/>
                <a:cs typeface="+mn-cs"/>
              </a:rPr>
              <a:t> 14, 2006, pg.</a:t>
            </a:r>
            <a:r>
              <a:rPr lang="en-US" sz="1200" u="none" strike="noStrike" kern="1200" dirty="0">
                <a:solidFill>
                  <a:schemeClr val="tx1"/>
                </a:solidFill>
                <a:effectLst/>
                <a:latin typeface="+mn-lt"/>
                <a:ea typeface="+mn-ea"/>
                <a:cs typeface="+mn-cs"/>
              </a:rPr>
              <a:t> 46606]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7</a:t>
            </a:fld>
            <a:endParaRPr lang="en-US"/>
          </a:p>
        </p:txBody>
      </p:sp>
    </p:spTree>
    <p:extLst>
      <p:ext uri="{BB962C8B-B14F-4D97-AF65-F5344CB8AC3E}">
        <p14:creationId xmlns:p14="http://schemas.microsoft.com/office/powerpoint/2010/main" val="143725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complaint must allege a violation that occurred not more than one year prior to the date that the complaint is received in accordance with §300.151  [34</a:t>
            </a:r>
            <a:r>
              <a:rPr lang="en-US" baseline="0" dirty="0"/>
              <a:t> CFR </a:t>
            </a:r>
            <a:r>
              <a:rPr lang="en-US" dirty="0"/>
              <a:t>§300.153(c)].</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States may establish a longer timeline [</a:t>
            </a:r>
            <a:r>
              <a:rPr lang="en-US" sz="1200" kern="1200" dirty="0">
                <a:solidFill>
                  <a:schemeClr val="tx1"/>
                </a:solidFill>
                <a:effectLst/>
                <a:latin typeface="+mn-lt"/>
                <a:ea typeface="+mn-ea"/>
                <a:cs typeface="+mn-cs"/>
              </a:rPr>
              <a:t>71 Fed. Reg. 46,606 (2006)].  </a:t>
            </a:r>
            <a:r>
              <a:rPr lang="en-US" dirty="0"/>
              <a:t>If the State allows complaints regarding alleged violations that occurred more than one year prior to the filing of the complaint, the State must inform its stakeholders about the timeline for filing through its State complaint procedures and the procedural safeguards notice. </a:t>
            </a:r>
          </a:p>
        </p:txBody>
      </p:sp>
      <p:sp>
        <p:nvSpPr>
          <p:cNvPr id="4" name="Slide Number Placeholder 3"/>
          <p:cNvSpPr>
            <a:spLocks noGrp="1"/>
          </p:cNvSpPr>
          <p:nvPr>
            <p:ph type="sldNum" sz="quarter" idx="10"/>
          </p:nvPr>
        </p:nvSpPr>
        <p:spPr/>
        <p:txBody>
          <a:bodyPr/>
          <a:lstStyle/>
          <a:p>
            <a:fld id="{3ABE0CFC-C851-4200-AE85-ED2D8D014F1B}" type="slidenum">
              <a:rPr lang="en-US" smtClean="0"/>
              <a:t>8</a:t>
            </a:fld>
            <a:endParaRPr lang="en-US"/>
          </a:p>
        </p:txBody>
      </p:sp>
    </p:spTree>
    <p:extLst>
      <p:ext uri="{BB962C8B-B14F-4D97-AF65-F5344CB8AC3E}">
        <p14:creationId xmlns:p14="http://schemas.microsoft.com/office/powerpoint/2010/main" val="104778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Under 34 CFR §300.509, each SEA must develop model forms to assist parents and other parties in filing a State complaint; however, the SEA or LEA may not require the use of the model forms. Parents and other parties may use the appropriate model form, or another form or document, so long as the form or document that is used meets the content requirements in §300.153 for filing a State complaint. If the SEA’s model form includes content not required by §300.153, the form must identify that content and specify that it is optional.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OSEP Memo 13-08: Question and Answers on IDEA Part B Dispute Resolution Procedures, 2013,</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B-4</a:t>
            </a:r>
          </a:p>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E0CFC-C851-4200-AE85-ED2D8D014F1B}" type="slidenum">
              <a:rPr lang="en-US" smtClean="0"/>
              <a:t>9</a:t>
            </a:fld>
            <a:endParaRPr lang="en-US"/>
          </a:p>
        </p:txBody>
      </p:sp>
    </p:spTree>
    <p:extLst>
      <p:ext uri="{BB962C8B-B14F-4D97-AF65-F5344CB8AC3E}">
        <p14:creationId xmlns:p14="http://schemas.microsoft.com/office/powerpoint/2010/main" val="104778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10/17/2021</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10/17/2021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xmlns="" val="0"/>
              </a:ext>
            </a:extLst>
          </p:cNvPr>
          <p:cNvSpPr txBox="1"/>
          <p:nvPr/>
        </p:nvSpPr>
        <p:spPr>
          <a:xfrm>
            <a:off x="1295400" y="1901984"/>
            <a:ext cx="4343400" cy="523220"/>
          </a:xfrm>
          <a:prstGeom prst="rect">
            <a:avLst/>
          </a:prstGeom>
          <a:noFill/>
        </p:spPr>
        <p:txBody>
          <a:bodyPr wrap="square" rtlCol="0">
            <a:spAutoFit/>
          </a:bodyPr>
          <a:lstStyle/>
          <a:p>
            <a:r>
              <a:rPr lang="en-US" sz="2800" b="1" u="sng" dirty="0"/>
              <a:t>State Administration of:</a:t>
            </a:r>
          </a:p>
        </p:txBody>
      </p:sp>
      <p:sp>
        <p:nvSpPr>
          <p:cNvPr id="2" name="Title 1"/>
          <p:cNvSpPr>
            <a:spLocks noGrp="1"/>
          </p:cNvSpPr>
          <p:nvPr>
            <p:ph type="ctrTitle"/>
          </p:nvPr>
        </p:nvSpPr>
        <p:spPr>
          <a:xfrm>
            <a:off x="1676400" y="2163594"/>
            <a:ext cx="4343400" cy="1752600"/>
          </a:xfrm>
        </p:spPr>
        <p:txBody>
          <a:bodyPr/>
          <a:lstStyle/>
          <a:p>
            <a:r>
              <a:rPr lang="en-US" sz="4400" dirty="0">
                <a:solidFill>
                  <a:srgbClr val="675E47"/>
                </a:solidFill>
              </a:rPr>
              <a:t>I</a:t>
            </a:r>
            <a:r>
              <a:rPr lang="en-US" sz="800" dirty="0">
                <a:solidFill>
                  <a:schemeClr val="bg1"/>
                </a:solidFill>
              </a:rPr>
              <a:t>.</a:t>
            </a:r>
            <a:r>
              <a:rPr lang="en-US" sz="4400" dirty="0">
                <a:solidFill>
                  <a:srgbClr val="675E47"/>
                </a:solidFill>
              </a:rPr>
              <a:t>D</a:t>
            </a:r>
            <a:r>
              <a:rPr lang="en-US" sz="800" dirty="0">
                <a:solidFill>
                  <a:schemeClr val="bg1"/>
                </a:solidFill>
              </a:rPr>
              <a:t>.</a:t>
            </a:r>
            <a:r>
              <a:rPr lang="en-US" sz="4400" dirty="0">
                <a:solidFill>
                  <a:srgbClr val="675E47"/>
                </a:solidFill>
              </a:rPr>
              <a:t>E</a:t>
            </a:r>
            <a:r>
              <a:rPr lang="en-US" sz="800" dirty="0">
                <a:solidFill>
                  <a:srgbClr val="675E47"/>
                </a:solidFill>
              </a:rPr>
              <a:t>.</a:t>
            </a:r>
            <a:r>
              <a:rPr lang="en-US" sz="4400" dirty="0">
                <a:solidFill>
                  <a:srgbClr val="675E47"/>
                </a:solidFill>
              </a:rPr>
              <a:t>A</a:t>
            </a:r>
            <a:r>
              <a:rPr lang="en-US" sz="800" dirty="0">
                <a:solidFill>
                  <a:srgbClr val="675E47"/>
                </a:solidFill>
              </a:rPr>
              <a:t>.</a:t>
            </a:r>
            <a:r>
              <a:rPr lang="en-US" sz="4400" dirty="0">
                <a:solidFill>
                  <a:srgbClr val="675E47"/>
                </a:solidFill>
              </a:rPr>
              <a:t> Written State Complaints</a:t>
            </a:r>
          </a:p>
        </p:txBody>
      </p:sp>
      <p:sp>
        <p:nvSpPr>
          <p:cNvPr id="3" name="Subtitle 2"/>
          <p:cNvSpPr>
            <a:spLocks noGrp="1"/>
          </p:cNvSpPr>
          <p:nvPr>
            <p:ph type="subTitle" idx="1"/>
          </p:nvPr>
        </p:nvSpPr>
        <p:spPr>
          <a:xfrm>
            <a:off x="685800" y="4876800"/>
            <a:ext cx="7010400" cy="1066800"/>
          </a:xfrm>
        </p:spPr>
        <p:txBody>
          <a:bodyPr>
            <a:normAutofit lnSpcReduction="10000"/>
          </a:bodyPr>
          <a:lstStyle/>
          <a:p>
            <a:pPr algn="ctr"/>
            <a:r>
              <a:rPr lang="en-US" sz="2200" b="1" dirty="0">
                <a:solidFill>
                  <a:schemeClr val="tx1"/>
                </a:solidFill>
              </a:rPr>
              <a:t>34 CFR §§300.151-300.153</a:t>
            </a:r>
          </a:p>
          <a:p>
            <a:pPr algn="ctr"/>
            <a:r>
              <a:rPr lang="en-US" sz="2200" b="1" dirty="0">
                <a:solidFill>
                  <a:schemeClr val="tx1"/>
                </a:solidFill>
              </a:rPr>
              <a:t>Authority: 20 U.S.C. 1415 (e) [71 FR 46753, Aug. 14, 2006, as amended at 72 FR 61307, Oct. 30, 2007</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6102030"/>
            <a:ext cx="1950889" cy="755970"/>
          </a:xfrm>
          <a:prstGeom prst="rect">
            <a:avLst/>
          </a:prstGeom>
        </p:spPr>
      </p:pic>
    </p:spTree>
    <p:extLst>
      <p:ext uri="{BB962C8B-B14F-4D97-AF65-F5344CB8AC3E}">
        <p14:creationId xmlns:p14="http://schemas.microsoft.com/office/powerpoint/2010/main" val="53789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Filing of a Complaint</a:t>
            </a:r>
            <a:endParaRPr lang="en-US" dirty="0">
              <a:solidFill>
                <a:srgbClr val="675E47"/>
              </a:solidFill>
            </a:endParaRPr>
          </a:p>
        </p:txBody>
      </p:sp>
      <p:sp>
        <p:nvSpPr>
          <p:cNvPr id="6" name="Rectangle 5"/>
          <p:cNvSpPr/>
          <p:nvPr/>
        </p:nvSpPr>
        <p:spPr>
          <a:xfrm>
            <a:off x="457200" y="1468893"/>
            <a:ext cx="7924800" cy="5139869"/>
          </a:xfrm>
          <a:prstGeom prst="rect">
            <a:avLst/>
          </a:prstGeom>
        </p:spPr>
        <p:txBody>
          <a:bodyPr wrap="square">
            <a:spAutoFit/>
          </a:bodyPr>
          <a:lstStyle/>
          <a:p>
            <a:r>
              <a:rPr lang="en-US" sz="2800" dirty="0"/>
              <a:t>The complainant must provide a copy of the complaint to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L</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or public agency serving the child at the same time the complaint is filed with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 </a:t>
            </a:r>
          </a:p>
          <a:p>
            <a:endParaRPr lang="en-US" sz="2800" dirty="0"/>
          </a:p>
          <a:p>
            <a:r>
              <a:rPr lang="en-US" sz="2800" dirty="0"/>
              <a:t>An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a:t>
            </a:r>
            <a:r>
              <a:rPr lang="en-US" sz="2800" dirty="0"/>
              <a:t>’s complaint procedures should address how a complainant’s failure to provide the required copy will affect the initiation of the complaint resolution and/or the time limit for completing the complaint resolution</a:t>
            </a:r>
            <a:r>
              <a:rPr lang="en-US" sz="2400" dirty="0"/>
              <a:t>.</a:t>
            </a:r>
          </a:p>
          <a:p>
            <a:endParaRPr lang="en-US" sz="2400" dirty="0"/>
          </a:p>
          <a:p>
            <a:endParaRPr lang="en-US" sz="2400" b="1" dirty="0"/>
          </a:p>
        </p:txBody>
      </p:sp>
      <p:sp>
        <p:nvSpPr>
          <p:cNvPr id="5"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300.153</a:t>
            </a:r>
            <a:endParaRPr lang="en-US" sz="2400" dirty="0">
              <a:solidFill>
                <a:schemeClr val="tx1"/>
              </a:solidFill>
            </a:endParaRPr>
          </a:p>
        </p:txBody>
      </p:sp>
    </p:spTree>
    <p:extLst>
      <p:ext uri="{BB962C8B-B14F-4D97-AF65-F5344CB8AC3E}">
        <p14:creationId xmlns:p14="http://schemas.microsoft.com/office/powerpoint/2010/main" val="163981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s fill  out a business form while holding a sticky note. They are working on top of a desk calendar surrounded by documents and folders and more sticky no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196084"/>
            <a:ext cx="4343400" cy="3214116"/>
          </a:xfrm>
          <a:prstGeom prst="rect">
            <a:avLst/>
          </a:prstGeom>
          <a:ln w="38100">
            <a:solidFill>
              <a:schemeClr val="tx2">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a:solidFill>
                  <a:srgbClr val="675E47"/>
                </a:solidFill>
              </a:rPr>
              <a:t>Burden of Proof</a:t>
            </a:r>
            <a:endParaRPr lang="en-US" dirty="0">
              <a:solidFill>
                <a:srgbClr val="675E47"/>
              </a:solidFill>
            </a:endParaRPr>
          </a:p>
        </p:txBody>
      </p:sp>
      <p:sp>
        <p:nvSpPr>
          <p:cNvPr id="6" name="Rectangle 5"/>
          <p:cNvSpPr/>
          <p:nvPr/>
        </p:nvSpPr>
        <p:spPr>
          <a:xfrm>
            <a:off x="4800600" y="2189458"/>
            <a:ext cx="3581400" cy="3108543"/>
          </a:xfrm>
          <a:prstGeom prst="rect">
            <a:avLst/>
          </a:prstGeom>
        </p:spPr>
        <p:txBody>
          <a:bodyPr wrap="square">
            <a:spAutoFit/>
          </a:bodyPr>
          <a:lstStyle/>
          <a:p>
            <a:pPr lvl="0"/>
            <a:r>
              <a:rPr lang="en-US" sz="2800" dirty="0"/>
              <a:t>An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cannot treat a State complaint like a due process complaint and assign the burden of proof to either party. </a:t>
            </a:r>
            <a:r>
              <a:rPr lang="en-US" sz="2800" i="1" dirty="0"/>
              <a:t>Letter to Reilly</a:t>
            </a:r>
            <a:r>
              <a:rPr lang="en-US" sz="2800" dirty="0"/>
              <a:t> (OSEP 2014).</a:t>
            </a:r>
            <a:endParaRPr lang="en-US" sz="2800" b="1" dirty="0"/>
          </a:p>
        </p:txBody>
      </p:sp>
    </p:spTree>
    <p:extLst>
      <p:ext uri="{BB962C8B-B14F-4D97-AF65-F5344CB8AC3E}">
        <p14:creationId xmlns:p14="http://schemas.microsoft.com/office/powerpoint/2010/main" val="362053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people sit facing each other in chairs having a discu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352" y="3857206"/>
            <a:ext cx="3354048" cy="2234635"/>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b="1" dirty="0">
                <a:solidFill>
                  <a:srgbClr val="675E47"/>
                </a:solidFill>
              </a:rPr>
              <a:t>Mediation</a:t>
            </a:r>
            <a:endParaRPr lang="en-US" dirty="0">
              <a:solidFill>
                <a:srgbClr val="675E47"/>
              </a:solidFill>
            </a:endParaRPr>
          </a:p>
        </p:txBody>
      </p:sp>
      <p:sp>
        <p:nvSpPr>
          <p:cNvPr id="6" name="Rectangle 5"/>
          <p:cNvSpPr/>
          <p:nvPr/>
        </p:nvSpPr>
        <p:spPr>
          <a:xfrm>
            <a:off x="381000" y="1600200"/>
            <a:ext cx="7924800" cy="1815882"/>
          </a:xfrm>
          <a:prstGeom prst="rect">
            <a:avLst/>
          </a:prstGeom>
        </p:spPr>
        <p:txBody>
          <a:bodyPr wrap="square">
            <a:spAutoFit/>
          </a:bodyPr>
          <a:lstStyle/>
          <a:p>
            <a:pPr lvl="0"/>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A’s </a:t>
            </a:r>
            <a:r>
              <a:rPr lang="en-US" sz="2800" dirty="0"/>
              <a:t>complaint procedures must provide an opportunity for a parent who has filed a complaint and the public agency to voluntarily engage in mediation consistent with §300.506.</a:t>
            </a:r>
            <a:endParaRPr lang="en-US" sz="2000" b="1" dirty="0"/>
          </a:p>
        </p:txBody>
      </p:sp>
      <p:sp>
        <p:nvSpPr>
          <p:cNvPr id="7" name="Title 1"/>
          <p:cNvSpPr txBox="1">
            <a:spLocks/>
          </p:cNvSpPr>
          <p:nvPr/>
        </p:nvSpPr>
        <p:spPr>
          <a:xfrm>
            <a:off x="609600" y="58674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183687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eacher teaching her elementary school students.  All of the students have their hands raised.&#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55113"/>
            <a:ext cx="3429000" cy="2288487"/>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b="1" dirty="0">
                <a:solidFill>
                  <a:srgbClr val="675E47"/>
                </a:solidFill>
              </a:rPr>
              <a:t>Systemic Complaints</a:t>
            </a:r>
            <a:endParaRPr lang="en-US" dirty="0">
              <a:solidFill>
                <a:srgbClr val="675E47"/>
              </a:solidFill>
            </a:endParaRPr>
          </a:p>
        </p:txBody>
      </p:sp>
      <p:sp>
        <p:nvSpPr>
          <p:cNvPr id="3" name="Content Placeholder 2"/>
          <p:cNvSpPr>
            <a:spLocks noGrp="1"/>
          </p:cNvSpPr>
          <p:nvPr>
            <p:ph idx="1"/>
          </p:nvPr>
        </p:nvSpPr>
        <p:spPr>
          <a:xfrm>
            <a:off x="457200" y="1295400"/>
            <a:ext cx="7620000" cy="4800600"/>
          </a:xfrm>
        </p:spPr>
        <p:txBody>
          <a:bodyPr>
            <a:noAutofit/>
          </a:bodyPr>
          <a:lstStyle/>
          <a:p>
            <a:pPr marL="114300" indent="0">
              <a:buNone/>
            </a:pPr>
            <a:r>
              <a:rPr lang="en-US" sz="2800" dirty="0"/>
              <a:t>A systemic complaint alleges that a public agency has a policy, procedure, or practice applicable to a group of children that is inconsistent with Part B or the Part B regulations. </a:t>
            </a:r>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 300.152, 300.149, 300.600</a:t>
            </a:r>
            <a:endParaRPr lang="en-US" sz="2400" dirty="0">
              <a:solidFill>
                <a:schemeClr val="tx1"/>
              </a:solidFill>
            </a:endParaRPr>
          </a:p>
        </p:txBody>
      </p:sp>
    </p:spTree>
    <p:extLst>
      <p:ext uri="{BB962C8B-B14F-4D97-AF65-F5344CB8AC3E}">
        <p14:creationId xmlns:p14="http://schemas.microsoft.com/office/powerpoint/2010/main" val="356512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762FB-DA5C-4111-AD3B-8A8B84DF141F}"/>
              </a:ext>
            </a:extLst>
          </p:cNvPr>
          <p:cNvSpPr>
            <a:spLocks noGrp="1"/>
          </p:cNvSpPr>
          <p:nvPr>
            <p:ph type="title"/>
          </p:nvPr>
        </p:nvSpPr>
        <p:spPr>
          <a:xfrm>
            <a:off x="457200" y="15558"/>
            <a:ext cx="7620000" cy="1143000"/>
          </a:xfrm>
        </p:spPr>
        <p:txBody>
          <a:bodyPr/>
          <a:lstStyle/>
          <a:p>
            <a:r>
              <a:rPr lang="en-US" b="1" dirty="0">
                <a:solidFill>
                  <a:srgbClr val="675E47"/>
                </a:solidFill>
              </a:rPr>
              <a:t>About Systemic Complaints </a:t>
            </a:r>
          </a:p>
        </p:txBody>
      </p:sp>
      <p:sp>
        <p:nvSpPr>
          <p:cNvPr id="3" name="Content Placeholder 2">
            <a:extLst>
              <a:ext uri="{FF2B5EF4-FFF2-40B4-BE49-F238E27FC236}">
                <a16:creationId xmlns:a16="http://schemas.microsoft.com/office/drawing/2014/main" xmlns="" id="{462F7C1C-1584-40F4-9623-3A9090147FE4}"/>
              </a:ext>
            </a:extLst>
          </p:cNvPr>
          <p:cNvSpPr>
            <a:spLocks noGrp="1"/>
          </p:cNvSpPr>
          <p:nvPr>
            <p:ph idx="1"/>
          </p:nvPr>
        </p:nvSpPr>
        <p:spPr>
          <a:xfrm>
            <a:off x="152400" y="960120"/>
            <a:ext cx="8077200" cy="3276600"/>
          </a:xfrm>
        </p:spPr>
        <p:txBody>
          <a:bodyPr>
            <a:normAutofit lnSpcReduction="10000"/>
          </a:bodyPr>
          <a:lstStyle/>
          <a:p>
            <a:r>
              <a:rPr lang="en-US" sz="2400" dirty="0"/>
              <a:t>Alleges same violations apply to a class, category or similar children</a:t>
            </a:r>
          </a:p>
          <a:p>
            <a:r>
              <a:rPr kumimoji="0" lang="en-US" sz="24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4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400" b="0" i="0" u="none" strike="noStrike" kern="1200" cap="none" spc="0" normalizeH="0" baseline="0" noProof="0" dirty="0">
                <a:ln>
                  <a:noFill/>
                </a:ln>
                <a:solidFill>
                  <a:srgbClr val="2F2B20"/>
                </a:solidFill>
                <a:effectLst/>
                <a:uLnTx/>
                <a:uFillTx/>
                <a:latin typeface="Calibri"/>
                <a:ea typeface="+mn-ea"/>
                <a:cs typeface="+mn-cs"/>
              </a:rPr>
              <a:t>A</a:t>
            </a:r>
            <a:r>
              <a:rPr kumimoji="0" lang="en-US" sz="2800" b="0" i="0" u="none" strike="noStrike" kern="1200" cap="none" spc="0" normalizeH="0" baseline="0" noProof="0" dirty="0">
                <a:ln>
                  <a:noFill/>
                </a:ln>
                <a:solidFill>
                  <a:srgbClr val="2F2B20"/>
                </a:solidFill>
                <a:effectLst/>
                <a:uLnTx/>
                <a:uFillTx/>
                <a:latin typeface="Calibri"/>
                <a:ea typeface="+mn-ea"/>
                <a:cs typeface="+mn-cs"/>
              </a:rPr>
              <a:t> </a:t>
            </a:r>
            <a:r>
              <a:rPr lang="en-US" sz="2400" dirty="0"/>
              <a:t>reviews all  relevant information to resolve the complaint</a:t>
            </a:r>
          </a:p>
          <a:p>
            <a:r>
              <a:rPr lang="en-US" sz="2400" dirty="0"/>
              <a:t>If violations identified, the resolution must include measures to ensure correction of the violations for all children affected</a:t>
            </a:r>
          </a:p>
          <a:p>
            <a:r>
              <a:rPr kumimoji="0" lang="en-US" sz="24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4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400" b="0" i="0" u="none" strike="noStrike" kern="1200" cap="none" spc="0" normalizeH="0" baseline="0" noProof="0" dirty="0">
                <a:ln>
                  <a:noFill/>
                </a:ln>
                <a:solidFill>
                  <a:srgbClr val="2F2B20"/>
                </a:solidFill>
                <a:effectLst/>
                <a:uLnTx/>
                <a:uFillTx/>
                <a:latin typeface="Calibri"/>
                <a:ea typeface="+mn-ea"/>
                <a:cs typeface="+mn-cs"/>
              </a:rPr>
              <a:t>A</a:t>
            </a:r>
            <a:r>
              <a:rPr kumimoji="0" lang="en-US" sz="2800" b="0" i="0" u="none" strike="noStrike" kern="1200" cap="none" spc="0" normalizeH="0" baseline="0" noProof="0" dirty="0">
                <a:ln>
                  <a:noFill/>
                </a:ln>
                <a:solidFill>
                  <a:srgbClr val="2F2B20"/>
                </a:solidFill>
                <a:effectLst/>
                <a:uLnTx/>
                <a:uFillTx/>
                <a:latin typeface="Calibri"/>
                <a:ea typeface="+mn-ea"/>
                <a:cs typeface="+mn-cs"/>
              </a:rPr>
              <a:t> </a:t>
            </a:r>
            <a:r>
              <a:rPr lang="en-US" sz="2400" dirty="0"/>
              <a:t>needs to examine policies, procedures and practices that may be causing the violations</a:t>
            </a:r>
          </a:p>
          <a:p>
            <a:endParaRPr lang="en-US" sz="2400" dirty="0"/>
          </a:p>
          <a:p>
            <a:endParaRPr lang="en-US" sz="2400" dirty="0"/>
          </a:p>
          <a:p>
            <a:endParaRPr lang="en-US" dirty="0"/>
          </a:p>
        </p:txBody>
      </p:sp>
      <p:sp>
        <p:nvSpPr>
          <p:cNvPr id="5" name="Rectangle: Rounded Corners 4">
            <a:extLst>
              <a:ext uri="{FF2B5EF4-FFF2-40B4-BE49-F238E27FC236}">
                <a16:creationId xmlns:a16="http://schemas.microsoft.com/office/drawing/2014/main" xmlns="" id="{460415F9-422F-4D0F-A5D4-8ED0A7688457}"/>
              </a:ext>
            </a:extLst>
          </p:cNvPr>
          <p:cNvSpPr/>
          <p:nvPr/>
        </p:nvSpPr>
        <p:spPr>
          <a:xfrm>
            <a:off x="838200" y="4343718"/>
            <a:ext cx="2895600" cy="155416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t" anchorCtr="0"/>
          <a:lstStyle/>
          <a:p>
            <a:pPr lvl="0" algn="ctr"/>
            <a:r>
              <a:rPr lang="en-US" sz="2000" dirty="0"/>
              <a:t>Decision must contain procedures for effective implementation of that decision</a:t>
            </a:r>
          </a:p>
        </p:txBody>
      </p:sp>
      <p:sp>
        <p:nvSpPr>
          <p:cNvPr id="6" name="Rectangle: Rounded Corners 5">
            <a:extLst>
              <a:ext uri="{FF2B5EF4-FFF2-40B4-BE49-F238E27FC236}">
                <a16:creationId xmlns:a16="http://schemas.microsoft.com/office/drawing/2014/main" xmlns="" id="{BE251F58-F16F-49F3-8D4D-E766A2E651A2}"/>
              </a:ext>
            </a:extLst>
          </p:cNvPr>
          <p:cNvSpPr/>
          <p:nvPr/>
        </p:nvSpPr>
        <p:spPr>
          <a:xfrm>
            <a:off x="4191000" y="4343718"/>
            <a:ext cx="3810000" cy="155416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kumimoji="0" lang="en-US" sz="2000" b="0" i="0" u="none" strike="noStrike" kern="1200" cap="none" spc="0" normalizeH="0" baseline="0" noProof="0" dirty="0">
                <a:ln>
                  <a:noFill/>
                </a:ln>
                <a:solidFill>
                  <a:schemeClr val="bg1"/>
                </a:solidFill>
                <a:effectLst/>
                <a:uLnTx/>
                <a:uFillTx/>
                <a:latin typeface="Calibri"/>
                <a:ea typeface="+mn-ea"/>
                <a:cs typeface="+mn-cs"/>
              </a:rPr>
              <a:t>S</a:t>
            </a:r>
            <a:r>
              <a:rPr kumimoji="0" lang="en-US" sz="100" b="0" i="0" u="none" strike="noStrike" kern="1200" cap="none" spc="0" normalizeH="0" baseline="0" noProof="0" dirty="0">
                <a:ln>
                  <a:noFill/>
                </a:ln>
                <a:solidFill>
                  <a:schemeClr val="bg1"/>
                </a:solidFill>
                <a:effectLst/>
                <a:uLnTx/>
                <a:uFillTx/>
                <a:latin typeface="Calibri"/>
                <a:ea typeface="+mn-ea"/>
                <a:cs typeface="+mn-cs"/>
              </a:rPr>
              <a:t> </a:t>
            </a:r>
            <a:r>
              <a:rPr kumimoji="0" lang="en-US" sz="2000" b="0" i="0" u="none" strike="noStrike" kern="1200" cap="none" spc="0" normalizeH="0" baseline="0" noProof="0" dirty="0">
                <a:ln>
                  <a:noFill/>
                </a:ln>
                <a:solidFill>
                  <a:schemeClr val="bg1"/>
                </a:solidFill>
                <a:effectLst/>
                <a:uLnTx/>
                <a:uFillTx/>
                <a:latin typeface="Calibri"/>
                <a:ea typeface="+mn-ea"/>
                <a:cs typeface="+mn-cs"/>
              </a:rPr>
              <a:t>E</a:t>
            </a:r>
            <a:r>
              <a:rPr kumimoji="0" lang="en-US" sz="100" b="0" i="0" u="none" strike="noStrike" kern="1200" cap="none" spc="0" normalizeH="0" baseline="0" noProof="0" dirty="0">
                <a:ln>
                  <a:noFill/>
                </a:ln>
                <a:solidFill>
                  <a:schemeClr val="bg1"/>
                </a:solidFill>
                <a:effectLst/>
                <a:uLnTx/>
                <a:uFillTx/>
                <a:latin typeface="Calibri"/>
                <a:ea typeface="+mn-ea"/>
                <a:cs typeface="+mn-cs"/>
              </a:rPr>
              <a:t> </a:t>
            </a:r>
            <a:r>
              <a:rPr kumimoji="0" lang="en-US" sz="2000" b="0" i="0" u="none" strike="noStrike" kern="1200" cap="none" spc="0" normalizeH="0" baseline="0" noProof="0" dirty="0">
                <a:ln>
                  <a:noFill/>
                </a:ln>
                <a:solidFill>
                  <a:schemeClr val="bg1"/>
                </a:solidFill>
                <a:effectLst/>
                <a:uLnTx/>
                <a:uFillTx/>
                <a:latin typeface="Calibri"/>
                <a:ea typeface="+mn-ea"/>
                <a:cs typeface="+mn-cs"/>
              </a:rPr>
              <a:t>A </a:t>
            </a:r>
            <a:r>
              <a:rPr lang="en-US" sz="2000" dirty="0"/>
              <a:t>does not need to examine additional children if no violations are identified in the policies, procedures, or practices for the named children.</a:t>
            </a:r>
          </a:p>
        </p:txBody>
      </p:sp>
      <p:sp>
        <p:nvSpPr>
          <p:cNvPr id="7" name="Title 1">
            <a:extLst>
              <a:ext uri="{FF2B5EF4-FFF2-40B4-BE49-F238E27FC236}">
                <a16:creationId xmlns:a16="http://schemas.microsoft.com/office/drawing/2014/main" xmlns="" id="{472D79F0-DB32-4121-B87D-F9586342C4DE}"/>
              </a:ext>
            </a:extLst>
          </p:cNvPr>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 300.152, 300.149, 300.600</a:t>
            </a:r>
            <a:endParaRPr lang="en-US" sz="2400" dirty="0">
              <a:solidFill>
                <a:schemeClr val="tx1"/>
              </a:solidFill>
            </a:endParaRPr>
          </a:p>
        </p:txBody>
      </p:sp>
    </p:spTree>
    <p:extLst>
      <p:ext uri="{BB962C8B-B14F-4D97-AF65-F5344CB8AC3E}">
        <p14:creationId xmlns:p14="http://schemas.microsoft.com/office/powerpoint/2010/main" val="410007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Complaints Against the </a:t>
            </a:r>
            <a:r>
              <a:rPr kumimoji="0" lang="en-US" sz="4800" b="1" i="0" u="none" strike="noStrike" kern="1200" cap="none" spc="0" normalizeH="0" baseline="0" noProof="0" dirty="0">
                <a:ln>
                  <a:noFill/>
                </a:ln>
                <a:solidFill>
                  <a:srgbClr val="675E47"/>
                </a:solidFill>
                <a:effectLst/>
                <a:uLnTx/>
                <a:uFillTx/>
                <a:latin typeface="Cambria" panose="02040503050406030204" pitchFamily="18" charset="0"/>
                <a:ea typeface="Cambria" panose="02040503050406030204" pitchFamily="18" charset="0"/>
                <a:cs typeface="+mn-cs"/>
              </a:rPr>
              <a:t>S</a:t>
            </a:r>
            <a:r>
              <a:rPr kumimoji="0" lang="en-US" sz="200" b="1" i="0" u="none" strike="noStrike" kern="1200" cap="none" spc="0" normalizeH="0" baseline="0" noProof="0" dirty="0">
                <a:ln>
                  <a:noFill/>
                </a:ln>
                <a:solidFill>
                  <a:srgbClr val="675E47"/>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a:ln>
                  <a:noFill/>
                </a:ln>
                <a:solidFill>
                  <a:srgbClr val="675E47"/>
                </a:solidFill>
                <a:effectLst/>
                <a:uLnTx/>
                <a:uFillTx/>
                <a:latin typeface="Cambria" panose="02040503050406030204" pitchFamily="18" charset="0"/>
                <a:ea typeface="Cambria" panose="02040503050406030204" pitchFamily="18" charset="0"/>
                <a:cs typeface="+mn-cs"/>
              </a:rPr>
              <a:t>E</a:t>
            </a:r>
            <a:r>
              <a:rPr kumimoji="0" lang="en-US" sz="700" b="1" i="0" u="none" strike="noStrike" kern="1200" cap="none" spc="0" normalizeH="0" baseline="0" noProof="0" dirty="0">
                <a:ln>
                  <a:noFill/>
                </a:ln>
                <a:solidFill>
                  <a:srgbClr val="675E47"/>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a:ln>
                  <a:noFill/>
                </a:ln>
                <a:solidFill>
                  <a:srgbClr val="675E47"/>
                </a:solidFill>
                <a:effectLst/>
                <a:uLnTx/>
                <a:uFillTx/>
                <a:latin typeface="Cambria" panose="02040503050406030204" pitchFamily="18" charset="0"/>
                <a:ea typeface="Cambria" panose="02040503050406030204" pitchFamily="18" charset="0"/>
                <a:cs typeface="+mn-cs"/>
              </a:rPr>
              <a:t>A </a:t>
            </a:r>
            <a:endParaRPr lang="en-US" b="1" dirty="0">
              <a:solidFill>
                <a:srgbClr val="675E47"/>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pPr marL="114300" indent="0">
              <a:buNone/>
            </a:pPr>
            <a:r>
              <a:rPr lang="en-US" sz="2800" dirty="0"/>
              <a:t>An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resolve a complaint alleging that it has violated a requirement of Part B.</a:t>
            </a:r>
          </a:p>
          <a:p>
            <a:pPr marL="114300" indent="0">
              <a:buNone/>
            </a:pPr>
            <a:endParaRPr lang="en-US" sz="2800" dirty="0"/>
          </a:p>
          <a:p>
            <a:r>
              <a:rPr lang="en-US" sz="2800" dirty="0"/>
              <a:t>Regardless of whether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chooses to resolve the complaint on its own or chooses to use an outside party,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ensure that all of the procedures in 34 CFR §§300.151-300.153 are followed. </a:t>
            </a:r>
          </a:p>
          <a:p>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comply with all corrective actions, including remedies, set out in the final decision. </a:t>
            </a:r>
          </a:p>
          <a:p>
            <a:pPr marL="114300" indent="0">
              <a:buNone/>
            </a:pPr>
            <a:endParaRPr lang="en-US" sz="2800" dirty="0"/>
          </a:p>
        </p:txBody>
      </p:sp>
    </p:spTree>
    <p:extLst>
      <p:ext uri="{BB962C8B-B14F-4D97-AF65-F5344CB8AC3E}">
        <p14:creationId xmlns:p14="http://schemas.microsoft.com/office/powerpoint/2010/main" val="300851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Concurrent Due Process &amp; State Complaints</a:t>
            </a:r>
            <a:endParaRPr lang="en-US" dirty="0">
              <a:solidFill>
                <a:srgbClr val="675E47"/>
              </a:solidFill>
            </a:endParaRPr>
          </a:p>
        </p:txBody>
      </p:sp>
      <p:sp>
        <p:nvSpPr>
          <p:cNvPr id="6" name="Rectangle 5"/>
          <p:cNvSpPr/>
          <p:nvPr/>
        </p:nvSpPr>
        <p:spPr>
          <a:xfrm>
            <a:off x="381000" y="1828800"/>
            <a:ext cx="7924800" cy="4832092"/>
          </a:xfrm>
          <a:prstGeom prst="rect">
            <a:avLst/>
          </a:prstGeom>
        </p:spPr>
        <p:txBody>
          <a:bodyPr wrap="square">
            <a:spAutoFit/>
          </a:bodyPr>
          <a:lstStyle/>
          <a:p>
            <a:pPr lvl="0"/>
            <a:r>
              <a:rPr lang="en-US" sz="2800" dirty="0"/>
              <a:t>If an issue related to the identification, evaluation, or educational placement of a child with a disability, or the provision of FAPE, or to a disciplinary matter is the subject of both a State complaint and a due process hearing, the State must set aside any part of the State complaint that is also the subject of a pending due process hearing until the hearing officer makes a decision. </a:t>
            </a:r>
          </a:p>
          <a:p>
            <a:pPr lvl="0"/>
            <a:endParaRPr lang="en-US" sz="2800" dirty="0"/>
          </a:p>
          <a:p>
            <a:pPr lvl="0"/>
            <a:endParaRPr lang="en-US" sz="2800" dirty="0"/>
          </a:p>
          <a:p>
            <a:endParaRPr lang="en-US" sz="2800" b="1" dirty="0"/>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1244935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Issue Previously Decided in Due Process Hearing</a:t>
            </a:r>
            <a:endParaRPr lang="en-US" dirty="0">
              <a:solidFill>
                <a:srgbClr val="675E47"/>
              </a:solidFill>
            </a:endParaRPr>
          </a:p>
        </p:txBody>
      </p:sp>
      <p:sp>
        <p:nvSpPr>
          <p:cNvPr id="6" name="Rectangle 5"/>
          <p:cNvSpPr/>
          <p:nvPr/>
        </p:nvSpPr>
        <p:spPr>
          <a:xfrm>
            <a:off x="381000" y="1828800"/>
            <a:ext cx="7924800" cy="3970318"/>
          </a:xfrm>
          <a:prstGeom prst="rect">
            <a:avLst/>
          </a:prstGeom>
        </p:spPr>
        <p:txBody>
          <a:bodyPr wrap="square">
            <a:spAutoFit/>
          </a:bodyPr>
          <a:lstStyle/>
          <a:p>
            <a:pPr lvl="0"/>
            <a:r>
              <a:rPr lang="en-US" sz="2800" dirty="0"/>
              <a:t>If an issue raised in a State complaint has previously been decided in a due process hearing involving the same parties:</a:t>
            </a:r>
          </a:p>
          <a:p>
            <a:pPr lvl="0"/>
            <a:endParaRPr lang="en-US" sz="2800" dirty="0"/>
          </a:p>
          <a:p>
            <a:pPr marL="914400" lvl="1" indent="-457200">
              <a:buFont typeface="Arial" panose="020B0604020202020204" pitchFamily="34" charset="0"/>
              <a:buChar char="•"/>
            </a:pPr>
            <a:r>
              <a:rPr lang="en-US" sz="2800" dirty="0"/>
              <a:t>The due process hearing decision is binding on that issue.</a:t>
            </a:r>
          </a:p>
          <a:p>
            <a:pPr marL="914400" lvl="1" indent="-457200">
              <a:buFont typeface="Arial" panose="020B0604020202020204" pitchFamily="34" charset="0"/>
              <a:buChar char="•"/>
            </a:pPr>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inform the complainant to that effect.</a:t>
            </a:r>
          </a:p>
          <a:p>
            <a:endParaRPr lang="en-US" sz="2800" b="1" dirty="0"/>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284253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oman and  man are seated at a table. They point to  a document they are discussing."/>
          <p:cNvPicPr>
            <a:picLocks noChangeAspect="1"/>
          </p:cNvPicPr>
          <p:nvPr/>
        </p:nvPicPr>
        <p:blipFill rotWithShape="1">
          <a:blip r:embed="rId3" cstate="print">
            <a:extLst>
              <a:ext uri="{28A0092B-C50C-407E-A947-70E740481C1C}">
                <a14:useLocalDpi xmlns:a14="http://schemas.microsoft.com/office/drawing/2010/main" val="0"/>
              </a:ext>
            </a:extLst>
          </a:blip>
          <a:srcRect l="7044" r="7358"/>
          <a:stretch/>
        </p:blipFill>
        <p:spPr>
          <a:xfrm>
            <a:off x="4572000" y="2438400"/>
            <a:ext cx="3703320" cy="2884109"/>
          </a:xfrm>
          <a:prstGeom prst="rect">
            <a:avLst/>
          </a:prstGeom>
          <a:ln w="38100">
            <a:solidFill>
              <a:schemeClr val="tx2">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609600"/>
            <a:ext cx="7620000" cy="1143000"/>
          </a:xfrm>
        </p:spPr>
        <p:txBody>
          <a:bodyPr/>
          <a:lstStyle/>
          <a:p>
            <a:r>
              <a:rPr lang="en-US" b="1" dirty="0">
                <a:solidFill>
                  <a:srgbClr val="675E47"/>
                </a:solidFill>
              </a:rPr>
              <a:t>Complaints Alleging Failure to Implement Due Process Decision</a:t>
            </a:r>
            <a:endParaRPr lang="en-US" dirty="0">
              <a:solidFill>
                <a:srgbClr val="675E47"/>
              </a:solidFill>
            </a:endParaRPr>
          </a:p>
        </p:txBody>
      </p:sp>
      <p:sp>
        <p:nvSpPr>
          <p:cNvPr id="6" name="Rectangle 5"/>
          <p:cNvSpPr/>
          <p:nvPr/>
        </p:nvSpPr>
        <p:spPr>
          <a:xfrm>
            <a:off x="457200" y="2377857"/>
            <a:ext cx="3962400" cy="3108543"/>
          </a:xfrm>
          <a:prstGeom prst="rect">
            <a:avLst/>
          </a:prstGeom>
        </p:spPr>
        <p:txBody>
          <a:bodyPr wrap="square">
            <a:spAutoFit/>
          </a:bodyPr>
          <a:lstStyle/>
          <a:p>
            <a:pPr lvl="0"/>
            <a:r>
              <a:rPr lang="en-US" sz="2800" dirty="0"/>
              <a:t>If a State complaint alleges that a public agency has failed to implement a due process hearing decision, the complaint must be resolved by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 </a:t>
            </a:r>
            <a:endParaRPr lang="en-US" sz="2400" b="1" dirty="0"/>
          </a:p>
        </p:txBody>
      </p:sp>
      <p:sp>
        <p:nvSpPr>
          <p:cNvPr id="8"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715247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About S</a:t>
            </a:r>
            <a:r>
              <a:rPr lang="en-US" sz="800" b="1" dirty="0">
                <a:solidFill>
                  <a:srgbClr val="675E47"/>
                </a:solidFill>
              </a:rPr>
              <a:t> </a:t>
            </a:r>
            <a:r>
              <a:rPr lang="en-US" b="1" dirty="0">
                <a:solidFill>
                  <a:srgbClr val="675E47"/>
                </a:solidFill>
              </a:rPr>
              <a:t>E</a:t>
            </a:r>
            <a:r>
              <a:rPr lang="en-US" sz="800" b="1" dirty="0">
                <a:solidFill>
                  <a:srgbClr val="675E47"/>
                </a:solidFill>
              </a:rPr>
              <a:t> </a:t>
            </a:r>
            <a:r>
              <a:rPr lang="en-US" b="1" dirty="0">
                <a:solidFill>
                  <a:srgbClr val="675E47"/>
                </a:solidFill>
              </a:rPr>
              <a:t>A’s Responsibility</a:t>
            </a:r>
            <a:endParaRPr lang="en-US" dirty="0">
              <a:solidFill>
                <a:srgbClr val="675E47"/>
              </a:solidFill>
            </a:endParaRPr>
          </a:p>
        </p:txBody>
      </p:sp>
      <p:sp>
        <p:nvSpPr>
          <p:cNvPr id="6" name="Rectangle 5"/>
          <p:cNvSpPr/>
          <p:nvPr/>
        </p:nvSpPr>
        <p:spPr>
          <a:xfrm>
            <a:off x="381000" y="1600200"/>
            <a:ext cx="7924800" cy="1815882"/>
          </a:xfrm>
          <a:prstGeom prst="rect">
            <a:avLst/>
          </a:prstGeom>
        </p:spPr>
        <p:txBody>
          <a:bodyPr wrap="square">
            <a:spAutoFit/>
          </a:bodyPr>
          <a:lstStyle/>
          <a:p>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is in the best position to determine what information is necessary to resolve a complaint, based on the facts and circumstances of the individual case.  </a:t>
            </a:r>
            <a:endParaRPr lang="en-US" sz="2400" b="1" dirty="0"/>
          </a:p>
        </p:txBody>
      </p:sp>
    </p:spTree>
    <p:extLst>
      <p:ext uri="{BB962C8B-B14F-4D97-AF65-F5344CB8AC3E}">
        <p14:creationId xmlns:p14="http://schemas.microsoft.com/office/powerpoint/2010/main" val="99363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Disclaimer</a:t>
            </a:r>
          </a:p>
        </p:txBody>
      </p:sp>
      <p:sp>
        <p:nvSpPr>
          <p:cNvPr id="3" name="Content Placeholder 2"/>
          <p:cNvSpPr>
            <a:spLocks noGrp="1"/>
          </p:cNvSpPr>
          <p:nvPr>
            <p:ph idx="1"/>
          </p:nvPr>
        </p:nvSpPr>
        <p:spPr/>
        <p:txBody>
          <a:bodyPr>
            <a:normAutofit/>
          </a:bodyPr>
          <a:lstStyle/>
          <a:p>
            <a:pPr marL="114300" indent="0">
              <a:buNone/>
            </a:pPr>
            <a:r>
              <a:rPr lang="en-US" sz="2800" dirty="0"/>
              <a:t>This resource is not intended to interpret, modify, replace requirements of federal or State law, or serve as a definitive treatment of the regulations. Application of information presented may be affected by State statutes, regulations, departmental and local policies, and any new guidance not issued at the time of this publication. </a:t>
            </a:r>
          </a:p>
        </p:txBody>
      </p:sp>
    </p:spTree>
    <p:extLst>
      <p:ext uri="{BB962C8B-B14F-4D97-AF65-F5344CB8AC3E}">
        <p14:creationId xmlns:p14="http://schemas.microsoft.com/office/powerpoint/2010/main" val="256417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oking down at hands typing on a laptop. There is a black journal on one side of the  laptop and a cell phone and a cup of coffee on the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250" y="2942864"/>
            <a:ext cx="3450819" cy="2467336"/>
          </a:xfrm>
          <a:prstGeom prst="rect">
            <a:avLst/>
          </a:prstGeom>
          <a:ln w="38100">
            <a:solidFill>
              <a:schemeClr val="tx2">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a:solidFill>
                  <a:srgbClr val="675E47"/>
                </a:solidFill>
              </a:rPr>
              <a:t>L</a:t>
            </a:r>
            <a:r>
              <a:rPr lang="en-US" sz="800" b="1" dirty="0">
                <a:solidFill>
                  <a:srgbClr val="675E47"/>
                </a:solidFill>
              </a:rPr>
              <a:t> </a:t>
            </a:r>
            <a:r>
              <a:rPr lang="en-US" b="1" dirty="0">
                <a:solidFill>
                  <a:srgbClr val="675E47"/>
                </a:solidFill>
              </a:rPr>
              <a:t>E</a:t>
            </a:r>
            <a:r>
              <a:rPr lang="en-US" sz="800" b="1" dirty="0">
                <a:solidFill>
                  <a:srgbClr val="675E47"/>
                </a:solidFill>
              </a:rPr>
              <a:t> </a:t>
            </a:r>
            <a:r>
              <a:rPr lang="en-US" b="1" dirty="0">
                <a:solidFill>
                  <a:srgbClr val="675E47"/>
                </a:solidFill>
              </a:rPr>
              <a:t>A’s Right to Respond to the Complaint</a:t>
            </a:r>
            <a:endParaRPr lang="en-US" dirty="0">
              <a:solidFill>
                <a:srgbClr val="675E47"/>
              </a:solidFill>
            </a:endParaRPr>
          </a:p>
        </p:txBody>
      </p:sp>
      <p:sp>
        <p:nvSpPr>
          <p:cNvPr id="4" name="TextBox 3"/>
          <p:cNvSpPr txBox="1"/>
          <p:nvPr/>
        </p:nvSpPr>
        <p:spPr>
          <a:xfrm>
            <a:off x="457200" y="2133600"/>
            <a:ext cx="3733800" cy="3539430"/>
          </a:xfrm>
          <a:prstGeom prst="rect">
            <a:avLst/>
          </a:prstGeom>
          <a:noFill/>
        </p:spPr>
        <p:txBody>
          <a:bodyPr wrap="square" rtlCol="0">
            <a:spAutoFit/>
          </a:bodyPr>
          <a:lstStyle/>
          <a:p>
            <a:r>
              <a:rPr lang="en-US" sz="2800" dirty="0"/>
              <a:t>The public agency must be allowed the opportunity to respond to the complaint, including, a</a:t>
            </a:r>
            <a:r>
              <a:rPr lang="x-none" sz="2800"/>
              <a:t>t the discretion of the public agency, a proposal to resolve the complaint</a:t>
            </a:r>
            <a:r>
              <a:rPr lang="en-US" sz="2800" dirty="0"/>
              <a:t>. </a:t>
            </a:r>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73027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man talking on a cell phone&#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942864"/>
            <a:ext cx="3703320" cy="2467336"/>
          </a:xfrm>
          <a:prstGeom prst="rect">
            <a:avLst/>
          </a:prstGeom>
          <a:ln w="38100">
            <a:solidFill>
              <a:schemeClr val="tx2">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685800"/>
            <a:ext cx="7620000" cy="1143000"/>
          </a:xfrm>
        </p:spPr>
        <p:txBody>
          <a:bodyPr/>
          <a:lstStyle/>
          <a:p>
            <a:r>
              <a:rPr lang="en-US" b="1" dirty="0">
                <a:solidFill>
                  <a:srgbClr val="675E47"/>
                </a:solidFill>
              </a:rPr>
              <a:t>Complainant’s Right to Provide Additional Information</a:t>
            </a:r>
            <a:endParaRPr lang="en-US" dirty="0">
              <a:solidFill>
                <a:srgbClr val="675E47"/>
              </a:solidFill>
            </a:endParaRPr>
          </a:p>
        </p:txBody>
      </p:sp>
      <p:sp>
        <p:nvSpPr>
          <p:cNvPr id="3" name="TextBox 2"/>
          <p:cNvSpPr txBox="1"/>
          <p:nvPr/>
        </p:nvSpPr>
        <p:spPr>
          <a:xfrm>
            <a:off x="457200" y="2646786"/>
            <a:ext cx="3810000" cy="2677656"/>
          </a:xfrm>
          <a:prstGeom prst="rect">
            <a:avLst/>
          </a:prstGeom>
          <a:noFill/>
        </p:spPr>
        <p:txBody>
          <a:bodyPr wrap="square" rtlCol="0">
            <a:spAutoFit/>
          </a:bodyPr>
          <a:lstStyle/>
          <a:p>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provide the complainant with an opportunity to submit additional information about the allegations in the complaint.</a:t>
            </a:r>
          </a:p>
        </p:txBody>
      </p:sp>
      <p:sp>
        <p:nvSpPr>
          <p:cNvPr id="6"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350432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Complaint Timeline</a:t>
            </a:r>
            <a:endParaRPr lang="en-US" dirty="0">
              <a:solidFill>
                <a:srgbClr val="675E47"/>
              </a:solidFill>
            </a:endParaRPr>
          </a:p>
        </p:txBody>
      </p:sp>
      <p:sp>
        <p:nvSpPr>
          <p:cNvPr id="6" name="Rectangle 5"/>
          <p:cNvSpPr/>
          <p:nvPr/>
        </p:nvSpPr>
        <p:spPr>
          <a:xfrm>
            <a:off x="381000" y="1600200"/>
            <a:ext cx="7924800" cy="5201424"/>
          </a:xfrm>
          <a:prstGeom prst="rect">
            <a:avLst/>
          </a:prstGeom>
        </p:spPr>
        <p:txBody>
          <a:bodyPr wrap="square">
            <a:spAutoFit/>
          </a:bodyPr>
          <a:lstStyle/>
          <a:p>
            <a:pPr lvl="0"/>
            <a:r>
              <a:rPr lang="en-US" sz="2800" dirty="0"/>
              <a:t>An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issue a written decision regarding the State complaint within 60 days of receipt.</a:t>
            </a:r>
          </a:p>
          <a:p>
            <a:pPr lvl="0"/>
            <a:endParaRPr lang="en-US" sz="2800" dirty="0"/>
          </a:p>
          <a:p>
            <a:pPr lvl="0"/>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may extend this timeline only if:</a:t>
            </a:r>
          </a:p>
          <a:p>
            <a:pPr marL="914400" lvl="1" indent="-457200">
              <a:buFont typeface="Arial" panose="020B0604020202020204" pitchFamily="34" charset="0"/>
              <a:buChar char="•"/>
            </a:pPr>
            <a:r>
              <a:rPr lang="en-US" sz="2800" dirty="0"/>
              <a:t>Exceptional circumstances exist with respect to a particular complaint; or</a:t>
            </a:r>
          </a:p>
          <a:p>
            <a:pPr marL="914400" lvl="1" indent="-457200">
              <a:buFont typeface="Arial" panose="020B0604020202020204" pitchFamily="34" charset="0"/>
              <a:buChar char="•"/>
            </a:pPr>
            <a:r>
              <a:rPr lang="en-US" sz="2800" dirty="0"/>
              <a:t>The parties involved agree to extend the time to engage in mediation or alternative dispute resolution, if available.</a:t>
            </a:r>
          </a:p>
          <a:p>
            <a:pPr lvl="0"/>
            <a:endParaRPr lang="en-US" sz="2800" dirty="0"/>
          </a:p>
          <a:p>
            <a:pPr lvl="0"/>
            <a:endParaRPr lang="en-US" sz="2800" dirty="0"/>
          </a:p>
          <a:p>
            <a:endParaRPr lang="en-US" sz="2000" b="1" dirty="0"/>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564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Complaint Timeline </a:t>
            </a:r>
            <a:r>
              <a:rPr lang="en-US" sz="2400" b="1" dirty="0">
                <a:solidFill>
                  <a:schemeClr val="tx1"/>
                </a:solidFill>
              </a:rPr>
              <a:t>(continued)</a:t>
            </a:r>
            <a:endParaRPr lang="en-US" sz="2400" dirty="0">
              <a:solidFill>
                <a:schemeClr val="tx1"/>
              </a:solidFill>
            </a:endParaRPr>
          </a:p>
        </p:txBody>
      </p:sp>
      <p:sp>
        <p:nvSpPr>
          <p:cNvPr id="6" name="Rectangle 5"/>
          <p:cNvSpPr/>
          <p:nvPr/>
        </p:nvSpPr>
        <p:spPr>
          <a:xfrm>
            <a:off x="381000" y="1600200"/>
            <a:ext cx="7924800" cy="3908762"/>
          </a:xfrm>
          <a:prstGeom prst="rect">
            <a:avLst/>
          </a:prstGeom>
        </p:spPr>
        <p:txBody>
          <a:bodyPr wrap="square">
            <a:spAutoFit/>
          </a:bodyPr>
          <a:lstStyle/>
          <a:p>
            <a:pPr lvl="0"/>
            <a:r>
              <a:rPr lang="en-US" sz="2800" dirty="0"/>
              <a:t>60-day time limit for complaint resolution </a:t>
            </a:r>
            <a:r>
              <a:rPr lang="en-US" sz="2800" b="1" dirty="0"/>
              <a:t>begins on the date that a complaint is received</a:t>
            </a:r>
            <a:r>
              <a:rPr lang="en-US" sz="2800" dirty="0"/>
              <a:t>. This includes complaints received electronically.</a:t>
            </a:r>
          </a:p>
          <a:p>
            <a:pPr lvl="0"/>
            <a:endParaRPr lang="en-US" sz="2800" dirty="0"/>
          </a:p>
          <a:p>
            <a:pPr lvl="0"/>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a:t>
            </a:r>
            <a:r>
              <a:rPr lang="en-US" sz="2800" dirty="0"/>
              <a:t>s have some discretion for determining when a complaint is received but must ensure that its procedures allow for timely resolution and are uniformly applied.</a:t>
            </a:r>
          </a:p>
          <a:p>
            <a:endParaRPr lang="en-US" sz="2000" b="1" dirty="0"/>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64258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Decision</a:t>
            </a:r>
            <a:endParaRPr lang="en-US" dirty="0">
              <a:solidFill>
                <a:srgbClr val="675E47"/>
              </a:solidFill>
            </a:endParaRPr>
          </a:p>
        </p:txBody>
      </p:sp>
      <p:sp>
        <p:nvSpPr>
          <p:cNvPr id="6" name="Rectangle 5"/>
          <p:cNvSpPr/>
          <p:nvPr/>
        </p:nvSpPr>
        <p:spPr>
          <a:xfrm>
            <a:off x="457200" y="1443493"/>
            <a:ext cx="7924800" cy="5139869"/>
          </a:xfrm>
          <a:prstGeom prst="rect">
            <a:avLst/>
          </a:prstGeom>
        </p:spPr>
        <p:txBody>
          <a:bodyPr wrap="square">
            <a:spAutoFit/>
          </a:bodyPr>
          <a:lstStyle/>
          <a:p>
            <a:pPr lvl="0"/>
            <a:r>
              <a:rPr lang="en-US" sz="2800" dirty="0"/>
              <a:t>Subject to allowable extensions,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issue a written decision within 60 days whether the complaint is resolved through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A’s </a:t>
            </a:r>
            <a:r>
              <a:rPr lang="en-US" sz="2800" dirty="0"/>
              <a:t>investigation, or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accepts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LE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A’s </a:t>
            </a:r>
            <a:r>
              <a:rPr lang="en-US" sz="2800" dirty="0"/>
              <a:t>proposed resolution to resolve the complaint.</a:t>
            </a:r>
          </a:p>
          <a:p>
            <a:pPr lvl="0"/>
            <a:endParaRPr lang="en-US" sz="2800" dirty="0"/>
          </a:p>
          <a:p>
            <a:pPr lvl="0"/>
            <a:r>
              <a:rPr lang="en-US" sz="2800" dirty="0"/>
              <a:t>The decision must address each allegation in the complaint and contain:</a:t>
            </a:r>
          </a:p>
          <a:p>
            <a:pPr marL="800100" lvl="1" indent="-342900">
              <a:buFont typeface="Arial" panose="020B0604020202020204" pitchFamily="34" charset="0"/>
              <a:buChar char="•"/>
            </a:pPr>
            <a:r>
              <a:rPr lang="en-US" sz="2800" dirty="0"/>
              <a:t>Findings of facts and conclusions, and</a:t>
            </a:r>
          </a:p>
          <a:p>
            <a:pPr marL="800100" lvl="1" indent="-342900">
              <a:buFont typeface="Arial" panose="020B0604020202020204" pitchFamily="34" charset="0"/>
              <a:buChar char="•"/>
            </a:pPr>
            <a:r>
              <a:rPr lang="en-US" sz="2800" dirty="0"/>
              <a:t>The reasons for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A’s </a:t>
            </a:r>
            <a:r>
              <a:rPr lang="en-US" sz="2800" dirty="0"/>
              <a:t>final decision</a:t>
            </a:r>
          </a:p>
          <a:p>
            <a:pPr lvl="0"/>
            <a:endParaRPr lang="en-US" sz="2400" dirty="0"/>
          </a:p>
          <a:p>
            <a:endParaRPr lang="en-US" sz="2400" b="1" dirty="0"/>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404693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Corrective Actions</a:t>
            </a:r>
            <a:endParaRPr lang="en-US" dirty="0">
              <a:solidFill>
                <a:srgbClr val="675E47"/>
              </a:solidFill>
            </a:endParaRPr>
          </a:p>
        </p:txBody>
      </p:sp>
      <p:sp>
        <p:nvSpPr>
          <p:cNvPr id="3" name="TextBox 2"/>
          <p:cNvSpPr txBox="1"/>
          <p:nvPr/>
        </p:nvSpPr>
        <p:spPr>
          <a:xfrm>
            <a:off x="838200" y="1752600"/>
            <a:ext cx="6248400" cy="3770263"/>
          </a:xfrm>
          <a:prstGeom prst="rect">
            <a:avLst/>
          </a:prstGeom>
          <a:noFill/>
        </p:spPr>
        <p:txBody>
          <a:bodyPr wrap="square" rtlCol="0">
            <a:spAutoFit/>
          </a:bodyPr>
          <a:lstStyle/>
          <a:p>
            <a:r>
              <a:rPr lang="en-US" sz="2800" dirty="0"/>
              <a:t>States must have procedures for effective implementation of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A’s</a:t>
            </a:r>
            <a:r>
              <a:rPr lang="en-US" sz="2800" dirty="0"/>
              <a:t> final decision, if needed, including:</a:t>
            </a:r>
          </a:p>
          <a:p>
            <a:endParaRPr lang="en-US" sz="2800" dirty="0"/>
          </a:p>
          <a:p>
            <a:pPr marL="800100" lvl="1" indent="-342900">
              <a:spcBef>
                <a:spcPts val="600"/>
              </a:spcBef>
              <a:buFont typeface="Arial" panose="020B0604020202020204" pitchFamily="34" charset="0"/>
              <a:buChar char="•"/>
            </a:pPr>
            <a:r>
              <a:rPr lang="en-US" sz="2800" dirty="0"/>
              <a:t>Technical assistance activities;</a:t>
            </a:r>
          </a:p>
          <a:p>
            <a:pPr marL="800100" lvl="1" indent="-342900">
              <a:spcBef>
                <a:spcPts val="600"/>
              </a:spcBef>
              <a:buFont typeface="Arial" panose="020B0604020202020204" pitchFamily="34" charset="0"/>
              <a:buChar char="•"/>
            </a:pPr>
            <a:r>
              <a:rPr lang="en-US" sz="2800" dirty="0"/>
              <a:t>Negotiations; and </a:t>
            </a:r>
          </a:p>
          <a:p>
            <a:pPr marL="800100" lvl="1" indent="-342900">
              <a:spcBef>
                <a:spcPts val="600"/>
              </a:spcBef>
              <a:buFont typeface="Arial" panose="020B0604020202020204" pitchFamily="34" charset="0"/>
              <a:buChar char="•"/>
            </a:pPr>
            <a:r>
              <a:rPr lang="en-US" sz="2800" dirty="0"/>
              <a:t>Corrective actions to achieve compliance. </a:t>
            </a:r>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300.152</a:t>
            </a:r>
            <a:endParaRPr lang="en-US" sz="2400" dirty="0">
              <a:solidFill>
                <a:schemeClr val="tx1"/>
              </a:solidFill>
            </a:endParaRPr>
          </a:p>
        </p:txBody>
      </p:sp>
    </p:spTree>
    <p:extLst>
      <p:ext uri="{BB962C8B-B14F-4D97-AF65-F5344CB8AC3E}">
        <p14:creationId xmlns:p14="http://schemas.microsoft.com/office/powerpoint/2010/main" val="296235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Remedies</a:t>
            </a:r>
            <a:endParaRPr lang="en-US" dirty="0">
              <a:solidFill>
                <a:srgbClr val="675E47"/>
              </a:solidFill>
            </a:endParaRPr>
          </a:p>
        </p:txBody>
      </p:sp>
      <p:sp>
        <p:nvSpPr>
          <p:cNvPr id="6" name="Rectangle 5"/>
          <p:cNvSpPr/>
          <p:nvPr/>
        </p:nvSpPr>
        <p:spPr>
          <a:xfrm>
            <a:off x="381000" y="1600200"/>
            <a:ext cx="7924800" cy="4832092"/>
          </a:xfrm>
          <a:prstGeom prst="rect">
            <a:avLst/>
          </a:prstGeom>
        </p:spPr>
        <p:txBody>
          <a:bodyPr wrap="square">
            <a:spAutoFit/>
          </a:bodyPr>
          <a:lstStyle/>
          <a:p>
            <a:pPr lvl="0"/>
            <a:r>
              <a:rPr lang="en-US" sz="2800" dirty="0"/>
              <a:t>When a State has found that a public agency has not provided appropriate services,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is required to address:</a:t>
            </a:r>
          </a:p>
          <a:p>
            <a:pPr lvl="0"/>
            <a:endParaRPr lang="en-US" sz="3600" dirty="0"/>
          </a:p>
          <a:p>
            <a:pPr marL="914400" lvl="1" indent="-457200">
              <a:buFont typeface="Arial" panose="020B0604020202020204" pitchFamily="34" charset="0"/>
              <a:buChar char="•"/>
            </a:pPr>
            <a:r>
              <a:rPr lang="en-US" sz="2800" dirty="0"/>
              <a:t>The failure to provide appropriate services, including corrective action appropriate to address the needs of the child or group of children</a:t>
            </a:r>
          </a:p>
          <a:p>
            <a:pPr marL="914400" lvl="1" indent="-457200">
              <a:buFont typeface="Arial" panose="020B0604020202020204" pitchFamily="34" charset="0"/>
              <a:buChar char="•"/>
            </a:pPr>
            <a:r>
              <a:rPr lang="en-US" sz="2800" dirty="0"/>
              <a:t>The appropriate future provision of services for all children with disabilities</a:t>
            </a:r>
            <a:endParaRPr lang="en-US" sz="3600" dirty="0"/>
          </a:p>
          <a:p>
            <a:endParaRPr lang="en-US" sz="2000" b="1" dirty="0"/>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300.151</a:t>
            </a:r>
            <a:endParaRPr lang="en-US" sz="2400" dirty="0">
              <a:solidFill>
                <a:schemeClr val="tx1"/>
              </a:solidFill>
            </a:endParaRPr>
          </a:p>
        </p:txBody>
      </p:sp>
    </p:spTree>
    <p:extLst>
      <p:ext uri="{BB962C8B-B14F-4D97-AF65-F5344CB8AC3E}">
        <p14:creationId xmlns:p14="http://schemas.microsoft.com/office/powerpoint/2010/main" val="166282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ebsite is open to a page for posting a respon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57" y="2302097"/>
            <a:ext cx="4320943" cy="2879503"/>
          </a:xfrm>
          <a:prstGeom prst="rect">
            <a:avLst/>
          </a:prstGeom>
          <a:ln w="38100">
            <a:solidFill>
              <a:schemeClr val="tx2">
                <a:lumMod val="75000"/>
              </a:schemeClr>
            </a:solidFill>
          </a:ln>
        </p:spPr>
      </p:pic>
      <p:sp>
        <p:nvSpPr>
          <p:cNvPr id="2" name="Title 1"/>
          <p:cNvSpPr>
            <a:spLocks noGrp="1"/>
          </p:cNvSpPr>
          <p:nvPr>
            <p:ph type="title"/>
          </p:nvPr>
        </p:nvSpPr>
        <p:spPr/>
        <p:txBody>
          <a:bodyPr/>
          <a:lstStyle/>
          <a:p>
            <a:r>
              <a:rPr lang="en-US" b="1" dirty="0">
                <a:solidFill>
                  <a:srgbClr val="675E47"/>
                </a:solidFill>
              </a:rPr>
              <a:t>Posting Decisions</a:t>
            </a:r>
            <a:endParaRPr lang="en-US" dirty="0">
              <a:solidFill>
                <a:srgbClr val="675E47"/>
              </a:solidFill>
            </a:endParaRPr>
          </a:p>
        </p:txBody>
      </p:sp>
      <p:sp>
        <p:nvSpPr>
          <p:cNvPr id="3" name="Content Placeholder 2"/>
          <p:cNvSpPr>
            <a:spLocks noGrp="1"/>
          </p:cNvSpPr>
          <p:nvPr>
            <p:ph idx="1"/>
          </p:nvPr>
        </p:nvSpPr>
        <p:spPr>
          <a:xfrm>
            <a:off x="4876800" y="2130552"/>
            <a:ext cx="3429000" cy="3364992"/>
          </a:xfrm>
        </p:spPr>
        <p:txBody>
          <a:bodyPr>
            <a:normAutofit/>
          </a:bodyPr>
          <a:lstStyle/>
          <a:p>
            <a:pPr marL="114300" lvl="0" indent="0">
              <a:buNone/>
            </a:pPr>
            <a:r>
              <a:rPr lang="en-US" sz="2800" dirty="0"/>
              <a:t>There is no requirement in Part B of the I</a:t>
            </a:r>
            <a:r>
              <a:rPr lang="en-US" sz="200" dirty="0"/>
              <a:t> </a:t>
            </a:r>
            <a:r>
              <a:rPr lang="en-US" sz="2800" dirty="0"/>
              <a:t>D</a:t>
            </a:r>
            <a:r>
              <a:rPr lang="en-US" sz="200" dirty="0"/>
              <a:t> </a:t>
            </a:r>
            <a:r>
              <a:rPr lang="en-US" sz="2800" dirty="0"/>
              <a:t>E</a:t>
            </a:r>
            <a:r>
              <a:rPr lang="en-US" sz="200" dirty="0"/>
              <a:t> </a:t>
            </a:r>
            <a:r>
              <a:rPr lang="en-US" sz="2800" dirty="0"/>
              <a:t>A for a State to make written State complaint decisions available to the public.</a:t>
            </a:r>
          </a:p>
        </p:txBody>
      </p:sp>
    </p:spTree>
    <p:extLst>
      <p:ext uri="{BB962C8B-B14F-4D97-AF65-F5344CB8AC3E}">
        <p14:creationId xmlns:p14="http://schemas.microsoft.com/office/powerpoint/2010/main" val="2182172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in a day planner.&#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525" y="4127500"/>
            <a:ext cx="2762250" cy="18415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b="1" dirty="0">
                <a:solidFill>
                  <a:srgbClr val="675E47"/>
                </a:solidFill>
              </a:rPr>
              <a:t>Timelines for Corrective Actions</a:t>
            </a:r>
            <a:endParaRPr lang="en-US" dirty="0">
              <a:solidFill>
                <a:srgbClr val="675E47"/>
              </a:solidFill>
            </a:endParaRPr>
          </a:p>
        </p:txBody>
      </p:sp>
      <p:sp>
        <p:nvSpPr>
          <p:cNvPr id="3" name="Content Placeholder 2"/>
          <p:cNvSpPr>
            <a:spLocks noGrp="1"/>
          </p:cNvSpPr>
          <p:nvPr>
            <p:ph idx="1"/>
          </p:nvPr>
        </p:nvSpPr>
        <p:spPr>
          <a:xfrm>
            <a:off x="457200" y="1828800"/>
            <a:ext cx="7620000" cy="4800600"/>
          </a:xfrm>
        </p:spPr>
        <p:txBody>
          <a:bodyPr>
            <a:normAutofit/>
          </a:bodyPr>
          <a:lstStyle/>
          <a:p>
            <a:pPr marL="114300" lvl="0" indent="0">
              <a:buNone/>
            </a:pPr>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must ensure that any corrective action(s) is completed as soon as possible within the timeframe specified in the written decision, and no later than one year following the identification of the noncompliance. </a:t>
            </a:r>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300.600</a:t>
            </a:r>
            <a:endParaRPr lang="en-US" sz="2400" dirty="0">
              <a:solidFill>
                <a:schemeClr val="tx1"/>
              </a:solidFill>
            </a:endParaRPr>
          </a:p>
        </p:txBody>
      </p:sp>
    </p:spTree>
    <p:extLst>
      <p:ext uri="{BB962C8B-B14F-4D97-AF65-F5344CB8AC3E}">
        <p14:creationId xmlns:p14="http://schemas.microsoft.com/office/powerpoint/2010/main" val="3074697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Appealing Decisions</a:t>
            </a:r>
            <a:endParaRPr lang="en-US" dirty="0">
              <a:solidFill>
                <a:srgbClr val="675E47"/>
              </a:solidFill>
            </a:endParaRPr>
          </a:p>
        </p:txBody>
      </p:sp>
      <p:sp>
        <p:nvSpPr>
          <p:cNvPr id="3" name="Content Placeholder 2"/>
          <p:cNvSpPr>
            <a:spLocks noGrp="1"/>
          </p:cNvSpPr>
          <p:nvPr>
            <p:ph idx="1"/>
          </p:nvPr>
        </p:nvSpPr>
        <p:spPr/>
        <p:txBody>
          <a:bodyPr>
            <a:normAutofit/>
          </a:bodyPr>
          <a:lstStyle/>
          <a:p>
            <a:pPr marL="114300" lvl="0" indent="0">
              <a:buNone/>
            </a:pPr>
            <a:r>
              <a:rPr lang="en-US" sz="2800" dirty="0"/>
              <a:t>The regulations are silent as to whether a State complaint decision may be appealed.</a:t>
            </a:r>
          </a:p>
          <a:p>
            <a:pPr marL="114300" lvl="0" indent="0">
              <a:buNone/>
            </a:pPr>
            <a:endParaRPr lang="en-US" sz="2800" dirty="0"/>
          </a:p>
          <a:p>
            <a:pPr marL="114300" lvl="0" indent="0">
              <a:buNone/>
            </a:pPr>
            <a:r>
              <a:rPr lang="en-US" sz="2800" dirty="0"/>
              <a:t>A State may establish procedures for reconsideration of complaint decisions. However, procedures must not delay the implementation of any corrective action required in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A’s </a:t>
            </a:r>
            <a:r>
              <a:rPr lang="en-US" sz="2800" dirty="0"/>
              <a:t>final decision pending the reconsideration process.</a:t>
            </a:r>
          </a:p>
        </p:txBody>
      </p:sp>
    </p:spTree>
    <p:extLst>
      <p:ext uri="{BB962C8B-B14F-4D97-AF65-F5344CB8AC3E}">
        <p14:creationId xmlns:p14="http://schemas.microsoft.com/office/powerpoint/2010/main" val="203166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State Complaint System</a:t>
            </a:r>
          </a:p>
        </p:txBody>
      </p:sp>
      <p:sp>
        <p:nvSpPr>
          <p:cNvPr id="3" name="Content Placeholder 2"/>
          <p:cNvSpPr>
            <a:spLocks noGrp="1"/>
          </p:cNvSpPr>
          <p:nvPr>
            <p:ph idx="1"/>
          </p:nvPr>
        </p:nvSpPr>
        <p:spPr>
          <a:xfrm>
            <a:off x="457200" y="1828800"/>
            <a:ext cx="7620000" cy="4800600"/>
          </a:xfrm>
        </p:spPr>
        <p:txBody>
          <a:bodyPr>
            <a:normAutofit/>
          </a:bodyPr>
          <a:lstStyle/>
          <a:p>
            <a:pPr marL="114300" indent="0">
              <a:buNone/>
            </a:pPr>
            <a:r>
              <a:rPr lang="en-US" sz="2800" dirty="0"/>
              <a:t>A strong State complaint system provides parents and other individuals an opportunity to resolve disputes early without having to file a due process complaint and without having to go to a due process hearing.</a:t>
            </a:r>
          </a:p>
        </p:txBody>
      </p:sp>
      <p:sp>
        <p:nvSpPr>
          <p:cNvPr id="6"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71 FR 46600 (August 14, 2006)</a:t>
            </a:r>
          </a:p>
        </p:txBody>
      </p:sp>
    </p:spTree>
    <p:extLst>
      <p:ext uri="{BB962C8B-B14F-4D97-AF65-F5344CB8AC3E}">
        <p14:creationId xmlns:p14="http://schemas.microsoft.com/office/powerpoint/2010/main" val="56736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 Women sitting at anconference table with tablets and laptop computer.  The woman in the middle is introducing one woman to the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64" y="2362200"/>
            <a:ext cx="4076621" cy="3055729"/>
          </a:xfrm>
          <a:prstGeom prst="rect">
            <a:avLst/>
          </a:prstGeom>
          <a:ln w="38100">
            <a:solidFill>
              <a:schemeClr val="tx2">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a:solidFill>
                  <a:srgbClr val="675E47"/>
                </a:solidFill>
              </a:rPr>
              <a:t>State Complaint Procedures</a:t>
            </a:r>
          </a:p>
        </p:txBody>
      </p:sp>
      <p:sp>
        <p:nvSpPr>
          <p:cNvPr id="9" name="Rectangle 8"/>
          <p:cNvSpPr/>
          <p:nvPr/>
        </p:nvSpPr>
        <p:spPr>
          <a:xfrm>
            <a:off x="4305379" y="1417638"/>
            <a:ext cx="4076621" cy="4401205"/>
          </a:xfrm>
          <a:prstGeom prst="rect">
            <a:avLst/>
          </a:prstGeom>
        </p:spPr>
        <p:txBody>
          <a:bodyPr wrap="square">
            <a:spAutoFit/>
          </a:bodyPr>
          <a:lstStyle/>
          <a:p>
            <a:pPr marL="114300" indent="0">
              <a:buNone/>
            </a:pPr>
            <a:r>
              <a:rPr lang="en-US" sz="2800" dirty="0"/>
              <a:t>The S</a:t>
            </a:r>
            <a:r>
              <a:rPr lang="en-US" sz="200" dirty="0">
                <a:solidFill>
                  <a:schemeClr val="bg1"/>
                </a:solidFill>
              </a:rPr>
              <a:t>.</a:t>
            </a:r>
            <a:r>
              <a:rPr lang="en-US" sz="2800" dirty="0"/>
              <a:t>E</a:t>
            </a:r>
            <a:r>
              <a:rPr lang="en-US" sz="200" dirty="0">
                <a:solidFill>
                  <a:schemeClr val="bg1"/>
                </a:solidFill>
              </a:rPr>
              <a:t>.</a:t>
            </a:r>
            <a:r>
              <a:rPr lang="en-US" sz="2800" dirty="0"/>
              <a:t>A</a:t>
            </a:r>
            <a:r>
              <a:rPr lang="en-US" sz="200" dirty="0">
                <a:solidFill>
                  <a:schemeClr val="bg1"/>
                </a:solidFill>
              </a:rPr>
              <a:t>.     </a:t>
            </a:r>
            <a:r>
              <a:rPr lang="en-US" sz="2800" dirty="0"/>
              <a:t>must adopt written procedures for the resolving child specific and systemic complaints filed with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FFFFFF"/>
                </a:solidFill>
                <a:effectLst/>
                <a:uLnTx/>
                <a:uFillTx/>
                <a:latin typeface="Calibri"/>
                <a:ea typeface="+mn-ea"/>
                <a:cs typeface="+mn-cs"/>
              </a:rPr>
              <a:t>.</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FFFFFF"/>
                </a:solidFill>
                <a:effectLst/>
                <a:uLnTx/>
                <a:uFillTx/>
                <a:latin typeface="Calibri"/>
                <a:ea typeface="+mn-ea"/>
                <a:cs typeface="+mn-cs"/>
              </a:rPr>
              <a:t>.</a:t>
            </a:r>
            <a:r>
              <a:rPr kumimoji="0" lang="en-US" sz="2800" b="0" i="0" u="none" strike="noStrike" kern="1200" cap="none" spc="0" normalizeH="0" baseline="0" noProof="0" dirty="0">
                <a:ln>
                  <a:noFill/>
                </a:ln>
                <a:solidFill>
                  <a:srgbClr val="2F2B20"/>
                </a:solidFill>
                <a:effectLst/>
                <a:uLnTx/>
                <a:uFillTx/>
                <a:latin typeface="Calibri"/>
                <a:ea typeface="+mn-ea"/>
                <a:cs typeface="+mn-cs"/>
              </a:rPr>
              <a:t>A</a:t>
            </a:r>
            <a:r>
              <a:rPr kumimoji="0" lang="en-US" sz="200" b="0" i="0" u="none" strike="noStrike" kern="1200" cap="none" spc="0" normalizeH="0" baseline="0" noProof="0" dirty="0">
                <a:ln>
                  <a:noFill/>
                </a:ln>
                <a:solidFill>
                  <a:srgbClr val="FFFFFF"/>
                </a:solidFill>
                <a:effectLst/>
                <a:uLnTx/>
                <a:uFillTx/>
                <a:latin typeface="Calibri"/>
                <a:ea typeface="+mn-ea"/>
                <a:cs typeface="+mn-cs"/>
              </a:rPr>
              <a:t>. </a:t>
            </a:r>
            <a:r>
              <a:rPr lang="en-US" sz="2800" dirty="0"/>
              <a:t>, or at the discretion of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FFFFFF"/>
                </a:solidFill>
                <a:effectLst/>
                <a:uLnTx/>
                <a:uFillTx/>
                <a:latin typeface="Calibri"/>
                <a:ea typeface="+mn-ea"/>
                <a:cs typeface="+mn-cs"/>
              </a:rPr>
              <a:t>.</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FFFFFF"/>
                </a:solidFill>
                <a:effectLst/>
                <a:uLnTx/>
                <a:uFillTx/>
                <a:latin typeface="Calibri"/>
                <a:ea typeface="+mn-ea"/>
                <a:cs typeface="+mn-cs"/>
              </a:rPr>
              <a:t>.</a:t>
            </a:r>
            <a:r>
              <a:rPr kumimoji="0" lang="en-US" sz="2800" b="0" i="0" u="none" strike="noStrike" kern="1200" cap="none" spc="0" normalizeH="0" baseline="0" noProof="0" dirty="0">
                <a:ln>
                  <a:noFill/>
                </a:ln>
                <a:solidFill>
                  <a:srgbClr val="2F2B20"/>
                </a:solidFill>
                <a:effectLst/>
                <a:uLnTx/>
                <a:uFillTx/>
                <a:latin typeface="Calibri"/>
                <a:ea typeface="+mn-ea"/>
                <a:cs typeface="+mn-cs"/>
              </a:rPr>
              <a:t>A</a:t>
            </a:r>
            <a:r>
              <a:rPr kumimoji="0" lang="en-US" sz="200" b="0" i="0" u="none" strike="noStrike" kern="1200" cap="none" spc="0" normalizeH="0" baseline="0" noProof="0" dirty="0">
                <a:ln>
                  <a:noFill/>
                </a:ln>
                <a:solidFill>
                  <a:srgbClr val="FFFFFF"/>
                </a:solidFill>
                <a:effectLst/>
                <a:uLnTx/>
                <a:uFillTx/>
                <a:latin typeface="Calibri"/>
                <a:ea typeface="+mn-ea"/>
                <a:cs typeface="+mn-cs"/>
              </a:rPr>
              <a:t>.  </a:t>
            </a:r>
            <a:r>
              <a:rPr lang="en-US" sz="2800" dirty="0"/>
              <a:t>, with the public agency responsible for providing services to the student or students.</a:t>
            </a:r>
          </a:p>
        </p:txBody>
      </p:sp>
      <p:sp>
        <p:nvSpPr>
          <p:cNvPr id="4"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  300.153 (d) and 300.151 (a)(1)(ii) </a:t>
            </a:r>
            <a:endParaRPr lang="en-US" sz="2400" dirty="0">
              <a:solidFill>
                <a:schemeClr val="tx1"/>
              </a:solidFill>
            </a:endParaRPr>
          </a:p>
        </p:txBody>
      </p:sp>
    </p:spTree>
    <p:extLst>
      <p:ext uri="{BB962C8B-B14F-4D97-AF65-F5344CB8AC3E}">
        <p14:creationId xmlns:p14="http://schemas.microsoft.com/office/powerpoint/2010/main" val="365427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r>
              <a:rPr lang="en-US" b="1" dirty="0">
                <a:solidFill>
                  <a:srgbClr val="675E47"/>
                </a:solidFill>
              </a:rPr>
              <a:t>State Complaints Must Include</a:t>
            </a:r>
            <a:endParaRPr lang="en-US" dirty="0">
              <a:solidFill>
                <a:srgbClr val="675E47"/>
              </a:solidFill>
            </a:endParaRPr>
          </a:p>
        </p:txBody>
      </p:sp>
      <p:sp>
        <p:nvSpPr>
          <p:cNvPr id="6" name="Rectangle 5"/>
          <p:cNvSpPr/>
          <p:nvPr/>
        </p:nvSpPr>
        <p:spPr>
          <a:xfrm>
            <a:off x="609600" y="1320383"/>
            <a:ext cx="7696200" cy="5262979"/>
          </a:xfrm>
          <a:prstGeom prst="rect">
            <a:avLst/>
          </a:prstGeom>
        </p:spPr>
        <p:txBody>
          <a:bodyPr wrap="square">
            <a:spAutoFit/>
          </a:bodyPr>
          <a:lstStyle/>
          <a:p>
            <a:pPr marL="171450" indent="-171450">
              <a:buFont typeface="Arial" panose="020B0604020202020204" pitchFamily="34" charset="0"/>
              <a:buChar char="•"/>
            </a:pPr>
            <a:r>
              <a:rPr lang="en-US" sz="2400" dirty="0"/>
              <a:t>A statement that a public agency has violated Part B of the I</a:t>
            </a:r>
            <a:r>
              <a:rPr lang="en-US" sz="200" dirty="0">
                <a:solidFill>
                  <a:schemeClr val="bg1"/>
                </a:solidFill>
              </a:rPr>
              <a:t>.</a:t>
            </a:r>
            <a:r>
              <a:rPr lang="en-US" sz="2400" dirty="0"/>
              <a:t>D</a:t>
            </a:r>
            <a:r>
              <a:rPr lang="en-US" sz="200" dirty="0">
                <a:solidFill>
                  <a:schemeClr val="bg1"/>
                </a:solidFill>
              </a:rPr>
              <a:t>.</a:t>
            </a:r>
            <a:r>
              <a:rPr lang="en-US" sz="2400" dirty="0"/>
              <a:t>E</a:t>
            </a:r>
            <a:r>
              <a:rPr lang="en-US" sz="200" dirty="0">
                <a:solidFill>
                  <a:schemeClr val="bg1"/>
                </a:solidFill>
              </a:rPr>
              <a:t>.</a:t>
            </a:r>
            <a:r>
              <a:rPr lang="en-US" sz="2400" dirty="0"/>
              <a:t>A</a:t>
            </a:r>
            <a:r>
              <a:rPr lang="en-US" sz="200" dirty="0">
                <a:solidFill>
                  <a:schemeClr val="bg1"/>
                </a:solidFill>
              </a:rPr>
              <a:t>.</a:t>
            </a:r>
          </a:p>
          <a:p>
            <a:pPr marL="171450" indent="-171450">
              <a:buFont typeface="Arial" panose="020B0604020202020204" pitchFamily="34" charset="0"/>
              <a:buChar char="•"/>
            </a:pPr>
            <a:r>
              <a:rPr lang="en-US" sz="2400" dirty="0"/>
              <a:t>The facts on which the statement is based</a:t>
            </a:r>
          </a:p>
          <a:p>
            <a:pPr marL="171450" indent="-171450">
              <a:buFont typeface="Arial" panose="020B0604020202020204" pitchFamily="34" charset="0"/>
              <a:buChar char="•"/>
            </a:pPr>
            <a:r>
              <a:rPr lang="en-US" sz="2400" dirty="0"/>
              <a:t>The signature and contact information for the complainant</a:t>
            </a:r>
          </a:p>
          <a:p>
            <a:endParaRPr lang="en-US" sz="2400" b="1" dirty="0"/>
          </a:p>
          <a:p>
            <a:r>
              <a:rPr lang="en-US" sz="2400" b="1" dirty="0"/>
              <a:t>If child specific:</a:t>
            </a:r>
          </a:p>
          <a:p>
            <a:pPr marL="171450" indent="-171450">
              <a:buFont typeface="Arial" panose="020B0604020202020204" pitchFamily="34" charset="0"/>
              <a:buChar char="•"/>
            </a:pPr>
            <a:r>
              <a:rPr lang="en-US" sz="2400" dirty="0"/>
              <a:t>The name and address of the child</a:t>
            </a:r>
            <a:endParaRPr lang="en-US" sz="3200" dirty="0"/>
          </a:p>
          <a:p>
            <a:pPr marL="171450" indent="-171450">
              <a:buFont typeface="Arial" panose="020B0604020202020204" pitchFamily="34" charset="0"/>
              <a:buChar char="•"/>
            </a:pPr>
            <a:r>
              <a:rPr lang="en-US" sz="2400" dirty="0"/>
              <a:t>The name of the school the child is attending</a:t>
            </a:r>
            <a:endParaRPr lang="en-US" sz="3200" dirty="0"/>
          </a:p>
          <a:p>
            <a:pPr marL="171450" indent="-171450">
              <a:buFont typeface="Arial" panose="020B0604020202020204" pitchFamily="34" charset="0"/>
              <a:buChar char="•"/>
            </a:pPr>
            <a:r>
              <a:rPr lang="en-US" sz="2400" dirty="0"/>
              <a:t>If child is homeless, available contact information and the name of the school the child is attending</a:t>
            </a:r>
            <a:endParaRPr lang="en-US" sz="3200" dirty="0"/>
          </a:p>
          <a:p>
            <a:pPr marL="171450" indent="-171450">
              <a:buFont typeface="Arial" panose="020B0604020202020204" pitchFamily="34" charset="0"/>
              <a:buChar char="•"/>
            </a:pPr>
            <a:r>
              <a:rPr lang="en-US" sz="2400" dirty="0"/>
              <a:t>A description of the nature of the problem of the child, including facts relating to the problem </a:t>
            </a:r>
            <a:endParaRPr lang="en-US" sz="3200" dirty="0"/>
          </a:p>
          <a:p>
            <a:pPr marL="171450" indent="-171450">
              <a:buFont typeface="Arial" panose="020B0604020202020204" pitchFamily="34" charset="0"/>
              <a:buChar char="•"/>
            </a:pPr>
            <a:r>
              <a:rPr lang="en-US" sz="2400" dirty="0"/>
              <a:t>A proposed resolution of the problem</a:t>
            </a:r>
            <a:endParaRPr lang="en-US" sz="2400" b="1" dirty="0"/>
          </a:p>
          <a:p>
            <a:endParaRPr lang="en-US" sz="2400" b="1" dirty="0"/>
          </a:p>
        </p:txBody>
      </p:sp>
      <p:sp>
        <p:nvSpPr>
          <p:cNvPr id="5"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300.153</a:t>
            </a:r>
            <a:endParaRPr lang="en-US" sz="2400" dirty="0">
              <a:solidFill>
                <a:schemeClr val="tx1"/>
              </a:solidFill>
            </a:endParaRPr>
          </a:p>
        </p:txBody>
      </p:sp>
    </p:spTree>
    <p:extLst>
      <p:ext uri="{BB962C8B-B14F-4D97-AF65-F5344CB8AC3E}">
        <p14:creationId xmlns:p14="http://schemas.microsoft.com/office/powerpoint/2010/main" val="152005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 S</a:t>
            </a:r>
            <a:r>
              <a:rPr lang="en-US" sz="200" b="1" dirty="0"/>
              <a:t> </a:t>
            </a:r>
            <a:r>
              <a:rPr lang="en-US" sz="4800" b="1" dirty="0"/>
              <a:t>E</a:t>
            </a:r>
            <a:r>
              <a:rPr lang="en-US" sz="200" b="1" dirty="0"/>
              <a:t> </a:t>
            </a:r>
            <a:r>
              <a:rPr lang="en-US" sz="4800" b="1" dirty="0"/>
              <a:t>A‘s Responsibility</a:t>
            </a:r>
            <a:endParaRPr lang="en-US" dirty="0">
              <a:solidFill>
                <a:srgbClr val="675E47"/>
              </a:solidFill>
            </a:endParaRPr>
          </a:p>
        </p:txBody>
      </p:sp>
      <p:sp>
        <p:nvSpPr>
          <p:cNvPr id="6" name="Rectangle 5"/>
          <p:cNvSpPr/>
          <p:nvPr/>
        </p:nvSpPr>
        <p:spPr>
          <a:xfrm>
            <a:off x="381000" y="1498699"/>
            <a:ext cx="7924800" cy="2246769"/>
          </a:xfrm>
          <a:prstGeom prst="rect">
            <a:avLst/>
          </a:prstGeom>
        </p:spPr>
        <p:txBody>
          <a:bodyPr wrap="square">
            <a:spAutoFit/>
          </a:bodyPr>
          <a:lstStyle/>
          <a:p>
            <a:pPr lvl="0"/>
            <a:r>
              <a:rPr lang="en-US" sz="2800" dirty="0"/>
              <a:t>States are required to resolve any complaint that meets the requirements of 34 CFR §300.153, </a:t>
            </a:r>
            <a:r>
              <a:rPr lang="en-US" sz="2800" b="1" dirty="0"/>
              <a:t>including a complaint that raises issues that could be considered in a due process hearing, such as the provision of FAPE.  </a:t>
            </a:r>
            <a:endParaRPr lang="en-US" sz="2400" b="1" dirty="0"/>
          </a:p>
        </p:txBody>
      </p:sp>
    </p:spTree>
    <p:extLst>
      <p:ext uri="{BB962C8B-B14F-4D97-AF65-F5344CB8AC3E}">
        <p14:creationId xmlns:p14="http://schemas.microsoft.com/office/powerpoint/2010/main" val="254209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oking down at hands typing on a laptop. There is a black journal on one side of the  laptop and a cell phone and a cup of coffee on the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491865"/>
            <a:ext cx="3429000" cy="2451735"/>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b="1" dirty="0">
                <a:solidFill>
                  <a:srgbClr val="675E47"/>
                </a:solidFill>
              </a:rPr>
              <a:t>Who can File</a:t>
            </a:r>
          </a:p>
        </p:txBody>
      </p:sp>
      <p:sp>
        <p:nvSpPr>
          <p:cNvPr id="8" name="TextBox 7"/>
          <p:cNvSpPr txBox="1"/>
          <p:nvPr/>
        </p:nvSpPr>
        <p:spPr>
          <a:xfrm>
            <a:off x="533400" y="1600200"/>
            <a:ext cx="7620000" cy="1446550"/>
          </a:xfrm>
          <a:prstGeom prst="rect">
            <a:avLst/>
          </a:prstGeom>
          <a:noFill/>
        </p:spPr>
        <p:txBody>
          <a:bodyPr wrap="square" rtlCol="0">
            <a:spAutoFit/>
          </a:bodyPr>
          <a:lstStyle/>
          <a:p>
            <a:r>
              <a:rPr lang="en-US" sz="2800" dirty="0"/>
              <a:t>Parents and any organization or individual may file an administrative complaint directly with the S</a:t>
            </a:r>
            <a:r>
              <a:rPr lang="en-US" sz="200" dirty="0">
                <a:solidFill>
                  <a:schemeClr val="bg1"/>
                </a:solidFill>
              </a:rPr>
              <a:t>.</a:t>
            </a:r>
            <a:r>
              <a:rPr lang="en-US" sz="2800" dirty="0"/>
              <a:t>E</a:t>
            </a:r>
            <a:r>
              <a:rPr lang="en-US" sz="200" dirty="0">
                <a:solidFill>
                  <a:schemeClr val="bg1"/>
                </a:solidFill>
              </a:rPr>
              <a:t>.</a:t>
            </a:r>
            <a:r>
              <a:rPr lang="en-US" sz="2800" dirty="0"/>
              <a:t>A.</a:t>
            </a:r>
          </a:p>
          <a:p>
            <a:endParaRPr lang="en-US" sz="3200" dirty="0"/>
          </a:p>
        </p:txBody>
      </p:sp>
      <p:sp>
        <p:nvSpPr>
          <p:cNvPr id="4" name="Title 1"/>
          <p:cNvSpPr txBox="1">
            <a:spLocks/>
          </p:cNvSpPr>
          <p:nvPr/>
        </p:nvSpPr>
        <p:spPr>
          <a:xfrm>
            <a:off x="304800" y="5715000"/>
            <a:ext cx="7848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 300.151–300.153</a:t>
            </a:r>
            <a:endParaRPr lang="en-US" sz="2400" dirty="0">
              <a:solidFill>
                <a:schemeClr val="tx1"/>
              </a:solidFill>
            </a:endParaRPr>
          </a:p>
        </p:txBody>
      </p:sp>
    </p:spTree>
    <p:extLst>
      <p:ext uri="{BB962C8B-B14F-4D97-AF65-F5344CB8AC3E}">
        <p14:creationId xmlns:p14="http://schemas.microsoft.com/office/powerpoint/2010/main" val="65466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Statute of Limitations</a:t>
            </a:r>
            <a:endParaRPr lang="en-US" dirty="0">
              <a:solidFill>
                <a:srgbClr val="675E47"/>
              </a:solidFill>
            </a:endParaRPr>
          </a:p>
        </p:txBody>
      </p:sp>
      <p:sp>
        <p:nvSpPr>
          <p:cNvPr id="6" name="Rectangle 5"/>
          <p:cNvSpPr/>
          <p:nvPr/>
        </p:nvSpPr>
        <p:spPr>
          <a:xfrm>
            <a:off x="381000" y="1600200"/>
            <a:ext cx="7924800" cy="3539430"/>
          </a:xfrm>
          <a:prstGeom prst="rect">
            <a:avLst/>
          </a:prstGeom>
        </p:spPr>
        <p:txBody>
          <a:bodyPr wrap="square">
            <a:spAutoFit/>
          </a:bodyPr>
          <a:lstStyle/>
          <a:p>
            <a:pPr lvl="0"/>
            <a:r>
              <a:rPr lang="en-US" sz="2800" dirty="0"/>
              <a:t>Violations must not have occurred more than one year prior to the date that the complainant filed the complaint. </a:t>
            </a:r>
          </a:p>
          <a:p>
            <a:pPr lvl="0"/>
            <a:endParaRPr lang="en-US" sz="2800" b="1" dirty="0"/>
          </a:p>
          <a:p>
            <a:pPr lvl="0"/>
            <a:r>
              <a:rPr lang="en-US" sz="2800" dirty="0"/>
              <a:t>States may, however, establish a longer timeline and accept complaints for violations occurring more than one year prior to the date the complaint is received. </a:t>
            </a:r>
          </a:p>
          <a:p>
            <a:pPr lvl="0"/>
            <a:r>
              <a:rPr lang="en-US" sz="2800" dirty="0"/>
              <a:t>71 Fed. Reg. 46,606 (2006).</a:t>
            </a:r>
          </a:p>
        </p:txBody>
      </p:sp>
      <p:sp>
        <p:nvSpPr>
          <p:cNvPr id="7" name="Title 1"/>
          <p:cNvSpPr txBox="1">
            <a:spLocks/>
          </p:cNvSpPr>
          <p:nvPr/>
        </p:nvSpPr>
        <p:spPr>
          <a:xfrm>
            <a:off x="304800" y="5715000"/>
            <a:ext cx="79248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300.153</a:t>
            </a:r>
            <a:endParaRPr lang="en-US" sz="2400" dirty="0">
              <a:solidFill>
                <a:schemeClr val="tx1"/>
              </a:solidFill>
            </a:endParaRPr>
          </a:p>
        </p:txBody>
      </p:sp>
    </p:spTree>
    <p:extLst>
      <p:ext uri="{BB962C8B-B14F-4D97-AF65-F5344CB8AC3E}">
        <p14:creationId xmlns:p14="http://schemas.microsoft.com/office/powerpoint/2010/main" val="131370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75E47"/>
                </a:solidFill>
              </a:rPr>
              <a:t>Model Forms</a:t>
            </a:r>
            <a:endParaRPr lang="en-US" dirty="0">
              <a:solidFill>
                <a:srgbClr val="675E47"/>
              </a:solidFill>
            </a:endParaRPr>
          </a:p>
        </p:txBody>
      </p:sp>
      <p:sp>
        <p:nvSpPr>
          <p:cNvPr id="6" name="Rectangle 5"/>
          <p:cNvSpPr/>
          <p:nvPr/>
        </p:nvSpPr>
        <p:spPr>
          <a:xfrm>
            <a:off x="457200" y="1600200"/>
            <a:ext cx="7924800" cy="3970318"/>
          </a:xfrm>
          <a:prstGeom prst="rect">
            <a:avLst/>
          </a:prstGeom>
        </p:spPr>
        <p:txBody>
          <a:bodyPr wrap="square">
            <a:spAutoFit/>
          </a:bodyPr>
          <a:lstStyle/>
          <a:p>
            <a:r>
              <a:rPr lang="en-US" sz="2800" dirty="0"/>
              <a:t>Each </a:t>
            </a:r>
            <a:r>
              <a:rPr lang="en-US" sz="2800" dirty="0">
                <a:solidFill>
                  <a:srgbClr val="2F2B20"/>
                </a:solidFill>
                <a:latin typeface="Calibri"/>
              </a:rPr>
              <a:t>S</a:t>
            </a:r>
            <a:r>
              <a:rPr lang="en-US" sz="200" dirty="0">
                <a:solidFill>
                  <a:srgbClr val="2F2B20"/>
                </a:solidFill>
                <a:latin typeface="Calibri"/>
              </a:rPr>
              <a:t> </a:t>
            </a:r>
            <a:r>
              <a:rPr lang="en-US" sz="2800" dirty="0">
                <a:solidFill>
                  <a:srgbClr val="2F2B20"/>
                </a:solidFill>
                <a:latin typeface="Calibri"/>
              </a:rPr>
              <a:t>E</a:t>
            </a:r>
            <a:r>
              <a:rPr lang="en-US" sz="200" dirty="0">
                <a:solidFill>
                  <a:srgbClr val="2F2B20"/>
                </a:solidFill>
                <a:latin typeface="Calibri"/>
              </a:rPr>
              <a:t> </a:t>
            </a:r>
            <a:r>
              <a:rPr lang="en-US" sz="2800" dirty="0">
                <a:solidFill>
                  <a:srgbClr val="2F2B20"/>
                </a:solidFill>
                <a:latin typeface="Calibri"/>
              </a:rPr>
              <a:t>A </a:t>
            </a:r>
            <a:r>
              <a:rPr lang="en-US" sz="2800" dirty="0"/>
              <a:t>must develop model forms to assist parents and other parties in filing a State complaint.</a:t>
            </a:r>
          </a:p>
          <a:p>
            <a:endParaRPr lang="en-US" sz="2800" dirty="0"/>
          </a:p>
          <a:p>
            <a:pPr marL="457200" indent="-457200">
              <a:buFont typeface="Arial" panose="020B0604020202020204" pitchFamily="34" charset="0"/>
              <a:buChar char="•"/>
            </a:pPr>
            <a:r>
              <a:rPr lang="en-US" sz="2800" dirty="0"/>
              <a:t>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or </a:t>
            </a:r>
            <a:r>
              <a:rPr kumimoji="0" lang="en-US" sz="2800" b="0" i="0" u="none" strike="noStrike" kern="1200" cap="none" spc="0" normalizeH="0" baseline="0" noProof="0" dirty="0">
                <a:ln>
                  <a:noFill/>
                </a:ln>
                <a:solidFill>
                  <a:srgbClr val="2F2B20"/>
                </a:solidFill>
                <a:effectLst/>
                <a:uLnTx/>
                <a:uFillTx/>
                <a:latin typeface="Calibri"/>
                <a:ea typeface="+mn-ea"/>
                <a:cs typeface="+mn-cs"/>
              </a:rPr>
              <a:t>LE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 </a:t>
            </a:r>
            <a:r>
              <a:rPr lang="en-US" sz="2800" dirty="0"/>
              <a:t>, however, may not require the use of the model forms. </a:t>
            </a:r>
          </a:p>
          <a:p>
            <a:pPr marL="457200" indent="-457200">
              <a:buFont typeface="Arial" panose="020B0604020202020204" pitchFamily="34" charset="0"/>
              <a:buChar char="•"/>
            </a:pPr>
            <a:r>
              <a:rPr lang="en-US" sz="2800" dirty="0"/>
              <a:t>If the </a:t>
            </a:r>
            <a:r>
              <a:rPr kumimoji="0" lang="en-US" sz="2800" b="0" i="0" u="none" strike="noStrike" kern="1200" cap="none" spc="0" normalizeH="0" baseline="0" noProof="0" dirty="0">
                <a:ln>
                  <a:noFill/>
                </a:ln>
                <a:solidFill>
                  <a:srgbClr val="2F2B20"/>
                </a:solidFill>
                <a:effectLst/>
                <a:uLnTx/>
                <a:uFillTx/>
                <a:latin typeface="Calibri"/>
                <a:ea typeface="+mn-ea"/>
                <a:cs typeface="+mn-cs"/>
              </a:rPr>
              <a:t>S</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E</a:t>
            </a:r>
            <a:r>
              <a:rPr kumimoji="0" lang="en-US" sz="200" b="0" i="0" u="none" strike="noStrike" kern="1200" cap="none" spc="0" normalizeH="0" baseline="0" noProof="0" dirty="0">
                <a:ln>
                  <a:noFill/>
                </a:ln>
                <a:solidFill>
                  <a:srgbClr val="2F2B20"/>
                </a:solidFill>
                <a:effectLst/>
                <a:uLnTx/>
                <a:uFillTx/>
                <a:latin typeface="Calibri"/>
                <a:ea typeface="+mn-ea"/>
                <a:cs typeface="+mn-cs"/>
              </a:rPr>
              <a:t> </a:t>
            </a:r>
            <a:r>
              <a:rPr kumimoji="0" lang="en-US" sz="2800" b="0" i="0" u="none" strike="noStrike" kern="1200" cap="none" spc="0" normalizeH="0" baseline="0" noProof="0" dirty="0">
                <a:ln>
                  <a:noFill/>
                </a:ln>
                <a:solidFill>
                  <a:srgbClr val="2F2B20"/>
                </a:solidFill>
                <a:effectLst/>
                <a:uLnTx/>
                <a:uFillTx/>
                <a:latin typeface="Calibri"/>
                <a:ea typeface="+mn-ea"/>
                <a:cs typeface="+mn-cs"/>
              </a:rPr>
              <a:t>A</a:t>
            </a:r>
            <a:r>
              <a:rPr lang="en-US" sz="2800" dirty="0"/>
              <a:t>’s model form includes content not required by 34 CFR §300.153, the form must identify that content and specify that it is optional. </a:t>
            </a:r>
            <a:endParaRPr lang="en-US" sz="2800" b="1" dirty="0"/>
          </a:p>
        </p:txBody>
      </p:sp>
      <p:sp>
        <p:nvSpPr>
          <p:cNvPr id="5" name="Title 1"/>
          <p:cNvSpPr txBox="1">
            <a:spLocks/>
          </p:cNvSpPr>
          <p:nvPr/>
        </p:nvSpPr>
        <p:spPr>
          <a:xfrm>
            <a:off x="457200" y="5715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en-US" sz="2400" b="1" dirty="0">
                <a:solidFill>
                  <a:schemeClr val="tx1"/>
                </a:solidFill>
              </a:rPr>
              <a:t>34 CFR § 300.509</a:t>
            </a:r>
            <a:endParaRPr lang="en-US" sz="2400" dirty="0">
              <a:solidFill>
                <a:schemeClr val="tx1"/>
              </a:solidFill>
            </a:endParaRPr>
          </a:p>
        </p:txBody>
      </p:sp>
    </p:spTree>
    <p:extLst>
      <p:ext uri="{BB962C8B-B14F-4D97-AF65-F5344CB8AC3E}">
        <p14:creationId xmlns:p14="http://schemas.microsoft.com/office/powerpoint/2010/main" val="4103991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3" ma:contentTypeDescription="Create a new document." ma:contentTypeScope="" ma:versionID="a192d306c77b8468829b8b6d45c15017">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4d547e8c8d6839c9accfb4262c154d3"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67DFCE-75A7-439F-8AEE-689CABE63BFD}"/>
</file>

<file path=customXml/itemProps2.xml><?xml version="1.0" encoding="utf-8"?>
<ds:datastoreItem xmlns:ds="http://schemas.openxmlformats.org/officeDocument/2006/customXml" ds:itemID="{CA8511CE-4DAD-48D9-8418-2938720C7E06}"/>
</file>

<file path=customXml/itemProps3.xml><?xml version="1.0" encoding="utf-8"?>
<ds:datastoreItem xmlns:ds="http://schemas.openxmlformats.org/officeDocument/2006/customXml" ds:itemID="{EE22C4C0-32AA-494B-974D-3FC2B5CBF3EB}"/>
</file>

<file path=docProps/app.xml><?xml version="1.0" encoding="utf-8"?>
<Properties xmlns="http://schemas.openxmlformats.org/officeDocument/2006/extended-properties" xmlns:vt="http://schemas.openxmlformats.org/officeDocument/2006/docPropsVTypes">
  <Template>Adjacency</Template>
  <TotalTime>9586</TotalTime>
  <Words>5295</Words>
  <Application>Microsoft Office PowerPoint</Application>
  <PresentationFormat>On-screen Show (4:3)</PresentationFormat>
  <Paragraphs>290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I.D.E.A. Written State Complaints</vt:lpstr>
      <vt:lpstr>Disclaimer</vt:lpstr>
      <vt:lpstr>State Complaint System</vt:lpstr>
      <vt:lpstr>State Complaint Procedures</vt:lpstr>
      <vt:lpstr>State Complaints Must Include</vt:lpstr>
      <vt:lpstr> S E A‘s Responsibility</vt:lpstr>
      <vt:lpstr>Who can File</vt:lpstr>
      <vt:lpstr>Statute of Limitations</vt:lpstr>
      <vt:lpstr>Model Forms</vt:lpstr>
      <vt:lpstr>Filing of a Complaint</vt:lpstr>
      <vt:lpstr>Burden of Proof</vt:lpstr>
      <vt:lpstr>Mediation</vt:lpstr>
      <vt:lpstr>Systemic Complaints</vt:lpstr>
      <vt:lpstr>About Systemic Complaints </vt:lpstr>
      <vt:lpstr>Complaints Against the S E A </vt:lpstr>
      <vt:lpstr>Concurrent Due Process &amp; State Complaints</vt:lpstr>
      <vt:lpstr>Issue Previously Decided in Due Process Hearing</vt:lpstr>
      <vt:lpstr>Complaints Alleging Failure to Implement Due Process Decision</vt:lpstr>
      <vt:lpstr>About S E A’s Responsibility</vt:lpstr>
      <vt:lpstr>L E A’s Right to Respond to the Complaint</vt:lpstr>
      <vt:lpstr>Complainant’s Right to Provide Additional Information</vt:lpstr>
      <vt:lpstr>Complaint Timeline</vt:lpstr>
      <vt:lpstr>Complaint Timeline (continued)</vt:lpstr>
      <vt:lpstr>Decision</vt:lpstr>
      <vt:lpstr>Corrective Actions</vt:lpstr>
      <vt:lpstr>Remedies</vt:lpstr>
      <vt:lpstr>Posting Decisions</vt:lpstr>
      <vt:lpstr>Timelines for Corrective Actions</vt:lpstr>
      <vt:lpstr>Appealing Decisions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Mediation</dc:title>
  <dc:creator>Melanie Reese</dc:creator>
  <cp:lastModifiedBy>Kelly Rauscher</cp:lastModifiedBy>
  <cp:revision>250</cp:revision>
  <dcterms:created xsi:type="dcterms:W3CDTF">2019-01-03T23:26:09Z</dcterms:created>
  <dcterms:modified xsi:type="dcterms:W3CDTF">2021-10-18T03:21:16Z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