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4"/>
    <p:sldMasterId id="2147483712" r:id="rId5"/>
    <p:sldMasterId id="2147483725" r:id="rId6"/>
  </p:sldMasterIdLst>
  <p:notesMasterIdLst>
    <p:notesMasterId r:id="rId31"/>
  </p:notesMasterIdLst>
  <p:handoutMasterIdLst>
    <p:handoutMasterId r:id="rId32"/>
  </p:handoutMasterIdLst>
  <p:sldIdLst>
    <p:sldId id="352" r:id="rId7"/>
    <p:sldId id="267" r:id="rId8"/>
    <p:sldId id="256" r:id="rId9"/>
    <p:sldId id="422" r:id="rId10"/>
    <p:sldId id="443" r:id="rId11"/>
    <p:sldId id="460" r:id="rId12"/>
    <p:sldId id="426" r:id="rId13"/>
    <p:sldId id="427" r:id="rId14"/>
    <p:sldId id="461" r:id="rId15"/>
    <p:sldId id="462" r:id="rId16"/>
    <p:sldId id="432" r:id="rId17"/>
    <p:sldId id="463" r:id="rId18"/>
    <p:sldId id="464" r:id="rId19"/>
    <p:sldId id="429" r:id="rId20"/>
    <p:sldId id="446" r:id="rId21"/>
    <p:sldId id="465" r:id="rId22"/>
    <p:sldId id="447" r:id="rId23"/>
    <p:sldId id="448" r:id="rId24"/>
    <p:sldId id="449" r:id="rId25"/>
    <p:sldId id="270" r:id="rId26"/>
    <p:sldId id="459" r:id="rId27"/>
    <p:sldId id="353" r:id="rId28"/>
    <p:sldId id="354" r:id="rId29"/>
    <p:sldId id="261"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58"/>
    <p:restoredTop sz="94538"/>
  </p:normalViewPr>
  <p:slideViewPr>
    <p:cSldViewPr snapToObjects="1">
      <p:cViewPr varScale="1">
        <p:scale>
          <a:sx n="106" d="100"/>
          <a:sy n="106" d="100"/>
        </p:scale>
        <p:origin x="876" y="96"/>
      </p:cViewPr>
      <p:guideLst>
        <p:guide orient="horz" pos="2160"/>
        <p:guide pos="2880"/>
      </p:guideLst>
    </p:cSldViewPr>
  </p:slideViewPr>
  <p:notesTextViewPr>
    <p:cViewPr>
      <p:scale>
        <a:sx n="100" d="100"/>
        <a:sy n="100" d="100"/>
      </p:scale>
      <p:origin x="0" y="0"/>
    </p:cViewPr>
  </p:notesTextViewPr>
  <p:notesViewPr>
    <p:cSldViewPr snapToObjects="1">
      <p:cViewPr varScale="1">
        <p:scale>
          <a:sx n="86" d="100"/>
          <a:sy n="86" d="100"/>
        </p:scale>
        <p:origin x="27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Chadwick" userId="9223579c-007b-4f58-b4da-a5555249973b" providerId="ADAL" clId="{EBE7E72A-B8D2-4EC0-97CF-984F15E758CB}"/>
    <pc:docChg chg="undo custSel mod delSld modSld sldOrd">
      <pc:chgData name="David Chadwick" userId="9223579c-007b-4f58-b4da-a5555249973b" providerId="ADAL" clId="{EBE7E72A-B8D2-4EC0-97CF-984F15E758CB}" dt="2021-12-14T18:46:15.669" v="387" actId="20577"/>
      <pc:docMkLst>
        <pc:docMk/>
      </pc:docMkLst>
      <pc:sldChg chg="modSp">
        <pc:chgData name="David Chadwick" userId="9223579c-007b-4f58-b4da-a5555249973b" providerId="ADAL" clId="{EBE7E72A-B8D2-4EC0-97CF-984F15E758CB}" dt="2021-12-07T23:01:56.124" v="127" actId="962"/>
        <pc:sldMkLst>
          <pc:docMk/>
          <pc:sldMk cId="0" sldId="256"/>
        </pc:sldMkLst>
        <pc:spChg chg="mod">
          <ac:chgData name="David Chadwick" userId="9223579c-007b-4f58-b4da-a5555249973b" providerId="ADAL" clId="{EBE7E72A-B8D2-4EC0-97CF-984F15E758CB}" dt="2021-12-07T23:01:56.124" v="127" actId="962"/>
          <ac:spMkLst>
            <pc:docMk/>
            <pc:sldMk cId="0" sldId="256"/>
            <ac:spMk id="2" creationId="{00000000-0000-0000-0000-000000000000}"/>
          </ac:spMkLst>
        </pc:spChg>
        <pc:spChg chg="mod">
          <ac:chgData name="David Chadwick" userId="9223579c-007b-4f58-b4da-a5555249973b" providerId="ADAL" clId="{EBE7E72A-B8D2-4EC0-97CF-984F15E758CB}" dt="2021-12-07T23:00:18.230" v="103" actId="13244"/>
          <ac:spMkLst>
            <pc:docMk/>
            <pc:sldMk cId="0" sldId="256"/>
            <ac:spMk id="3" creationId="{00000000-0000-0000-0000-000000000000}"/>
          </ac:spMkLst>
        </pc:spChg>
        <pc:spChg chg="mod">
          <ac:chgData name="David Chadwick" userId="9223579c-007b-4f58-b4da-a5555249973b" providerId="ADAL" clId="{EBE7E72A-B8D2-4EC0-97CF-984F15E758CB}" dt="2021-12-07T22:59:44.300" v="101" actId="13244"/>
          <ac:spMkLst>
            <pc:docMk/>
            <pc:sldMk cId="0" sldId="256"/>
            <ac:spMk id="11" creationId="{3ED03601-4724-4293-A32A-3A0879C5D491}"/>
          </ac:spMkLst>
        </pc:spChg>
        <pc:spChg chg="mod">
          <ac:chgData name="David Chadwick" userId="9223579c-007b-4f58-b4da-a5555249973b" providerId="ADAL" clId="{EBE7E72A-B8D2-4EC0-97CF-984F15E758CB}" dt="2021-12-07T22:59:08.386" v="99" actId="13244"/>
          <ac:spMkLst>
            <pc:docMk/>
            <pc:sldMk cId="0" sldId="256"/>
            <ac:spMk id="13" creationId="{5E433AC3-E189-483B-9E8C-DFD5D2A18641}"/>
          </ac:spMkLst>
        </pc:spChg>
        <pc:picChg chg="mod">
          <ac:chgData name="David Chadwick" userId="9223579c-007b-4f58-b4da-a5555249973b" providerId="ADAL" clId="{EBE7E72A-B8D2-4EC0-97CF-984F15E758CB}" dt="2021-12-07T23:01:25.816" v="123" actId="962"/>
          <ac:picMkLst>
            <pc:docMk/>
            <pc:sldMk cId="0" sldId="256"/>
            <ac:picMk id="6" creationId="{FFDF3CC2-5362-3D47-943A-078A33E0DDAE}"/>
          </ac:picMkLst>
        </pc:picChg>
      </pc:sldChg>
      <pc:sldChg chg="modSp del">
        <pc:chgData name="David Chadwick" userId="9223579c-007b-4f58-b4da-a5555249973b" providerId="ADAL" clId="{EBE7E72A-B8D2-4EC0-97CF-984F15E758CB}" dt="2021-12-07T23:47:41.272" v="376" actId="20577"/>
        <pc:sldMkLst>
          <pc:docMk/>
          <pc:sldMk cId="3554771403" sldId="261"/>
        </pc:sldMkLst>
        <pc:spChg chg="mod">
          <ac:chgData name="David Chadwick" userId="9223579c-007b-4f58-b4da-a5555249973b" providerId="ADAL" clId="{EBE7E72A-B8D2-4EC0-97CF-984F15E758CB}" dt="2021-12-07T23:39:59.107" v="370" actId="13244"/>
          <ac:spMkLst>
            <pc:docMk/>
            <pc:sldMk cId="3554771403" sldId="261"/>
            <ac:spMk id="6" creationId="{00000000-0000-0000-0000-000000000000}"/>
          </ac:spMkLst>
        </pc:spChg>
        <pc:spChg chg="mod">
          <ac:chgData name="David Chadwick" userId="9223579c-007b-4f58-b4da-a5555249973b" providerId="ADAL" clId="{EBE7E72A-B8D2-4EC0-97CF-984F15E758CB}" dt="2021-12-07T23:47:41.272" v="376" actId="20577"/>
          <ac:spMkLst>
            <pc:docMk/>
            <pc:sldMk cId="3554771403" sldId="261"/>
            <ac:spMk id="7" creationId="{00000000-0000-0000-0000-000000000000}"/>
          </ac:spMkLst>
        </pc:spChg>
      </pc:sldChg>
      <pc:sldChg chg="modSp ord">
        <pc:chgData name="David Chadwick" userId="9223579c-007b-4f58-b4da-a5555249973b" providerId="ADAL" clId="{EBE7E72A-B8D2-4EC0-97CF-984F15E758CB}" dt="2021-12-07T23:44:52.929" v="375"/>
        <pc:sldMkLst>
          <pc:docMk/>
          <pc:sldMk cId="3785528527" sldId="267"/>
        </pc:sldMkLst>
        <pc:spChg chg="mod">
          <ac:chgData name="David Chadwick" userId="9223579c-007b-4f58-b4da-a5555249973b" providerId="ADAL" clId="{EBE7E72A-B8D2-4EC0-97CF-984F15E758CB}" dt="2021-12-07T23:24:24.029" v="317" actId="20577"/>
          <ac:spMkLst>
            <pc:docMk/>
            <pc:sldMk cId="3785528527" sldId="267"/>
            <ac:spMk id="3" creationId="{915F7051-DB45-4185-97C3-A8B5DE1FF580}"/>
          </ac:spMkLst>
        </pc:spChg>
      </pc:sldChg>
      <pc:sldChg chg="modSp">
        <pc:chgData name="David Chadwick" userId="9223579c-007b-4f58-b4da-a5555249973b" providerId="ADAL" clId="{EBE7E72A-B8D2-4EC0-97CF-984F15E758CB}" dt="2021-12-07T23:39:00.017" v="369" actId="1076"/>
        <pc:sldMkLst>
          <pc:docMk/>
          <pc:sldMk cId="412339946" sldId="352"/>
        </pc:sldMkLst>
        <pc:spChg chg="mod">
          <ac:chgData name="David Chadwick" userId="9223579c-007b-4f58-b4da-a5555249973b" providerId="ADAL" clId="{EBE7E72A-B8D2-4EC0-97CF-984F15E758CB}" dt="2021-12-07T23:38:48.591" v="367" actId="13244"/>
          <ac:spMkLst>
            <pc:docMk/>
            <pc:sldMk cId="412339946" sldId="352"/>
            <ac:spMk id="2" creationId="{00000000-0000-0000-0000-000000000000}"/>
          </ac:spMkLst>
        </pc:spChg>
        <pc:spChg chg="mod">
          <ac:chgData name="David Chadwick" userId="9223579c-007b-4f58-b4da-a5555249973b" providerId="ADAL" clId="{EBE7E72A-B8D2-4EC0-97CF-984F15E758CB}" dt="2021-12-07T23:39:00.017" v="369" actId="1076"/>
          <ac:spMkLst>
            <pc:docMk/>
            <pc:sldMk cId="412339946" sldId="352"/>
            <ac:spMk id="3" creationId="{00000000-0000-0000-0000-000000000000}"/>
          </ac:spMkLst>
        </pc:spChg>
        <pc:spChg chg="mod">
          <ac:chgData name="David Chadwick" userId="9223579c-007b-4f58-b4da-a5555249973b" providerId="ADAL" clId="{EBE7E72A-B8D2-4EC0-97CF-984F15E758CB}" dt="2021-12-07T23:22:50.233" v="261" actId="1076"/>
          <ac:spMkLst>
            <pc:docMk/>
            <pc:sldMk cId="412339946" sldId="352"/>
            <ac:spMk id="4" creationId="{00000000-0000-0000-0000-000000000000}"/>
          </ac:spMkLst>
        </pc:spChg>
      </pc:sldChg>
      <pc:sldChg chg="modSp del">
        <pc:chgData name="David Chadwick" userId="9223579c-007b-4f58-b4da-a5555249973b" providerId="ADAL" clId="{EBE7E72A-B8D2-4EC0-97CF-984F15E758CB}" dt="2021-12-07T23:40:24.066" v="372" actId="13244"/>
        <pc:sldMkLst>
          <pc:docMk/>
          <pc:sldMk cId="3719664705" sldId="353"/>
        </pc:sldMkLst>
        <pc:spChg chg="mod">
          <ac:chgData name="David Chadwick" userId="9223579c-007b-4f58-b4da-a5555249973b" providerId="ADAL" clId="{EBE7E72A-B8D2-4EC0-97CF-984F15E758CB}" dt="2021-12-07T23:40:24.066" v="372" actId="13244"/>
          <ac:spMkLst>
            <pc:docMk/>
            <pc:sldMk cId="3719664705" sldId="353"/>
            <ac:spMk id="7" creationId="{00000000-0000-0000-0000-000000000000}"/>
          </ac:spMkLst>
        </pc:spChg>
      </pc:sldChg>
      <pc:sldChg chg="modSp del">
        <pc:chgData name="David Chadwick" userId="9223579c-007b-4f58-b4da-a5555249973b" providerId="ADAL" clId="{EBE7E72A-B8D2-4EC0-97CF-984F15E758CB}" dt="2021-12-07T23:40:16.948" v="371" actId="13244"/>
        <pc:sldMkLst>
          <pc:docMk/>
          <pc:sldMk cId="2880384707" sldId="354"/>
        </pc:sldMkLst>
        <pc:spChg chg="mod">
          <ac:chgData name="David Chadwick" userId="9223579c-007b-4f58-b4da-a5555249973b" providerId="ADAL" clId="{EBE7E72A-B8D2-4EC0-97CF-984F15E758CB}" dt="2021-12-07T23:40:16.948" v="371" actId="13244"/>
          <ac:spMkLst>
            <pc:docMk/>
            <pc:sldMk cId="2880384707" sldId="354"/>
            <ac:spMk id="2" creationId="{4859A24F-F8A1-4EC4-86A6-7E3AB37BEF30}"/>
          </ac:spMkLst>
        </pc:spChg>
      </pc:sldChg>
      <pc:sldChg chg="modSp">
        <pc:chgData name="David Chadwick" userId="9223579c-007b-4f58-b4da-a5555249973b" providerId="ADAL" clId="{EBE7E72A-B8D2-4EC0-97CF-984F15E758CB}" dt="2021-12-07T23:02:28.032" v="128" actId="13244"/>
        <pc:sldMkLst>
          <pc:docMk/>
          <pc:sldMk cId="3693977333" sldId="422"/>
        </pc:sldMkLst>
        <pc:spChg chg="mod">
          <ac:chgData name="David Chadwick" userId="9223579c-007b-4f58-b4da-a5555249973b" providerId="ADAL" clId="{EBE7E72A-B8D2-4EC0-97CF-984F15E758CB}" dt="2021-12-07T23:02:28.032" v="128" actId="13244"/>
          <ac:spMkLst>
            <pc:docMk/>
            <pc:sldMk cId="3693977333" sldId="422"/>
            <ac:spMk id="76" creationId="{FB403EBD-907E-4D59-98D4-A72CD1063C62}"/>
          </ac:spMkLst>
        </pc:spChg>
      </pc:sldChg>
      <pc:sldChg chg="modSp">
        <pc:chgData name="David Chadwick" userId="9223579c-007b-4f58-b4da-a5555249973b" providerId="ADAL" clId="{EBE7E72A-B8D2-4EC0-97CF-984F15E758CB}" dt="2021-12-14T18:46:15.669" v="387" actId="20577"/>
        <pc:sldMkLst>
          <pc:docMk/>
          <pc:sldMk cId="1208824940" sldId="426"/>
        </pc:sldMkLst>
        <pc:spChg chg="mod">
          <ac:chgData name="David Chadwick" userId="9223579c-007b-4f58-b4da-a5555249973b" providerId="ADAL" clId="{EBE7E72A-B8D2-4EC0-97CF-984F15E758CB}" dt="2021-12-14T18:46:15.669" v="387" actId="20577"/>
          <ac:spMkLst>
            <pc:docMk/>
            <pc:sldMk cId="1208824940" sldId="426"/>
            <ac:spMk id="158" creationId="{00000000-0000-0000-0000-000000000000}"/>
          </ac:spMkLst>
        </pc:spChg>
      </pc:sldChg>
      <pc:sldChg chg="modSp">
        <pc:chgData name="David Chadwick" userId="9223579c-007b-4f58-b4da-a5555249973b" providerId="ADAL" clId="{EBE7E72A-B8D2-4EC0-97CF-984F15E758CB}" dt="2021-12-07T23:03:43.043" v="129" actId="13244"/>
        <pc:sldMkLst>
          <pc:docMk/>
          <pc:sldMk cId="3691450387" sldId="443"/>
        </pc:sldMkLst>
        <pc:spChg chg="mod">
          <ac:chgData name="David Chadwick" userId="9223579c-007b-4f58-b4da-a5555249973b" providerId="ADAL" clId="{EBE7E72A-B8D2-4EC0-97CF-984F15E758CB}" dt="2021-12-07T23:03:43.043" v="129" actId="13244"/>
          <ac:spMkLst>
            <pc:docMk/>
            <pc:sldMk cId="3691450387" sldId="443"/>
            <ac:spMk id="9" creationId="{FB403EBD-907E-4D59-98D4-A72CD1063C62}"/>
          </ac:spMkLst>
        </pc:spChg>
      </pc:sldChg>
      <pc:sldChg chg="modSp">
        <pc:chgData name="David Chadwick" userId="9223579c-007b-4f58-b4da-a5555249973b" providerId="ADAL" clId="{EBE7E72A-B8D2-4EC0-97CF-984F15E758CB}" dt="2021-12-14T18:44:58.909" v="386" actId="20577"/>
        <pc:sldMkLst>
          <pc:docMk/>
          <pc:sldMk cId="2544728898" sldId="447"/>
        </pc:sldMkLst>
        <pc:spChg chg="mod">
          <ac:chgData name="David Chadwick" userId="9223579c-007b-4f58-b4da-a5555249973b" providerId="ADAL" clId="{EBE7E72A-B8D2-4EC0-97CF-984F15E758CB}" dt="2021-12-14T18:44:58.909" v="386" actId="20577"/>
          <ac:spMkLst>
            <pc:docMk/>
            <pc:sldMk cId="2544728898" sldId="447"/>
            <ac:spMk id="3" creationId="{8A2FD6B1-964B-934D-84B3-99AFF69153A9}"/>
          </ac:spMkLst>
        </pc:spChg>
      </pc:sldChg>
      <pc:sldChg chg="modSp">
        <pc:chgData name="David Chadwick" userId="9223579c-007b-4f58-b4da-a5555249973b" providerId="ADAL" clId="{EBE7E72A-B8D2-4EC0-97CF-984F15E758CB}" dt="2021-12-07T23:04:59.235" v="130" actId="13244"/>
        <pc:sldMkLst>
          <pc:docMk/>
          <pc:sldMk cId="3089667910" sldId="460"/>
        </pc:sldMkLst>
        <pc:spChg chg="mod">
          <ac:chgData name="David Chadwick" userId="9223579c-007b-4f58-b4da-a5555249973b" providerId="ADAL" clId="{EBE7E72A-B8D2-4EC0-97CF-984F15E758CB}" dt="2021-12-07T23:04:59.235" v="130" actId="13244"/>
          <ac:spMkLst>
            <pc:docMk/>
            <pc:sldMk cId="3089667910" sldId="460"/>
            <ac:spMk id="104" creationId="{BAC87F6E-526A-49B5-995D-42DB656594C9}"/>
          </ac:spMkLst>
        </pc:spChg>
        <pc:spChg chg="mod">
          <ac:chgData name="David Chadwick" userId="9223579c-007b-4f58-b4da-a5555249973b" providerId="ADAL" clId="{EBE7E72A-B8D2-4EC0-97CF-984F15E758CB}" dt="2021-12-07T22:55:11.410" v="89" actId="962"/>
          <ac:spMkLst>
            <pc:docMk/>
            <pc:sldMk cId="3089667910" sldId="460"/>
            <ac:spMk id="158" creationId="{00000000-0000-0000-0000-000000000000}"/>
          </ac:spMkLst>
        </pc:spChg>
      </pc:sldChg>
      <pc:sldChg chg="modSp">
        <pc:chgData name="David Chadwick" userId="9223579c-007b-4f58-b4da-a5555249973b" providerId="ADAL" clId="{EBE7E72A-B8D2-4EC0-97CF-984F15E758CB}" dt="2021-12-07T23:10:40.331" v="140" actId="478"/>
        <pc:sldMkLst>
          <pc:docMk/>
          <pc:sldMk cId="3534971462" sldId="463"/>
        </pc:sldMkLst>
        <pc:graphicFrameChg chg="mod">
          <ac:chgData name="David Chadwick" userId="9223579c-007b-4f58-b4da-a5555249973b" providerId="ADAL" clId="{EBE7E72A-B8D2-4EC0-97CF-984F15E758CB}" dt="2021-12-07T23:10:40.331" v="140" actId="478"/>
          <ac:graphicFrameMkLst>
            <pc:docMk/>
            <pc:sldMk cId="3534971462" sldId="463"/>
            <ac:graphicFrameMk id="5" creationId="{7A55F144-F3CC-4C5A-8AA0-B643D047AF06}"/>
          </ac:graphicFrameMkLst>
        </pc:graphicFrameChg>
      </pc:sldChg>
      <pc:sldChg chg="delSp">
        <pc:chgData name="David Chadwick" userId="9223579c-007b-4f58-b4da-a5555249973b" providerId="ADAL" clId="{EBE7E72A-B8D2-4EC0-97CF-984F15E758CB}" dt="2021-12-07T23:41:50.513" v="373" actId="478"/>
        <pc:sldMkLst>
          <pc:docMk/>
          <pc:sldMk cId="3523056888" sldId="464"/>
        </pc:sldMkLst>
        <pc:spChg chg="del">
          <ac:chgData name="David Chadwick" userId="9223579c-007b-4f58-b4da-a5555249973b" providerId="ADAL" clId="{EBE7E72A-B8D2-4EC0-97CF-984F15E758CB}" dt="2021-12-07T23:41:50.513" v="373" actId="478"/>
          <ac:spMkLst>
            <pc:docMk/>
            <pc:sldMk cId="3523056888" sldId="464"/>
            <ac:spMk id="5" creationId="{7D192E81-20B0-CD42-A1F6-9CD0527D4F7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806FB0-5EC6-4CFC-ABDC-2F185DA5BF59}"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DB2CBC6A-AC94-43BF-8DF5-BA6942D965B4}">
      <dgm:prSet/>
      <dgm:spPr/>
      <dgm:t>
        <a:bodyPr/>
        <a:lstStyle/>
        <a:p>
          <a:r>
            <a:rPr lang="en-US" dirty="0"/>
            <a:t>Self-awareness that our own cultures and life experiences can be a roadblock to understanding others.</a:t>
          </a:r>
        </a:p>
        <a:p>
          <a:endParaRPr lang="en-US" dirty="0"/>
        </a:p>
        <a:p>
          <a:r>
            <a:rPr lang="en-US" dirty="0"/>
            <a:t>Capacity for attentiveness to cultural characteristics of others.</a:t>
          </a:r>
        </a:p>
        <a:p>
          <a:endParaRPr lang="en-US" dirty="0"/>
        </a:p>
        <a:p>
          <a:r>
            <a:rPr lang="en-US" dirty="0"/>
            <a:t>Building cultural knowledge and understanding differences owing to cultural characteristics.</a:t>
          </a:r>
        </a:p>
        <a:p>
          <a:endParaRPr lang="en-US" dirty="0"/>
        </a:p>
        <a:p>
          <a:r>
            <a:rPr lang="en-US" dirty="0"/>
            <a:t>Enhancing cultural competence skills and applying them to better serve our respective communities.</a:t>
          </a:r>
        </a:p>
      </dgm:t>
    </dgm:pt>
    <dgm:pt modelId="{F82B7E76-E02F-4663-8A96-CA08A00EC064}" type="parTrans" cxnId="{7F6C5A0A-8A82-4753-B2A6-7F8BF828376E}">
      <dgm:prSet/>
      <dgm:spPr/>
      <dgm:t>
        <a:bodyPr/>
        <a:lstStyle/>
        <a:p>
          <a:endParaRPr lang="en-US"/>
        </a:p>
      </dgm:t>
    </dgm:pt>
    <dgm:pt modelId="{864F2626-E25D-42D9-BFBA-D91C64FF8E3A}" type="sibTrans" cxnId="{7F6C5A0A-8A82-4753-B2A6-7F8BF828376E}">
      <dgm:prSet/>
      <dgm:spPr/>
      <dgm:t>
        <a:bodyPr/>
        <a:lstStyle/>
        <a:p>
          <a:endParaRPr lang="en-US"/>
        </a:p>
      </dgm:t>
    </dgm:pt>
    <dgm:pt modelId="{998FFF06-1075-DB48-BFEA-B0C6AE5F30C2}" type="pres">
      <dgm:prSet presAssocID="{88806FB0-5EC6-4CFC-ABDC-2F185DA5BF59}" presName="vert0" presStyleCnt="0">
        <dgm:presLayoutVars>
          <dgm:dir/>
          <dgm:animOne val="branch"/>
          <dgm:animLvl val="lvl"/>
        </dgm:presLayoutVars>
      </dgm:prSet>
      <dgm:spPr/>
    </dgm:pt>
    <dgm:pt modelId="{E3ED245A-D4B7-8847-AD1D-3E2FDC477CB8}" type="pres">
      <dgm:prSet presAssocID="{DB2CBC6A-AC94-43BF-8DF5-BA6942D965B4}" presName="thickLine" presStyleLbl="alignNode1" presStyleIdx="0" presStyleCnt="1"/>
      <dgm:spPr/>
    </dgm:pt>
    <dgm:pt modelId="{6B0678BB-34CF-4D44-BDF5-B495412258AF}" type="pres">
      <dgm:prSet presAssocID="{DB2CBC6A-AC94-43BF-8DF5-BA6942D965B4}" presName="horz1" presStyleCnt="0"/>
      <dgm:spPr/>
    </dgm:pt>
    <dgm:pt modelId="{6AD61417-B4A5-314F-8742-031EEB3B1957}" type="pres">
      <dgm:prSet presAssocID="{DB2CBC6A-AC94-43BF-8DF5-BA6942D965B4}" presName="tx1" presStyleLbl="revTx" presStyleIdx="0" presStyleCnt="1"/>
      <dgm:spPr/>
    </dgm:pt>
    <dgm:pt modelId="{B416A4FE-EE7D-6842-8CBC-D05C27E6D554}" type="pres">
      <dgm:prSet presAssocID="{DB2CBC6A-AC94-43BF-8DF5-BA6942D965B4}" presName="vert1" presStyleCnt="0"/>
      <dgm:spPr/>
    </dgm:pt>
  </dgm:ptLst>
  <dgm:cxnLst>
    <dgm:cxn modelId="{7F6C5A0A-8A82-4753-B2A6-7F8BF828376E}" srcId="{88806FB0-5EC6-4CFC-ABDC-2F185DA5BF59}" destId="{DB2CBC6A-AC94-43BF-8DF5-BA6942D965B4}" srcOrd="0" destOrd="0" parTransId="{F82B7E76-E02F-4663-8A96-CA08A00EC064}" sibTransId="{864F2626-E25D-42D9-BFBA-D91C64FF8E3A}"/>
    <dgm:cxn modelId="{A804778A-C0E6-FC41-947F-C94A7CFFFD32}" type="presOf" srcId="{88806FB0-5EC6-4CFC-ABDC-2F185DA5BF59}" destId="{998FFF06-1075-DB48-BFEA-B0C6AE5F30C2}" srcOrd="0" destOrd="0" presId="urn:microsoft.com/office/officeart/2008/layout/LinedList"/>
    <dgm:cxn modelId="{4FAC70F0-70A5-9547-9A4D-3EEC1F6C3225}" type="presOf" srcId="{DB2CBC6A-AC94-43BF-8DF5-BA6942D965B4}" destId="{6AD61417-B4A5-314F-8742-031EEB3B1957}" srcOrd="0" destOrd="0" presId="urn:microsoft.com/office/officeart/2008/layout/LinedList"/>
    <dgm:cxn modelId="{45E81A1F-E301-9E47-AF6A-719B8620C5E4}" type="presParOf" srcId="{998FFF06-1075-DB48-BFEA-B0C6AE5F30C2}" destId="{E3ED245A-D4B7-8847-AD1D-3E2FDC477CB8}" srcOrd="0" destOrd="0" presId="urn:microsoft.com/office/officeart/2008/layout/LinedList"/>
    <dgm:cxn modelId="{FAD3FADE-88C8-D24B-9B9E-B05FD1DBE84A}" type="presParOf" srcId="{998FFF06-1075-DB48-BFEA-B0C6AE5F30C2}" destId="{6B0678BB-34CF-4D44-BDF5-B495412258AF}" srcOrd="1" destOrd="0" presId="urn:microsoft.com/office/officeart/2008/layout/LinedList"/>
    <dgm:cxn modelId="{F85F60C4-428A-7946-8324-D1E7B5D43111}" type="presParOf" srcId="{6B0678BB-34CF-4D44-BDF5-B495412258AF}" destId="{6AD61417-B4A5-314F-8742-031EEB3B1957}" srcOrd="0" destOrd="0" presId="urn:microsoft.com/office/officeart/2008/layout/LinedList"/>
    <dgm:cxn modelId="{2FAA6E40-EE94-474A-8233-3DA449661817}" type="presParOf" srcId="{6B0678BB-34CF-4D44-BDF5-B495412258AF}" destId="{B416A4FE-EE7D-6842-8CBC-D05C27E6D55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D245A-D4B7-8847-AD1D-3E2FDC477CB8}">
      <dsp:nvSpPr>
        <dsp:cNvPr id="0" name=""/>
        <dsp:cNvSpPr/>
      </dsp:nvSpPr>
      <dsp:spPr>
        <a:xfrm>
          <a:off x="0" y="0"/>
          <a:ext cx="4205288"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AD61417-B4A5-314F-8742-031EEB3B1957}">
      <dsp:nvSpPr>
        <dsp:cNvPr id="0" name=""/>
        <dsp:cNvSpPr/>
      </dsp:nvSpPr>
      <dsp:spPr>
        <a:xfrm>
          <a:off x="0" y="0"/>
          <a:ext cx="4205288" cy="4927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Self-awareness that our own cultures and life experiences can be a roadblock to understanding others.</a:t>
          </a:r>
        </a:p>
        <a:p>
          <a:pPr marL="0" lvl="0" indent="0" algn="l" defTabSz="933450">
            <a:lnSpc>
              <a:spcPct val="90000"/>
            </a:lnSpc>
            <a:spcBef>
              <a:spcPct val="0"/>
            </a:spcBef>
            <a:spcAft>
              <a:spcPct val="35000"/>
            </a:spcAft>
            <a:buNone/>
          </a:pPr>
          <a:endParaRPr lang="en-US" sz="2100" kern="1200" dirty="0"/>
        </a:p>
        <a:p>
          <a:pPr marL="0" lvl="0" indent="0" algn="l" defTabSz="933450">
            <a:lnSpc>
              <a:spcPct val="90000"/>
            </a:lnSpc>
            <a:spcBef>
              <a:spcPct val="0"/>
            </a:spcBef>
            <a:spcAft>
              <a:spcPct val="35000"/>
            </a:spcAft>
            <a:buNone/>
          </a:pPr>
          <a:r>
            <a:rPr lang="en-US" sz="2100" kern="1200" dirty="0"/>
            <a:t>Capacity for attentiveness to cultural characteristics of others.</a:t>
          </a:r>
        </a:p>
        <a:p>
          <a:pPr marL="0" lvl="0" indent="0" algn="l" defTabSz="933450">
            <a:lnSpc>
              <a:spcPct val="90000"/>
            </a:lnSpc>
            <a:spcBef>
              <a:spcPct val="0"/>
            </a:spcBef>
            <a:spcAft>
              <a:spcPct val="35000"/>
            </a:spcAft>
            <a:buNone/>
          </a:pPr>
          <a:endParaRPr lang="en-US" sz="2100" kern="1200" dirty="0"/>
        </a:p>
        <a:p>
          <a:pPr marL="0" lvl="0" indent="0" algn="l" defTabSz="933450">
            <a:lnSpc>
              <a:spcPct val="90000"/>
            </a:lnSpc>
            <a:spcBef>
              <a:spcPct val="0"/>
            </a:spcBef>
            <a:spcAft>
              <a:spcPct val="35000"/>
            </a:spcAft>
            <a:buNone/>
          </a:pPr>
          <a:r>
            <a:rPr lang="en-US" sz="2100" kern="1200" dirty="0"/>
            <a:t>Building cultural knowledge and understanding differences owing to cultural characteristics.</a:t>
          </a:r>
        </a:p>
        <a:p>
          <a:pPr marL="0" lvl="0" indent="0" algn="l" defTabSz="933450">
            <a:lnSpc>
              <a:spcPct val="90000"/>
            </a:lnSpc>
            <a:spcBef>
              <a:spcPct val="0"/>
            </a:spcBef>
            <a:spcAft>
              <a:spcPct val="35000"/>
            </a:spcAft>
            <a:buNone/>
          </a:pPr>
          <a:endParaRPr lang="en-US" sz="2100" kern="1200" dirty="0"/>
        </a:p>
        <a:p>
          <a:pPr marL="0" lvl="0" indent="0" algn="l" defTabSz="933450">
            <a:lnSpc>
              <a:spcPct val="90000"/>
            </a:lnSpc>
            <a:spcBef>
              <a:spcPct val="0"/>
            </a:spcBef>
            <a:spcAft>
              <a:spcPct val="35000"/>
            </a:spcAft>
            <a:buNone/>
          </a:pPr>
          <a:r>
            <a:rPr lang="en-US" sz="2100" kern="1200" dirty="0"/>
            <a:t>Enhancing cultural competence skills and applying them to better serve our respective communities.</a:t>
          </a:r>
        </a:p>
      </dsp:txBody>
      <dsp:txXfrm>
        <a:off x="0" y="0"/>
        <a:ext cx="4205288" cy="492759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7D01919-BAB7-A14B-9F35-5C7E57B54D7B}"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CBF436-6940-6043-8C05-394F94463FFA}" type="datetimeFigureOut">
              <a:rPr lang="en-US" smtClean="0"/>
              <a:t>12/14/2021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3AA749-E219-2945-A0DE-B9690A3E8093}" type="slidenum">
              <a:rPr lang="en-US" smtClean="0"/>
              <a:t>‹#›</a:t>
            </a:fld>
            <a:endParaRPr lang="en-US"/>
          </a:p>
        </p:txBody>
      </p:sp>
    </p:spTree>
    <p:extLst>
      <p:ext uri="{BB962C8B-B14F-4D97-AF65-F5344CB8AC3E}">
        <p14:creationId xmlns:p14="http://schemas.microsoft.com/office/powerpoint/2010/main" val="35642497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3AA749-E219-2945-A0DE-B9690A3E8093}" type="slidenum">
              <a:rPr lang="en-US" smtClean="0"/>
              <a:t>3</a:t>
            </a:fld>
            <a:endParaRPr lang="en-US"/>
          </a:p>
        </p:txBody>
      </p:sp>
    </p:spTree>
    <p:extLst>
      <p:ext uri="{BB962C8B-B14F-4D97-AF65-F5344CB8AC3E}">
        <p14:creationId xmlns:p14="http://schemas.microsoft.com/office/powerpoint/2010/main" val="1798446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 minute and think about the last time you experienced a microaggression. How did you feel? What did you think? What was going on in your body (heartrate, areas of tension, etc.) Jot down a few things. Private, not a moment to share. How did you react in the moment and how did it change how you react moving forward, if any.</a:t>
            </a:r>
          </a:p>
        </p:txBody>
      </p:sp>
      <p:sp>
        <p:nvSpPr>
          <p:cNvPr id="4" name="Slide Number Placeholder 3"/>
          <p:cNvSpPr>
            <a:spLocks noGrp="1"/>
          </p:cNvSpPr>
          <p:nvPr>
            <p:ph type="sldNum" sz="quarter" idx="5"/>
          </p:nvPr>
        </p:nvSpPr>
        <p:spPr/>
        <p:txBody>
          <a:bodyPr/>
          <a:lstStyle/>
          <a:p>
            <a:fld id="{D23AA749-E219-2945-A0DE-B9690A3E8093}" type="slidenum">
              <a:rPr lang="en-US" smtClean="0"/>
              <a:t>15</a:t>
            </a:fld>
            <a:endParaRPr lang="en-US"/>
          </a:p>
        </p:txBody>
      </p:sp>
    </p:spTree>
    <p:extLst>
      <p:ext uri="{BB962C8B-B14F-4D97-AF65-F5344CB8AC3E}">
        <p14:creationId xmlns:p14="http://schemas.microsoft.com/office/powerpoint/2010/main" val="3806050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0fc18dd64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80fc18dd6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0151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Inclusion: Taking intentional steps to embrace the similarities and differences that we all have.</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23AA749-E219-2945-A0DE-B9690A3E809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12746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56844750d2cd9f6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56844750d2cd9f6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 some cultures, it’s about race; others, it’s about skin tone. Further, your religion carries the most weight in other places.</a:t>
            </a:r>
            <a:endParaRPr/>
          </a:p>
        </p:txBody>
      </p:sp>
    </p:spTree>
    <p:extLst>
      <p:ext uri="{BB962C8B-B14F-4D97-AF65-F5344CB8AC3E}">
        <p14:creationId xmlns:p14="http://schemas.microsoft.com/office/powerpoint/2010/main" val="1072767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56844750d2cd9f6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56844750d2cd9f6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 some cultures, it’s about race; others, it’s about skin tone. Further, your religion carries the most weight in other places.</a:t>
            </a:r>
            <a:endParaRPr/>
          </a:p>
        </p:txBody>
      </p:sp>
    </p:spTree>
    <p:extLst>
      <p:ext uri="{BB962C8B-B14F-4D97-AF65-F5344CB8AC3E}">
        <p14:creationId xmlns:p14="http://schemas.microsoft.com/office/powerpoint/2010/main" val="107276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e9e6cd0c2_1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e9e6cd0c2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Discrimination (much like conflict) is a neutral concept. It helps us stay safe, but it also can lead to holding other groups down. </a:t>
            </a:r>
            <a:endParaRPr dirty="0"/>
          </a:p>
        </p:txBody>
      </p:sp>
    </p:spTree>
    <p:extLst>
      <p:ext uri="{BB962C8B-B14F-4D97-AF65-F5344CB8AC3E}">
        <p14:creationId xmlns:p14="http://schemas.microsoft.com/office/powerpoint/2010/main" val="169571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e9e6cd0c2_1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e9e6cd0c2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No one sets out to intentionally build a system that excludes or discriminates against others. Designers are trying their best. However, this information tells us that systems can only be as good as the people who make it. Conversely, systems are as flawed as the people who make it. We’re all flawed through our blind spots.</a:t>
            </a:r>
            <a:endParaRPr dirty="0"/>
          </a:p>
        </p:txBody>
      </p:sp>
    </p:spTree>
    <p:extLst>
      <p:ext uri="{BB962C8B-B14F-4D97-AF65-F5344CB8AC3E}">
        <p14:creationId xmlns:p14="http://schemas.microsoft.com/office/powerpoint/2010/main" val="1701490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e9e6cd0c2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e9e6cd0c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-Each test takes approximately 5 minutes</a:t>
            </a:r>
            <a:endParaRPr dirty="0"/>
          </a:p>
          <a:p>
            <a:pPr marL="0" lvl="0" indent="0" algn="l" rtl="0">
              <a:spcBef>
                <a:spcPts val="0"/>
              </a:spcBef>
              <a:spcAft>
                <a:spcPts val="0"/>
              </a:spcAft>
              <a:buNone/>
            </a:pPr>
            <a:r>
              <a:rPr lang="en" dirty="0"/>
              <a:t>-Share some of our results and discuss any personal reflections</a:t>
            </a:r>
            <a:endParaRPr dirty="0"/>
          </a:p>
        </p:txBody>
      </p:sp>
    </p:spTree>
    <p:extLst>
      <p:ext uri="{BB962C8B-B14F-4D97-AF65-F5344CB8AC3E}">
        <p14:creationId xmlns:p14="http://schemas.microsoft.com/office/powerpoint/2010/main" val="4173021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e9e6cd0c2_1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e9e6cd0c2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Stereotypes come to guide what we see and in doing so seem to validate themselves. That makes them stronger, pervasive, and more resistant to change.</a:t>
            </a:r>
            <a:endParaRPr/>
          </a:p>
        </p:txBody>
      </p:sp>
    </p:spTree>
    <p:extLst>
      <p:ext uri="{BB962C8B-B14F-4D97-AF65-F5344CB8AC3E}">
        <p14:creationId xmlns:p14="http://schemas.microsoft.com/office/powerpoint/2010/main" val="1701490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401735465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Harper Conflict Resolution LLC, Jason A. Harper 2021</a:t>
            </a:r>
          </a:p>
        </p:txBody>
      </p:sp>
      <p:sp>
        <p:nvSpPr>
          <p:cNvPr id="6" name="Slide Number Placeholder 5"/>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151552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Harper Conflict Resolution LLC, Jason A. Harper 2021</a:t>
            </a:r>
          </a:p>
        </p:txBody>
      </p:sp>
      <p:sp>
        <p:nvSpPr>
          <p:cNvPr id="6" name="Slide Number Placeholder 5"/>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2289610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6" name="Title Text"/>
          <p:cNvSpPr txBox="1">
            <a:spLocks noGrp="1"/>
          </p:cNvSpPr>
          <p:nvPr>
            <p:ph type="title"/>
          </p:nvPr>
        </p:nvSpPr>
        <p:spPr>
          <a:xfrm>
            <a:off x="457200" y="533400"/>
            <a:ext cx="8229600" cy="990600"/>
          </a:xfrm>
          <a:prstGeom prst="rect">
            <a:avLst/>
          </a:prstGeom>
        </p:spPr>
        <p:txBody>
          <a:bodyPr>
            <a:normAutofit/>
          </a:bodyPr>
          <a:lstStyle/>
          <a:p>
            <a:r>
              <a:t>Title Text</a:t>
            </a:r>
          </a:p>
        </p:txBody>
      </p:sp>
      <p:sp>
        <p:nvSpPr>
          <p:cNvPr id="47" name="Body Level One…"/>
          <p:cNvSpPr txBox="1">
            <a:spLocks noGrp="1"/>
          </p:cNvSpPr>
          <p:nvPr>
            <p:ph type="body" idx="1"/>
          </p:nvPr>
        </p:nvSpPr>
        <p:spPr>
          <a:xfrm>
            <a:off x="304800" y="1524000"/>
            <a:ext cx="8229600" cy="4876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86638966"/>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60957520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154612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334429430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endParaRPr lang="en-US"/>
          </a:p>
        </p:txBody>
      </p:sp>
      <p:sp>
        <p:nvSpPr>
          <p:cNvPr id="9" name="Footer Placeholder 8"/>
          <p:cNvSpPr>
            <a:spLocks noGrp="1"/>
          </p:cNvSpPr>
          <p:nvPr>
            <p:ph type="ftr" sz="quarter" idx="11"/>
          </p:nvPr>
        </p:nvSpPr>
        <p:spPr/>
        <p:txBody>
          <a:bodyPr/>
          <a:lstStyle/>
          <a:p>
            <a:r>
              <a:rPr lang="en-US"/>
              <a:t>© Harper Conflict Resolution LLC, Jason A. Harper 2021</a:t>
            </a:r>
          </a:p>
        </p:txBody>
      </p:sp>
      <p:sp>
        <p:nvSpPr>
          <p:cNvPr id="10" name="Slide Number Placeholder 9"/>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2963067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22229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 Harper Conflict Resolution LLC, Jason A. Harper 2021</a:t>
            </a:r>
          </a:p>
        </p:txBody>
      </p:sp>
      <p:sp>
        <p:nvSpPr>
          <p:cNvPr id="5" name="Slide Number Placeholder 4"/>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4357326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 Harper Conflict Resolution LLC, Jason A. Harper 2021</a:t>
            </a:r>
          </a:p>
        </p:txBody>
      </p:sp>
      <p:sp>
        <p:nvSpPr>
          <p:cNvPr id="4" name="Slide Number Placeholder 3"/>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69751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3464107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r>
              <a:rPr lang="en-US"/>
              <a:t>© Harper Conflict Resolution LLC, Jason A. Harper 2021</a:t>
            </a:r>
          </a:p>
        </p:txBody>
      </p:sp>
      <p:sp>
        <p:nvSpPr>
          <p:cNvPr id="11" name="Slide Number Placeholder 10"/>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3063722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r>
              <a:rPr lang="en-US"/>
              <a:t>© Harper Conflict Resolution LLC, Jason A. Harper 2021</a:t>
            </a:r>
          </a:p>
        </p:txBody>
      </p:sp>
      <p:sp>
        <p:nvSpPr>
          <p:cNvPr id="10" name="Slide Number Placeholder 9"/>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5490631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Harper Conflict Resolution LLC, Jason A. Harper 2021</a:t>
            </a:r>
          </a:p>
        </p:txBody>
      </p:sp>
      <p:sp>
        <p:nvSpPr>
          <p:cNvPr id="6" name="Slide Number Placeholder 5"/>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24120937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Harper Conflict Resolution LLC, Jason A. Harper 2021</a:t>
            </a:r>
          </a:p>
        </p:txBody>
      </p:sp>
      <p:sp>
        <p:nvSpPr>
          <p:cNvPr id="6" name="Slide Number Placeholder 5"/>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41362383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6" name="Title Text"/>
          <p:cNvSpPr txBox="1">
            <a:spLocks noGrp="1"/>
          </p:cNvSpPr>
          <p:nvPr>
            <p:ph type="title"/>
          </p:nvPr>
        </p:nvSpPr>
        <p:spPr>
          <a:xfrm>
            <a:off x="457200" y="533400"/>
            <a:ext cx="8229600" cy="990600"/>
          </a:xfrm>
          <a:prstGeom prst="rect">
            <a:avLst/>
          </a:prstGeom>
        </p:spPr>
        <p:txBody>
          <a:bodyPr>
            <a:normAutofit/>
          </a:bodyPr>
          <a:lstStyle/>
          <a:p>
            <a:r>
              <a:t>Title Text</a:t>
            </a:r>
          </a:p>
        </p:txBody>
      </p:sp>
      <p:sp>
        <p:nvSpPr>
          <p:cNvPr id="47" name="Body Level One…"/>
          <p:cNvSpPr txBox="1">
            <a:spLocks noGrp="1"/>
          </p:cNvSpPr>
          <p:nvPr>
            <p:ph type="body" idx="1"/>
          </p:nvPr>
        </p:nvSpPr>
        <p:spPr>
          <a:xfrm>
            <a:off x="304800" y="1524000"/>
            <a:ext cx="8229600" cy="4876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48196937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3508131" y="-29308"/>
            <a:ext cx="5638800" cy="6887308"/>
          </a:xfrm>
          <a:prstGeom prst="rect">
            <a:avLst/>
          </a:prstGeom>
          <a:gradFill flip="none" rotWithShape="1">
            <a:gsLst>
              <a:gs pos="0">
                <a:schemeClr val="tx2">
                  <a:lumMod val="75000"/>
                  <a:shade val="30000"/>
                  <a:satMod val="115000"/>
                </a:schemeClr>
              </a:gs>
              <a:gs pos="99000">
                <a:schemeClr val="tx2">
                  <a:shade val="67500"/>
                  <a:satMod val="115000"/>
                  <a:alpha val="71000"/>
                  <a:lumMod val="94000"/>
                </a:schemeClr>
              </a:gs>
              <a:gs pos="100000">
                <a:schemeClr val="tx2">
                  <a:lumMod val="75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solidFill>
                <a:srgbClr val="002060"/>
              </a:solidFill>
            </a:endParaRPr>
          </a:p>
        </p:txBody>
      </p:sp>
      <p:sp>
        <p:nvSpPr>
          <p:cNvPr id="12" name="TextBox 11"/>
          <p:cNvSpPr txBox="1"/>
          <p:nvPr userDrawn="1"/>
        </p:nvSpPr>
        <p:spPr>
          <a:xfrm>
            <a:off x="3621698" y="4550155"/>
            <a:ext cx="5638800" cy="646331"/>
          </a:xfrm>
          <a:prstGeom prst="rect">
            <a:avLst/>
          </a:prstGeom>
          <a:noFill/>
        </p:spPr>
        <p:txBody>
          <a:bodyPr wrap="square" rtlCol="0">
            <a:spAutoFit/>
          </a:bodyPr>
          <a:lstStyle/>
          <a:p>
            <a:pPr algn="ctr"/>
            <a:r>
              <a:rPr lang="en-US" sz="2025" dirty="0">
                <a:solidFill>
                  <a:schemeClr val="bg1"/>
                </a:solidFill>
                <a:latin typeface="Candara" panose="020E0502030303020204" pitchFamily="34" charset="0"/>
              </a:rPr>
              <a:t> </a:t>
            </a:r>
            <a:endParaRPr lang="en-US" sz="2025" baseline="0" dirty="0">
              <a:solidFill>
                <a:schemeClr val="bg1"/>
              </a:solidFill>
              <a:latin typeface="Candara" panose="020E0502030303020204" pitchFamily="34" charset="0"/>
            </a:endParaRPr>
          </a:p>
          <a:p>
            <a:pPr algn="ctr"/>
            <a:r>
              <a:rPr lang="en-US" sz="1575" baseline="0" dirty="0">
                <a:solidFill>
                  <a:schemeClr val="bg1"/>
                </a:solidFill>
                <a:latin typeface="Candara" panose="020E0502030303020204" pitchFamily="34" charset="0"/>
              </a:rPr>
              <a:t> </a:t>
            </a:r>
          </a:p>
        </p:txBody>
      </p:sp>
      <p:pic>
        <p:nvPicPr>
          <p:cNvPr id="13" name="Picture 4" descr="Z:\CADRE\CADRE 5\Web Development 2018-23\CADRE Logo 2019\CADRE Logo Files\JPG\RGB\High Res\CADRE Logo-03 cropped.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2" y="1880632"/>
            <a:ext cx="3278963" cy="231036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6988B86E-E0FC-408F-95B9-81A1E2EF973E}"/>
              </a:ext>
            </a:extLst>
          </p:cNvPr>
          <p:cNvSpPr>
            <a:spLocks noGrp="1"/>
          </p:cNvSpPr>
          <p:nvPr>
            <p:ph type="sldNum" sz="quarter" idx="12"/>
          </p:nvPr>
        </p:nvSpPr>
        <p:spPr/>
        <p:txBody>
          <a:bodyPr/>
          <a:lstStyle>
            <a:lvl1pPr>
              <a:defRPr/>
            </a:lvl1pPr>
          </a:lstStyle>
          <a:p>
            <a:r>
              <a:rPr lang="en-US" dirty="0"/>
              <a:t>1</a:t>
            </a:r>
          </a:p>
        </p:txBody>
      </p:sp>
    </p:spTree>
    <p:extLst>
      <p:ext uri="{BB962C8B-B14F-4D97-AF65-F5344CB8AC3E}">
        <p14:creationId xmlns:p14="http://schemas.microsoft.com/office/powerpoint/2010/main" val="11267957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latin typeface="Candara" panose="020E0502030303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ndara" panose="020E0502030303020204" pitchFamily="34" charset="0"/>
                <a:cs typeface="Arial" panose="020B0604020202020204" pitchFamily="34" charset="0"/>
              </a:defRPr>
            </a:lvl1pPr>
            <a:lvl2pPr>
              <a:defRPr>
                <a:latin typeface="Candara" panose="020E0502030303020204" pitchFamily="34" charset="0"/>
                <a:cs typeface="Arial" panose="020B0604020202020204" pitchFamily="34" charset="0"/>
              </a:defRPr>
            </a:lvl2pPr>
            <a:lvl3pPr>
              <a:defRPr>
                <a:latin typeface="Candara" panose="020E0502030303020204" pitchFamily="34" charset="0"/>
                <a:cs typeface="Arial" panose="020B0604020202020204" pitchFamily="34" charset="0"/>
              </a:defRPr>
            </a:lvl3pPr>
            <a:lvl4pPr>
              <a:defRPr>
                <a:latin typeface="Candara" panose="020E0502030303020204" pitchFamily="34" charset="0"/>
                <a:cs typeface="Arial" panose="020B0604020202020204" pitchFamily="34" charset="0"/>
              </a:defRPr>
            </a:lvl4pPr>
            <a:lvl5pPr>
              <a:defRPr>
                <a:latin typeface="Candara" panose="020E0502030303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51603"/>
            <a:ext cx="2133600" cy="365125"/>
          </a:xfrm>
        </p:spPr>
        <p:txBody>
          <a:bodyPr/>
          <a:lstStyle/>
          <a:p>
            <a:fld id="{AB94EC22-29EE-46E1-9C74-2F0D775390A5}" type="datetime4">
              <a:rPr lang="en-US" smtClean="0"/>
              <a:t>December 14, 2021</a:t>
            </a:fld>
            <a:endParaRPr lang="en-US" dirty="0"/>
          </a:p>
        </p:txBody>
      </p:sp>
      <p:sp>
        <p:nvSpPr>
          <p:cNvPr id="5" name="Footer Placeholder 4"/>
          <p:cNvSpPr>
            <a:spLocks noGrp="1"/>
          </p:cNvSpPr>
          <p:nvPr>
            <p:ph type="ftr" sz="quarter" idx="11"/>
          </p:nvPr>
        </p:nvSpPr>
        <p:spPr>
          <a:xfrm>
            <a:off x="3124200" y="6451603"/>
            <a:ext cx="2895600" cy="365125"/>
          </a:xfrm>
        </p:spPr>
        <p:txBody>
          <a:bodyPr/>
          <a:lstStyle/>
          <a:p>
            <a:endParaRPr lang="en-US" dirty="0"/>
          </a:p>
        </p:txBody>
      </p:sp>
      <p:sp>
        <p:nvSpPr>
          <p:cNvPr id="6" name="Slide Number Placeholder 5"/>
          <p:cNvSpPr>
            <a:spLocks noGrp="1"/>
          </p:cNvSpPr>
          <p:nvPr>
            <p:ph type="sldNum" sz="quarter" idx="12"/>
          </p:nvPr>
        </p:nvSpPr>
        <p:spPr>
          <a:xfrm>
            <a:off x="6934200" y="6467478"/>
            <a:ext cx="2133600" cy="365125"/>
          </a:xfrm>
        </p:spPr>
        <p:txBody>
          <a:bodyPr/>
          <a:lstStyle>
            <a:lvl1pPr>
              <a:defRPr b="1">
                <a:solidFill>
                  <a:schemeClr val="bg1"/>
                </a:solidFill>
              </a:defRPr>
            </a:lvl1pPr>
          </a:lstStyle>
          <a:p>
            <a:fld id="{F90EA011-92C4-41D9-82B9-BF8E62DAE0D2}" type="slidenum">
              <a:rPr lang="en-US" smtClean="0"/>
              <a:pPr/>
              <a:t>‹#›</a:t>
            </a:fld>
            <a:endParaRPr lang="en-US" dirty="0"/>
          </a:p>
        </p:txBody>
      </p:sp>
      <p:pic>
        <p:nvPicPr>
          <p:cNvPr id="7"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85850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latin typeface="Candara" panose="020E0502030303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1575">
                <a:latin typeface="Candara" panose="020E0502030303020204" pitchFamily="34" charset="0"/>
                <a:cs typeface="Arial" panose="020B0604020202020204" pitchFamily="34" charset="0"/>
              </a:defRPr>
            </a:lvl1pPr>
            <a:lvl2pPr>
              <a:defRPr sz="1350">
                <a:latin typeface="Candara" panose="020E0502030303020204" pitchFamily="34" charset="0"/>
                <a:cs typeface="Arial" panose="020B0604020202020204" pitchFamily="34" charset="0"/>
              </a:defRPr>
            </a:lvl2pPr>
            <a:lvl3pPr>
              <a:defRPr sz="1125">
                <a:latin typeface="Candara" panose="020E0502030303020204" pitchFamily="34" charset="0"/>
                <a:cs typeface="Arial" panose="020B0604020202020204" pitchFamily="34" charset="0"/>
              </a:defRPr>
            </a:lvl3pPr>
            <a:lvl4pPr>
              <a:defRPr sz="1013">
                <a:latin typeface="Candara" panose="020E0502030303020204" pitchFamily="34" charset="0"/>
                <a:cs typeface="Arial" panose="020B0604020202020204" pitchFamily="34" charset="0"/>
              </a:defRPr>
            </a:lvl4pPr>
            <a:lvl5pPr>
              <a:defRPr sz="1013">
                <a:latin typeface="Candara" panose="020E0502030303020204" pitchFamily="34" charset="0"/>
                <a:cs typeface="Arial" panose="020B0604020202020204" pitchFamily="34" charset="0"/>
              </a:defRPr>
            </a:lvl5pPr>
            <a:lvl6pPr>
              <a:defRPr sz="1013"/>
            </a:lvl6pPr>
            <a:lvl7pPr>
              <a:defRPr sz="1013"/>
            </a:lvl7pPr>
            <a:lvl8pPr>
              <a:defRPr sz="1013"/>
            </a:lvl8pPr>
            <a:lvl9pPr>
              <a:defRPr sz="101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4"/>
            <a:ext cx="4038600" cy="4525963"/>
          </a:xfrm>
        </p:spPr>
        <p:txBody>
          <a:bodyPr/>
          <a:lstStyle>
            <a:lvl1pPr>
              <a:defRPr sz="1575">
                <a:latin typeface="Candara" panose="020E0502030303020204" pitchFamily="34" charset="0"/>
                <a:cs typeface="Arial" panose="020B0604020202020204" pitchFamily="34" charset="0"/>
              </a:defRPr>
            </a:lvl1pPr>
            <a:lvl2pPr>
              <a:defRPr sz="1350">
                <a:latin typeface="Candara" panose="020E0502030303020204" pitchFamily="34" charset="0"/>
                <a:cs typeface="Arial" panose="020B0604020202020204" pitchFamily="34" charset="0"/>
              </a:defRPr>
            </a:lvl2pPr>
            <a:lvl3pPr>
              <a:defRPr sz="1125">
                <a:latin typeface="Candara" panose="020E0502030303020204" pitchFamily="34" charset="0"/>
                <a:cs typeface="Arial" panose="020B0604020202020204" pitchFamily="34" charset="0"/>
              </a:defRPr>
            </a:lvl3pPr>
            <a:lvl4pPr>
              <a:defRPr sz="1013">
                <a:latin typeface="Candara" panose="020E0502030303020204" pitchFamily="34" charset="0"/>
                <a:cs typeface="Arial" panose="020B0604020202020204" pitchFamily="34" charset="0"/>
              </a:defRPr>
            </a:lvl4pPr>
            <a:lvl5pPr>
              <a:defRPr sz="1013">
                <a:latin typeface="Candara" panose="020E0502030303020204" pitchFamily="34" charset="0"/>
                <a:cs typeface="Arial" panose="020B0604020202020204" pitchFamily="34" charset="0"/>
              </a:defRPr>
            </a:lvl5pPr>
            <a:lvl6pPr>
              <a:defRPr sz="1013"/>
            </a:lvl6pPr>
            <a:lvl7pPr>
              <a:defRPr sz="1013"/>
            </a:lvl7pPr>
            <a:lvl8pPr>
              <a:defRPr sz="1013"/>
            </a:lvl8pPr>
            <a:lvl9pPr>
              <a:defRPr sz="101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7CE1F7C-6564-4601-A655-02A542D3578B}" type="datetime4">
              <a:rPr lang="en-US" smtClean="0"/>
              <a:t>December 14, 2021</a:t>
            </a:fld>
            <a:endParaRPr lang="en-US"/>
          </a:p>
        </p:txBody>
      </p:sp>
      <p:sp>
        <p:nvSpPr>
          <p:cNvPr id="6" name="Footer Placeholder 5"/>
          <p:cNvSpPr>
            <a:spLocks noGrp="1"/>
          </p:cNvSpPr>
          <p:nvPr>
            <p:ph type="ftr" sz="quarter" idx="11"/>
          </p:nvPr>
        </p:nvSpPr>
        <p:spPr/>
        <p:txBody>
          <a:bodyPr/>
          <a:lstStyle/>
          <a:p>
            <a:endParaRPr lang="en-US"/>
          </a:p>
        </p:txBody>
      </p:sp>
      <p:pic>
        <p:nvPicPr>
          <p:cNvPr id="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5"/>
          <p:cNvSpPr txBox="1">
            <a:spLocks/>
          </p:cNvSpPr>
          <p:nvPr userDrawn="1"/>
        </p:nvSpPr>
        <p:spPr>
          <a:xfrm>
            <a:off x="6934200" y="6467478"/>
            <a:ext cx="2133600" cy="365125"/>
          </a:xfrm>
          <a:prstGeom prst="rect">
            <a:avLst/>
          </a:prstGeom>
        </p:spPr>
        <p:txBody>
          <a:bodyPr vert="horz" lIns="51435" tIns="25718" rIns="51435" bIns="25718"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90EA011-92C4-41D9-82B9-BF8E62DAE0D2}" type="slidenum">
              <a:rPr lang="en-US" sz="675" smtClean="0"/>
              <a:pPr/>
              <a:t>‹#›</a:t>
            </a:fld>
            <a:endParaRPr lang="en-US" sz="675" dirty="0"/>
          </a:p>
        </p:txBody>
      </p:sp>
    </p:spTree>
    <p:extLst>
      <p:ext uri="{BB962C8B-B14F-4D97-AF65-F5344CB8AC3E}">
        <p14:creationId xmlns:p14="http://schemas.microsoft.com/office/powerpoint/2010/main" val="15964898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latin typeface="Candara" panose="020E0502030303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350" b="1">
                <a:latin typeface="Candara" panose="020E0502030303020204" pitchFamily="34" charset="0"/>
                <a:cs typeface="Arial" panose="020B0604020202020204" pitchFamily="34"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a:t>
            </a:r>
          </a:p>
        </p:txBody>
      </p:sp>
      <p:sp>
        <p:nvSpPr>
          <p:cNvPr id="4" name="Content Placeholder 3"/>
          <p:cNvSpPr>
            <a:spLocks noGrp="1"/>
          </p:cNvSpPr>
          <p:nvPr>
            <p:ph sz="half" idx="2"/>
          </p:nvPr>
        </p:nvSpPr>
        <p:spPr>
          <a:xfrm>
            <a:off x="457200" y="2174875"/>
            <a:ext cx="4040188" cy="3951288"/>
          </a:xfrm>
        </p:spPr>
        <p:txBody>
          <a:bodyPr/>
          <a:lstStyle>
            <a:lvl1pPr>
              <a:defRPr sz="1350">
                <a:latin typeface="Candara" panose="020E0502030303020204" pitchFamily="34" charset="0"/>
                <a:cs typeface="Arial" panose="020B0604020202020204" pitchFamily="34" charset="0"/>
              </a:defRPr>
            </a:lvl1pPr>
            <a:lvl2pPr>
              <a:defRPr sz="1125">
                <a:latin typeface="Candara" panose="020E0502030303020204" pitchFamily="34" charset="0"/>
                <a:cs typeface="Arial" panose="020B0604020202020204" pitchFamily="34" charset="0"/>
              </a:defRPr>
            </a:lvl2pPr>
            <a:lvl3pPr>
              <a:defRPr sz="1013">
                <a:latin typeface="Candara" panose="020E0502030303020204" pitchFamily="34" charset="0"/>
                <a:cs typeface="Arial" panose="020B0604020202020204" pitchFamily="34" charset="0"/>
              </a:defRPr>
            </a:lvl3pPr>
            <a:lvl4pPr>
              <a:defRPr sz="900">
                <a:latin typeface="Candara" panose="020E0502030303020204" pitchFamily="34" charset="0"/>
                <a:cs typeface="Arial" panose="020B0604020202020204" pitchFamily="34" charset="0"/>
              </a:defRPr>
            </a:lvl4pPr>
            <a:lvl5pPr>
              <a:defRPr sz="900">
                <a:latin typeface="Candara" panose="020E0502030303020204" pitchFamily="34" charset="0"/>
                <a:cs typeface="Arial" panose="020B0604020202020204" pitchFamily="34" charset="0"/>
              </a:defRPr>
            </a:lvl5pPr>
            <a:lvl6pPr>
              <a:defRPr sz="900"/>
            </a:lvl6pPr>
            <a:lvl7pPr>
              <a:defRPr sz="900"/>
            </a:lvl7pPr>
            <a:lvl8pPr>
              <a:defRPr sz="900"/>
            </a:lvl8pPr>
            <a:lvl9pPr>
              <a:defRPr sz="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350" b="1">
                <a:latin typeface="Candara" panose="020E0502030303020204" pitchFamily="34" charset="0"/>
                <a:cs typeface="Arial" panose="020B0604020202020204" pitchFamily="34"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a:t>
            </a:r>
          </a:p>
        </p:txBody>
      </p:sp>
      <p:sp>
        <p:nvSpPr>
          <p:cNvPr id="6" name="Content Placeholder 5"/>
          <p:cNvSpPr>
            <a:spLocks noGrp="1"/>
          </p:cNvSpPr>
          <p:nvPr>
            <p:ph sz="quarter" idx="4"/>
          </p:nvPr>
        </p:nvSpPr>
        <p:spPr>
          <a:xfrm>
            <a:off x="4645027" y="2174875"/>
            <a:ext cx="4041775" cy="3951288"/>
          </a:xfrm>
        </p:spPr>
        <p:txBody>
          <a:bodyPr/>
          <a:lstStyle>
            <a:lvl1pPr>
              <a:defRPr sz="1350">
                <a:latin typeface="Candara" panose="020E0502030303020204" pitchFamily="34" charset="0"/>
                <a:cs typeface="Arial" panose="020B0604020202020204" pitchFamily="34" charset="0"/>
              </a:defRPr>
            </a:lvl1pPr>
            <a:lvl2pPr>
              <a:defRPr sz="1125">
                <a:latin typeface="Candara" panose="020E0502030303020204" pitchFamily="34" charset="0"/>
                <a:cs typeface="Arial" panose="020B0604020202020204" pitchFamily="34" charset="0"/>
              </a:defRPr>
            </a:lvl2pPr>
            <a:lvl3pPr>
              <a:defRPr sz="1013">
                <a:latin typeface="Candara" panose="020E0502030303020204" pitchFamily="34" charset="0"/>
                <a:cs typeface="Arial" panose="020B0604020202020204" pitchFamily="34" charset="0"/>
              </a:defRPr>
            </a:lvl3pPr>
            <a:lvl4pPr>
              <a:defRPr sz="900">
                <a:latin typeface="Candara" panose="020E0502030303020204" pitchFamily="34" charset="0"/>
                <a:cs typeface="Arial" panose="020B0604020202020204" pitchFamily="34" charset="0"/>
              </a:defRPr>
            </a:lvl4pPr>
            <a:lvl5pPr>
              <a:defRPr sz="900">
                <a:latin typeface="Candara" panose="020E0502030303020204" pitchFamily="34" charset="0"/>
                <a:cs typeface="Arial" panose="020B0604020202020204" pitchFamily="34" charset="0"/>
              </a:defRPr>
            </a:lvl5pPr>
            <a:lvl6pPr>
              <a:defRPr sz="900"/>
            </a:lvl6pPr>
            <a:lvl7pPr>
              <a:defRPr sz="900"/>
            </a:lvl7pPr>
            <a:lvl8pPr>
              <a:defRPr sz="900"/>
            </a:lvl8pPr>
            <a:lvl9pPr>
              <a:defRPr sz="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sz="563">
                <a:latin typeface="Candara" panose="020E0502030303020204" pitchFamily="34" charset="0"/>
                <a:cs typeface="Arial" panose="020B0604020202020204" pitchFamily="34" charset="0"/>
              </a:defRPr>
            </a:lvl1pPr>
          </a:lstStyle>
          <a:p>
            <a:fld id="{6EEFCAB9-C65E-43D3-87B7-C103F7396C22}" type="datetime4">
              <a:rPr lang="en-US" smtClean="0"/>
              <a:pPr/>
              <a:t>December 14, 2021</a:t>
            </a:fld>
            <a:endParaRPr lang="en-US" dirty="0"/>
          </a:p>
        </p:txBody>
      </p:sp>
      <p:sp>
        <p:nvSpPr>
          <p:cNvPr id="8" name="Footer Placeholder 7"/>
          <p:cNvSpPr>
            <a:spLocks noGrp="1"/>
          </p:cNvSpPr>
          <p:nvPr>
            <p:ph type="ftr" sz="quarter" idx="11"/>
          </p:nvPr>
        </p:nvSpPr>
        <p:spPr/>
        <p:txBody>
          <a:bodyPr/>
          <a:lstStyle>
            <a:lvl1pPr>
              <a:defRPr>
                <a:latin typeface="Candara" panose="020E0502030303020204" pitchFamily="34" charset="0"/>
              </a:defRPr>
            </a:lvl1pPr>
          </a:lstStyle>
          <a:p>
            <a:endParaRPr lang="en-US"/>
          </a:p>
        </p:txBody>
      </p:sp>
      <p:pic>
        <p:nvPicPr>
          <p:cNvPr id="10"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Slide Number Placeholder 5"/>
          <p:cNvSpPr>
            <a:spLocks noGrp="1"/>
          </p:cNvSpPr>
          <p:nvPr>
            <p:ph type="sldNum" sz="quarter" idx="12"/>
          </p:nvPr>
        </p:nvSpPr>
        <p:spPr>
          <a:xfrm>
            <a:off x="6934200" y="6467478"/>
            <a:ext cx="2133600" cy="365125"/>
          </a:xfrm>
        </p:spPr>
        <p:txBody>
          <a:bodyPr/>
          <a:lstStyle>
            <a:lvl1pPr>
              <a:defRPr b="1">
                <a:solidFill>
                  <a:schemeClr val="bg1"/>
                </a:solidFill>
              </a:defRPr>
            </a:lvl1pPr>
          </a:lstStyle>
          <a:p>
            <a:fld id="{F90EA011-92C4-41D9-82B9-BF8E62DAE0D2}" type="slidenum">
              <a:rPr lang="en-US" smtClean="0"/>
              <a:pPr/>
              <a:t>‹#›</a:t>
            </a:fld>
            <a:endParaRPr lang="en-US" dirty="0"/>
          </a:p>
        </p:txBody>
      </p:sp>
    </p:spTree>
    <p:extLst>
      <p:ext uri="{BB962C8B-B14F-4D97-AF65-F5344CB8AC3E}">
        <p14:creationId xmlns:p14="http://schemas.microsoft.com/office/powerpoint/2010/main" val="19740614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latin typeface="Candara" panose="020E0502030303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20BD9609-DE3D-4C1C-97B2-196BE7B027D9}" type="datetime4">
              <a:rPr lang="en-US" smtClean="0"/>
              <a:t>December 14,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934200" y="6464304"/>
            <a:ext cx="2133600" cy="365125"/>
          </a:xfrm>
        </p:spPr>
        <p:txBody>
          <a:bodyPr/>
          <a:lstStyle/>
          <a:p>
            <a:fld id="{F90EA011-92C4-41D9-82B9-BF8E62DAE0D2}" type="slidenum">
              <a:rPr lang="en-US" smtClean="0"/>
              <a:t>‹#›</a:t>
            </a:fld>
            <a:endParaRPr lang="en-US"/>
          </a:p>
        </p:txBody>
      </p:sp>
      <p:pic>
        <p:nvPicPr>
          <p:cNvPr id="6"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686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2981260818"/>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92879"/>
            <a:ext cx="2133600" cy="365125"/>
          </a:xfrm>
        </p:spPr>
        <p:txBody>
          <a:bodyPr/>
          <a:lstStyle/>
          <a:p>
            <a:fld id="{5E61DB09-4806-4330-80F9-DB3D0F356652}" type="datetime4">
              <a:rPr lang="en-US" smtClean="0"/>
              <a:t>December 14, 2021</a:t>
            </a:fld>
            <a:endParaRPr lang="en-US"/>
          </a:p>
        </p:txBody>
      </p:sp>
      <p:sp>
        <p:nvSpPr>
          <p:cNvPr id="3" name="Footer Placeholder 2"/>
          <p:cNvSpPr>
            <a:spLocks noGrp="1"/>
          </p:cNvSpPr>
          <p:nvPr>
            <p:ph type="ftr" sz="quarter" idx="11"/>
          </p:nvPr>
        </p:nvSpPr>
        <p:spPr>
          <a:xfrm>
            <a:off x="3048000" y="6356354"/>
            <a:ext cx="2895600" cy="365125"/>
          </a:xfrm>
        </p:spPr>
        <p:txBody>
          <a:bodyPr/>
          <a:lstStyle/>
          <a:p>
            <a:endParaRPr lang="en-US"/>
          </a:p>
        </p:txBody>
      </p:sp>
      <p:pic>
        <p:nvPicPr>
          <p:cNvPr id="5"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txBox="1">
            <a:spLocks/>
          </p:cNvSpPr>
          <p:nvPr userDrawn="1"/>
        </p:nvSpPr>
        <p:spPr>
          <a:xfrm>
            <a:off x="6934200" y="6467478"/>
            <a:ext cx="2133600" cy="365125"/>
          </a:xfrm>
          <a:prstGeom prst="rect">
            <a:avLst/>
          </a:prstGeom>
        </p:spPr>
        <p:txBody>
          <a:bodyPr vert="horz" lIns="51435" tIns="25718" rIns="51435" bIns="25718"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90EA011-92C4-41D9-82B9-BF8E62DAE0D2}" type="slidenum">
              <a:rPr lang="en-US" sz="675" smtClean="0"/>
              <a:pPr/>
              <a:t>‹#›</a:t>
            </a:fld>
            <a:endParaRPr lang="en-US" sz="675" dirty="0"/>
          </a:p>
        </p:txBody>
      </p:sp>
    </p:spTree>
    <p:extLst>
      <p:ext uri="{BB962C8B-B14F-4D97-AF65-F5344CB8AC3E}">
        <p14:creationId xmlns:p14="http://schemas.microsoft.com/office/powerpoint/2010/main" val="39434518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125"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1800">
                <a:latin typeface="Arial" panose="020B0604020202020204" pitchFamily="34" charset="0"/>
                <a:cs typeface="Arial" panose="020B0604020202020204" pitchFamily="34" charset="0"/>
              </a:defRPr>
            </a:lvl1pPr>
            <a:lvl2pPr>
              <a:defRPr sz="1575">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125">
                <a:latin typeface="Arial" panose="020B0604020202020204" pitchFamily="34" charset="0"/>
                <a:cs typeface="Arial" panose="020B0604020202020204" pitchFamily="34" charset="0"/>
              </a:defRPr>
            </a:lvl4pPr>
            <a:lvl5pPr>
              <a:defRPr sz="1125">
                <a:latin typeface="Arial" panose="020B0604020202020204" pitchFamily="34" charset="0"/>
                <a:cs typeface="Arial" panose="020B0604020202020204" pitchFamily="34" charset="0"/>
              </a:defRPr>
            </a:lvl5pPr>
            <a:lvl6pPr>
              <a:defRPr sz="1125"/>
            </a:lvl6pPr>
            <a:lvl7pPr>
              <a:defRPr sz="1125"/>
            </a:lvl7pPr>
            <a:lvl8pPr>
              <a:defRPr sz="1125"/>
            </a:lvl8pPr>
            <a:lvl9pPr>
              <a:defRPr sz="1125"/>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788">
                <a:latin typeface="Arial" panose="020B0604020202020204" pitchFamily="34" charset="0"/>
                <a:cs typeface="Arial" panose="020B0604020202020204" pitchFamily="34"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dirty="0"/>
              <a:t>Click to edit Master text styles</a:t>
            </a:r>
          </a:p>
        </p:txBody>
      </p:sp>
      <p:sp>
        <p:nvSpPr>
          <p:cNvPr id="5" name="Date Placeholder 4"/>
          <p:cNvSpPr>
            <a:spLocks noGrp="1"/>
          </p:cNvSpPr>
          <p:nvPr>
            <p:ph type="dt" sz="half" idx="10"/>
          </p:nvPr>
        </p:nvSpPr>
        <p:spPr>
          <a:xfrm>
            <a:off x="457200" y="6492879"/>
            <a:ext cx="2133600" cy="365125"/>
          </a:xfrm>
        </p:spPr>
        <p:txBody>
          <a:bodyPr/>
          <a:lstStyle/>
          <a:p>
            <a:fld id="{697CF516-89B2-443C-BAF5-03D8B060BE56}" type="datetime4">
              <a:rPr lang="en-US" smtClean="0"/>
              <a:t>December 14,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934200" y="6464304"/>
            <a:ext cx="2133600" cy="365125"/>
          </a:xfrm>
        </p:spPr>
        <p:txBody>
          <a:bodyPr/>
          <a:lstStyle/>
          <a:p>
            <a:fld id="{F90EA011-92C4-41D9-82B9-BF8E62DAE0D2}" type="slidenum">
              <a:rPr lang="en-US" smtClean="0"/>
              <a:t>‹#›</a:t>
            </a:fld>
            <a:endParaRPr lang="en-US"/>
          </a:p>
        </p:txBody>
      </p:sp>
      <p:pic>
        <p:nvPicPr>
          <p:cNvPr id="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75221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125" b="1">
                <a:latin typeface="Candara" panose="020E0502030303020204" pitchFamily="34" charset="0"/>
                <a:cs typeface="Arial" panose="020B0604020202020204"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1800">
                <a:latin typeface="Candara" panose="020E0502030303020204" pitchFamily="34" charset="0"/>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788">
                <a:latin typeface="Candara" panose="020E0502030303020204" pitchFamily="34" charset="0"/>
                <a:cs typeface="Arial" panose="020B0604020202020204" pitchFamily="34"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dirty="0"/>
              <a:t>Click to edit Master text styles</a:t>
            </a:r>
          </a:p>
        </p:txBody>
      </p:sp>
      <p:sp>
        <p:nvSpPr>
          <p:cNvPr id="5" name="Date Placeholder 4"/>
          <p:cNvSpPr>
            <a:spLocks noGrp="1"/>
          </p:cNvSpPr>
          <p:nvPr>
            <p:ph type="dt" sz="half" idx="10"/>
          </p:nvPr>
        </p:nvSpPr>
        <p:spPr>
          <a:xfrm>
            <a:off x="457200" y="6492879"/>
            <a:ext cx="2133600" cy="365125"/>
          </a:xfrm>
        </p:spPr>
        <p:txBody>
          <a:bodyPr/>
          <a:lstStyle>
            <a:lvl1pPr>
              <a:defRPr>
                <a:latin typeface="Candara" panose="020E0502030303020204" pitchFamily="34" charset="0"/>
              </a:defRPr>
            </a:lvl1pPr>
          </a:lstStyle>
          <a:p>
            <a:fld id="{893E09D6-C57C-4C95-9000-ECF36C62C90F}" type="datetime4">
              <a:rPr lang="en-US" smtClean="0"/>
              <a:pPr/>
              <a:t>December 14, 2021</a:t>
            </a:fld>
            <a:endParaRPr lang="en-US"/>
          </a:p>
        </p:txBody>
      </p:sp>
      <p:sp>
        <p:nvSpPr>
          <p:cNvPr id="6" name="Footer Placeholder 5"/>
          <p:cNvSpPr>
            <a:spLocks noGrp="1"/>
          </p:cNvSpPr>
          <p:nvPr>
            <p:ph type="ftr" sz="quarter" idx="11"/>
          </p:nvPr>
        </p:nvSpPr>
        <p:spPr/>
        <p:txBody>
          <a:bodyPr/>
          <a:lstStyle>
            <a:lvl1pPr>
              <a:defRPr>
                <a:latin typeface="Candara" panose="020E0502030303020204" pitchFamily="34" charset="0"/>
              </a:defRPr>
            </a:lvl1pPr>
          </a:lstStyle>
          <a:p>
            <a:endParaRPr lang="en-US"/>
          </a:p>
        </p:txBody>
      </p:sp>
      <p:pic>
        <p:nvPicPr>
          <p:cNvPr id="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5"/>
          <p:cNvSpPr>
            <a:spLocks noGrp="1"/>
          </p:cNvSpPr>
          <p:nvPr>
            <p:ph type="sldNum" sz="quarter" idx="12"/>
          </p:nvPr>
        </p:nvSpPr>
        <p:spPr>
          <a:xfrm>
            <a:off x="6934200" y="6467478"/>
            <a:ext cx="2133600" cy="365125"/>
          </a:xfrm>
        </p:spPr>
        <p:txBody>
          <a:bodyPr/>
          <a:lstStyle>
            <a:lvl1pPr>
              <a:defRPr b="1">
                <a:solidFill>
                  <a:schemeClr val="bg1"/>
                </a:solidFill>
              </a:defRPr>
            </a:lvl1pPr>
          </a:lstStyle>
          <a:p>
            <a:fld id="{F90EA011-92C4-41D9-82B9-BF8E62DAE0D2}" type="slidenum">
              <a:rPr lang="en-US" smtClean="0"/>
              <a:pPr/>
              <a:t>‹#›</a:t>
            </a:fld>
            <a:endParaRPr lang="en-US" dirty="0"/>
          </a:p>
        </p:txBody>
      </p:sp>
    </p:spTree>
    <p:extLst>
      <p:ext uri="{BB962C8B-B14F-4D97-AF65-F5344CB8AC3E}">
        <p14:creationId xmlns:p14="http://schemas.microsoft.com/office/powerpoint/2010/main" val="1049932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vl7pPr>
              <a:defRPr>
                <a:latin typeface="Arial" panose="020B0604020202020204" pitchFamily="34" charset="0"/>
                <a:cs typeface="Arial" panose="020B0604020202020204" pitchFamily="34" charset="0"/>
              </a:defRPr>
            </a:lvl7pPr>
            <a:lvl8pPr>
              <a:defRPr>
                <a:latin typeface="Arial" panose="020B0604020202020204" pitchFamily="34" charset="0"/>
                <a:cs typeface="Arial" panose="020B0604020202020204" pitchFamily="34" charset="0"/>
              </a:defRPr>
            </a:lvl8pPr>
            <a:lvl9pPr>
              <a:defRPr>
                <a:latin typeface="Arial" panose="020B0604020202020204" pitchFamily="34" charset="0"/>
                <a:cs typeface="Arial" panose="020B0604020202020204" pitchFamily="34" charset="0"/>
              </a:defRPr>
            </a:lvl9pPr>
          </a:lstStyle>
          <a:p>
            <a:pPr lvl="4"/>
            <a:r>
              <a:rPr lang="en-US" dirty="0"/>
              <a:t>Click to edit Master text styles</a:t>
            </a:r>
          </a:p>
          <a:p>
            <a:pPr lvl="5"/>
            <a:r>
              <a:rPr lang="en-US" dirty="0"/>
              <a:t>Second level</a:t>
            </a:r>
          </a:p>
          <a:p>
            <a:pPr lvl="6"/>
            <a:r>
              <a:rPr lang="en-US" dirty="0"/>
              <a:t>Third level</a:t>
            </a:r>
          </a:p>
          <a:p>
            <a:pPr lvl="7"/>
            <a:r>
              <a:rPr lang="en-US" dirty="0"/>
              <a:t>Fourth level</a:t>
            </a:r>
          </a:p>
          <a:p>
            <a:pPr lvl="8"/>
            <a:r>
              <a:rPr lang="en-US" dirty="0"/>
              <a:t>Fifth level</a:t>
            </a:r>
          </a:p>
        </p:txBody>
      </p:sp>
      <p:sp>
        <p:nvSpPr>
          <p:cNvPr id="4" name="Date Placeholder 3"/>
          <p:cNvSpPr>
            <a:spLocks noGrp="1"/>
          </p:cNvSpPr>
          <p:nvPr>
            <p:ph type="dt" sz="half" idx="10"/>
          </p:nvPr>
        </p:nvSpPr>
        <p:spPr>
          <a:xfrm>
            <a:off x="457200" y="6492879"/>
            <a:ext cx="2133600" cy="365125"/>
          </a:xfrm>
        </p:spPr>
        <p:txBody>
          <a:bodyPr/>
          <a:lstStyle/>
          <a:p>
            <a:fld id="{EAB34044-BFEB-4874-A437-277F64495F12}" type="datetime4">
              <a:rPr lang="en-US" smtClean="0"/>
              <a:t>December 14, 2021</a:t>
            </a:fld>
            <a:endParaRPr lang="en-US"/>
          </a:p>
        </p:txBody>
      </p:sp>
      <p:sp>
        <p:nvSpPr>
          <p:cNvPr id="5" name="Footer Placeholder 4"/>
          <p:cNvSpPr>
            <a:spLocks noGrp="1"/>
          </p:cNvSpPr>
          <p:nvPr>
            <p:ph type="ftr" sz="quarter" idx="11"/>
          </p:nvPr>
        </p:nvSpPr>
        <p:spPr/>
        <p:txBody>
          <a:bodyPr/>
          <a:lstStyle/>
          <a:p>
            <a:endParaRPr lang="en-US" dirty="0"/>
          </a:p>
        </p:txBody>
      </p:sp>
      <p:pic>
        <p:nvPicPr>
          <p:cNvPr id="7"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5"/>
          <p:cNvSpPr>
            <a:spLocks noGrp="1"/>
          </p:cNvSpPr>
          <p:nvPr>
            <p:ph type="sldNum" sz="quarter" idx="12"/>
          </p:nvPr>
        </p:nvSpPr>
        <p:spPr>
          <a:xfrm>
            <a:off x="6934200" y="6467478"/>
            <a:ext cx="2133600" cy="365125"/>
          </a:xfrm>
        </p:spPr>
        <p:txBody>
          <a:bodyPr/>
          <a:lstStyle>
            <a:lvl1pPr>
              <a:defRPr b="1">
                <a:solidFill>
                  <a:schemeClr val="bg1"/>
                </a:solidFill>
              </a:defRPr>
            </a:lvl1pPr>
          </a:lstStyle>
          <a:p>
            <a:fld id="{F90EA011-92C4-41D9-82B9-BF8E62DAE0D2}" type="slidenum">
              <a:rPr lang="en-US" smtClean="0"/>
              <a:pPr/>
              <a:t>‹#›</a:t>
            </a:fld>
            <a:endParaRPr lang="en-US" dirty="0"/>
          </a:p>
        </p:txBody>
      </p:sp>
    </p:spTree>
    <p:extLst>
      <p:ext uri="{BB962C8B-B14F-4D97-AF65-F5344CB8AC3E}">
        <p14:creationId xmlns:p14="http://schemas.microsoft.com/office/powerpoint/2010/main" val="7969200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lvl1pPr>
              <a:defRPr b="1">
                <a:effectLst>
                  <a:outerShdw blurRad="38100" dist="38100" dir="2700000" algn="tl">
                    <a:srgbClr val="000000">
                      <a:alpha val="43137"/>
                    </a:srgbClr>
                  </a:outerShdw>
                </a:effectLst>
                <a:latin typeface="Candara" panose="020E0502030303020204" pitchFamily="34" charset="0"/>
                <a:cs typeface="Arial"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lvl5pPr>
              <a:defRPr>
                <a:latin typeface="Candara" panose="020E0502030303020204" pitchFamily="34" charset="0"/>
                <a:cs typeface="Arial" panose="020B0604020202020204" pitchFamily="34" charset="0"/>
              </a:defRPr>
            </a:lvl5pPr>
            <a:lvl6pPr>
              <a:defRPr>
                <a:latin typeface="Candara" panose="020E0502030303020204" pitchFamily="34" charset="0"/>
                <a:cs typeface="Arial" panose="020B0604020202020204" pitchFamily="34" charset="0"/>
              </a:defRPr>
            </a:lvl6pPr>
            <a:lvl7pPr>
              <a:defRPr>
                <a:latin typeface="Candara" panose="020E0502030303020204" pitchFamily="34" charset="0"/>
                <a:cs typeface="Arial" panose="020B0604020202020204" pitchFamily="34" charset="0"/>
              </a:defRPr>
            </a:lvl7pPr>
            <a:lvl8pPr>
              <a:defRPr>
                <a:latin typeface="Candara" panose="020E0502030303020204" pitchFamily="34" charset="0"/>
                <a:cs typeface="Arial" panose="020B0604020202020204" pitchFamily="34" charset="0"/>
              </a:defRPr>
            </a:lvl8pPr>
            <a:lvl9pPr>
              <a:defRPr>
                <a:latin typeface="Candara" panose="020E0502030303020204" pitchFamily="34" charset="0"/>
                <a:cs typeface="Arial" panose="020B0604020202020204" pitchFamily="34" charset="0"/>
              </a:defRPr>
            </a:lvl9pPr>
          </a:lstStyle>
          <a:p>
            <a:pPr lvl="4"/>
            <a:r>
              <a:rPr lang="en-US" dirty="0"/>
              <a:t>Click to edit Master text styles</a:t>
            </a:r>
          </a:p>
          <a:p>
            <a:pPr lvl="5"/>
            <a:r>
              <a:rPr lang="en-US" dirty="0"/>
              <a:t>Second level</a:t>
            </a:r>
          </a:p>
          <a:p>
            <a:pPr lvl="6"/>
            <a:r>
              <a:rPr lang="en-US" dirty="0"/>
              <a:t>Third level</a:t>
            </a:r>
          </a:p>
          <a:p>
            <a:pPr lvl="7"/>
            <a:r>
              <a:rPr lang="en-US" dirty="0"/>
              <a:t>Fourth level</a:t>
            </a:r>
          </a:p>
          <a:p>
            <a:pPr lvl="8"/>
            <a:r>
              <a:rPr lang="en-US" dirty="0"/>
              <a:t>Fifth level</a:t>
            </a:r>
          </a:p>
        </p:txBody>
      </p:sp>
      <p:sp>
        <p:nvSpPr>
          <p:cNvPr id="4" name="Date Placeholder 3"/>
          <p:cNvSpPr>
            <a:spLocks noGrp="1"/>
          </p:cNvSpPr>
          <p:nvPr>
            <p:ph type="dt" sz="half" idx="10"/>
          </p:nvPr>
        </p:nvSpPr>
        <p:spPr>
          <a:xfrm>
            <a:off x="457200" y="6492879"/>
            <a:ext cx="2133600" cy="365125"/>
          </a:xfrm>
        </p:spPr>
        <p:txBody>
          <a:bodyPr/>
          <a:lstStyle>
            <a:lvl1pPr>
              <a:defRPr>
                <a:latin typeface="Candara" panose="020E0502030303020204" pitchFamily="34" charset="0"/>
              </a:defRPr>
            </a:lvl1pPr>
          </a:lstStyle>
          <a:p>
            <a:fld id="{BE12A678-458A-43FD-B6C3-AF68D8B6CAE2}" type="datetime4">
              <a:rPr lang="en-US" smtClean="0"/>
              <a:pPr/>
              <a:t>December 14, 2021</a:t>
            </a:fld>
            <a:endParaRPr lang="en-US"/>
          </a:p>
        </p:txBody>
      </p:sp>
      <p:sp>
        <p:nvSpPr>
          <p:cNvPr id="5" name="Footer Placeholder 4"/>
          <p:cNvSpPr>
            <a:spLocks noGrp="1"/>
          </p:cNvSpPr>
          <p:nvPr>
            <p:ph type="ftr" sz="quarter" idx="11"/>
          </p:nvPr>
        </p:nvSpPr>
        <p:spPr/>
        <p:txBody>
          <a:bodyPr/>
          <a:lstStyle>
            <a:lvl1pPr>
              <a:defRPr>
                <a:latin typeface="Candara" panose="020E0502030303020204" pitchFamily="34" charset="0"/>
              </a:defRPr>
            </a:lvl1pPr>
          </a:lstStyle>
          <a:p>
            <a:endParaRPr lang="en-US" dirty="0"/>
          </a:p>
        </p:txBody>
      </p:sp>
      <p:pic>
        <p:nvPicPr>
          <p:cNvPr id="7"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19575" y="6376991"/>
            <a:ext cx="1014004"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5"/>
          <p:cNvSpPr txBox="1">
            <a:spLocks/>
          </p:cNvSpPr>
          <p:nvPr userDrawn="1"/>
        </p:nvSpPr>
        <p:spPr>
          <a:xfrm>
            <a:off x="6934200" y="6467478"/>
            <a:ext cx="2133600" cy="365125"/>
          </a:xfrm>
          <a:prstGeom prst="rect">
            <a:avLst/>
          </a:prstGeom>
        </p:spPr>
        <p:txBody>
          <a:bodyPr vert="horz" lIns="51435" tIns="25718" rIns="51435" bIns="25718"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90EA011-92C4-41D9-82B9-BF8E62DAE0D2}" type="slidenum">
              <a:rPr lang="en-US" sz="675" smtClean="0"/>
              <a:pPr/>
              <a:t>‹#›</a:t>
            </a:fld>
            <a:endParaRPr lang="en-US" sz="675" dirty="0"/>
          </a:p>
        </p:txBody>
      </p:sp>
    </p:spTree>
    <p:extLst>
      <p:ext uri="{BB962C8B-B14F-4D97-AF65-F5344CB8AC3E}">
        <p14:creationId xmlns:p14="http://schemas.microsoft.com/office/powerpoint/2010/main" val="205807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endParaRPr lang="en-US"/>
          </a:p>
        </p:txBody>
      </p:sp>
      <p:sp>
        <p:nvSpPr>
          <p:cNvPr id="9" name="Footer Placeholder 8"/>
          <p:cNvSpPr>
            <a:spLocks noGrp="1"/>
          </p:cNvSpPr>
          <p:nvPr>
            <p:ph type="ftr" sz="quarter" idx="11"/>
          </p:nvPr>
        </p:nvSpPr>
        <p:spPr/>
        <p:txBody>
          <a:bodyPr/>
          <a:lstStyle/>
          <a:p>
            <a:r>
              <a:rPr lang="en-US"/>
              <a:t>© Harper Conflict Resolution LLC, Jason A. Harper 2021</a:t>
            </a:r>
          </a:p>
        </p:txBody>
      </p:sp>
      <p:sp>
        <p:nvSpPr>
          <p:cNvPr id="10" name="Slide Number Placeholder 9"/>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3014897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Harper Conflict Resolution LLC, Jason A. Harper 2021</a:t>
            </a:r>
          </a:p>
        </p:txBody>
      </p:sp>
      <p:sp>
        <p:nvSpPr>
          <p:cNvPr id="9" name="Slide Number Placeholder 8"/>
          <p:cNvSpPr>
            <a:spLocks noGrp="1"/>
          </p:cNvSpPr>
          <p:nvPr>
            <p:ph type="sldNum" sz="quarter" idx="12"/>
          </p:nvPr>
        </p:nvSpPr>
        <p:spPr/>
        <p:txBody>
          <a:bodyPr/>
          <a:lstStyle/>
          <a:p>
            <a:fld id="{0F56E8B7-85B1-A64A-A860-4326D6066F19}"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445611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 Harper Conflict Resolution LLC, Jason A. Harper 2021</a:t>
            </a:r>
          </a:p>
        </p:txBody>
      </p:sp>
      <p:sp>
        <p:nvSpPr>
          <p:cNvPr id="5" name="Slide Number Placeholder 4"/>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625429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 Harper Conflict Resolution LLC, Jason A. Harper 2021</a:t>
            </a:r>
          </a:p>
        </p:txBody>
      </p:sp>
      <p:sp>
        <p:nvSpPr>
          <p:cNvPr id="4" name="Slide Number Placeholder 3"/>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306319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r>
              <a:rPr lang="en-US"/>
              <a:t>© Harper Conflict Resolution LLC, Jason A. Harper 2021</a:t>
            </a:r>
          </a:p>
        </p:txBody>
      </p:sp>
      <p:sp>
        <p:nvSpPr>
          <p:cNvPr id="11" name="Slide Number Placeholder 10"/>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41880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r>
              <a:rPr lang="en-US"/>
              <a:t>© Harper Conflict Resolution LLC, Jason A. Harper 2021</a:t>
            </a:r>
          </a:p>
        </p:txBody>
      </p:sp>
      <p:sp>
        <p:nvSpPr>
          <p:cNvPr id="10" name="Slide Number Placeholder 9"/>
          <p:cNvSpPr>
            <a:spLocks noGrp="1"/>
          </p:cNvSpPr>
          <p:nvPr>
            <p:ph type="sldNum" sz="quarter" idx="12"/>
          </p:nvPr>
        </p:nvSpPr>
        <p:spPr/>
        <p:txBody>
          <a:bodyPr/>
          <a:lstStyle/>
          <a:p>
            <a:fld id="{0F56E8B7-85B1-A64A-A860-4326D6066F19}" type="slidenum">
              <a:rPr lang="en-US" smtClean="0"/>
              <a:pPr/>
              <a:t>‹#›</a:t>
            </a:fld>
            <a:endParaRPr lang="en-US"/>
          </a:p>
        </p:txBody>
      </p:sp>
    </p:spTree>
    <p:extLst>
      <p:ext uri="{BB962C8B-B14F-4D97-AF65-F5344CB8AC3E}">
        <p14:creationId xmlns:p14="http://schemas.microsoft.com/office/powerpoint/2010/main" val="1979241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theme" Target="../theme/theme3.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r>
              <a:rPr lang="en-US"/>
              <a:t>© Harper Conflict Resolution LLC, Jason A. Harper 2021</a:t>
            </a:r>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0F56E8B7-85B1-A64A-A860-4326D6066F19}" type="slidenum">
              <a:rPr lang="en-US" smtClean="0"/>
              <a:pPr/>
              <a:t>‹#›</a:t>
            </a:fld>
            <a:endParaRPr lang="en-US"/>
          </a:p>
        </p:txBody>
      </p:sp>
    </p:spTree>
    <p:extLst>
      <p:ext uri="{BB962C8B-B14F-4D97-AF65-F5344CB8AC3E}">
        <p14:creationId xmlns:p14="http://schemas.microsoft.com/office/powerpoint/2010/main" val="106682001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sldNum="0" hdr="0" dt="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r>
              <a:rPr lang="en-US"/>
              <a:t>© Harper Conflict Resolution LLC, Jason A. Harper 2021</a:t>
            </a:r>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0F56E8B7-85B1-A64A-A860-4326D6066F19}" type="slidenum">
              <a:rPr lang="en-US" smtClean="0"/>
              <a:pPr/>
              <a:t>‹#›</a:t>
            </a:fld>
            <a:endParaRPr lang="en-US"/>
          </a:p>
        </p:txBody>
      </p:sp>
    </p:spTree>
    <p:extLst>
      <p:ext uri="{BB962C8B-B14F-4D97-AF65-F5344CB8AC3E}">
        <p14:creationId xmlns:p14="http://schemas.microsoft.com/office/powerpoint/2010/main" val="37319793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sldNum="0" hdr="0" dt="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5D6B7B"/>
            </a:gs>
            <a:gs pos="92000">
              <a:schemeClr val="accent1">
                <a:lumMod val="50000"/>
              </a:schemeClr>
            </a:gs>
            <a:gs pos="91000">
              <a:schemeClr val="accent1">
                <a:alpha val="0"/>
                <a:lumMod val="20000"/>
                <a:lumOff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54779"/>
            <a:ext cx="21336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47B050BC-CBE4-446E-8BEA-C4A52DBB9ABD}" type="datetime4">
              <a:rPr lang="en-US" smtClean="0"/>
              <a:t>December 14, 2021</a:t>
            </a:fld>
            <a:endParaRPr lang="en-US"/>
          </a:p>
        </p:txBody>
      </p:sp>
      <p:sp>
        <p:nvSpPr>
          <p:cNvPr id="5" name="Footer Placeholder 4"/>
          <p:cNvSpPr>
            <a:spLocks noGrp="1"/>
          </p:cNvSpPr>
          <p:nvPr>
            <p:ph type="ftr" sz="quarter" idx="3"/>
          </p:nvPr>
        </p:nvSpPr>
        <p:spPr>
          <a:xfrm>
            <a:off x="3124200" y="6492879"/>
            <a:ext cx="28956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34200" y="6464304"/>
            <a:ext cx="2133600" cy="365125"/>
          </a:xfrm>
          <a:prstGeom prst="rect">
            <a:avLst/>
          </a:prstGeom>
        </p:spPr>
        <p:txBody>
          <a:bodyPr vert="horz" lIns="91440" tIns="45720" rIns="91440" bIns="45720" rtlCol="0" anchor="ctr"/>
          <a:lstStyle>
            <a:lvl1pPr algn="r">
              <a:defRPr sz="675" b="1">
                <a:solidFill>
                  <a:schemeClr val="bg1"/>
                </a:solidFill>
              </a:defRPr>
            </a:lvl1pPr>
          </a:lstStyle>
          <a:p>
            <a:fld id="{F90EA011-92C4-41D9-82B9-BF8E62DAE0D2}" type="slidenum">
              <a:rPr lang="en-US" smtClean="0"/>
              <a:pPr/>
              <a:t>‹#›</a:t>
            </a:fld>
            <a:endParaRPr lang="en-US"/>
          </a:p>
        </p:txBody>
      </p:sp>
    </p:spTree>
    <p:extLst>
      <p:ext uri="{BB962C8B-B14F-4D97-AF65-F5344CB8AC3E}">
        <p14:creationId xmlns:p14="http://schemas.microsoft.com/office/powerpoint/2010/main" val="17039171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Lst>
  <p:hf hdr="0" ftr="0"/>
  <p:txStyles>
    <p:titleStyle>
      <a:lvl1pPr algn="ctr" defTabSz="514350" rtl="0" eaLnBrk="1" latinLnBrk="0" hangingPunct="1">
        <a:spcBef>
          <a:spcPct val="0"/>
        </a:spcBef>
        <a:buNone/>
        <a:defRPr sz="2475" b="1" kern="1200">
          <a:solidFill>
            <a:schemeClr val="tx1"/>
          </a:solidFill>
          <a:effectLst>
            <a:outerShdw blurRad="38100" dist="38100" dir="2700000" algn="tl">
              <a:srgbClr val="000000">
                <a:alpha val="43137"/>
              </a:srgbClr>
            </a:outerShdw>
          </a:effectLst>
          <a:latin typeface="Candara" panose="020E0502030303020204" pitchFamily="34" charset="0"/>
          <a:ea typeface="+mj-ea"/>
          <a:cs typeface="Arial" panose="020B0604020202020204" pitchFamily="34" charset="0"/>
        </a:defRPr>
      </a:lvl1pPr>
    </p:titleStyle>
    <p:bodyStyle>
      <a:lvl1pPr marL="192881" indent="-192881" algn="l" defTabSz="514350" rtl="0" eaLnBrk="1" latinLnBrk="0" hangingPunct="1">
        <a:spcBef>
          <a:spcPct val="20000"/>
        </a:spcBef>
        <a:buFont typeface="Arial" panose="020B0604020202020204" pitchFamily="34" charset="0"/>
        <a:buChar char="•"/>
        <a:defRPr sz="1800" kern="1200">
          <a:solidFill>
            <a:schemeClr val="tx1"/>
          </a:solidFill>
          <a:latin typeface="Candara" panose="020E0502030303020204" pitchFamily="34" charset="0"/>
          <a:ea typeface="+mn-ea"/>
          <a:cs typeface="Arial" panose="020B0604020202020204" pitchFamily="34" charset="0"/>
        </a:defRPr>
      </a:lvl1pPr>
      <a:lvl2pPr marL="417910" indent="-160735" algn="l" defTabSz="514350" rtl="0" eaLnBrk="1" latinLnBrk="0" hangingPunct="1">
        <a:spcBef>
          <a:spcPct val="20000"/>
        </a:spcBef>
        <a:buFont typeface="Arial" panose="020B0604020202020204" pitchFamily="34" charset="0"/>
        <a:buChar char="–"/>
        <a:defRPr sz="1575" kern="1200">
          <a:solidFill>
            <a:schemeClr val="tx1"/>
          </a:solidFill>
          <a:latin typeface="Candara" panose="020E0502030303020204" pitchFamily="34" charset="0"/>
          <a:ea typeface="+mn-ea"/>
          <a:cs typeface="Arial" panose="020B0604020202020204" pitchFamily="34" charset="0"/>
        </a:defRPr>
      </a:lvl2pPr>
      <a:lvl3pPr marL="642938" indent="-128588" algn="l" defTabSz="514350" rtl="0" eaLnBrk="1" latinLnBrk="0" hangingPunct="1">
        <a:spcBef>
          <a:spcPct val="20000"/>
        </a:spcBef>
        <a:buFont typeface="Arial" panose="020B0604020202020204" pitchFamily="34" charset="0"/>
        <a:buChar char="•"/>
        <a:defRPr sz="1350" kern="1200">
          <a:solidFill>
            <a:schemeClr val="tx1"/>
          </a:solidFill>
          <a:latin typeface="Candara" panose="020E0502030303020204" pitchFamily="34" charset="0"/>
          <a:ea typeface="+mn-ea"/>
          <a:cs typeface="Arial" panose="020B0604020202020204" pitchFamily="34" charset="0"/>
        </a:defRPr>
      </a:lvl3pPr>
      <a:lvl4pPr marL="900113" indent="-128588" algn="l" defTabSz="514350" rtl="0" eaLnBrk="1" latinLnBrk="0" hangingPunct="1">
        <a:spcBef>
          <a:spcPct val="20000"/>
        </a:spcBef>
        <a:buFont typeface="Arial" panose="020B0604020202020204" pitchFamily="34" charset="0"/>
        <a:buChar char="–"/>
        <a:defRPr sz="1125" kern="1200">
          <a:solidFill>
            <a:schemeClr val="tx1"/>
          </a:solidFill>
          <a:latin typeface="Candara" panose="020E0502030303020204" pitchFamily="34" charset="0"/>
          <a:ea typeface="+mn-ea"/>
          <a:cs typeface="Arial" panose="020B0604020202020204" pitchFamily="34" charset="0"/>
        </a:defRPr>
      </a:lvl4pPr>
      <a:lvl5pPr marL="1157288" indent="-128588" algn="l" defTabSz="514350" rtl="0" eaLnBrk="1" latinLnBrk="0" hangingPunct="1">
        <a:spcBef>
          <a:spcPct val="20000"/>
        </a:spcBef>
        <a:buFont typeface="Arial" panose="020B0604020202020204" pitchFamily="34" charset="0"/>
        <a:buChar char="»"/>
        <a:defRPr sz="1125" kern="1200">
          <a:solidFill>
            <a:schemeClr val="tx1"/>
          </a:solidFill>
          <a:latin typeface="Candara" panose="020E0502030303020204" pitchFamily="34" charset="0"/>
          <a:ea typeface="+mn-ea"/>
          <a:cs typeface="Arial" panose="020B0604020202020204" pitchFamily="34" charset="0"/>
        </a:defRPr>
      </a:lvl5pPr>
      <a:lvl6pPr marL="141446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implicit.harvard.edu/implicit/takeatest.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surveymonkey.com/r/JasonHarper121421" TargetMode="Externa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3" Type="http://schemas.openxmlformats.org/officeDocument/2006/relationships/hyperlink" Target="mailto:cadre@directionservice.org" TargetMode="External"/><Relationship Id="rId2" Type="http://schemas.openxmlformats.org/officeDocument/2006/relationships/hyperlink" Target="http://www.cadreworks.org/" TargetMode="External"/><Relationship Id="rId1" Type="http://schemas.openxmlformats.org/officeDocument/2006/relationships/slideLayout" Target="../slideLayouts/slideLayout29.xml"/><Relationship Id="rId4" Type="http://schemas.openxmlformats.org/officeDocument/2006/relationships/hyperlink" Target="https://www.cadreworks.org/subscribe-cadre-e-newsletter"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surveymonkey.com/r/JasonHarper121421" TargetMode="External"/><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43863" y="1053868"/>
            <a:ext cx="5087674" cy="1615827"/>
          </a:xfrm>
          <a:prstGeom prst="rect">
            <a:avLst/>
          </a:prstGeom>
          <a:noFill/>
        </p:spPr>
        <p:txBody>
          <a:bodyPr wrap="square" rtlCol="0">
            <a:spAutoFit/>
          </a:bodyPr>
          <a:lstStyle/>
          <a:p>
            <a:pPr algn="ctr" defTabSz="685800"/>
            <a:r>
              <a:rPr lang="en-US" sz="3300" i="1" dirty="0">
                <a:solidFill>
                  <a:prstClr val="white"/>
                </a:solidFill>
                <a:latin typeface="Candara" panose="020E0502030303020204" pitchFamily="34" charset="0"/>
              </a:rPr>
              <a:t>Cracks in the Foundation: Checking Our Bias to Build Better Systems</a:t>
            </a:r>
            <a:endParaRPr lang="en-US" sz="3300" b="1" dirty="0">
              <a:solidFill>
                <a:prstClr val="white"/>
              </a:solidFill>
              <a:effectLst>
                <a:outerShdw blurRad="38100" dist="38100" dir="2700000" algn="tl">
                  <a:srgbClr val="000000">
                    <a:alpha val="43137"/>
                  </a:srgbClr>
                </a:outerShdw>
              </a:effectLst>
              <a:latin typeface="Candara" panose="020E0502030303020204" pitchFamily="34" charset="0"/>
              <a:cs typeface="Arial" panose="020B0604020202020204" pitchFamily="34" charset="0"/>
            </a:endParaRPr>
          </a:p>
        </p:txBody>
      </p:sp>
      <p:sp>
        <p:nvSpPr>
          <p:cNvPr id="3" name="TextBox 2"/>
          <p:cNvSpPr txBox="1"/>
          <p:nvPr/>
        </p:nvSpPr>
        <p:spPr>
          <a:xfrm>
            <a:off x="4135004" y="3657391"/>
            <a:ext cx="4505391" cy="1061829"/>
          </a:xfrm>
          <a:prstGeom prst="rect">
            <a:avLst/>
          </a:prstGeom>
          <a:noFill/>
        </p:spPr>
        <p:txBody>
          <a:bodyPr wrap="square" rtlCol="0">
            <a:spAutoFit/>
          </a:bodyPr>
          <a:lstStyle/>
          <a:p>
            <a:pPr algn="ctr" defTabSz="685800"/>
            <a:r>
              <a:rPr lang="en-US" sz="2700" b="1" i="1" dirty="0">
                <a:solidFill>
                  <a:prstClr val="white"/>
                </a:solidFill>
                <a:latin typeface="Candara" panose="020E0502030303020204" pitchFamily="34" charset="0"/>
              </a:rPr>
              <a:t>Jason Harper, M.A., NCRP</a:t>
            </a:r>
          </a:p>
          <a:p>
            <a:pPr algn="ctr" defTabSz="685800"/>
            <a:r>
              <a:rPr lang="en-US" b="1" i="1" dirty="0">
                <a:solidFill>
                  <a:prstClr val="white"/>
                </a:solidFill>
                <a:latin typeface="Candara" panose="020E0502030303020204" pitchFamily="34" charset="0"/>
              </a:rPr>
              <a:t>Mediator/ADR Consultant</a:t>
            </a:r>
          </a:p>
          <a:p>
            <a:pPr algn="ctr" defTabSz="685800"/>
            <a:r>
              <a:rPr lang="en-US" b="1" i="1" dirty="0">
                <a:solidFill>
                  <a:prstClr val="white"/>
                </a:solidFill>
                <a:latin typeface="Candara" panose="020E0502030303020204" pitchFamily="34" charset="0"/>
              </a:rPr>
              <a:t>Harper Conflict Resolution, LLC</a:t>
            </a:r>
          </a:p>
        </p:txBody>
      </p:sp>
      <p:sp>
        <p:nvSpPr>
          <p:cNvPr id="4" name="TextBox 3"/>
          <p:cNvSpPr txBox="1"/>
          <p:nvPr/>
        </p:nvSpPr>
        <p:spPr>
          <a:xfrm>
            <a:off x="5052367" y="5257800"/>
            <a:ext cx="2670664" cy="415498"/>
          </a:xfrm>
          <a:prstGeom prst="rect">
            <a:avLst/>
          </a:prstGeom>
          <a:noFill/>
        </p:spPr>
        <p:txBody>
          <a:bodyPr wrap="square" rtlCol="0">
            <a:spAutoFit/>
          </a:bodyPr>
          <a:lstStyle/>
          <a:p>
            <a:pPr algn="ctr" defTabSz="685800"/>
            <a:r>
              <a:rPr lang="en-US" sz="2100" b="1" dirty="0">
                <a:solidFill>
                  <a:prstClr val="white"/>
                </a:solidFill>
                <a:latin typeface="Candara" panose="020E0502030303020204" pitchFamily="34" charset="0"/>
                <a:cs typeface="Arial" panose="020B0604020202020204" pitchFamily="34" charset="0"/>
              </a:rPr>
              <a:t> December 14, 2021</a:t>
            </a:r>
          </a:p>
        </p:txBody>
      </p:sp>
    </p:spTree>
    <p:extLst>
      <p:ext uri="{BB962C8B-B14F-4D97-AF65-F5344CB8AC3E}">
        <p14:creationId xmlns:p14="http://schemas.microsoft.com/office/powerpoint/2010/main" val="412339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54339-2CFD-034A-AD02-77FE7D028226}"/>
              </a:ext>
            </a:extLst>
          </p:cNvPr>
          <p:cNvSpPr>
            <a:spLocks noGrp="1"/>
          </p:cNvSpPr>
          <p:nvPr>
            <p:ph type="title"/>
          </p:nvPr>
        </p:nvSpPr>
        <p:spPr>
          <a:xfrm>
            <a:off x="945654" y="1586484"/>
            <a:ext cx="2763774"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2200" kern="1200" cap="all" spc="200" baseline="0" dirty="0">
                <a:solidFill>
                  <a:srgbClr val="FFFFFF"/>
                </a:solidFill>
                <a:latin typeface="+mj-lt"/>
                <a:ea typeface="+mj-ea"/>
                <a:cs typeface="+mj-cs"/>
              </a:rPr>
              <a:t>Examples of Systemic Bias</a:t>
            </a:r>
          </a:p>
        </p:txBody>
      </p:sp>
      <p:sp>
        <p:nvSpPr>
          <p:cNvPr id="3" name="Text Placeholder 2">
            <a:extLst>
              <a:ext uri="{FF2B5EF4-FFF2-40B4-BE49-F238E27FC236}">
                <a16:creationId xmlns:a16="http://schemas.microsoft.com/office/drawing/2014/main" id="{74713284-D325-AE4F-A41F-45F60A301857}"/>
              </a:ext>
            </a:extLst>
          </p:cNvPr>
          <p:cNvSpPr>
            <a:spLocks noGrp="1"/>
          </p:cNvSpPr>
          <p:nvPr>
            <p:ph type="body" idx="1"/>
          </p:nvPr>
        </p:nvSpPr>
        <p:spPr>
          <a:xfrm>
            <a:off x="4038600" y="762000"/>
            <a:ext cx="4343400" cy="5410200"/>
          </a:xfrm>
        </p:spPr>
        <p:txBody>
          <a:bodyPr vert="horz" lIns="91440" tIns="45720" rIns="91440" bIns="45720" rtlCol="0" anchor="ctr">
            <a:normAutofit/>
          </a:bodyPr>
          <a:lstStyle/>
          <a:p>
            <a:pPr>
              <a:lnSpc>
                <a:spcPct val="90000"/>
              </a:lnSpc>
            </a:pPr>
            <a:r>
              <a:rPr lang="en-US" sz="2000" dirty="0"/>
              <a:t>Gender pay gap in the U.S.</a:t>
            </a:r>
          </a:p>
          <a:p>
            <a:pPr>
              <a:lnSpc>
                <a:spcPct val="90000"/>
              </a:lnSpc>
            </a:pPr>
            <a:endParaRPr lang="en-US" sz="2000" dirty="0"/>
          </a:p>
          <a:p>
            <a:pPr>
              <a:lnSpc>
                <a:spcPct val="90000"/>
              </a:lnSpc>
            </a:pPr>
            <a:r>
              <a:rPr lang="en-US" sz="2000" dirty="0"/>
              <a:t>Male crash test dummies</a:t>
            </a:r>
          </a:p>
          <a:p>
            <a:pPr>
              <a:lnSpc>
                <a:spcPct val="90000"/>
              </a:lnSpc>
            </a:pPr>
            <a:endParaRPr lang="en-US" sz="2000" dirty="0"/>
          </a:p>
          <a:p>
            <a:pPr>
              <a:lnSpc>
                <a:spcPct val="90000"/>
              </a:lnSpc>
            </a:pPr>
            <a:r>
              <a:rPr lang="en-US" sz="2000" dirty="0"/>
              <a:t>”White-first” design</a:t>
            </a:r>
          </a:p>
          <a:p>
            <a:pPr>
              <a:lnSpc>
                <a:spcPct val="90000"/>
              </a:lnSpc>
            </a:pPr>
            <a:endParaRPr lang="en-US" sz="2000" dirty="0"/>
          </a:p>
          <a:p>
            <a:pPr>
              <a:lnSpc>
                <a:spcPct val="90000"/>
              </a:lnSpc>
            </a:pPr>
            <a:r>
              <a:rPr lang="en-US" sz="2000" dirty="0"/>
              <a:t>Smart watches that default to make you stand once an hour</a:t>
            </a:r>
          </a:p>
          <a:p>
            <a:pPr>
              <a:lnSpc>
                <a:spcPct val="90000"/>
              </a:lnSpc>
            </a:pPr>
            <a:endParaRPr lang="en-US" sz="2000" dirty="0"/>
          </a:p>
          <a:p>
            <a:pPr>
              <a:lnSpc>
                <a:spcPct val="90000"/>
              </a:lnSpc>
            </a:pPr>
            <a:r>
              <a:rPr lang="en-US" sz="2000" dirty="0"/>
              <a:t>Forms that identify parents/guardians as only male and female</a:t>
            </a:r>
          </a:p>
          <a:p>
            <a:pPr>
              <a:lnSpc>
                <a:spcPct val="90000"/>
              </a:lnSpc>
            </a:pPr>
            <a:endParaRPr lang="en-US" sz="1500" dirty="0"/>
          </a:p>
        </p:txBody>
      </p:sp>
      <p:sp>
        <p:nvSpPr>
          <p:cNvPr id="4" name="TextBox 3">
            <a:extLst>
              <a:ext uri="{FF2B5EF4-FFF2-40B4-BE49-F238E27FC236}">
                <a16:creationId xmlns:a16="http://schemas.microsoft.com/office/drawing/2014/main" id="{11431059-145F-1244-844D-C45586378974}"/>
              </a:ext>
            </a:extLst>
          </p:cNvPr>
          <p:cNvSpPr txBox="1"/>
          <p:nvPr/>
        </p:nvSpPr>
        <p:spPr>
          <a:xfrm>
            <a:off x="1871132" y="6307667"/>
            <a:ext cx="2853267" cy="230832"/>
          </a:xfrm>
          <a:prstGeom prst="rect">
            <a:avLst/>
          </a:prstGeom>
          <a:noFill/>
        </p:spPr>
        <p:txBody>
          <a:bodyPr wrap="square" rtlCol="0">
            <a:spAutoFit/>
          </a:bodyPr>
          <a:lstStyle/>
          <a:p>
            <a:r>
              <a:rPr lang="en-US" sz="900" dirty="0"/>
              <a:t>© Harper Conflict Resolution LLC, Jason A. Harper 2021</a:t>
            </a:r>
          </a:p>
        </p:txBody>
      </p:sp>
    </p:spTree>
    <p:extLst>
      <p:ext uri="{BB962C8B-B14F-4D97-AF65-F5344CB8AC3E}">
        <p14:creationId xmlns:p14="http://schemas.microsoft.com/office/powerpoint/2010/main" val="112937240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4"/>
          <p:cNvSpPr txBox="1">
            <a:spLocks noGrp="1"/>
          </p:cNvSpPr>
          <p:nvPr>
            <p:ph type="title"/>
          </p:nvPr>
        </p:nvSpPr>
        <p:spPr>
          <a:xfrm>
            <a:off x="1673352" y="467418"/>
            <a:ext cx="5797296" cy="1188720"/>
          </a:xfrm>
          <a:prstGeom prst="rect">
            <a:avLst/>
          </a:prstGeom>
          <a:solidFill>
            <a:srgbClr val="FFFFFF"/>
          </a:solidFill>
        </p:spPr>
        <p:txBody>
          <a:bodyPr spcFirstLastPara="1" vert="horz" lIns="182880" tIns="182880" rIns="182880" bIns="182880" rtlCol="0" anchor="ctr" anchorCtr="0">
            <a:normAutofit/>
          </a:bodyPr>
          <a:lstStyle/>
          <a:p>
            <a:r>
              <a:rPr lang="en-US" sz="2800" kern="1200" cap="all" spc="200" baseline="0" dirty="0">
                <a:solidFill>
                  <a:srgbClr val="262626"/>
                </a:solidFill>
                <a:latin typeface="+mj-lt"/>
                <a:ea typeface="+mj-ea"/>
                <a:cs typeface="+mj-cs"/>
              </a:rPr>
              <a:t>Self-Assessment</a:t>
            </a:r>
          </a:p>
        </p:txBody>
      </p:sp>
      <p:sp>
        <p:nvSpPr>
          <p:cNvPr id="195" name="Google Shape;195;p24"/>
          <p:cNvSpPr txBox="1">
            <a:spLocks noGrp="1"/>
          </p:cNvSpPr>
          <p:nvPr>
            <p:ph type="body" idx="1"/>
          </p:nvPr>
        </p:nvSpPr>
        <p:spPr>
          <a:xfrm>
            <a:off x="863600" y="2291262"/>
            <a:ext cx="7213600" cy="3804738"/>
          </a:xfrm>
          <a:prstGeom prst="rect">
            <a:avLst/>
          </a:prstGeom>
        </p:spPr>
        <p:txBody>
          <a:bodyPr spcFirstLastPara="1" vert="horz" lIns="91440" tIns="45720" rIns="91440" bIns="45720" rtlCol="0" anchorCtr="0">
            <a:normAutofit/>
          </a:bodyPr>
          <a:lstStyle/>
          <a:p>
            <a:pPr marL="0">
              <a:lnSpc>
                <a:spcPct val="90000"/>
              </a:lnSpc>
            </a:pPr>
            <a:r>
              <a:rPr lang="en-US" sz="2000" dirty="0">
                <a:solidFill>
                  <a:srgbClr val="404040"/>
                </a:solidFill>
              </a:rPr>
              <a:t>The Implicit Association Test is a measure within social psychology designed to detect the strength of a person’s subconscious association between mental representations of objects (concepts) in memory.</a:t>
            </a:r>
          </a:p>
          <a:p>
            <a:pPr marL="0" indent="0">
              <a:lnSpc>
                <a:spcPct val="90000"/>
              </a:lnSpc>
              <a:buNone/>
            </a:pPr>
            <a:r>
              <a:rPr lang="en-US" sz="2000" dirty="0">
                <a:solidFill>
                  <a:srgbClr val="404040"/>
                </a:solidFill>
              </a:rPr>
              <a:t>IAT: </a:t>
            </a:r>
            <a:r>
              <a:rPr lang="en-US" sz="2000" u="sng" dirty="0">
                <a:solidFill>
                  <a:srgbClr val="404040"/>
                </a:solidFill>
                <a:hlinkClick r:id="rId3"/>
              </a:rPr>
              <a:t>https://implicit.harvard.edu/implicit/takeatest.html</a:t>
            </a:r>
            <a:endParaRPr lang="en-US" sz="2000" dirty="0">
              <a:solidFill>
                <a:srgbClr val="404040"/>
              </a:solidFill>
            </a:endParaRPr>
          </a:p>
          <a:p>
            <a:pPr marL="228589" indent="0">
              <a:lnSpc>
                <a:spcPct val="90000"/>
              </a:lnSpc>
              <a:buSzPts val="1800"/>
              <a:buNone/>
            </a:pPr>
            <a:r>
              <a:rPr lang="en-US" sz="2000" dirty="0">
                <a:solidFill>
                  <a:srgbClr val="404040"/>
                </a:solidFill>
              </a:rPr>
              <a:t>Race</a:t>
            </a:r>
          </a:p>
          <a:p>
            <a:pPr marL="228589" indent="0">
              <a:lnSpc>
                <a:spcPct val="90000"/>
              </a:lnSpc>
              <a:buSzPts val="1800"/>
              <a:buNone/>
            </a:pPr>
            <a:r>
              <a:rPr lang="en-US" sz="2000" dirty="0">
                <a:solidFill>
                  <a:srgbClr val="404040"/>
                </a:solidFill>
              </a:rPr>
              <a:t>Arab/Muslim</a:t>
            </a:r>
          </a:p>
          <a:p>
            <a:pPr marL="228589" indent="0">
              <a:lnSpc>
                <a:spcPct val="90000"/>
              </a:lnSpc>
              <a:buSzPts val="1800"/>
              <a:buNone/>
            </a:pPr>
            <a:r>
              <a:rPr lang="en-US" sz="2000" dirty="0">
                <a:solidFill>
                  <a:srgbClr val="404040"/>
                </a:solidFill>
              </a:rPr>
              <a:t>Gender/Science</a:t>
            </a:r>
          </a:p>
          <a:p>
            <a:pPr marL="228589" indent="0">
              <a:lnSpc>
                <a:spcPct val="90000"/>
              </a:lnSpc>
              <a:buSzPts val="1800"/>
              <a:buNone/>
            </a:pPr>
            <a:r>
              <a:rPr lang="en-US" sz="2000" dirty="0">
                <a:solidFill>
                  <a:srgbClr val="404040"/>
                </a:solidFill>
              </a:rPr>
              <a:t>Skin-tone</a:t>
            </a:r>
          </a:p>
          <a:p>
            <a:pPr marL="228589" indent="0">
              <a:lnSpc>
                <a:spcPct val="90000"/>
              </a:lnSpc>
              <a:buSzPts val="1800"/>
              <a:buNone/>
            </a:pPr>
            <a:r>
              <a:rPr lang="en-US" sz="2000" dirty="0">
                <a:solidFill>
                  <a:srgbClr val="404040"/>
                </a:solidFill>
              </a:rPr>
              <a:t>Ability</a:t>
            </a:r>
          </a:p>
          <a:p>
            <a:pPr marL="0">
              <a:lnSpc>
                <a:spcPct val="90000"/>
              </a:lnSpc>
            </a:pPr>
            <a:endParaRPr lang="en-US" sz="1700" dirty="0">
              <a:solidFill>
                <a:srgbClr val="404040"/>
              </a:solidFill>
            </a:endParaRPr>
          </a:p>
          <a:p>
            <a:pPr marL="0">
              <a:lnSpc>
                <a:spcPct val="90000"/>
              </a:lnSpc>
              <a:spcAft>
                <a:spcPts val="1600"/>
              </a:spcAft>
            </a:pPr>
            <a:endParaRPr lang="en-US" sz="1700" dirty="0">
              <a:solidFill>
                <a:srgbClr val="404040"/>
              </a:solidFill>
            </a:endParaRPr>
          </a:p>
        </p:txBody>
      </p:sp>
      <p:sp>
        <p:nvSpPr>
          <p:cNvPr id="2" name="TextBox 1">
            <a:extLst>
              <a:ext uri="{FF2B5EF4-FFF2-40B4-BE49-F238E27FC236}">
                <a16:creationId xmlns:a16="http://schemas.microsoft.com/office/drawing/2014/main" id="{CA55F064-FD1B-F842-904E-B77281EAF7F4}"/>
              </a:ext>
            </a:extLst>
          </p:cNvPr>
          <p:cNvSpPr txBox="1"/>
          <p:nvPr/>
        </p:nvSpPr>
        <p:spPr>
          <a:xfrm>
            <a:off x="863600" y="6324600"/>
            <a:ext cx="3022600" cy="230832"/>
          </a:xfrm>
          <a:prstGeom prst="rect">
            <a:avLst/>
          </a:prstGeom>
          <a:noFill/>
        </p:spPr>
        <p:txBody>
          <a:bodyPr wrap="square" rtlCol="0">
            <a:spAutoFit/>
          </a:bodyPr>
          <a:lstStyle/>
          <a:p>
            <a:r>
              <a:rPr lang="en-US" sz="900" dirty="0"/>
              <a:t>© Harper Conflict Resolution LLC, Jason A. Harper 2021</a:t>
            </a:r>
          </a:p>
        </p:txBody>
      </p:sp>
    </p:spTree>
    <p:extLst>
      <p:ext uri="{BB962C8B-B14F-4D97-AF65-F5344CB8AC3E}">
        <p14:creationId xmlns:p14="http://schemas.microsoft.com/office/powerpoint/2010/main" val="295171154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E380E0-9882-6245-AC28-23499FCB147D}"/>
              </a:ext>
            </a:extLst>
          </p:cNvPr>
          <p:cNvSpPr>
            <a:spLocks noGrp="1"/>
          </p:cNvSpPr>
          <p:nvPr>
            <p:ph type="title"/>
          </p:nvPr>
        </p:nvSpPr>
        <p:spPr>
          <a:xfrm>
            <a:off x="482600" y="2681103"/>
            <a:ext cx="2522980" cy="1495794"/>
          </a:xfrm>
          <a:noFill/>
          <a:ln>
            <a:solidFill>
              <a:schemeClr val="bg1"/>
            </a:solidFill>
          </a:ln>
        </p:spPr>
        <p:txBody>
          <a:bodyPr vert="horz" wrap="square" lIns="182880" tIns="182880" rIns="182880" bIns="182880" rtlCol="0" anchor="ctr">
            <a:normAutofit/>
          </a:bodyPr>
          <a:lstStyle/>
          <a:p>
            <a:r>
              <a:rPr lang="en-US" sz="2000">
                <a:solidFill>
                  <a:schemeClr val="bg1"/>
                </a:solidFill>
              </a:rPr>
              <a:t>4 Components OF cultural Competence</a:t>
            </a:r>
          </a:p>
        </p:txBody>
      </p:sp>
      <p:graphicFrame>
        <p:nvGraphicFramePr>
          <p:cNvPr id="5" name="Text Placeholder 2" descr="4 components of cultural competence ">
            <a:extLst>
              <a:ext uri="{FF2B5EF4-FFF2-40B4-BE49-F238E27FC236}">
                <a16:creationId xmlns:a16="http://schemas.microsoft.com/office/drawing/2014/main" id="{7A55F144-F3CC-4C5A-8AA0-B643D047AF06}"/>
              </a:ext>
            </a:extLst>
          </p:cNvPr>
          <p:cNvGraphicFramePr/>
          <p:nvPr>
            <p:extLst>
              <p:ext uri="{D42A27DB-BD31-4B8C-83A1-F6EECF244321}">
                <p14:modId xmlns:p14="http://schemas.microsoft.com/office/powerpoint/2010/main" val="703152059"/>
              </p:ext>
            </p:extLst>
          </p:nvPr>
        </p:nvGraphicFramePr>
        <p:xfrm>
          <a:off x="4214812" y="965200"/>
          <a:ext cx="4205288"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497146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6" descr="Tall office building looking up">
            <a:extLst>
              <a:ext uri="{FF2B5EF4-FFF2-40B4-BE49-F238E27FC236}">
                <a16:creationId xmlns:a16="http://schemas.microsoft.com/office/drawing/2014/main" id="{8B314C81-D4F3-4B89-95B1-674045446786}"/>
              </a:ext>
            </a:extLst>
          </p:cNvPr>
          <p:cNvPicPr>
            <a:picLocks noChangeAspect="1"/>
          </p:cNvPicPr>
          <p:nvPr/>
        </p:nvPicPr>
        <p:blipFill rotWithShape="1">
          <a:blip r:embed="rId2">
            <a:alphaModFix amt="40000"/>
          </a:blip>
          <a:srcRect l="7770" r="3896" b="-1"/>
          <a:stretch/>
        </p:blipFill>
        <p:spPr>
          <a:xfrm>
            <a:off x="20" y="10"/>
            <a:ext cx="9143980" cy="6857990"/>
          </a:xfrm>
          <a:prstGeom prst="rect">
            <a:avLst/>
          </a:prstGeom>
        </p:spPr>
      </p:pic>
      <p:sp>
        <p:nvSpPr>
          <p:cNvPr id="4" name="Title 3">
            <a:extLst>
              <a:ext uri="{FF2B5EF4-FFF2-40B4-BE49-F238E27FC236}">
                <a16:creationId xmlns:a16="http://schemas.microsoft.com/office/drawing/2014/main" id="{739210FC-415A-1A4F-B73A-A2CCF212015D}"/>
              </a:ext>
            </a:extLst>
          </p:cNvPr>
          <p:cNvSpPr>
            <a:spLocks noGrp="1"/>
          </p:cNvSpPr>
          <p:nvPr>
            <p:ph type="title"/>
          </p:nvPr>
        </p:nvSpPr>
        <p:spPr>
          <a:xfrm>
            <a:off x="1200150" y="2386744"/>
            <a:ext cx="6743700" cy="1645920"/>
          </a:xfrm>
          <a:noFill/>
          <a:ln w="38100" cap="sq">
            <a:solidFill>
              <a:schemeClr val="tx1"/>
            </a:solidFill>
            <a:miter lim="800000"/>
          </a:ln>
        </p:spPr>
        <p:txBody>
          <a:bodyPr vert="horz" lIns="274320" tIns="182880" rIns="274320" bIns="182880" rtlCol="0" anchor="ctr" anchorCtr="1">
            <a:normAutofit/>
          </a:bodyPr>
          <a:lstStyle/>
          <a:p>
            <a:r>
              <a:rPr lang="en-US" sz="3800">
                <a:solidFill>
                  <a:schemeClr val="tx1"/>
                </a:solidFill>
              </a:rPr>
              <a:t>Building Better Systems</a:t>
            </a:r>
          </a:p>
        </p:txBody>
      </p:sp>
    </p:spTree>
    <p:extLst>
      <p:ext uri="{BB962C8B-B14F-4D97-AF65-F5344CB8AC3E}">
        <p14:creationId xmlns:p14="http://schemas.microsoft.com/office/powerpoint/2010/main" val="352305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75"/>
        <p:cNvGrpSpPr/>
        <p:nvPr/>
      </p:nvGrpSpPr>
      <p:grpSpPr>
        <a:xfrm>
          <a:off x="0" y="0"/>
          <a:ext cx="0" cy="0"/>
          <a:chOff x="0" y="0"/>
          <a:chExt cx="0" cy="0"/>
        </a:xfrm>
      </p:grpSpPr>
      <p:sp>
        <p:nvSpPr>
          <p:cNvPr id="118" name="Rectangle 11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Google Shape;176;p21"/>
          <p:cNvSpPr txBox="1">
            <a:spLocks noGrp="1"/>
          </p:cNvSpPr>
          <p:nvPr>
            <p:ph type="title"/>
          </p:nvPr>
        </p:nvSpPr>
        <p:spPr>
          <a:xfrm>
            <a:off x="1673352" y="467418"/>
            <a:ext cx="5797296" cy="1188720"/>
          </a:xfrm>
          <a:prstGeom prst="rect">
            <a:avLst/>
          </a:prstGeom>
          <a:solidFill>
            <a:srgbClr val="FFFFFF"/>
          </a:solidFill>
        </p:spPr>
        <p:txBody>
          <a:bodyPr spcFirstLastPara="1" vert="horz" lIns="182880" tIns="182880" rIns="182880" bIns="182880" rtlCol="0" anchor="ctr" anchorCtr="0">
            <a:normAutofit/>
          </a:bodyPr>
          <a:lstStyle/>
          <a:p>
            <a:r>
              <a:rPr lang="en-US" sz="2800" dirty="0"/>
              <a:t>Areas of Focus</a:t>
            </a:r>
            <a:endParaRPr lang="en-US" sz="2800" kern="1200" cap="all" spc="200" baseline="0" dirty="0">
              <a:solidFill>
                <a:srgbClr val="262626"/>
              </a:solidFill>
              <a:latin typeface="+mj-lt"/>
              <a:ea typeface="+mj-ea"/>
              <a:cs typeface="+mj-cs"/>
            </a:endParaRPr>
          </a:p>
        </p:txBody>
      </p:sp>
      <p:sp>
        <p:nvSpPr>
          <p:cNvPr id="177" name="Google Shape;177;p21"/>
          <p:cNvSpPr txBox="1">
            <a:spLocks noGrp="1"/>
          </p:cNvSpPr>
          <p:nvPr>
            <p:ph type="body" idx="1"/>
          </p:nvPr>
        </p:nvSpPr>
        <p:spPr>
          <a:xfrm>
            <a:off x="1279546" y="1752600"/>
            <a:ext cx="6584634" cy="3733800"/>
          </a:xfrm>
          <a:prstGeom prst="rect">
            <a:avLst/>
          </a:prstGeom>
        </p:spPr>
        <p:txBody>
          <a:bodyPr spcFirstLastPara="1" vert="horz" lIns="91440" tIns="45720" rIns="91440" bIns="45720" rtlCol="0" anchorCtr="0">
            <a:normAutofit/>
          </a:bodyPr>
          <a:lstStyle/>
          <a:p>
            <a:pPr marL="457200" lvl="2">
              <a:lnSpc>
                <a:spcPct val="90000"/>
              </a:lnSpc>
              <a:spcAft>
                <a:spcPts val="1600"/>
              </a:spcAft>
            </a:pPr>
            <a:r>
              <a:rPr lang="en-US" sz="2000" dirty="0">
                <a:solidFill>
                  <a:srgbClr val="404040"/>
                </a:solidFill>
                <a:sym typeface="Georgia"/>
              </a:rPr>
              <a:t>Values, infrastructure, and organization</a:t>
            </a:r>
          </a:p>
          <a:p>
            <a:pPr marL="457200" lvl="2">
              <a:lnSpc>
                <a:spcPct val="90000"/>
              </a:lnSpc>
              <a:spcAft>
                <a:spcPts val="1600"/>
              </a:spcAft>
            </a:pPr>
            <a:r>
              <a:rPr lang="en-US" sz="2000" dirty="0">
                <a:solidFill>
                  <a:srgbClr val="404040"/>
                </a:solidFill>
                <a:sym typeface="Georgia"/>
              </a:rPr>
              <a:t>Access and delivery</a:t>
            </a:r>
          </a:p>
          <a:p>
            <a:pPr marL="457200" lvl="2">
              <a:lnSpc>
                <a:spcPct val="90000"/>
              </a:lnSpc>
              <a:spcAft>
                <a:spcPts val="1600"/>
              </a:spcAft>
            </a:pPr>
            <a:r>
              <a:rPr lang="en-US" sz="2000" dirty="0">
                <a:solidFill>
                  <a:srgbClr val="404040"/>
                </a:solidFill>
                <a:sym typeface="Georgia"/>
              </a:rPr>
              <a:t>Practitioner standards and professional development</a:t>
            </a:r>
          </a:p>
          <a:p>
            <a:pPr marL="457200" lvl="2">
              <a:lnSpc>
                <a:spcPct val="90000"/>
              </a:lnSpc>
              <a:spcAft>
                <a:spcPts val="1600"/>
              </a:spcAft>
            </a:pPr>
            <a:r>
              <a:rPr lang="en-US" sz="2000" dirty="0">
                <a:solidFill>
                  <a:srgbClr val="404040"/>
                </a:solidFill>
                <a:sym typeface="Georgia"/>
              </a:rPr>
              <a:t>Public awareness and outreach</a:t>
            </a:r>
          </a:p>
          <a:p>
            <a:pPr marL="457200" lvl="2">
              <a:lnSpc>
                <a:spcPct val="90000"/>
              </a:lnSpc>
              <a:spcAft>
                <a:spcPts val="1600"/>
              </a:spcAft>
            </a:pPr>
            <a:r>
              <a:rPr lang="en-US" sz="2000" dirty="0">
                <a:solidFill>
                  <a:srgbClr val="404040"/>
                </a:solidFill>
                <a:sym typeface="Georgia"/>
              </a:rPr>
              <a:t>Evaluation and quality improvement</a:t>
            </a:r>
          </a:p>
        </p:txBody>
      </p:sp>
      <p:sp>
        <p:nvSpPr>
          <p:cNvPr id="2" name="TextBox 1">
            <a:extLst>
              <a:ext uri="{FF2B5EF4-FFF2-40B4-BE49-F238E27FC236}">
                <a16:creationId xmlns:a16="http://schemas.microsoft.com/office/drawing/2014/main" id="{68C0AE08-79E1-E043-8F83-8564A20CE213}"/>
              </a:ext>
            </a:extLst>
          </p:cNvPr>
          <p:cNvSpPr txBox="1"/>
          <p:nvPr/>
        </p:nvSpPr>
        <p:spPr>
          <a:xfrm>
            <a:off x="1388533" y="6358467"/>
            <a:ext cx="3107267" cy="230832"/>
          </a:xfrm>
          <a:prstGeom prst="rect">
            <a:avLst/>
          </a:prstGeom>
          <a:noFill/>
        </p:spPr>
        <p:txBody>
          <a:bodyPr wrap="square" rtlCol="0">
            <a:spAutoFit/>
          </a:bodyPr>
          <a:lstStyle/>
          <a:p>
            <a:r>
              <a:rPr lang="en-US" sz="900" dirty="0"/>
              <a:t>© Harper Conflict Resolution LLC, Jason A. Harper 2021</a:t>
            </a:r>
          </a:p>
        </p:txBody>
      </p:sp>
    </p:spTree>
    <p:extLst>
      <p:ext uri="{BB962C8B-B14F-4D97-AF65-F5344CB8AC3E}">
        <p14:creationId xmlns:p14="http://schemas.microsoft.com/office/powerpoint/2010/main" val="142077897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0D1CCD-EABF-DE46-BDD9-780652D7B629}"/>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r>
              <a:rPr lang="en-US" sz="2800" kern="1200" cap="all" spc="200" baseline="0" dirty="0">
                <a:solidFill>
                  <a:srgbClr val="262626"/>
                </a:solidFill>
                <a:latin typeface="+mj-lt"/>
                <a:ea typeface="+mj-ea"/>
                <a:cs typeface="+mj-cs"/>
              </a:rPr>
              <a:t>Values, Infrastructure, and organization</a:t>
            </a:r>
          </a:p>
        </p:txBody>
      </p:sp>
      <p:sp>
        <p:nvSpPr>
          <p:cNvPr id="3" name="Text Placeholder 2">
            <a:extLst>
              <a:ext uri="{FF2B5EF4-FFF2-40B4-BE49-F238E27FC236}">
                <a16:creationId xmlns:a16="http://schemas.microsoft.com/office/drawing/2014/main" id="{4D0D9192-2B8B-CF48-A991-362FB2537B19}"/>
              </a:ext>
            </a:extLst>
          </p:cNvPr>
          <p:cNvSpPr>
            <a:spLocks noGrp="1"/>
          </p:cNvSpPr>
          <p:nvPr>
            <p:ph type="body" idx="1"/>
          </p:nvPr>
        </p:nvSpPr>
        <p:spPr>
          <a:xfrm>
            <a:off x="1279683" y="1843590"/>
            <a:ext cx="6584634" cy="3642810"/>
          </a:xfrm>
        </p:spPr>
        <p:txBody>
          <a:bodyPr vert="horz" lIns="91440" tIns="45720" rIns="91440" bIns="45720" rtlCol="0">
            <a:normAutofit/>
          </a:bodyPr>
          <a:lstStyle/>
          <a:p>
            <a:pPr>
              <a:lnSpc>
                <a:spcPct val="90000"/>
              </a:lnSpc>
            </a:pPr>
            <a:endParaRPr lang="en-US" sz="1700" dirty="0">
              <a:solidFill>
                <a:srgbClr val="404040"/>
              </a:solidFill>
            </a:endParaRPr>
          </a:p>
          <a:p>
            <a:pPr>
              <a:lnSpc>
                <a:spcPct val="90000"/>
              </a:lnSpc>
            </a:pPr>
            <a:r>
              <a:rPr lang="en-US" sz="2000" dirty="0">
                <a:solidFill>
                  <a:srgbClr val="404040"/>
                </a:solidFill>
              </a:rPr>
              <a:t>Does the team understand the importance of diversity?</a:t>
            </a:r>
          </a:p>
          <a:p>
            <a:pPr>
              <a:lnSpc>
                <a:spcPct val="90000"/>
              </a:lnSpc>
            </a:pPr>
            <a:endParaRPr lang="en-US" sz="2000" dirty="0">
              <a:solidFill>
                <a:srgbClr val="404040"/>
              </a:solidFill>
            </a:endParaRPr>
          </a:p>
          <a:p>
            <a:pPr>
              <a:lnSpc>
                <a:spcPct val="90000"/>
              </a:lnSpc>
            </a:pPr>
            <a:r>
              <a:rPr lang="en-US" sz="2000" dirty="0">
                <a:solidFill>
                  <a:srgbClr val="404040"/>
                </a:solidFill>
              </a:rPr>
              <a:t>Does the team include individuals in leadership roles from racially, ethnically, and culturally diverse groups that reflect the target population?</a:t>
            </a:r>
          </a:p>
          <a:p>
            <a:pPr>
              <a:lnSpc>
                <a:spcPct val="90000"/>
              </a:lnSpc>
            </a:pPr>
            <a:endParaRPr lang="en-US" sz="2000" dirty="0">
              <a:solidFill>
                <a:srgbClr val="404040"/>
              </a:solidFill>
            </a:endParaRPr>
          </a:p>
          <a:p>
            <a:pPr>
              <a:lnSpc>
                <a:spcPct val="90000"/>
              </a:lnSpc>
            </a:pPr>
            <a:r>
              <a:rPr lang="en-US" sz="2000" dirty="0">
                <a:solidFill>
                  <a:srgbClr val="404040"/>
                </a:solidFill>
              </a:rPr>
              <a:t>Does the team have policies that address culturally appropriate language and inclusive practices?</a:t>
            </a:r>
          </a:p>
          <a:p>
            <a:pPr>
              <a:lnSpc>
                <a:spcPct val="90000"/>
              </a:lnSpc>
            </a:pPr>
            <a:endParaRPr lang="en-US" sz="1700" dirty="0">
              <a:solidFill>
                <a:srgbClr val="404040"/>
              </a:solidFill>
            </a:endParaRPr>
          </a:p>
        </p:txBody>
      </p:sp>
      <p:sp>
        <p:nvSpPr>
          <p:cNvPr id="4" name="TextBox 3">
            <a:extLst>
              <a:ext uri="{FF2B5EF4-FFF2-40B4-BE49-F238E27FC236}">
                <a16:creationId xmlns:a16="http://schemas.microsoft.com/office/drawing/2014/main" id="{43210AA5-C67F-AF4B-8A07-9057D3D1A04F}"/>
              </a:ext>
            </a:extLst>
          </p:cNvPr>
          <p:cNvSpPr txBox="1"/>
          <p:nvPr/>
        </p:nvSpPr>
        <p:spPr>
          <a:xfrm>
            <a:off x="1032933" y="6285384"/>
            <a:ext cx="3352800" cy="230832"/>
          </a:xfrm>
          <a:prstGeom prst="rect">
            <a:avLst/>
          </a:prstGeom>
          <a:noFill/>
        </p:spPr>
        <p:txBody>
          <a:bodyPr wrap="square" rtlCol="0">
            <a:spAutoFit/>
          </a:bodyPr>
          <a:lstStyle/>
          <a:p>
            <a:pPr>
              <a:spcAft>
                <a:spcPts val="600"/>
              </a:spcAft>
            </a:pPr>
            <a:r>
              <a:rPr lang="en-US" sz="900" dirty="0"/>
              <a:t>© Harper Conflict Resolution LLC, Jason A. Harper 2021</a:t>
            </a:r>
            <a:endParaRPr lang="en-US" sz="900"/>
          </a:p>
        </p:txBody>
      </p:sp>
    </p:spTree>
    <p:extLst>
      <p:ext uri="{BB962C8B-B14F-4D97-AF65-F5344CB8AC3E}">
        <p14:creationId xmlns:p14="http://schemas.microsoft.com/office/powerpoint/2010/main" val="121810749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BFE5C7-1823-FB48-9FB2-B5153FDC4B92}"/>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r>
              <a:rPr lang="en-US" sz="2800" kern="1200" cap="all" spc="200" baseline="0" dirty="0">
                <a:solidFill>
                  <a:srgbClr val="262626"/>
                </a:solidFill>
                <a:latin typeface="+mj-lt"/>
                <a:ea typeface="+mj-ea"/>
                <a:cs typeface="+mj-cs"/>
              </a:rPr>
              <a:t>Access and Delivery</a:t>
            </a:r>
          </a:p>
        </p:txBody>
      </p:sp>
      <p:sp>
        <p:nvSpPr>
          <p:cNvPr id="3" name="Text Placeholder 2">
            <a:extLst>
              <a:ext uri="{FF2B5EF4-FFF2-40B4-BE49-F238E27FC236}">
                <a16:creationId xmlns:a16="http://schemas.microsoft.com/office/drawing/2014/main" id="{0D685769-38E3-A342-AA5E-E2A0727C66FF}"/>
              </a:ext>
            </a:extLst>
          </p:cNvPr>
          <p:cNvSpPr>
            <a:spLocks noGrp="1"/>
          </p:cNvSpPr>
          <p:nvPr>
            <p:ph type="body" idx="1"/>
          </p:nvPr>
        </p:nvSpPr>
        <p:spPr>
          <a:xfrm>
            <a:off x="1279683" y="1843590"/>
            <a:ext cx="6584634" cy="3642810"/>
          </a:xfrm>
        </p:spPr>
        <p:txBody>
          <a:bodyPr vert="horz" lIns="91440" tIns="45720" rIns="91440" bIns="45720" rtlCol="0">
            <a:normAutofit/>
          </a:bodyPr>
          <a:lstStyle/>
          <a:p>
            <a:pPr lvl="0">
              <a:lnSpc>
                <a:spcPct val="90000"/>
              </a:lnSpc>
            </a:pPr>
            <a:r>
              <a:rPr lang="en-US" sz="2000" dirty="0">
                <a:solidFill>
                  <a:srgbClr val="404040"/>
                </a:solidFill>
              </a:rPr>
              <a:t>Has the system assessed institutional barriers that prevent individuals, populations, and communities from accessing and using services?</a:t>
            </a:r>
          </a:p>
          <a:p>
            <a:pPr lvl="0">
              <a:lnSpc>
                <a:spcPct val="90000"/>
              </a:lnSpc>
            </a:pPr>
            <a:endParaRPr lang="en-US" sz="2000" dirty="0">
              <a:solidFill>
                <a:srgbClr val="404040"/>
              </a:solidFill>
            </a:endParaRPr>
          </a:p>
          <a:p>
            <a:pPr lvl="0">
              <a:lnSpc>
                <a:spcPct val="90000"/>
              </a:lnSpc>
            </a:pPr>
            <a:r>
              <a:rPr lang="en-US" sz="2000" dirty="0">
                <a:solidFill>
                  <a:srgbClr val="404040"/>
                </a:solidFill>
              </a:rPr>
              <a:t>Does the system have policies and practices to engage and develop partnerships with underserved communities?</a:t>
            </a:r>
          </a:p>
          <a:p>
            <a:pPr lvl="0">
              <a:lnSpc>
                <a:spcPct val="90000"/>
              </a:lnSpc>
            </a:pPr>
            <a:endParaRPr lang="en-US" sz="2000" dirty="0">
              <a:solidFill>
                <a:srgbClr val="404040"/>
              </a:solidFill>
            </a:endParaRPr>
          </a:p>
          <a:p>
            <a:pPr lvl="0">
              <a:lnSpc>
                <a:spcPct val="90000"/>
              </a:lnSpc>
            </a:pPr>
            <a:r>
              <a:rPr lang="en-US" sz="2000" dirty="0">
                <a:solidFill>
                  <a:srgbClr val="404040"/>
                </a:solidFill>
              </a:rPr>
              <a:t>Is the intake process responsive to the culture of clients, their languages, and accessibility needs?</a:t>
            </a:r>
          </a:p>
          <a:p>
            <a:pPr>
              <a:lnSpc>
                <a:spcPct val="90000"/>
              </a:lnSpc>
            </a:pPr>
            <a:endParaRPr lang="en-US" dirty="0">
              <a:solidFill>
                <a:srgbClr val="404040"/>
              </a:solidFill>
            </a:endParaRPr>
          </a:p>
        </p:txBody>
      </p:sp>
    </p:spTree>
    <p:extLst>
      <p:ext uri="{BB962C8B-B14F-4D97-AF65-F5344CB8AC3E}">
        <p14:creationId xmlns:p14="http://schemas.microsoft.com/office/powerpoint/2010/main" val="241838983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0EB5AE-6E6D-C348-B999-AA0EB7E40106}"/>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r>
              <a:rPr lang="en-US" sz="2400" kern="1200" cap="all" spc="200" baseline="0" dirty="0">
                <a:solidFill>
                  <a:srgbClr val="262626"/>
                </a:solidFill>
                <a:latin typeface="+mj-lt"/>
                <a:ea typeface="+mj-ea"/>
                <a:cs typeface="+mj-cs"/>
              </a:rPr>
              <a:t>practitioner standards and professional Development</a:t>
            </a:r>
          </a:p>
        </p:txBody>
      </p:sp>
      <p:sp>
        <p:nvSpPr>
          <p:cNvPr id="3" name="Text Placeholder 2">
            <a:extLst>
              <a:ext uri="{FF2B5EF4-FFF2-40B4-BE49-F238E27FC236}">
                <a16:creationId xmlns:a16="http://schemas.microsoft.com/office/drawing/2014/main" id="{8A2FD6B1-964B-934D-84B3-99AFF69153A9}"/>
              </a:ext>
            </a:extLst>
          </p:cNvPr>
          <p:cNvSpPr>
            <a:spLocks noGrp="1"/>
          </p:cNvSpPr>
          <p:nvPr>
            <p:ph type="body" idx="1"/>
          </p:nvPr>
        </p:nvSpPr>
        <p:spPr>
          <a:xfrm>
            <a:off x="1279546" y="1752600"/>
            <a:ext cx="6584634" cy="3810000"/>
          </a:xfrm>
        </p:spPr>
        <p:txBody>
          <a:bodyPr vert="horz" lIns="91440" tIns="45720" rIns="91440" bIns="45720" rtlCol="0">
            <a:normAutofit fontScale="85000" lnSpcReduction="10000"/>
          </a:bodyPr>
          <a:lstStyle/>
          <a:p>
            <a:pPr>
              <a:lnSpc>
                <a:spcPct val="90000"/>
              </a:lnSpc>
            </a:pPr>
            <a:r>
              <a:rPr lang="en-US" sz="2000" dirty="0">
                <a:solidFill>
                  <a:srgbClr val="404040"/>
                </a:solidFill>
              </a:rPr>
              <a:t>Does the system have a recruitment and selection process that adheres to state’s practices of diversity and inclusion?</a:t>
            </a:r>
          </a:p>
          <a:p>
            <a:pPr>
              <a:lnSpc>
                <a:spcPct val="90000"/>
              </a:lnSpc>
            </a:pPr>
            <a:endParaRPr lang="en-US" sz="2000" dirty="0">
              <a:solidFill>
                <a:srgbClr val="404040"/>
              </a:solidFill>
            </a:endParaRPr>
          </a:p>
          <a:p>
            <a:pPr>
              <a:lnSpc>
                <a:spcPct val="90000"/>
              </a:lnSpc>
            </a:pPr>
            <a:r>
              <a:rPr lang="en-US" sz="2000" dirty="0">
                <a:solidFill>
                  <a:srgbClr val="404040"/>
                </a:solidFill>
              </a:rPr>
              <a:t>Does the system have staff that are representative of the communities served by race, languages, or any other cultural identities?</a:t>
            </a:r>
          </a:p>
          <a:p>
            <a:pPr>
              <a:lnSpc>
                <a:spcPct val="90000"/>
              </a:lnSpc>
            </a:pPr>
            <a:endParaRPr lang="en-US" sz="2000" dirty="0">
              <a:solidFill>
                <a:srgbClr val="404040"/>
              </a:solidFill>
            </a:endParaRPr>
          </a:p>
          <a:p>
            <a:pPr>
              <a:lnSpc>
                <a:spcPct val="90000"/>
              </a:lnSpc>
            </a:pPr>
            <a:r>
              <a:rPr lang="en-US" sz="2000" dirty="0">
                <a:solidFill>
                  <a:srgbClr val="404040"/>
                </a:solidFill>
              </a:rPr>
              <a:t>Does the system conduct professional development activities that are evaluated for relevance, applicability, and quality?</a:t>
            </a:r>
          </a:p>
          <a:p>
            <a:pPr>
              <a:lnSpc>
                <a:spcPct val="90000"/>
              </a:lnSpc>
            </a:pPr>
            <a:endParaRPr lang="en-US" sz="2000" dirty="0">
              <a:solidFill>
                <a:srgbClr val="404040"/>
              </a:solidFill>
            </a:endParaRPr>
          </a:p>
          <a:p>
            <a:pPr>
              <a:lnSpc>
                <a:spcPct val="90000"/>
              </a:lnSpc>
            </a:pPr>
            <a:r>
              <a:rPr lang="en-US" sz="2000" dirty="0">
                <a:solidFill>
                  <a:srgbClr val="404040"/>
                </a:solidFill>
              </a:rPr>
              <a:t>Does the system ensure that staff have a foundational understanding of the historical implications and lived experiences of racially, ethnically, culturally, and linguistically diverse students with disabilities related to discrimination, ableism, racism, etc.?</a:t>
            </a:r>
          </a:p>
        </p:txBody>
      </p:sp>
      <p:sp>
        <p:nvSpPr>
          <p:cNvPr id="4" name="TextBox 3">
            <a:extLst>
              <a:ext uri="{FF2B5EF4-FFF2-40B4-BE49-F238E27FC236}">
                <a16:creationId xmlns:a16="http://schemas.microsoft.com/office/drawing/2014/main" id="{4B7B5C7F-B8B4-F445-BFB9-7407FDFB30C5}"/>
              </a:ext>
            </a:extLst>
          </p:cNvPr>
          <p:cNvSpPr txBox="1"/>
          <p:nvPr/>
        </p:nvSpPr>
        <p:spPr>
          <a:xfrm>
            <a:off x="821267" y="6223000"/>
            <a:ext cx="3522133" cy="230832"/>
          </a:xfrm>
          <a:prstGeom prst="rect">
            <a:avLst/>
          </a:prstGeom>
          <a:noFill/>
        </p:spPr>
        <p:txBody>
          <a:bodyPr wrap="square" rtlCol="0">
            <a:spAutoFit/>
          </a:bodyPr>
          <a:lstStyle/>
          <a:p>
            <a:pPr>
              <a:spcAft>
                <a:spcPts val="600"/>
              </a:spcAft>
            </a:pPr>
            <a:r>
              <a:rPr lang="en-US" sz="900" dirty="0"/>
              <a:t>© Harper Conflict Resolution LLC, Jason A. Harper 2021</a:t>
            </a:r>
            <a:endParaRPr lang="en-US" sz="900"/>
          </a:p>
        </p:txBody>
      </p:sp>
    </p:spTree>
    <p:extLst>
      <p:ext uri="{BB962C8B-B14F-4D97-AF65-F5344CB8AC3E}">
        <p14:creationId xmlns:p14="http://schemas.microsoft.com/office/powerpoint/2010/main" val="2544728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50EF2-9ACC-1E43-A2E4-BE601A50F981}"/>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r>
              <a:rPr lang="en-US" sz="2800" kern="1200" cap="all" spc="200" baseline="0" dirty="0">
                <a:solidFill>
                  <a:srgbClr val="262626"/>
                </a:solidFill>
                <a:latin typeface="+mj-lt"/>
                <a:ea typeface="+mj-ea"/>
                <a:cs typeface="+mj-cs"/>
              </a:rPr>
              <a:t>Awareness and Outreach</a:t>
            </a:r>
          </a:p>
        </p:txBody>
      </p:sp>
      <p:sp>
        <p:nvSpPr>
          <p:cNvPr id="3" name="Text Placeholder 2">
            <a:extLst>
              <a:ext uri="{FF2B5EF4-FFF2-40B4-BE49-F238E27FC236}">
                <a16:creationId xmlns:a16="http://schemas.microsoft.com/office/drawing/2014/main" id="{A7E60B23-6E08-2F41-8434-1CB460C21337}"/>
              </a:ext>
            </a:extLst>
          </p:cNvPr>
          <p:cNvSpPr>
            <a:spLocks noGrp="1"/>
          </p:cNvSpPr>
          <p:nvPr>
            <p:ph type="body" idx="1"/>
          </p:nvPr>
        </p:nvSpPr>
        <p:spPr>
          <a:xfrm>
            <a:off x="1279683" y="1843590"/>
            <a:ext cx="6584634" cy="3490410"/>
          </a:xfrm>
        </p:spPr>
        <p:txBody>
          <a:bodyPr vert="horz" lIns="91440" tIns="45720" rIns="91440" bIns="45720" rtlCol="0">
            <a:normAutofit fontScale="85000" lnSpcReduction="20000"/>
          </a:bodyPr>
          <a:lstStyle/>
          <a:p>
            <a:pPr>
              <a:lnSpc>
                <a:spcPct val="90000"/>
              </a:lnSpc>
            </a:pPr>
            <a:r>
              <a:rPr lang="en-US" sz="2000" dirty="0">
                <a:solidFill>
                  <a:srgbClr val="404040"/>
                </a:solidFill>
              </a:rPr>
              <a:t>Does the system ensure that the services are offered in languages other than English, in plain language, and accessible to people with disabilities?</a:t>
            </a:r>
          </a:p>
          <a:p>
            <a:pPr>
              <a:lnSpc>
                <a:spcPct val="90000"/>
              </a:lnSpc>
            </a:pPr>
            <a:endParaRPr lang="en-US" sz="2000" dirty="0">
              <a:solidFill>
                <a:srgbClr val="404040"/>
              </a:solidFill>
            </a:endParaRPr>
          </a:p>
          <a:p>
            <a:pPr>
              <a:lnSpc>
                <a:spcPct val="90000"/>
              </a:lnSpc>
            </a:pPr>
            <a:r>
              <a:rPr lang="en-US" sz="2000" dirty="0">
                <a:solidFill>
                  <a:srgbClr val="404040"/>
                </a:solidFill>
              </a:rPr>
              <a:t>Does the system partner with community leaders to reach intended audiences?</a:t>
            </a:r>
          </a:p>
          <a:p>
            <a:pPr>
              <a:lnSpc>
                <a:spcPct val="90000"/>
              </a:lnSpc>
            </a:pPr>
            <a:endParaRPr lang="en-US" sz="2000" dirty="0">
              <a:solidFill>
                <a:srgbClr val="404040"/>
              </a:solidFill>
            </a:endParaRPr>
          </a:p>
          <a:p>
            <a:pPr>
              <a:lnSpc>
                <a:spcPct val="90000"/>
              </a:lnSpc>
            </a:pPr>
            <a:r>
              <a:rPr lang="en-US" sz="2000" dirty="0">
                <a:solidFill>
                  <a:srgbClr val="404040"/>
                </a:solidFill>
              </a:rPr>
              <a:t>Does the system use multiple modalities to provide information in venues and formats tailored for culturally and linguistically diverse communities?</a:t>
            </a:r>
          </a:p>
          <a:p>
            <a:pPr>
              <a:lnSpc>
                <a:spcPct val="90000"/>
              </a:lnSpc>
            </a:pPr>
            <a:endParaRPr lang="en-US" sz="2000" dirty="0">
              <a:solidFill>
                <a:srgbClr val="404040"/>
              </a:solidFill>
            </a:endParaRPr>
          </a:p>
          <a:p>
            <a:pPr>
              <a:lnSpc>
                <a:spcPct val="90000"/>
              </a:lnSpc>
            </a:pPr>
            <a:r>
              <a:rPr lang="en-US" sz="2000" dirty="0">
                <a:solidFill>
                  <a:srgbClr val="404040"/>
                </a:solidFill>
              </a:rPr>
              <a:t>Does the system ensure that all materials use images of people that accurately reflect the diverse populations in the state?</a:t>
            </a:r>
          </a:p>
        </p:txBody>
      </p:sp>
      <p:sp>
        <p:nvSpPr>
          <p:cNvPr id="4" name="TextBox 3">
            <a:extLst>
              <a:ext uri="{FF2B5EF4-FFF2-40B4-BE49-F238E27FC236}">
                <a16:creationId xmlns:a16="http://schemas.microsoft.com/office/drawing/2014/main" id="{9B733CFE-EA5C-1A47-B6C0-2C09EB47CBB5}"/>
              </a:ext>
            </a:extLst>
          </p:cNvPr>
          <p:cNvSpPr txBox="1"/>
          <p:nvPr/>
        </p:nvSpPr>
        <p:spPr>
          <a:xfrm>
            <a:off x="914400" y="6471735"/>
            <a:ext cx="3962400" cy="230832"/>
          </a:xfrm>
          <a:prstGeom prst="rect">
            <a:avLst/>
          </a:prstGeom>
          <a:noFill/>
        </p:spPr>
        <p:txBody>
          <a:bodyPr wrap="square" rtlCol="0">
            <a:spAutoFit/>
          </a:bodyPr>
          <a:lstStyle/>
          <a:p>
            <a:pPr>
              <a:spcAft>
                <a:spcPts val="600"/>
              </a:spcAft>
            </a:pPr>
            <a:r>
              <a:rPr lang="en-US" sz="900" dirty="0"/>
              <a:t>© Harper Conflict Resolution LLC, Jason A. Harper 2021</a:t>
            </a:r>
            <a:endParaRPr lang="en-US" sz="900"/>
          </a:p>
        </p:txBody>
      </p:sp>
    </p:spTree>
    <p:extLst>
      <p:ext uri="{BB962C8B-B14F-4D97-AF65-F5344CB8AC3E}">
        <p14:creationId xmlns:p14="http://schemas.microsoft.com/office/powerpoint/2010/main" val="181645686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AC6D28-76FE-9941-9E9A-58DA3F37265E}"/>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r>
              <a:rPr lang="en-US" sz="2800" kern="1200" cap="all" spc="200" baseline="0" dirty="0">
                <a:solidFill>
                  <a:srgbClr val="262626"/>
                </a:solidFill>
                <a:latin typeface="+mj-lt"/>
                <a:ea typeface="+mj-ea"/>
                <a:cs typeface="+mj-cs"/>
              </a:rPr>
              <a:t>Evaluation and Quality Improvement</a:t>
            </a:r>
          </a:p>
        </p:txBody>
      </p:sp>
      <p:sp>
        <p:nvSpPr>
          <p:cNvPr id="3" name="Text Placeholder 2">
            <a:extLst>
              <a:ext uri="{FF2B5EF4-FFF2-40B4-BE49-F238E27FC236}">
                <a16:creationId xmlns:a16="http://schemas.microsoft.com/office/drawing/2014/main" id="{9A3F310F-34BA-0948-88A0-592F57CB67B7}"/>
              </a:ext>
            </a:extLst>
          </p:cNvPr>
          <p:cNvSpPr>
            <a:spLocks noGrp="1"/>
          </p:cNvSpPr>
          <p:nvPr>
            <p:ph type="body" idx="1"/>
          </p:nvPr>
        </p:nvSpPr>
        <p:spPr>
          <a:xfrm>
            <a:off x="1279683" y="1843590"/>
            <a:ext cx="6584634" cy="3642810"/>
          </a:xfrm>
        </p:spPr>
        <p:txBody>
          <a:bodyPr vert="horz" lIns="91440" tIns="45720" rIns="91440" bIns="45720" rtlCol="0">
            <a:normAutofit fontScale="92500" lnSpcReduction="10000"/>
          </a:bodyPr>
          <a:lstStyle/>
          <a:p>
            <a:pPr lvl="1">
              <a:lnSpc>
                <a:spcPct val="90000"/>
              </a:lnSpc>
            </a:pPr>
            <a:r>
              <a:rPr lang="en-US" sz="2000" dirty="0">
                <a:solidFill>
                  <a:srgbClr val="404040"/>
                </a:solidFill>
              </a:rPr>
              <a:t>Does the system continually review and assess the extent to which the policies and procedures create barriers?</a:t>
            </a:r>
          </a:p>
          <a:p>
            <a:pPr lvl="1">
              <a:lnSpc>
                <a:spcPct val="90000"/>
              </a:lnSpc>
            </a:pPr>
            <a:endParaRPr lang="en-US" sz="2000" dirty="0">
              <a:solidFill>
                <a:srgbClr val="404040"/>
              </a:solidFill>
            </a:endParaRPr>
          </a:p>
          <a:p>
            <a:pPr lvl="1">
              <a:lnSpc>
                <a:spcPct val="90000"/>
              </a:lnSpc>
            </a:pPr>
            <a:r>
              <a:rPr lang="en-US" sz="2000" dirty="0">
                <a:solidFill>
                  <a:srgbClr val="404040"/>
                </a:solidFill>
              </a:rPr>
              <a:t>Does the system analyze data to identify demographic trends?</a:t>
            </a:r>
          </a:p>
          <a:p>
            <a:pPr lvl="1">
              <a:lnSpc>
                <a:spcPct val="90000"/>
              </a:lnSpc>
            </a:pPr>
            <a:endParaRPr lang="en-US" sz="2000" dirty="0">
              <a:solidFill>
                <a:srgbClr val="404040"/>
              </a:solidFill>
            </a:endParaRPr>
          </a:p>
          <a:p>
            <a:pPr lvl="1">
              <a:lnSpc>
                <a:spcPct val="90000"/>
              </a:lnSpc>
            </a:pPr>
            <a:r>
              <a:rPr lang="en-US" sz="2000" dirty="0">
                <a:solidFill>
                  <a:srgbClr val="404040"/>
                </a:solidFill>
              </a:rPr>
              <a:t>Does the system collaborate with stakeholders to analyze data and identify system strengths, challenges, and areas for improvement?</a:t>
            </a:r>
          </a:p>
          <a:p>
            <a:pPr lvl="1">
              <a:lnSpc>
                <a:spcPct val="90000"/>
              </a:lnSpc>
            </a:pPr>
            <a:endParaRPr lang="en-US" sz="2000" dirty="0">
              <a:solidFill>
                <a:srgbClr val="404040"/>
              </a:solidFill>
            </a:endParaRPr>
          </a:p>
          <a:p>
            <a:pPr lvl="1">
              <a:lnSpc>
                <a:spcPct val="90000"/>
              </a:lnSpc>
            </a:pPr>
            <a:r>
              <a:rPr lang="en-US" sz="2000" dirty="0">
                <a:solidFill>
                  <a:srgbClr val="404040"/>
                </a:solidFill>
              </a:rPr>
              <a:t>Does the system use multiple modalities to collect user experience?</a:t>
            </a:r>
          </a:p>
        </p:txBody>
      </p:sp>
      <p:sp>
        <p:nvSpPr>
          <p:cNvPr id="4" name="TextBox 3">
            <a:extLst>
              <a:ext uri="{FF2B5EF4-FFF2-40B4-BE49-F238E27FC236}">
                <a16:creationId xmlns:a16="http://schemas.microsoft.com/office/drawing/2014/main" id="{CDC1559C-2905-3846-BAB6-A63114A6F8A4}"/>
              </a:ext>
            </a:extLst>
          </p:cNvPr>
          <p:cNvSpPr txBox="1"/>
          <p:nvPr/>
        </p:nvSpPr>
        <p:spPr>
          <a:xfrm>
            <a:off x="897467" y="6231467"/>
            <a:ext cx="3903133" cy="230832"/>
          </a:xfrm>
          <a:prstGeom prst="rect">
            <a:avLst/>
          </a:prstGeom>
          <a:noFill/>
        </p:spPr>
        <p:txBody>
          <a:bodyPr wrap="square" rtlCol="0">
            <a:spAutoFit/>
          </a:bodyPr>
          <a:lstStyle/>
          <a:p>
            <a:pPr>
              <a:spcAft>
                <a:spcPts val="600"/>
              </a:spcAft>
            </a:pPr>
            <a:r>
              <a:rPr lang="en-US" sz="900" dirty="0"/>
              <a:t>© Harper Conflict Resolution LLC, Jason A. Harper 2021</a:t>
            </a:r>
            <a:endParaRPr lang="en-US" sz="900"/>
          </a:p>
        </p:txBody>
      </p:sp>
    </p:spTree>
    <p:extLst>
      <p:ext uri="{BB962C8B-B14F-4D97-AF65-F5344CB8AC3E}">
        <p14:creationId xmlns:p14="http://schemas.microsoft.com/office/powerpoint/2010/main" val="225790914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5F7051-DB45-4185-97C3-A8B5DE1FF580}"/>
              </a:ext>
            </a:extLst>
          </p:cNvPr>
          <p:cNvSpPr>
            <a:spLocks noGrp="1"/>
          </p:cNvSpPr>
          <p:nvPr>
            <p:ph idx="1"/>
          </p:nvPr>
        </p:nvSpPr>
        <p:spPr>
          <a:xfrm>
            <a:off x="1031107" y="1918701"/>
            <a:ext cx="7081786" cy="3106160"/>
          </a:xfrm>
        </p:spPr>
        <p:txBody>
          <a:bodyPr>
            <a:normAutofit/>
          </a:bodyPr>
          <a:lstStyle/>
          <a:p>
            <a:r>
              <a:rPr lang="en-US" sz="1950" dirty="0">
                <a:solidFill>
                  <a:prstClr val="black"/>
                </a:solidFill>
                <a:latin typeface="Cambria" panose="02040503050406030204" pitchFamily="18" charset="0"/>
                <a:ea typeface="ＭＳ Ｐゴシック" pitchFamily="34" charset="-128"/>
                <a:cs typeface="Arial" charset="0"/>
              </a:rPr>
              <a:t>Phone lines have been muted to minimize interruptions. </a:t>
            </a:r>
          </a:p>
          <a:p>
            <a:r>
              <a:rPr lang="en-US" sz="1950" dirty="0">
                <a:solidFill>
                  <a:prstClr val="black"/>
                </a:solidFill>
                <a:latin typeface="Cambria" panose="02040503050406030204" pitchFamily="18" charset="0"/>
                <a:ea typeface="ＭＳ Ｐゴシック" pitchFamily="34" charset="-128"/>
                <a:cs typeface="Arial" charset="0"/>
              </a:rPr>
              <a:t>At any point during the presentation, you can enter questions or comments into the Chat Box on your control panel. </a:t>
            </a:r>
          </a:p>
          <a:p>
            <a:r>
              <a:rPr lang="en-US" sz="1950" dirty="0">
                <a:solidFill>
                  <a:prstClr val="black"/>
                </a:solidFill>
                <a:latin typeface="Cambria" panose="02040503050406030204" pitchFamily="18" charset="0"/>
                <a:ea typeface="ＭＳ Ｐゴシック" pitchFamily="34" charset="-128"/>
                <a:cs typeface="Arial" charset="0"/>
              </a:rPr>
              <a:t>The presenter is reserving time at the end to take questions.</a:t>
            </a:r>
          </a:p>
          <a:p>
            <a:r>
              <a:rPr lang="en-US" sz="1950" dirty="0">
                <a:solidFill>
                  <a:prstClr val="black"/>
                </a:solidFill>
                <a:latin typeface="Cambria" panose="02040503050406030204" pitchFamily="18" charset="0"/>
                <a:ea typeface="ＭＳ Ｐゴシック" pitchFamily="34" charset="-128"/>
                <a:cs typeface="Arial" charset="0"/>
              </a:rPr>
              <a:t>Thank you in advance, for taking the time to respond to the </a:t>
            </a:r>
            <a:r>
              <a:rPr lang="en-US" sz="1950" dirty="0">
                <a:solidFill>
                  <a:prstClr val="black"/>
                </a:solidFill>
                <a:latin typeface="Cambria" panose="02040503050406030204" pitchFamily="18" charset="0"/>
                <a:ea typeface="ＭＳ Ｐゴシック" pitchFamily="34" charset="-128"/>
                <a:cs typeface="Arial" charset="0"/>
                <a:hlinkClick r:id="rId2"/>
              </a:rPr>
              <a:t>brief survey </a:t>
            </a:r>
            <a:r>
              <a:rPr lang="en-US" sz="1950" dirty="0">
                <a:solidFill>
                  <a:prstClr val="black"/>
                </a:solidFill>
                <a:latin typeface="Cambria" panose="02040503050406030204" pitchFamily="18" charset="0"/>
                <a:ea typeface="ＭＳ Ｐゴシック" pitchFamily="34" charset="-128"/>
                <a:cs typeface="Arial" charset="0"/>
              </a:rPr>
              <a:t>at the end of this forum.</a:t>
            </a:r>
          </a:p>
          <a:p>
            <a:r>
              <a:rPr lang="en-US" sz="1950" dirty="0">
                <a:solidFill>
                  <a:prstClr val="black"/>
                </a:solidFill>
                <a:latin typeface="Cambria" panose="02040503050406030204" pitchFamily="18" charset="0"/>
                <a:ea typeface="ＭＳ Ｐゴシック" pitchFamily="34" charset="-128"/>
                <a:cs typeface="Arial" charset="0"/>
              </a:rPr>
              <a:t>This webinar will be posted in the handout section of your control panel</a:t>
            </a:r>
            <a:endParaRPr lang="en-US" sz="1950" b="1" dirty="0"/>
          </a:p>
        </p:txBody>
      </p:sp>
      <p:sp>
        <p:nvSpPr>
          <p:cNvPr id="2" name="Title 1">
            <a:extLst>
              <a:ext uri="{FF2B5EF4-FFF2-40B4-BE49-F238E27FC236}">
                <a16:creationId xmlns:a16="http://schemas.microsoft.com/office/drawing/2014/main" id="{4F330B5B-6D32-4F25-A430-95D52E4202BF}"/>
              </a:ext>
            </a:extLst>
          </p:cNvPr>
          <p:cNvSpPr>
            <a:spLocks noGrp="1"/>
          </p:cNvSpPr>
          <p:nvPr>
            <p:ph type="title"/>
          </p:nvPr>
        </p:nvSpPr>
        <p:spPr/>
        <p:txBody>
          <a:bodyPr>
            <a:normAutofit/>
          </a:bodyPr>
          <a:lstStyle/>
          <a:p>
            <a:r>
              <a:rPr lang="en-US" sz="3000" dirty="0"/>
              <a:t>Technical Notes</a:t>
            </a:r>
          </a:p>
        </p:txBody>
      </p:sp>
    </p:spTree>
    <p:extLst>
      <p:ext uri="{BB962C8B-B14F-4D97-AF65-F5344CB8AC3E}">
        <p14:creationId xmlns:p14="http://schemas.microsoft.com/office/powerpoint/2010/main" val="3785528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0262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1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2629" y="0"/>
            <a:ext cx="68413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067" y="1443035"/>
            <a:ext cx="2978949"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5654" y="1586484"/>
            <a:ext cx="2763774" cy="3685032"/>
          </a:xfrm>
          <a:prstGeom prst="ellipse">
            <a:avLst/>
          </a:prstGeom>
          <a:solidFill>
            <a:schemeClr val="accent2">
              <a:lumMod val="75000"/>
            </a:schemeClr>
          </a:solidFill>
          <a:ln>
            <a:noFill/>
          </a:ln>
        </p:spPr>
        <p:txBody>
          <a:bodyPr>
            <a:normAutofit/>
          </a:bodyPr>
          <a:lstStyle/>
          <a:p>
            <a:r>
              <a:rPr lang="en-US" sz="2200" dirty="0">
                <a:solidFill>
                  <a:srgbClr val="FFFFFF"/>
                </a:solidFill>
              </a:rPr>
              <a:t>Contact</a:t>
            </a:r>
          </a:p>
        </p:txBody>
      </p:sp>
      <p:sp>
        <p:nvSpPr>
          <p:cNvPr id="3" name="Content Placeholder 2"/>
          <p:cNvSpPr>
            <a:spLocks noGrp="1"/>
          </p:cNvSpPr>
          <p:nvPr>
            <p:ph idx="1"/>
          </p:nvPr>
        </p:nvSpPr>
        <p:spPr>
          <a:xfrm>
            <a:off x="4193771" y="1402080"/>
            <a:ext cx="3990522" cy="4053840"/>
          </a:xfrm>
        </p:spPr>
        <p:txBody>
          <a:bodyPr anchor="ctr">
            <a:normAutofit/>
          </a:bodyPr>
          <a:lstStyle/>
          <a:p>
            <a:pPr>
              <a:buNone/>
            </a:pPr>
            <a:r>
              <a:rPr lang="en-US" sz="2800" dirty="0"/>
              <a:t>Thank you very much!</a:t>
            </a:r>
          </a:p>
          <a:p>
            <a:pPr>
              <a:buNone/>
            </a:pPr>
            <a:endParaRPr lang="en-US" sz="2800" dirty="0"/>
          </a:p>
          <a:p>
            <a:pPr>
              <a:buNone/>
            </a:pPr>
            <a:r>
              <a:rPr lang="en-US" sz="2800" dirty="0"/>
              <a:t>Email:</a:t>
            </a:r>
          </a:p>
          <a:p>
            <a:pPr>
              <a:buNone/>
            </a:pPr>
            <a:r>
              <a:rPr lang="en-US" sz="2800" dirty="0" err="1"/>
              <a:t>Jharper@hcrservices.com</a:t>
            </a:r>
            <a:endParaRPr lang="en-US" sz="2800" dirty="0"/>
          </a:p>
          <a:p>
            <a:pPr marL="0" indent="0">
              <a:buNone/>
            </a:pPr>
            <a:endParaRPr lang="en-US" dirty="0"/>
          </a:p>
          <a:p>
            <a:pPr>
              <a:buNone/>
            </a:pPr>
            <a:endParaRPr lang="en-US" dirty="0"/>
          </a:p>
        </p:txBody>
      </p:sp>
      <p:sp>
        <p:nvSpPr>
          <p:cNvPr id="5" name="Footer Placeholder 4">
            <a:extLst>
              <a:ext uri="{FF2B5EF4-FFF2-40B4-BE49-F238E27FC236}">
                <a16:creationId xmlns:a16="http://schemas.microsoft.com/office/drawing/2014/main" id="{37D998FF-8106-D645-9879-5C8EF4BE2788}"/>
              </a:ext>
            </a:extLst>
          </p:cNvPr>
          <p:cNvSpPr>
            <a:spLocks noGrp="1"/>
          </p:cNvSpPr>
          <p:nvPr>
            <p:ph type="ftr" sz="quarter" idx="11"/>
          </p:nvPr>
        </p:nvSpPr>
        <p:spPr>
          <a:xfrm>
            <a:off x="2438400" y="6248400"/>
            <a:ext cx="4556664" cy="320040"/>
          </a:xfrm>
        </p:spPr>
        <p:txBody>
          <a:bodyPr/>
          <a:lstStyle/>
          <a:p>
            <a:r>
              <a:rPr lang="en-US"/>
              <a:t>© Harper Conflict Resolution LLC, Jason A. Harper 2021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ACFB9-ACE6-314E-AD6C-FA2C7351A934}"/>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8E677EB0-1A8E-DB4A-A913-DFB3E9B69F9F}"/>
              </a:ext>
            </a:extLst>
          </p:cNvPr>
          <p:cNvSpPr>
            <a:spLocks noGrp="1"/>
          </p:cNvSpPr>
          <p:nvPr>
            <p:ph idx="1"/>
          </p:nvPr>
        </p:nvSpPr>
        <p:spPr/>
        <p:txBody>
          <a:bodyPr>
            <a:normAutofit/>
          </a:bodyPr>
          <a:lstStyle/>
          <a:p>
            <a:r>
              <a:rPr lang="en-US" dirty="0"/>
              <a:t>“Battling Implicit Bias in the IDEA” by Dustin </a:t>
            </a:r>
            <a:r>
              <a:rPr lang="en-US" dirty="0" err="1"/>
              <a:t>Rynders</a:t>
            </a:r>
            <a:r>
              <a:rPr lang="en-US" dirty="0"/>
              <a:t>. </a:t>
            </a:r>
            <a:r>
              <a:rPr lang="en-US" i="1" dirty="0" err="1"/>
              <a:t>Tauro</a:t>
            </a:r>
            <a:r>
              <a:rPr lang="en-US" i="1" dirty="0"/>
              <a:t> Law Review </a:t>
            </a:r>
            <a:r>
              <a:rPr lang="en-US" dirty="0"/>
              <a:t>vol. 35, article 18, (2019)</a:t>
            </a:r>
          </a:p>
          <a:p>
            <a:r>
              <a:rPr lang="en-US" dirty="0"/>
              <a:t>“Diversity in the Workplace: Eye-Opening Interviews to Jumpstart Conversations about Identity, Privilege, and Bias” by Bari A. Williams (2020)</a:t>
            </a:r>
          </a:p>
          <a:p>
            <a:r>
              <a:rPr lang="en-US" dirty="0"/>
              <a:t>“Microaggressions in Everyday Life, 2</a:t>
            </a:r>
            <a:r>
              <a:rPr lang="en-US" baseline="30000" dirty="0"/>
              <a:t>ND</a:t>
            </a:r>
            <a:r>
              <a:rPr lang="en-US" dirty="0"/>
              <a:t> edition” by </a:t>
            </a:r>
            <a:r>
              <a:rPr lang="en-US" dirty="0" err="1"/>
              <a:t>Derald</a:t>
            </a:r>
            <a:r>
              <a:rPr lang="en-US" dirty="0"/>
              <a:t> Wing Sue and Lisa Beth </a:t>
            </a:r>
            <a:r>
              <a:rPr lang="en-US" dirty="0" err="1"/>
              <a:t>Spanierman</a:t>
            </a:r>
            <a:r>
              <a:rPr lang="en-US" dirty="0"/>
              <a:t> (2020)</a:t>
            </a:r>
          </a:p>
          <a:p>
            <a:endParaRPr lang="en-US" dirty="0"/>
          </a:p>
        </p:txBody>
      </p:sp>
      <p:sp>
        <p:nvSpPr>
          <p:cNvPr id="4" name="Footer Placeholder 3">
            <a:extLst>
              <a:ext uri="{FF2B5EF4-FFF2-40B4-BE49-F238E27FC236}">
                <a16:creationId xmlns:a16="http://schemas.microsoft.com/office/drawing/2014/main" id="{7744CBAA-7AC4-DD44-ABC6-0EE4E496F6C6}"/>
              </a:ext>
            </a:extLst>
          </p:cNvPr>
          <p:cNvSpPr>
            <a:spLocks noGrp="1"/>
          </p:cNvSpPr>
          <p:nvPr>
            <p:ph type="ftr" sz="quarter" idx="11"/>
          </p:nvPr>
        </p:nvSpPr>
        <p:spPr/>
        <p:txBody>
          <a:bodyPr/>
          <a:lstStyle/>
          <a:p>
            <a:r>
              <a:rPr lang="en-US"/>
              <a:t>© Harper Conflict Resolution LLC, Jason A. Harper 2021</a:t>
            </a:r>
          </a:p>
        </p:txBody>
      </p:sp>
    </p:spTree>
    <p:extLst>
      <p:ext uri="{BB962C8B-B14F-4D97-AF65-F5344CB8AC3E}">
        <p14:creationId xmlns:p14="http://schemas.microsoft.com/office/powerpoint/2010/main" val="3288141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57425" y="1354455"/>
            <a:ext cx="4629150" cy="642938"/>
          </a:xfrm>
        </p:spPr>
        <p:txBody>
          <a:bodyPr>
            <a:normAutofit/>
          </a:bodyPr>
          <a:lstStyle>
            <a:lvl1pPr>
              <a:defRPr b="1" baseline="0">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sz="3000" dirty="0">
                <a:latin typeface="Candara" panose="020E0502030303020204" pitchFamily="34" charset="0"/>
              </a:rPr>
              <a:t>Questions</a:t>
            </a:r>
          </a:p>
        </p:txBody>
      </p:sp>
      <p:pic>
        <p:nvPicPr>
          <p:cNvPr id="6" name="Picture 4" descr="Image result for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5229" y="2163921"/>
            <a:ext cx="3373544" cy="2530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66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9A24F-F8A1-4EC4-86A6-7E3AB37BEF30}"/>
              </a:ext>
            </a:extLst>
          </p:cNvPr>
          <p:cNvSpPr>
            <a:spLocks noGrp="1"/>
          </p:cNvSpPr>
          <p:nvPr>
            <p:ph type="title"/>
          </p:nvPr>
        </p:nvSpPr>
        <p:spPr/>
        <p:txBody>
          <a:bodyPr>
            <a:normAutofit/>
          </a:bodyPr>
          <a:lstStyle/>
          <a:p>
            <a:r>
              <a:rPr lang="en-US" sz="3000" dirty="0"/>
              <a:t>Need More Information?</a:t>
            </a:r>
          </a:p>
        </p:txBody>
      </p:sp>
      <p:sp>
        <p:nvSpPr>
          <p:cNvPr id="13" name="Content Placeholder 2"/>
          <p:cNvSpPr txBox="1">
            <a:spLocks/>
          </p:cNvSpPr>
          <p:nvPr/>
        </p:nvSpPr>
        <p:spPr>
          <a:xfrm>
            <a:off x="2025437" y="1920479"/>
            <a:ext cx="5093126" cy="254585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defTabSz="685800">
              <a:buNone/>
            </a:pPr>
            <a:endParaRPr lang="en-US" sz="2100" dirty="0">
              <a:solidFill>
                <a:prstClr val="black"/>
              </a:solidFill>
              <a:latin typeface="Calibri"/>
            </a:endParaRPr>
          </a:p>
          <a:p>
            <a:pPr marL="0" indent="0" algn="ctr" defTabSz="685800">
              <a:buNone/>
            </a:pPr>
            <a:r>
              <a:rPr lang="en-US" sz="2100" b="1" dirty="0">
                <a:solidFill>
                  <a:prstClr val="black"/>
                </a:solidFill>
                <a:latin typeface="Candara" panose="020E0502030303020204" pitchFamily="34" charset="0"/>
              </a:rPr>
              <a:t>Visit CADRE online</a:t>
            </a:r>
          </a:p>
          <a:p>
            <a:pPr marL="0" indent="0" algn="ctr" defTabSz="685800">
              <a:buNone/>
            </a:pPr>
            <a:r>
              <a:rPr lang="en-US" sz="2100" b="1" dirty="0">
                <a:solidFill>
                  <a:prstClr val="black"/>
                </a:solidFill>
                <a:latin typeface="Candara" panose="020E0502030303020204" pitchFamily="34" charset="0"/>
                <a:hlinkClick r:id="rId2"/>
              </a:rPr>
              <a:t>www.cadreworks.org</a:t>
            </a:r>
            <a:endParaRPr lang="en-US" sz="2100" b="1" dirty="0">
              <a:solidFill>
                <a:prstClr val="black"/>
              </a:solidFill>
              <a:latin typeface="Candara" panose="020E0502030303020204" pitchFamily="34" charset="0"/>
            </a:endParaRPr>
          </a:p>
          <a:p>
            <a:pPr marL="0" indent="0" algn="ctr" defTabSz="685800">
              <a:buNone/>
            </a:pPr>
            <a:endParaRPr lang="en-US" sz="2100" b="1" dirty="0">
              <a:solidFill>
                <a:prstClr val="black"/>
              </a:solidFill>
              <a:latin typeface="Candara" panose="020E0502030303020204" pitchFamily="34" charset="0"/>
            </a:endParaRPr>
          </a:p>
          <a:p>
            <a:pPr marL="0" indent="0" algn="ctr" defTabSz="685800">
              <a:buNone/>
            </a:pPr>
            <a:r>
              <a:rPr lang="en-US" sz="2100" b="1" dirty="0">
                <a:solidFill>
                  <a:prstClr val="black"/>
                </a:solidFill>
                <a:latin typeface="Candara" panose="020E0502030303020204" pitchFamily="34" charset="0"/>
              </a:rPr>
              <a:t>Contact CADRE via email</a:t>
            </a:r>
          </a:p>
          <a:p>
            <a:pPr marL="0" indent="0" algn="ctr" defTabSz="685800">
              <a:buNone/>
            </a:pPr>
            <a:r>
              <a:rPr lang="en-US" sz="2100" b="1" dirty="0">
                <a:solidFill>
                  <a:prstClr val="black"/>
                </a:solidFill>
                <a:latin typeface="Candara" panose="020E0502030303020204" pitchFamily="34" charset="0"/>
                <a:hlinkClick r:id="rId3"/>
              </a:rPr>
              <a:t>cadre@directionservice.org</a:t>
            </a:r>
            <a:endParaRPr lang="en-US" sz="2100" b="1" dirty="0">
              <a:solidFill>
                <a:prstClr val="black"/>
              </a:solidFill>
              <a:latin typeface="Candara" panose="020E0502030303020204" pitchFamily="34" charset="0"/>
            </a:endParaRPr>
          </a:p>
          <a:p>
            <a:pPr marL="0" indent="0" algn="ctr" defTabSz="685800">
              <a:buNone/>
            </a:pPr>
            <a:endParaRPr lang="en-US" sz="2100" b="1" dirty="0">
              <a:solidFill>
                <a:prstClr val="black"/>
              </a:solidFill>
              <a:latin typeface="Candara" panose="020E0502030303020204" pitchFamily="34" charset="0"/>
            </a:endParaRPr>
          </a:p>
          <a:p>
            <a:pPr marL="0" indent="0" algn="ctr" defTabSz="685800">
              <a:buNone/>
            </a:pPr>
            <a:r>
              <a:rPr lang="en-US" sz="2100" b="1" dirty="0">
                <a:solidFill>
                  <a:prstClr val="black"/>
                </a:solidFill>
                <a:latin typeface="Candara" panose="020E0502030303020204" pitchFamily="34" charset="0"/>
                <a:hlinkClick r:id="rId4"/>
              </a:rPr>
              <a:t>Sign up </a:t>
            </a:r>
            <a:r>
              <a:rPr lang="en-US" sz="2100" b="1" dirty="0">
                <a:solidFill>
                  <a:prstClr val="black"/>
                </a:solidFill>
                <a:latin typeface="Candara" panose="020E0502030303020204" pitchFamily="34" charset="0"/>
              </a:rPr>
              <a:t>for the CADRE Newsletter!</a:t>
            </a:r>
          </a:p>
        </p:txBody>
      </p:sp>
    </p:spTree>
    <p:extLst>
      <p:ext uri="{BB962C8B-B14F-4D97-AF65-F5344CB8AC3E}">
        <p14:creationId xmlns:p14="http://schemas.microsoft.com/office/powerpoint/2010/main" val="2880384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Survey Image" title="Survey Imag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846629" y="4102343"/>
            <a:ext cx="1450743" cy="1298415"/>
          </a:xfrm>
          <a:prstGeom prst="rect">
            <a:avLst/>
          </a:prstGeom>
          <a:noFill/>
          <a:ln>
            <a:noFill/>
          </a:ln>
          <a:effectLst>
            <a:outerShdw blurRad="50800" dist="38100" dir="2700000" algn="tl" rotWithShape="0">
              <a:prstClr val="black">
                <a:alpha val="40000"/>
              </a:prstClr>
            </a:outerShdw>
            <a:softEdge rad="63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a:spLocks noGrp="1"/>
          </p:cNvSpPr>
          <p:nvPr>
            <p:ph type="title"/>
          </p:nvPr>
        </p:nvSpPr>
        <p:spPr>
          <a:xfrm>
            <a:off x="2257425" y="1363117"/>
            <a:ext cx="4629150" cy="642938"/>
          </a:xfrm>
        </p:spPr>
        <p:txBody>
          <a:bodyPr>
            <a:normAutofit/>
          </a:bodyPr>
          <a:lstStyle>
            <a:lvl1pPr>
              <a:defRPr b="1" baseline="0">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sz="3000" dirty="0">
                <a:latin typeface="Candara" panose="020E0502030303020204" pitchFamily="34" charset="0"/>
              </a:rPr>
              <a:t>Thank you for joining us!</a:t>
            </a:r>
          </a:p>
        </p:txBody>
      </p:sp>
      <p:sp>
        <p:nvSpPr>
          <p:cNvPr id="7" name="TextBox 6"/>
          <p:cNvSpPr txBox="1"/>
          <p:nvPr/>
        </p:nvSpPr>
        <p:spPr>
          <a:xfrm>
            <a:off x="1911190" y="2211661"/>
            <a:ext cx="5404009" cy="1384995"/>
          </a:xfrm>
          <a:prstGeom prst="rect">
            <a:avLst/>
          </a:prstGeom>
          <a:noFill/>
        </p:spPr>
        <p:txBody>
          <a:bodyPr wrap="square" rtlCol="0">
            <a:spAutoFit/>
          </a:bodyPr>
          <a:lstStyle/>
          <a:p>
            <a:pPr marL="64294" algn="ctr" defTabSz="685800"/>
            <a:r>
              <a:rPr lang="en-US" sz="2100" i="1" dirty="0">
                <a:solidFill>
                  <a:prstClr val="black"/>
                </a:solidFill>
                <a:latin typeface="Candara" panose="020E0502030303020204" pitchFamily="34" charset="0"/>
                <a:cs typeface="Arial" panose="020B0604020202020204" pitchFamily="34" charset="0"/>
              </a:rPr>
              <a:t>Please take a few minutes to respond to this brief survey about your experience:</a:t>
            </a:r>
            <a:br>
              <a:rPr lang="en-US" sz="2100" i="1" dirty="0">
                <a:solidFill>
                  <a:prstClr val="black"/>
                </a:solidFill>
                <a:latin typeface="Candara" panose="020E0502030303020204" pitchFamily="34" charset="0"/>
                <a:cs typeface="Arial" panose="020B0604020202020204" pitchFamily="34" charset="0"/>
              </a:rPr>
            </a:br>
            <a:endParaRPr lang="en-US" sz="2100" i="1" dirty="0">
              <a:solidFill>
                <a:prstClr val="black"/>
              </a:solidFill>
              <a:latin typeface="Candara" panose="020E0502030303020204" pitchFamily="34" charset="0"/>
              <a:cs typeface="Arial" panose="020B0604020202020204" pitchFamily="34" charset="0"/>
            </a:endParaRPr>
          </a:p>
          <a:p>
            <a:pPr marL="64294" algn="ctr" defTabSz="685800"/>
            <a:r>
              <a:rPr lang="en-US" sz="2100" dirty="0">
                <a:solidFill>
                  <a:prstClr val="black"/>
                </a:solidFill>
                <a:latin typeface="Candara" panose="020E0502030303020204" pitchFamily="34" charset="0"/>
                <a:cs typeface="Arial" panose="020B0604020202020204" pitchFamily="34" charset="0"/>
                <a:hlinkClick r:id="rId3"/>
              </a:rPr>
              <a:t>Survey </a:t>
            </a:r>
            <a:r>
              <a:rPr lang="en-US" sz="2100">
                <a:solidFill>
                  <a:prstClr val="black"/>
                </a:solidFill>
                <a:latin typeface="Candara" panose="020E0502030303020204" pitchFamily="34" charset="0"/>
                <a:cs typeface="Arial" panose="020B0604020202020204" pitchFamily="34" charset="0"/>
                <a:hlinkClick r:id="rId3"/>
              </a:rPr>
              <a:t>Monkey link</a:t>
            </a:r>
            <a:endParaRPr lang="en-US" sz="2100" dirty="0">
              <a:solidFill>
                <a:prstClr val="black"/>
              </a:solidFill>
              <a:latin typeface="Candara" panose="020E0502030303020204" pitchFamily="34" charset="0"/>
              <a:cs typeface="Arial" panose="020B0604020202020204" pitchFamily="34" charset="0"/>
              <a:hlinkClick r:id="" action="ppaction://noaction"/>
            </a:endParaRPr>
          </a:p>
        </p:txBody>
      </p:sp>
    </p:spTree>
    <p:extLst>
      <p:ext uri="{BB962C8B-B14F-4D97-AF65-F5344CB8AC3E}">
        <p14:creationId xmlns:p14="http://schemas.microsoft.com/office/powerpoint/2010/main" val="355477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ED03601-4724-4293-A32A-3A0879C5D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E433AC3-E189-483B-9E8C-DFD5D2A186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8509"/>
            <a:ext cx="9144000" cy="1939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HCR logo">
            <a:extLst>
              <a:ext uri="{FF2B5EF4-FFF2-40B4-BE49-F238E27FC236}">
                <a16:creationId xmlns:a16="http://schemas.microsoft.com/office/drawing/2014/main" id="{FFDF3CC2-5362-3D47-943A-078A33E0DDAE}"/>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2690913" y="640078"/>
            <a:ext cx="3762173" cy="3301307"/>
          </a:xfrm>
          <a:prstGeom prst="rect">
            <a:avLst/>
          </a:prstGeom>
        </p:spPr>
      </p:pic>
      <p:sp>
        <p:nvSpPr>
          <p:cNvPr id="2" name="Title 1"/>
          <p:cNvSpPr>
            <a:spLocks noGrp="1"/>
          </p:cNvSpPr>
          <p:nvPr>
            <p:ph type="ctrTitle"/>
          </p:nvPr>
        </p:nvSpPr>
        <p:spPr>
          <a:xfrm>
            <a:off x="609600" y="4269282"/>
            <a:ext cx="7848600" cy="1264762"/>
          </a:xfrm>
        </p:spPr>
        <p:txBody>
          <a:bodyPr>
            <a:noAutofit/>
          </a:bodyPr>
          <a:lstStyle/>
          <a:p>
            <a:r>
              <a:rPr lang="en-US" sz="2400" dirty="0"/>
              <a:t>Cracks in the Foundation:</a:t>
            </a:r>
            <a:br>
              <a:rPr lang="en-US" sz="2400" dirty="0"/>
            </a:br>
            <a:r>
              <a:rPr lang="en-US" sz="2400" dirty="0"/>
              <a:t>Checking Our Bias to Build Better Systems</a:t>
            </a:r>
          </a:p>
        </p:txBody>
      </p:sp>
      <p:sp>
        <p:nvSpPr>
          <p:cNvPr id="3" name="Subtitle 2"/>
          <p:cNvSpPr>
            <a:spLocks noGrp="1"/>
          </p:cNvSpPr>
          <p:nvPr>
            <p:ph type="subTitle" idx="1"/>
          </p:nvPr>
        </p:nvSpPr>
        <p:spPr>
          <a:xfrm>
            <a:off x="2021395" y="5688535"/>
            <a:ext cx="5101209" cy="766651"/>
          </a:xfrm>
        </p:spPr>
        <p:txBody>
          <a:bodyPr>
            <a:noAutofit/>
          </a:bodyPr>
          <a:lstStyle/>
          <a:p>
            <a:pPr>
              <a:lnSpc>
                <a:spcPct val="90000"/>
              </a:lnSpc>
            </a:pPr>
            <a:r>
              <a:rPr lang="en-US" sz="2400" dirty="0">
                <a:solidFill>
                  <a:schemeClr val="tx1"/>
                </a:solidFill>
              </a:rPr>
              <a:t>Jason Harper, M.A., NCRP</a:t>
            </a:r>
          </a:p>
          <a:p>
            <a:pPr>
              <a:lnSpc>
                <a:spcPct val="90000"/>
              </a:lnSpc>
            </a:pPr>
            <a:r>
              <a:rPr lang="en-US" sz="2400" dirty="0">
                <a:solidFill>
                  <a:schemeClr val="tx1"/>
                </a:solidFill>
              </a:rPr>
              <a:t>Mediator/ADR Consultant</a:t>
            </a:r>
          </a:p>
        </p:txBody>
      </p:sp>
      <p:sp>
        <p:nvSpPr>
          <p:cNvPr id="5" name="Footer Placeholder 4">
            <a:extLst>
              <a:ext uri="{FF2B5EF4-FFF2-40B4-BE49-F238E27FC236}">
                <a16:creationId xmlns:a16="http://schemas.microsoft.com/office/drawing/2014/main" id="{29160BC9-2F6F-3845-96A1-E722E69F51AB}"/>
              </a:ext>
            </a:extLst>
          </p:cNvPr>
          <p:cNvSpPr>
            <a:spLocks noGrp="1"/>
          </p:cNvSpPr>
          <p:nvPr>
            <p:ph type="ftr" sz="quarter" idx="11"/>
          </p:nvPr>
        </p:nvSpPr>
        <p:spPr>
          <a:xfrm>
            <a:off x="76200" y="6496573"/>
            <a:ext cx="4556664" cy="320040"/>
          </a:xfrm>
        </p:spPr>
        <p:txBody>
          <a:bodyPr/>
          <a:lstStyle/>
          <a:p>
            <a:r>
              <a:rPr lang="en-US" sz="900" dirty="0"/>
              <a:t>© Harper Conflict Resolution LLC, Jason A. Harper 2021</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33"/>
        <p:cNvGrpSpPr/>
        <p:nvPr/>
      </p:nvGrpSpPr>
      <p:grpSpPr>
        <a:xfrm>
          <a:off x="0" y="0"/>
          <a:ext cx="0" cy="0"/>
          <a:chOff x="0" y="0"/>
          <a:chExt cx="0" cy="0"/>
        </a:xfrm>
      </p:grpSpPr>
      <p:sp>
        <p:nvSpPr>
          <p:cNvPr id="76" name="Rectangle 75">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Google Shape;134;p14"/>
          <p:cNvSpPr txBox="1">
            <a:spLocks noGrp="1"/>
          </p:cNvSpPr>
          <p:nvPr>
            <p:ph type="title"/>
          </p:nvPr>
        </p:nvSpPr>
        <p:spPr>
          <a:xfrm>
            <a:off x="622335" y="2708804"/>
            <a:ext cx="2774103" cy="1440394"/>
          </a:xfrm>
          <a:prstGeom prst="rect">
            <a:avLst/>
          </a:prstGeom>
          <a:noFill/>
          <a:ln>
            <a:solidFill>
              <a:schemeClr val="tx1"/>
            </a:solidFill>
          </a:ln>
        </p:spPr>
        <p:txBody>
          <a:bodyPr spcFirstLastPara="1" vert="horz" lIns="182880" tIns="182880" rIns="182880" bIns="182880" rtlCol="0" anchor="ctr" anchorCtr="0">
            <a:normAutofit/>
          </a:bodyPr>
          <a:lstStyle/>
          <a:p>
            <a:r>
              <a:rPr lang="en-US" sz="2100" kern="1200" cap="all" spc="200" baseline="0" dirty="0">
                <a:solidFill>
                  <a:schemeClr val="tx1"/>
                </a:solidFill>
                <a:latin typeface="+mj-lt"/>
                <a:ea typeface="+mj-ea"/>
                <a:cs typeface="+mj-cs"/>
              </a:rPr>
              <a:t>Our Purpose</a:t>
            </a:r>
          </a:p>
        </p:txBody>
      </p:sp>
      <p:sp>
        <p:nvSpPr>
          <p:cNvPr id="135" name="Google Shape;135;p14"/>
          <p:cNvSpPr txBox="1">
            <a:spLocks noGrp="1"/>
          </p:cNvSpPr>
          <p:nvPr>
            <p:ph type="body" idx="1"/>
          </p:nvPr>
        </p:nvSpPr>
        <p:spPr>
          <a:xfrm>
            <a:off x="4536886" y="802638"/>
            <a:ext cx="4378514" cy="5252722"/>
          </a:xfrm>
          <a:prstGeom prst="rect">
            <a:avLst/>
          </a:prstGeom>
        </p:spPr>
        <p:txBody>
          <a:bodyPr spcFirstLastPara="1" vert="horz" lIns="91440" tIns="45720" rIns="91440" bIns="45720" rtlCol="0" anchor="ctr" anchorCtr="0">
            <a:normAutofit/>
          </a:bodyPr>
          <a:lstStyle/>
          <a:p>
            <a:pPr marL="0" indent="0">
              <a:lnSpc>
                <a:spcPct val="90000"/>
              </a:lnSpc>
              <a:buNone/>
            </a:pPr>
            <a:r>
              <a:rPr lang="en-US" sz="2000" dirty="0">
                <a:solidFill>
                  <a:schemeClr val="bg1"/>
                </a:solidFill>
              </a:rPr>
              <a:t>When it comes to system design, identifying and confronting our unconscious bias is critical to producing the best systems. In this training we will do the following:</a:t>
            </a:r>
          </a:p>
          <a:p>
            <a:pPr marL="0" indent="0">
              <a:lnSpc>
                <a:spcPct val="90000"/>
              </a:lnSpc>
              <a:buNone/>
            </a:pPr>
            <a:r>
              <a:rPr lang="en-US" sz="2000" dirty="0">
                <a:solidFill>
                  <a:schemeClr val="bg1"/>
                </a:solidFill>
              </a:rPr>
              <a:t> </a:t>
            </a:r>
          </a:p>
          <a:p>
            <a:pPr marL="0" indent="0">
              <a:lnSpc>
                <a:spcPct val="90000"/>
              </a:lnSpc>
              <a:buNone/>
            </a:pPr>
            <a:r>
              <a:rPr lang="en-US" sz="2000" u="sng" dirty="0">
                <a:solidFill>
                  <a:schemeClr val="bg1"/>
                </a:solidFill>
              </a:rPr>
              <a:t>Learning Objectives</a:t>
            </a:r>
            <a:endParaRPr lang="en-US" sz="2000" dirty="0">
              <a:solidFill>
                <a:schemeClr val="bg1"/>
              </a:solidFill>
            </a:endParaRPr>
          </a:p>
          <a:p>
            <a:pPr marL="0" indent="0">
              <a:lnSpc>
                <a:spcPct val="90000"/>
              </a:lnSpc>
              <a:buNone/>
            </a:pPr>
            <a:r>
              <a:rPr lang="en-US" sz="2000" dirty="0">
                <a:solidFill>
                  <a:schemeClr val="bg1"/>
                </a:solidFill>
              </a:rPr>
              <a:t>1. Identify implicit bias</a:t>
            </a:r>
          </a:p>
          <a:p>
            <a:pPr marL="0" indent="0">
              <a:lnSpc>
                <a:spcPct val="90000"/>
              </a:lnSpc>
              <a:buNone/>
            </a:pPr>
            <a:r>
              <a:rPr lang="en-US" sz="2000" dirty="0">
                <a:solidFill>
                  <a:schemeClr val="bg1"/>
                </a:solidFill>
              </a:rPr>
              <a:t> </a:t>
            </a:r>
          </a:p>
          <a:p>
            <a:pPr marL="0" indent="0">
              <a:lnSpc>
                <a:spcPct val="90000"/>
              </a:lnSpc>
              <a:buNone/>
            </a:pPr>
            <a:r>
              <a:rPr lang="en-US" sz="2000" dirty="0">
                <a:solidFill>
                  <a:schemeClr val="bg1"/>
                </a:solidFill>
              </a:rPr>
              <a:t>2. Understand the impact of implicit bias on system design</a:t>
            </a:r>
          </a:p>
          <a:p>
            <a:pPr marL="0" indent="0">
              <a:lnSpc>
                <a:spcPct val="90000"/>
              </a:lnSpc>
              <a:buNone/>
            </a:pPr>
            <a:r>
              <a:rPr lang="en-US" sz="2000" dirty="0">
                <a:solidFill>
                  <a:schemeClr val="bg1"/>
                </a:solidFill>
              </a:rPr>
              <a:t> </a:t>
            </a:r>
          </a:p>
          <a:p>
            <a:pPr marL="0" indent="0">
              <a:lnSpc>
                <a:spcPct val="90000"/>
              </a:lnSpc>
              <a:buNone/>
            </a:pPr>
            <a:r>
              <a:rPr lang="en-US" sz="2000" dirty="0">
                <a:solidFill>
                  <a:schemeClr val="bg1"/>
                </a:solidFill>
              </a:rPr>
              <a:t>3. Discuss strategies that can facilitate equity in policies and procedures.</a:t>
            </a:r>
          </a:p>
        </p:txBody>
      </p:sp>
      <p:sp>
        <p:nvSpPr>
          <p:cNvPr id="4" name="TextBox 3">
            <a:extLst>
              <a:ext uri="{FF2B5EF4-FFF2-40B4-BE49-F238E27FC236}">
                <a16:creationId xmlns:a16="http://schemas.microsoft.com/office/drawing/2014/main" id="{E0586EF9-DAE3-D943-BE71-264702215882}"/>
              </a:ext>
            </a:extLst>
          </p:cNvPr>
          <p:cNvSpPr txBox="1"/>
          <p:nvPr/>
        </p:nvSpPr>
        <p:spPr>
          <a:xfrm>
            <a:off x="5129294" y="6225848"/>
            <a:ext cx="2871705" cy="230832"/>
          </a:xfrm>
          <a:prstGeom prst="rect">
            <a:avLst/>
          </a:prstGeom>
          <a:noFill/>
        </p:spPr>
        <p:txBody>
          <a:bodyPr wrap="square" rtlCol="0">
            <a:spAutoFit/>
          </a:bodyPr>
          <a:lstStyle/>
          <a:p>
            <a:r>
              <a:rPr lang="en-US" sz="900" dirty="0">
                <a:solidFill>
                  <a:schemeClr val="bg1"/>
                </a:solidFill>
              </a:rPr>
              <a:t>© Harper Conflict Resolution LLC, Jason A. Harper 2021</a:t>
            </a:r>
          </a:p>
        </p:txBody>
      </p:sp>
    </p:spTree>
    <p:extLst>
      <p:ext uri="{BB962C8B-B14F-4D97-AF65-F5344CB8AC3E}">
        <p14:creationId xmlns:p14="http://schemas.microsoft.com/office/powerpoint/2010/main" val="3693977333"/>
      </p:ext>
    </p:extLst>
  </p:cSld>
  <p:clrMapOvr>
    <a:overrideClrMapping bg1="dk1" tx1="lt1" bg2="dk2" tx2="lt2" accent1="accent1" accent2="accent2" accent3="accent3" accent4="accent4" accent5="accent5" accent6="accent6" hlink="hlink" folHlink="folHlink"/>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AE8359D4-87CC-5546-88A7-527563B8C461}"/>
              </a:ext>
            </a:extLst>
          </p:cNvPr>
          <p:cNvSpPr>
            <a:spLocks noGrp="1"/>
          </p:cNvSpPr>
          <p:nvPr>
            <p:ph type="title"/>
          </p:nvPr>
        </p:nvSpPr>
        <p:spPr>
          <a:xfrm>
            <a:off x="622335" y="2708804"/>
            <a:ext cx="2774103" cy="1440394"/>
          </a:xfrm>
          <a:noFill/>
          <a:ln>
            <a:solidFill>
              <a:schemeClr val="tx1"/>
            </a:solidFill>
          </a:ln>
        </p:spPr>
        <p:txBody>
          <a:bodyPr>
            <a:normAutofit/>
          </a:bodyPr>
          <a:lstStyle/>
          <a:p>
            <a:r>
              <a:rPr lang="en-US" sz="2100" dirty="0">
                <a:solidFill>
                  <a:schemeClr val="tx1"/>
                </a:solidFill>
              </a:rPr>
              <a:t>Cultural Competence</a:t>
            </a:r>
          </a:p>
        </p:txBody>
      </p:sp>
      <p:sp>
        <p:nvSpPr>
          <p:cNvPr id="3" name="Content Placeholder 2">
            <a:extLst>
              <a:ext uri="{FF2B5EF4-FFF2-40B4-BE49-F238E27FC236}">
                <a16:creationId xmlns:a16="http://schemas.microsoft.com/office/drawing/2014/main" id="{ED119CE6-C5B7-AC49-BC73-D55EE7AADFB3}"/>
              </a:ext>
            </a:extLst>
          </p:cNvPr>
          <p:cNvSpPr>
            <a:spLocks noGrp="1"/>
          </p:cNvSpPr>
          <p:nvPr>
            <p:ph idx="1"/>
          </p:nvPr>
        </p:nvSpPr>
        <p:spPr>
          <a:xfrm>
            <a:off x="4536886" y="802638"/>
            <a:ext cx="4056522" cy="5252722"/>
          </a:xfrm>
        </p:spPr>
        <p:txBody>
          <a:bodyPr anchor="ctr">
            <a:normAutofit/>
          </a:bodyPr>
          <a:lstStyle/>
          <a:p>
            <a:pPr marL="0" indent="0">
              <a:buNone/>
            </a:pPr>
            <a:r>
              <a:rPr lang="en-US" sz="2000" dirty="0">
                <a:solidFill>
                  <a:schemeClr val="bg1"/>
                </a:solidFill>
              </a:rPr>
              <a:t>The act of becoming aware of assumptions about human behavior, values, biases, preconceived notions, personal limitations, and how these assumptions influence actions, interactions, behaviors, and decisions.</a:t>
            </a:r>
            <a:r>
              <a:rPr lang="en-US" dirty="0">
                <a:solidFill>
                  <a:schemeClr val="bg1"/>
                </a:solidFill>
              </a:rPr>
              <a:t> </a:t>
            </a:r>
          </a:p>
        </p:txBody>
      </p:sp>
      <p:sp>
        <p:nvSpPr>
          <p:cNvPr id="4" name="Footer Placeholder 3">
            <a:extLst>
              <a:ext uri="{FF2B5EF4-FFF2-40B4-BE49-F238E27FC236}">
                <a16:creationId xmlns:a16="http://schemas.microsoft.com/office/drawing/2014/main" id="{8F85EA00-3381-C348-A9E4-94A78A3F3143}"/>
              </a:ext>
            </a:extLst>
          </p:cNvPr>
          <p:cNvSpPr>
            <a:spLocks noGrp="1"/>
          </p:cNvSpPr>
          <p:nvPr>
            <p:ph type="ftr" sz="quarter" idx="11"/>
          </p:nvPr>
        </p:nvSpPr>
        <p:spPr>
          <a:xfrm>
            <a:off x="4722541" y="6224660"/>
            <a:ext cx="3208840" cy="313300"/>
          </a:xfrm>
        </p:spPr>
        <p:txBody>
          <a:bodyPr>
            <a:norm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srgbClr val="000000">
                    <a:alpha val="70000"/>
                  </a:srgbClr>
                </a:solidFill>
                <a:effectLst/>
                <a:uLnTx/>
                <a:uFillTx/>
                <a:latin typeface="Gill Sans MT" panose="020B0502020104020203"/>
                <a:ea typeface="+mn-ea"/>
                <a:cs typeface="+mn-cs"/>
              </a:rPr>
              <a:t>© Harper Conflict Resolution LLC, Jason A. Harper 2021</a:t>
            </a:r>
          </a:p>
        </p:txBody>
      </p:sp>
    </p:spTree>
    <p:extLst>
      <p:ext uri="{BB962C8B-B14F-4D97-AF65-F5344CB8AC3E}">
        <p14:creationId xmlns:p14="http://schemas.microsoft.com/office/powerpoint/2010/main" val="369145038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157"/>
        <p:cNvGrpSpPr/>
        <p:nvPr/>
      </p:nvGrpSpPr>
      <p:grpSpPr>
        <a:xfrm>
          <a:off x="0" y="0"/>
          <a:ext cx="0" cy="0"/>
          <a:chOff x="0" y="0"/>
          <a:chExt cx="0" cy="0"/>
        </a:xfrm>
      </p:grpSpPr>
      <p:sp>
        <p:nvSpPr>
          <p:cNvPr id="100" name="Rectangle 99">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13" y="640080"/>
            <a:ext cx="6693018"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102" name="Rectangle 10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2907" y="825096"/>
            <a:ext cx="641223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104" name="Oval 10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2538" y="1443035"/>
            <a:ext cx="2978949"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159" name="Google Shape;159;p18"/>
          <p:cNvSpPr txBox="1">
            <a:spLocks noGrp="1"/>
          </p:cNvSpPr>
          <p:nvPr>
            <p:ph type="body" idx="1"/>
          </p:nvPr>
        </p:nvSpPr>
        <p:spPr>
          <a:xfrm>
            <a:off x="987738" y="1283546"/>
            <a:ext cx="4286937" cy="4131419"/>
          </a:xfrm>
          <a:prstGeom prst="rect">
            <a:avLst/>
          </a:prstGeom>
        </p:spPr>
        <p:txBody>
          <a:bodyPr spcFirstLastPara="1" vert="horz" lIns="91440" tIns="45720" rIns="91440" bIns="45720" rtlCol="0" anchor="ctr" anchorCtr="0">
            <a:normAutofit/>
          </a:bodyPr>
          <a:lstStyle/>
          <a:p>
            <a:pPr marL="0"/>
            <a:endParaRPr lang="en-US" dirty="0">
              <a:solidFill>
                <a:srgbClr val="404040"/>
              </a:solidFill>
            </a:endParaRPr>
          </a:p>
          <a:p>
            <a:pPr marL="0" indent="0">
              <a:buNone/>
            </a:pPr>
            <a:r>
              <a:rPr lang="en-US" sz="2000" dirty="0">
                <a:solidFill>
                  <a:srgbClr val="404040"/>
                </a:solidFill>
              </a:rPr>
              <a:t>Dispute resolution systems must be culturally and linguistically competent in order to meet the interests and needs of diverse populations residing in the United States, territories, and tribal nations.</a:t>
            </a:r>
          </a:p>
          <a:p>
            <a:pPr marL="0"/>
            <a:endParaRPr lang="en-US" sz="2000" dirty="0">
              <a:solidFill>
                <a:srgbClr val="404040"/>
              </a:solidFill>
            </a:endParaRPr>
          </a:p>
          <a:p>
            <a:pPr marL="0" indent="0">
              <a:spcAft>
                <a:spcPts val="1600"/>
              </a:spcAft>
              <a:buNone/>
            </a:pPr>
            <a:r>
              <a:rPr lang="en-US" sz="2000" dirty="0">
                <a:solidFill>
                  <a:srgbClr val="404040"/>
                </a:solidFill>
              </a:rPr>
              <a:t>				</a:t>
            </a:r>
          </a:p>
        </p:txBody>
      </p:sp>
      <p:sp>
        <p:nvSpPr>
          <p:cNvPr id="158" name="Google Shape;158;p18">
            <a:extLst>
              <a:ext uri="{C183D7F6-B498-43B3-948B-1728B52AA6E4}">
                <adec:decorative xmlns:adec="http://schemas.microsoft.com/office/drawing/2017/decorative" val="1"/>
              </a:ext>
            </a:extLst>
          </p:cNvPr>
          <p:cNvSpPr txBox="1">
            <a:spLocks noGrp="1"/>
          </p:cNvSpPr>
          <p:nvPr>
            <p:ph type="title"/>
          </p:nvPr>
        </p:nvSpPr>
        <p:spPr>
          <a:xfrm>
            <a:off x="5790126" y="1586484"/>
            <a:ext cx="2763774" cy="3685032"/>
          </a:xfrm>
          <a:prstGeom prst="ellipse">
            <a:avLst/>
          </a:prstGeom>
          <a:solidFill>
            <a:schemeClr val="accent2"/>
          </a:solidFill>
          <a:ln>
            <a:noFill/>
          </a:ln>
        </p:spPr>
        <p:txBody>
          <a:bodyPr spcFirstLastPara="1" vert="horz" lIns="182880" tIns="182880" rIns="182880" bIns="182880" rtlCol="0" anchor="ctr" anchorCtr="0">
            <a:normAutofit/>
          </a:bodyPr>
          <a:lstStyle/>
          <a:p>
            <a:r>
              <a:rPr lang="en-US" sz="2200" kern="1200" cap="all" spc="200" baseline="0" dirty="0">
                <a:solidFill>
                  <a:srgbClr val="FFFFFF"/>
                </a:solidFill>
                <a:latin typeface="+mj-lt"/>
                <a:ea typeface="+mj-ea"/>
                <a:cs typeface="+mj-cs"/>
              </a:rPr>
              <a:t>Bias in the System</a:t>
            </a:r>
          </a:p>
        </p:txBody>
      </p:sp>
    </p:spTree>
    <p:extLst>
      <p:ext uri="{BB962C8B-B14F-4D97-AF65-F5344CB8AC3E}">
        <p14:creationId xmlns:p14="http://schemas.microsoft.com/office/powerpoint/2010/main" val="308966791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57"/>
        <p:cNvGrpSpPr/>
        <p:nvPr/>
      </p:nvGrpSpPr>
      <p:grpSpPr>
        <a:xfrm>
          <a:off x="0" y="0"/>
          <a:ext cx="0" cy="0"/>
          <a:chOff x="0" y="0"/>
          <a:chExt cx="0" cy="0"/>
        </a:xfrm>
      </p:grpSpPr>
      <p:sp>
        <p:nvSpPr>
          <p:cNvPr id="100" name="Rectangle 99">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Google Shape;158;p18"/>
          <p:cNvSpPr txBox="1">
            <a:spLocks noGrp="1"/>
          </p:cNvSpPr>
          <p:nvPr>
            <p:ph type="title"/>
          </p:nvPr>
        </p:nvSpPr>
        <p:spPr>
          <a:xfrm>
            <a:off x="1673352" y="467418"/>
            <a:ext cx="5797296" cy="1188720"/>
          </a:xfrm>
          <a:prstGeom prst="rect">
            <a:avLst/>
          </a:prstGeom>
          <a:solidFill>
            <a:srgbClr val="FFFFFF"/>
          </a:solidFill>
        </p:spPr>
        <p:txBody>
          <a:bodyPr spcFirstLastPara="1" vert="horz" lIns="182880" tIns="182880" rIns="182880" bIns="182880" rtlCol="0" anchor="ctr" anchorCtr="0">
            <a:normAutofit/>
          </a:bodyPr>
          <a:lstStyle/>
          <a:p>
            <a:r>
              <a:rPr lang="en-US" sz="2800" kern="1200" cap="all" spc="200" baseline="0" dirty="0">
                <a:solidFill>
                  <a:srgbClr val="262626"/>
                </a:solidFill>
                <a:latin typeface="+mj-lt"/>
                <a:ea typeface="+mj-ea"/>
                <a:cs typeface="+mj-cs"/>
              </a:rPr>
              <a:t>It’s all in the Family:</a:t>
            </a:r>
            <a:br>
              <a:rPr lang="en-US" sz="2800" kern="1200" cap="all" spc="200" baseline="0" dirty="0">
                <a:solidFill>
                  <a:srgbClr val="262626"/>
                </a:solidFill>
                <a:latin typeface="+mj-lt"/>
                <a:ea typeface="+mj-ea"/>
                <a:cs typeface="+mj-cs"/>
              </a:rPr>
            </a:br>
            <a:r>
              <a:rPr lang="en-US" sz="2800" kern="1200" cap="all" spc="200" baseline="0">
                <a:solidFill>
                  <a:srgbClr val="262626"/>
                </a:solidFill>
                <a:latin typeface="+mj-lt"/>
                <a:ea typeface="+mj-ea"/>
                <a:cs typeface="+mj-cs"/>
              </a:rPr>
              <a:t>SterEotypes</a:t>
            </a:r>
            <a:endParaRPr lang="en-US" sz="2800" kern="1200" cap="all" spc="200" baseline="0" dirty="0">
              <a:solidFill>
                <a:srgbClr val="262626"/>
              </a:solidFill>
              <a:latin typeface="+mj-lt"/>
              <a:ea typeface="+mj-ea"/>
              <a:cs typeface="+mj-cs"/>
            </a:endParaRPr>
          </a:p>
        </p:txBody>
      </p:sp>
      <p:sp>
        <p:nvSpPr>
          <p:cNvPr id="159" name="Google Shape;159;p18"/>
          <p:cNvSpPr txBox="1">
            <a:spLocks noGrp="1"/>
          </p:cNvSpPr>
          <p:nvPr>
            <p:ph type="body" idx="1"/>
          </p:nvPr>
        </p:nvSpPr>
        <p:spPr>
          <a:xfrm>
            <a:off x="1279683" y="1843590"/>
            <a:ext cx="6584634" cy="3566610"/>
          </a:xfrm>
          <a:prstGeom prst="rect">
            <a:avLst/>
          </a:prstGeom>
        </p:spPr>
        <p:txBody>
          <a:bodyPr spcFirstLastPara="1" vert="horz" lIns="91440" tIns="45720" rIns="91440" bIns="45720" rtlCol="0" anchorCtr="0">
            <a:normAutofit/>
          </a:bodyPr>
          <a:lstStyle/>
          <a:p>
            <a:pPr marL="0" indent="0">
              <a:buNone/>
            </a:pPr>
            <a:r>
              <a:rPr lang="en-US" sz="2000" dirty="0">
                <a:solidFill>
                  <a:srgbClr val="404040"/>
                </a:solidFill>
              </a:rPr>
              <a:t>Stereotypes:  A widely-held but fixed and oversimplified image or idea of a particular type of person or thing.</a:t>
            </a:r>
          </a:p>
          <a:p>
            <a:pPr marL="457200" lvl="2"/>
            <a:r>
              <a:rPr lang="en-US" sz="2000" dirty="0">
                <a:solidFill>
                  <a:srgbClr val="404040"/>
                </a:solidFill>
              </a:rPr>
              <a:t>It’s a cognitive shortcut that allows our brains to make snap judgements.</a:t>
            </a:r>
          </a:p>
          <a:p>
            <a:pPr marL="457200" lvl="2"/>
            <a:r>
              <a:rPr lang="en-US" sz="2000" dirty="0">
                <a:solidFill>
                  <a:srgbClr val="404040"/>
                </a:solidFill>
              </a:rPr>
              <a:t>Stereotypes do not allow us to see people for who they are individually and what they can bring to a given situation.</a:t>
            </a:r>
          </a:p>
          <a:p>
            <a:pPr marL="457200" lvl="2"/>
            <a:r>
              <a:rPr lang="en-US" sz="2000" dirty="0">
                <a:solidFill>
                  <a:srgbClr val="404040"/>
                </a:solidFill>
              </a:rPr>
              <a:t>Leaning on stereotypes can create bias.</a:t>
            </a:r>
          </a:p>
          <a:p>
            <a:pPr marL="457200" lvl="2"/>
            <a:endParaRPr lang="en-US" dirty="0">
              <a:solidFill>
                <a:srgbClr val="404040"/>
              </a:solidFill>
            </a:endParaRPr>
          </a:p>
          <a:p>
            <a:pPr marL="0"/>
            <a:endParaRPr lang="en-US" dirty="0">
              <a:solidFill>
                <a:srgbClr val="404040"/>
              </a:solidFill>
            </a:endParaRPr>
          </a:p>
        </p:txBody>
      </p:sp>
      <p:sp>
        <p:nvSpPr>
          <p:cNvPr id="2" name="TextBox 1">
            <a:extLst>
              <a:ext uri="{FF2B5EF4-FFF2-40B4-BE49-F238E27FC236}">
                <a16:creationId xmlns:a16="http://schemas.microsoft.com/office/drawing/2014/main" id="{454F869E-7FE0-194F-9F2B-672EDFC7617D}"/>
              </a:ext>
            </a:extLst>
          </p:cNvPr>
          <p:cNvSpPr txBox="1"/>
          <p:nvPr/>
        </p:nvSpPr>
        <p:spPr>
          <a:xfrm>
            <a:off x="1238292" y="6142982"/>
            <a:ext cx="2952708" cy="230832"/>
          </a:xfrm>
          <a:prstGeom prst="rect">
            <a:avLst/>
          </a:prstGeom>
          <a:noFill/>
        </p:spPr>
        <p:txBody>
          <a:bodyPr wrap="square" rtlCol="0">
            <a:spAutoFit/>
          </a:bodyPr>
          <a:lstStyle/>
          <a:p>
            <a:r>
              <a:rPr lang="en-US" sz="900" dirty="0"/>
              <a:t>© Harper Conflict Resolution LLC, Jason A. Harper 2021</a:t>
            </a:r>
          </a:p>
        </p:txBody>
      </p:sp>
    </p:spTree>
    <p:extLst>
      <p:ext uri="{BB962C8B-B14F-4D97-AF65-F5344CB8AC3E}">
        <p14:creationId xmlns:p14="http://schemas.microsoft.com/office/powerpoint/2010/main" val="1208824940"/>
      </p:ext>
    </p:extLst>
  </p:cSld>
  <p:clrMapOvr>
    <a:overrideClrMapping bg1="lt1" tx1="dk1" bg2="lt2" tx2="dk2" accent1="accent1" accent2="accent2" accent3="accent3" accent4="accent4" accent5="accent5" accent6="accent6" hlink="hlink" folHlink="folHlink"/>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3"/>
        <p:cNvGrpSpPr/>
        <p:nvPr/>
      </p:nvGrpSpPr>
      <p:grpSpPr>
        <a:xfrm>
          <a:off x="0" y="0"/>
          <a:ext cx="0" cy="0"/>
          <a:chOff x="0" y="0"/>
          <a:chExt cx="0" cy="0"/>
        </a:xfrm>
      </p:grpSpPr>
      <p:sp>
        <p:nvSpPr>
          <p:cNvPr id="106" name="Rectangle 10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Google Shape;164;p19"/>
          <p:cNvSpPr txBox="1">
            <a:spLocks noGrp="1"/>
          </p:cNvSpPr>
          <p:nvPr>
            <p:ph type="title"/>
          </p:nvPr>
        </p:nvSpPr>
        <p:spPr>
          <a:xfrm>
            <a:off x="1673352" y="467418"/>
            <a:ext cx="5797296" cy="1188720"/>
          </a:xfrm>
          <a:prstGeom prst="rect">
            <a:avLst/>
          </a:prstGeom>
          <a:solidFill>
            <a:srgbClr val="FFFFFF"/>
          </a:solidFill>
        </p:spPr>
        <p:txBody>
          <a:bodyPr spcFirstLastPara="1" vert="horz" lIns="182880" tIns="182880" rIns="182880" bIns="182880" rtlCol="0" anchor="ctr" anchorCtr="0">
            <a:normAutofit/>
          </a:bodyPr>
          <a:lstStyle/>
          <a:p>
            <a:r>
              <a:rPr lang="en-US" sz="2800" kern="1200" cap="all" spc="200" baseline="0" dirty="0">
                <a:solidFill>
                  <a:srgbClr val="262626"/>
                </a:solidFill>
                <a:latin typeface="+mj-lt"/>
                <a:ea typeface="+mj-ea"/>
                <a:cs typeface="+mj-cs"/>
              </a:rPr>
              <a:t>It’s all in the Family:</a:t>
            </a:r>
            <a:br>
              <a:rPr lang="en-US" sz="2800" kern="1200" cap="all" spc="200" baseline="0" dirty="0">
                <a:solidFill>
                  <a:srgbClr val="262626"/>
                </a:solidFill>
                <a:latin typeface="+mj-lt"/>
                <a:ea typeface="+mj-ea"/>
                <a:cs typeface="+mj-cs"/>
              </a:rPr>
            </a:br>
            <a:r>
              <a:rPr lang="en-US" sz="2800" kern="1200" cap="all" spc="200" baseline="0" dirty="0">
                <a:solidFill>
                  <a:srgbClr val="262626"/>
                </a:solidFill>
                <a:latin typeface="+mj-lt"/>
                <a:ea typeface="+mj-ea"/>
                <a:cs typeface="+mj-cs"/>
              </a:rPr>
              <a:t>Implicit Bias</a:t>
            </a:r>
          </a:p>
        </p:txBody>
      </p:sp>
      <p:sp>
        <p:nvSpPr>
          <p:cNvPr id="165" name="Google Shape;165;p19"/>
          <p:cNvSpPr txBox="1">
            <a:spLocks noGrp="1"/>
          </p:cNvSpPr>
          <p:nvPr>
            <p:ph type="body" idx="1"/>
          </p:nvPr>
        </p:nvSpPr>
        <p:spPr>
          <a:xfrm>
            <a:off x="1279546" y="1843590"/>
            <a:ext cx="6584634" cy="3766254"/>
          </a:xfrm>
          <a:prstGeom prst="rect">
            <a:avLst/>
          </a:prstGeom>
        </p:spPr>
        <p:txBody>
          <a:bodyPr spcFirstLastPara="1" vert="horz" lIns="91440" tIns="45720" rIns="91440" bIns="45720" rtlCol="0" anchorCtr="0">
            <a:normAutofit/>
          </a:bodyPr>
          <a:lstStyle/>
          <a:p>
            <a:pPr marL="0" indent="0">
              <a:lnSpc>
                <a:spcPct val="90000"/>
              </a:lnSpc>
              <a:buSzPct val="81000"/>
              <a:buNone/>
            </a:pPr>
            <a:r>
              <a:rPr lang="en-US" dirty="0">
                <a:solidFill>
                  <a:srgbClr val="404040"/>
                </a:solidFill>
                <a:sym typeface="Georgia"/>
              </a:rPr>
              <a:t>Implicit Bias:  Any assumption that affects our understanding, actions, or decisions in an unconscious manner.  Everyone has them.</a:t>
            </a:r>
          </a:p>
          <a:p>
            <a:pPr marL="457189">
              <a:lnSpc>
                <a:spcPct val="90000"/>
              </a:lnSpc>
              <a:buSzPts val="1800"/>
            </a:pPr>
            <a:r>
              <a:rPr lang="en-US" dirty="0">
                <a:solidFill>
                  <a:srgbClr val="404040"/>
                </a:solidFill>
                <a:sym typeface="Georgia"/>
              </a:rPr>
              <a:t>Covers a range of responses, from benign to pivotal</a:t>
            </a:r>
          </a:p>
          <a:p>
            <a:pPr marL="457189">
              <a:lnSpc>
                <a:spcPct val="90000"/>
              </a:lnSpc>
              <a:buSzPts val="1800"/>
            </a:pPr>
            <a:r>
              <a:rPr lang="en-US" dirty="0">
                <a:solidFill>
                  <a:srgbClr val="404040"/>
                </a:solidFill>
                <a:sym typeface="Georgia"/>
              </a:rPr>
              <a:t>May not necessarily align with our declared beliefs</a:t>
            </a:r>
          </a:p>
          <a:p>
            <a:pPr marL="457189">
              <a:lnSpc>
                <a:spcPct val="90000"/>
              </a:lnSpc>
              <a:buSzPts val="1800"/>
            </a:pPr>
            <a:r>
              <a:rPr lang="en-US" dirty="0">
                <a:solidFill>
                  <a:srgbClr val="404040"/>
                </a:solidFill>
              </a:rPr>
              <a:t>Biases can manifest in various forms of discrimination such as gender, sexual orientation, race, and ability.</a:t>
            </a:r>
          </a:p>
          <a:p>
            <a:pPr marL="228589" indent="0">
              <a:lnSpc>
                <a:spcPct val="90000"/>
              </a:lnSpc>
              <a:buSzPts val="1800"/>
              <a:buNone/>
            </a:pPr>
            <a:endParaRPr lang="en-US" dirty="0">
              <a:solidFill>
                <a:srgbClr val="404040"/>
              </a:solidFill>
            </a:endParaRPr>
          </a:p>
          <a:p>
            <a:pPr marL="0" indent="0">
              <a:lnSpc>
                <a:spcPct val="90000"/>
              </a:lnSpc>
              <a:buSzPts val="1800"/>
              <a:buNone/>
            </a:pPr>
            <a:r>
              <a:rPr lang="en-US" dirty="0">
                <a:solidFill>
                  <a:srgbClr val="404040"/>
                </a:solidFill>
              </a:rPr>
              <a:t>These biases are subtle and unconscious in nature, and result in undetected actions or judgments that can result in favoritism towards some, or discrimination towards others.  </a:t>
            </a:r>
          </a:p>
          <a:p>
            <a:pPr marL="114297">
              <a:lnSpc>
                <a:spcPct val="90000"/>
              </a:lnSpc>
              <a:buSzPts val="1800"/>
            </a:pPr>
            <a:endParaRPr lang="en-US" sz="1400" dirty="0">
              <a:solidFill>
                <a:srgbClr val="404040"/>
              </a:solidFill>
              <a:sym typeface="Georgia"/>
            </a:endParaRPr>
          </a:p>
          <a:p>
            <a:pPr marL="0">
              <a:lnSpc>
                <a:spcPct val="90000"/>
              </a:lnSpc>
              <a:spcAft>
                <a:spcPts val="1600"/>
              </a:spcAft>
            </a:pPr>
            <a:endParaRPr lang="en-US" sz="1400" dirty="0">
              <a:solidFill>
                <a:srgbClr val="404040"/>
              </a:solidFill>
            </a:endParaRPr>
          </a:p>
        </p:txBody>
      </p:sp>
      <p:sp>
        <p:nvSpPr>
          <p:cNvPr id="2" name="TextBox 1">
            <a:extLst>
              <a:ext uri="{FF2B5EF4-FFF2-40B4-BE49-F238E27FC236}">
                <a16:creationId xmlns:a16="http://schemas.microsoft.com/office/drawing/2014/main" id="{E4657164-8464-BF4E-A79E-49393C66E91B}"/>
              </a:ext>
            </a:extLst>
          </p:cNvPr>
          <p:cNvSpPr txBox="1"/>
          <p:nvPr/>
        </p:nvSpPr>
        <p:spPr>
          <a:xfrm>
            <a:off x="1371600" y="6196811"/>
            <a:ext cx="2895600" cy="230832"/>
          </a:xfrm>
          <a:prstGeom prst="rect">
            <a:avLst/>
          </a:prstGeom>
          <a:noFill/>
        </p:spPr>
        <p:txBody>
          <a:bodyPr wrap="square" rtlCol="0">
            <a:spAutoFit/>
          </a:bodyPr>
          <a:lstStyle/>
          <a:p>
            <a:r>
              <a:rPr lang="en-US" sz="900" dirty="0"/>
              <a:t>© Harper Conflict Resolution LLC, Jason A. Harper 2021</a:t>
            </a:r>
          </a:p>
        </p:txBody>
      </p:sp>
    </p:spTree>
    <p:extLst>
      <p:ext uri="{BB962C8B-B14F-4D97-AF65-F5344CB8AC3E}">
        <p14:creationId xmlns:p14="http://schemas.microsoft.com/office/powerpoint/2010/main" val="72583128"/>
      </p:ext>
    </p:extLst>
  </p:cSld>
  <p:clrMapOvr>
    <a:overrideClrMapping bg1="lt1" tx1="dk1" bg2="lt2" tx2="dk2" accent1="accent1" accent2="accent2" accent3="accent3" accent4="accent4" accent5="accent5" accent6="accent6" hlink="hlink" folHlink="folHlink"/>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1"/>
          <p:cNvSpPr txBox="1">
            <a:spLocks noGrp="1"/>
          </p:cNvSpPr>
          <p:nvPr>
            <p:ph type="title"/>
          </p:nvPr>
        </p:nvSpPr>
        <p:spPr>
          <a:xfrm>
            <a:off x="1673352" y="467418"/>
            <a:ext cx="5797296" cy="1188720"/>
          </a:xfrm>
          <a:prstGeom prst="rect">
            <a:avLst/>
          </a:prstGeom>
          <a:solidFill>
            <a:srgbClr val="FFFFFF"/>
          </a:solidFill>
        </p:spPr>
        <p:txBody>
          <a:bodyPr spcFirstLastPara="1" vert="horz" lIns="182880" tIns="182880" rIns="182880" bIns="182880" rtlCol="0" anchor="ctr" anchorCtr="0">
            <a:normAutofit/>
          </a:bodyPr>
          <a:lstStyle/>
          <a:p>
            <a:r>
              <a:rPr lang="en-US" sz="2800" kern="1200" cap="all" spc="200" baseline="0" dirty="0">
                <a:solidFill>
                  <a:srgbClr val="262626"/>
                </a:solidFill>
                <a:latin typeface="+mj-lt"/>
                <a:ea typeface="+mj-ea"/>
                <a:cs typeface="+mj-cs"/>
              </a:rPr>
              <a:t>Implicit Bias (Cont.)</a:t>
            </a:r>
          </a:p>
        </p:txBody>
      </p:sp>
      <p:sp>
        <p:nvSpPr>
          <p:cNvPr id="177" name="Google Shape;177;p21"/>
          <p:cNvSpPr txBox="1">
            <a:spLocks noGrp="1"/>
          </p:cNvSpPr>
          <p:nvPr>
            <p:ph type="body" idx="1"/>
          </p:nvPr>
        </p:nvSpPr>
        <p:spPr>
          <a:xfrm>
            <a:off x="1279546" y="1981200"/>
            <a:ext cx="6584634" cy="3733800"/>
          </a:xfrm>
          <a:prstGeom prst="rect">
            <a:avLst/>
          </a:prstGeom>
        </p:spPr>
        <p:txBody>
          <a:bodyPr spcFirstLastPara="1" vert="horz" lIns="91440" tIns="45720" rIns="91440" bIns="45720" rtlCol="0" anchorCtr="0">
            <a:normAutofit/>
          </a:bodyPr>
          <a:lstStyle/>
          <a:p>
            <a:pPr marL="0">
              <a:lnSpc>
                <a:spcPct val="90000"/>
              </a:lnSpc>
            </a:pPr>
            <a:r>
              <a:rPr lang="en-US" sz="2000" dirty="0">
                <a:solidFill>
                  <a:srgbClr val="404040"/>
                </a:solidFill>
                <a:sym typeface="Georgia"/>
              </a:rPr>
              <a:t>Research shows that we all – regardless of gender or race –perceive and treat people based on biases associated with their race/gender/social group.</a:t>
            </a:r>
          </a:p>
          <a:p>
            <a:pPr marL="0">
              <a:lnSpc>
                <a:spcPct val="90000"/>
              </a:lnSpc>
            </a:pPr>
            <a:endParaRPr lang="en-US" sz="2000" dirty="0">
              <a:solidFill>
                <a:srgbClr val="404040"/>
              </a:solidFill>
              <a:sym typeface="Georgia"/>
            </a:endParaRPr>
          </a:p>
          <a:p>
            <a:pPr marL="457200" lvl="2">
              <a:lnSpc>
                <a:spcPct val="90000"/>
              </a:lnSpc>
            </a:pPr>
            <a:r>
              <a:rPr lang="en-US" sz="2000" dirty="0">
                <a:solidFill>
                  <a:srgbClr val="404040"/>
                </a:solidFill>
                <a:sym typeface="Georgia"/>
              </a:rPr>
              <a:t>Both men and women hold them about gender</a:t>
            </a:r>
          </a:p>
          <a:p>
            <a:pPr marL="0">
              <a:lnSpc>
                <a:spcPct val="90000"/>
              </a:lnSpc>
              <a:buSzPts val="1100"/>
            </a:pPr>
            <a:endParaRPr lang="en-US" sz="2000" dirty="0">
              <a:solidFill>
                <a:srgbClr val="404040"/>
              </a:solidFill>
              <a:sym typeface="Georgia"/>
            </a:endParaRPr>
          </a:p>
          <a:p>
            <a:pPr lvl="1">
              <a:lnSpc>
                <a:spcPct val="90000"/>
              </a:lnSpc>
              <a:buSzPts val="1100"/>
            </a:pPr>
            <a:r>
              <a:rPr lang="en-US" sz="2000" dirty="0">
                <a:solidFill>
                  <a:srgbClr val="404040"/>
                </a:solidFill>
                <a:sym typeface="Georgia"/>
              </a:rPr>
              <a:t>Both whites and people of color hold them about race</a:t>
            </a:r>
          </a:p>
          <a:p>
            <a:pPr marL="0">
              <a:lnSpc>
                <a:spcPct val="90000"/>
              </a:lnSpc>
              <a:buSzPts val="1100"/>
            </a:pPr>
            <a:endParaRPr lang="en-US" sz="2000" dirty="0">
              <a:solidFill>
                <a:srgbClr val="404040"/>
              </a:solidFill>
              <a:sym typeface="Georgia"/>
            </a:endParaRPr>
          </a:p>
          <a:p>
            <a:pPr lvl="1">
              <a:lnSpc>
                <a:spcPct val="90000"/>
              </a:lnSpc>
              <a:buSzPts val="1100"/>
            </a:pPr>
            <a:r>
              <a:rPr lang="en-US" sz="2000" dirty="0">
                <a:solidFill>
                  <a:srgbClr val="404040"/>
                </a:solidFill>
                <a:sym typeface="Georgia"/>
              </a:rPr>
              <a:t>People are typically not aware of them, but with effort can become aware of them and change them.</a:t>
            </a:r>
          </a:p>
          <a:p>
            <a:pPr marL="0">
              <a:lnSpc>
                <a:spcPct val="90000"/>
              </a:lnSpc>
              <a:spcAft>
                <a:spcPts val="1600"/>
              </a:spcAft>
            </a:pPr>
            <a:endParaRPr lang="en-US" sz="1500" dirty="0">
              <a:solidFill>
                <a:srgbClr val="404040"/>
              </a:solidFill>
              <a:sym typeface="Georgia"/>
            </a:endParaRPr>
          </a:p>
        </p:txBody>
      </p:sp>
      <p:sp>
        <p:nvSpPr>
          <p:cNvPr id="2" name="TextBox 1">
            <a:extLst>
              <a:ext uri="{FF2B5EF4-FFF2-40B4-BE49-F238E27FC236}">
                <a16:creationId xmlns:a16="http://schemas.microsoft.com/office/drawing/2014/main" id="{9128B96B-F4ED-E145-AA43-99BDD0528EA7}"/>
              </a:ext>
            </a:extLst>
          </p:cNvPr>
          <p:cNvSpPr txBox="1"/>
          <p:nvPr/>
        </p:nvSpPr>
        <p:spPr>
          <a:xfrm>
            <a:off x="1998133" y="6129867"/>
            <a:ext cx="2878667" cy="230832"/>
          </a:xfrm>
          <a:prstGeom prst="rect">
            <a:avLst/>
          </a:prstGeom>
          <a:noFill/>
        </p:spPr>
        <p:txBody>
          <a:bodyPr wrap="square" rtlCol="0">
            <a:spAutoFit/>
          </a:bodyPr>
          <a:lstStyle/>
          <a:p>
            <a:r>
              <a:rPr lang="en-US" sz="900" dirty="0"/>
              <a:t>© Harper Conflict Resolution LLC, Jason A. Harper 2021</a:t>
            </a:r>
          </a:p>
        </p:txBody>
      </p:sp>
    </p:spTree>
    <p:extLst>
      <p:ext uri="{BB962C8B-B14F-4D97-AF65-F5344CB8AC3E}">
        <p14:creationId xmlns:p14="http://schemas.microsoft.com/office/powerpoint/2010/main" val="2493188899"/>
      </p:ext>
    </p:extLst>
  </p:cSld>
  <p:clrMapOvr>
    <a:masterClrMapping/>
  </p:clrMapOvr>
  <p:transition spd="med"/>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E45D93EE09FE48B755B103E8699EE0" ma:contentTypeVersion="13" ma:contentTypeDescription="Create a new document." ma:contentTypeScope="" ma:versionID="a192d306c77b8468829b8b6d45c15017">
  <xsd:schema xmlns:xsd="http://www.w3.org/2001/XMLSchema" xmlns:xs="http://www.w3.org/2001/XMLSchema" xmlns:p="http://schemas.microsoft.com/office/2006/metadata/properties" xmlns:ns2="db903174-bb1c-4609-9d70-465268ead536" xmlns:ns3="d0cbbd92-a969-402e-8621-447322a11182" targetNamespace="http://schemas.microsoft.com/office/2006/metadata/properties" ma:root="true" ma:fieldsID="44d547e8c8d6839c9accfb4262c154d3" ns2:_="" ns3:_="">
    <xsd:import namespace="db903174-bb1c-4609-9d70-465268ead536"/>
    <xsd:import namespace="d0cbbd92-a969-402e-8621-447322a1118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903174-bb1c-4609-9d70-465268ead5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cbbd92-a969-402e-8621-447322a1118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EEE300-4EE7-48E6-8671-9F821CE7AC88}">
  <ds:schemaRefs>
    <ds:schemaRef ds:uri="http://schemas.microsoft.com/sharepoint/v3/contenttype/forms"/>
  </ds:schemaRefs>
</ds:datastoreItem>
</file>

<file path=customXml/itemProps2.xml><?xml version="1.0" encoding="utf-8"?>
<ds:datastoreItem xmlns:ds="http://schemas.openxmlformats.org/officeDocument/2006/customXml" ds:itemID="{12330E03-2B8C-4D0D-8430-F51B59CDB5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903174-bb1c-4609-9d70-465268ead536"/>
    <ds:schemaRef ds:uri="d0cbbd92-a969-402e-8621-447322a111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0F3734-35D2-41BF-BD22-DABAC22E1FB7}">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d0cbbd92-a969-402e-8621-447322a11182"/>
    <ds:schemaRef ds:uri="db903174-bb1c-4609-9d70-465268ead53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1949</TotalTime>
  <Words>1658</Words>
  <Application>Microsoft Office PowerPoint</Application>
  <PresentationFormat>On-screen Show (4:3)</PresentationFormat>
  <Paragraphs>169</Paragraphs>
  <Slides>24</Slides>
  <Notes>10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ＭＳ Ｐゴシック</vt:lpstr>
      <vt:lpstr>Arial</vt:lpstr>
      <vt:lpstr>Calibri</vt:lpstr>
      <vt:lpstr>Cambria</vt:lpstr>
      <vt:lpstr>Candara</vt:lpstr>
      <vt:lpstr>Georgia</vt:lpstr>
      <vt:lpstr>Gill Sans MT</vt:lpstr>
      <vt:lpstr>Parcel</vt:lpstr>
      <vt:lpstr>1_Parcel</vt:lpstr>
      <vt:lpstr>1_Office Theme</vt:lpstr>
      <vt:lpstr>PowerPoint Presentation</vt:lpstr>
      <vt:lpstr>Technical Notes</vt:lpstr>
      <vt:lpstr>Cracks in the Foundation: Checking Our Bias to Build Better Systems</vt:lpstr>
      <vt:lpstr>Our Purpose</vt:lpstr>
      <vt:lpstr>Cultural Competence</vt:lpstr>
      <vt:lpstr>Bias in the System</vt:lpstr>
      <vt:lpstr>It’s all in the Family: SterEotypes</vt:lpstr>
      <vt:lpstr>It’s all in the Family: Implicit Bias</vt:lpstr>
      <vt:lpstr>Implicit Bias (Cont.)</vt:lpstr>
      <vt:lpstr>Examples of Systemic Bias</vt:lpstr>
      <vt:lpstr>Self-Assessment</vt:lpstr>
      <vt:lpstr>4 Components OF cultural Competence</vt:lpstr>
      <vt:lpstr>Building Better Systems</vt:lpstr>
      <vt:lpstr>Areas of Focus</vt:lpstr>
      <vt:lpstr>Values, Infrastructure, and organization</vt:lpstr>
      <vt:lpstr>Access and Delivery</vt:lpstr>
      <vt:lpstr>practitioner standards and professional Development</vt:lpstr>
      <vt:lpstr>Awareness and Outreach</vt:lpstr>
      <vt:lpstr>Evaluation and Quality Improvement</vt:lpstr>
      <vt:lpstr>Contact</vt:lpstr>
      <vt:lpstr>Sources</vt:lpstr>
      <vt:lpstr>Questions</vt:lpstr>
      <vt:lpstr>Need More Information?</vt:lpstr>
      <vt:lpstr>Thank you for joining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Microaggressions</dc:title>
  <dc:creator>Jason Harper</dc:creator>
  <cp:lastModifiedBy>David Chadwick</cp:lastModifiedBy>
  <cp:revision>34</cp:revision>
  <cp:lastPrinted>2021-05-14T19:29:26Z</cp:lastPrinted>
  <dcterms:created xsi:type="dcterms:W3CDTF">2021-02-19T23:36:05Z</dcterms:created>
  <dcterms:modified xsi:type="dcterms:W3CDTF">2021-12-14T18:46:23Z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0x01010090E45D93EE09FE48B755B103E8699EE0</vt:lpwstr>
  </property>
</Properties>
</file>