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xml" ContentType="application/vnd.openxmlformats-officedocument.presentationml.notesSlide+xml"/>
  <Override PartName="/ppt/notesSlides/notesSlide13.xml" ContentType="application/vnd.openxmlformats-officedocument.presentationml.notesSlide+xml"/>
  <Override PartName="/ppt/notesSlides/notesSlide12.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1.xml" ContentType="application/vnd.openxmlformats-officedocument.theme+xml"/>
  <Override PartName="/ppt/commentAuthors.xml" ContentType="application/vnd.openxmlformats-officedocument.presentationml.commentAuthors+xml"/>
  <Override PartName="/ppt/notesMasters/notesMaster1.xml" ContentType="application/vnd.openxmlformats-officedocument.presentationml.notesMaster+xml"/>
  <Override PartName="/ppt/theme/theme2.xml" ContentType="application/vnd.openxmlformats-officedocument.theme+xml"/>
  <Override PartName="/ppt/viewProps.xml" ContentType="application/vnd.openxmlformats-officedocument.presentationml.viewProps+xml"/>
  <Override PartName="/ppt/presProps.xml" ContentType="application/vnd.openxmlformats-officedocument.presentationml.pres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16"/>
  </p:notesMasterIdLst>
  <p:sldIdLst>
    <p:sldId id="300" r:id="rId2"/>
    <p:sldId id="276" r:id="rId3"/>
    <p:sldId id="289" r:id="rId4"/>
    <p:sldId id="277" r:id="rId5"/>
    <p:sldId id="295" r:id="rId6"/>
    <p:sldId id="257" r:id="rId7"/>
    <p:sldId id="296" r:id="rId8"/>
    <p:sldId id="297" r:id="rId9"/>
    <p:sldId id="298" r:id="rId10"/>
    <p:sldId id="292" r:id="rId11"/>
    <p:sldId id="258" r:id="rId12"/>
    <p:sldId id="293" r:id="rId13"/>
    <p:sldId id="299" r:id="rId14"/>
    <p:sldId id="294"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elanie Reese" initials="MJR" lastIdx="4" clrIdx="0"/>
  <p:cmAuthor id="1" name="Kelly Rauscher" initials="KR" lastIdx="10" clrIdx="1"/>
  <p:cmAuthor id="2" name="Melanie Reese" initials="MR" lastIdx="13"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5F5F5"/>
    <a:srgbClr val="FFFFFF"/>
    <a:srgbClr val="2A1D59"/>
    <a:srgbClr val="38047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84" autoAdjust="0"/>
    <p:restoredTop sz="86424" autoAdjust="0"/>
  </p:normalViewPr>
  <p:slideViewPr>
    <p:cSldViewPr>
      <p:cViewPr varScale="1">
        <p:scale>
          <a:sx n="102" d="100"/>
          <a:sy n="102" d="100"/>
        </p:scale>
        <p:origin x="126" y="216"/>
      </p:cViewPr>
      <p:guideLst>
        <p:guide orient="horz" pos="2160"/>
        <p:guide pos="2880"/>
      </p:guideLst>
    </p:cSldViewPr>
  </p:slideViewPr>
  <p:outlineViewPr>
    <p:cViewPr>
      <p:scale>
        <a:sx n="33" d="100"/>
        <a:sy n="33" d="100"/>
      </p:scale>
      <p:origin x="0" y="0"/>
    </p:cViewPr>
  </p:outlineViewPr>
  <p:notesTextViewPr>
    <p:cViewPr>
      <p:scale>
        <a:sx n="3" d="2"/>
        <a:sy n="3" d="2"/>
      </p:scale>
      <p:origin x="0" y="0"/>
    </p:cViewPr>
  </p:notesTextViewPr>
  <p:sorterViewPr>
    <p:cViewPr>
      <p:scale>
        <a:sx n="100" d="100"/>
        <a:sy n="100" d="100"/>
      </p:scale>
      <p:origin x="0" y="0"/>
    </p:cViewPr>
  </p:sorterViewPr>
  <p:notesViewPr>
    <p:cSldViewPr>
      <p:cViewPr varScale="1">
        <p:scale>
          <a:sx n="63" d="100"/>
          <a:sy n="63" d="100"/>
        </p:scale>
        <p:origin x="3134"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customXml" Target="../customXml/item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customXml" Target="../customXml/item2.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customXml" Target="../customXml/item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A667300-26CC-477D-B1D6-AB863B821B5D}" type="datetimeFigureOut">
              <a:rPr lang="en-US" smtClean="0"/>
              <a:t>10/19/2021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ABE0CFC-C851-4200-AE85-ED2D8D014F1B}" type="slidenum">
              <a:rPr lang="en-US" smtClean="0"/>
              <a:t>‹#›</a:t>
            </a:fld>
            <a:endParaRPr lang="en-US"/>
          </a:p>
        </p:txBody>
      </p:sp>
    </p:spTree>
    <p:extLst>
      <p:ext uri="{BB962C8B-B14F-4D97-AF65-F5344CB8AC3E}">
        <p14:creationId xmlns:p14="http://schemas.microsoft.com/office/powerpoint/2010/main" val="16461719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ABE0CFC-C851-4200-AE85-ED2D8D014F1B}" type="slidenum">
              <a:rPr lang="en-US" smtClean="0"/>
              <a:t>2</a:t>
            </a:fld>
            <a:endParaRPr lang="en-US"/>
          </a:p>
        </p:txBody>
      </p:sp>
    </p:spTree>
    <p:extLst>
      <p:ext uri="{BB962C8B-B14F-4D97-AF65-F5344CB8AC3E}">
        <p14:creationId xmlns:p14="http://schemas.microsoft.com/office/powerpoint/2010/main" val="143725306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a:p>
            <a:endParaRPr lang="en-US" dirty="0"/>
          </a:p>
        </p:txBody>
      </p:sp>
      <p:sp>
        <p:nvSpPr>
          <p:cNvPr id="4" name="Slide Number Placeholder 3"/>
          <p:cNvSpPr>
            <a:spLocks noGrp="1"/>
          </p:cNvSpPr>
          <p:nvPr>
            <p:ph type="sldNum" sz="quarter" idx="10"/>
          </p:nvPr>
        </p:nvSpPr>
        <p:spPr/>
        <p:txBody>
          <a:bodyPr/>
          <a:lstStyle/>
          <a:p>
            <a:fld id="{3ABE0CFC-C851-4200-AE85-ED2D8D014F1B}" type="slidenum">
              <a:rPr lang="en-US" smtClean="0"/>
              <a:t>11</a:t>
            </a:fld>
            <a:endParaRPr lang="en-US"/>
          </a:p>
        </p:txBody>
      </p:sp>
    </p:spTree>
    <p:extLst>
      <p:ext uri="{BB962C8B-B14F-4D97-AF65-F5344CB8AC3E}">
        <p14:creationId xmlns:p14="http://schemas.microsoft.com/office/powerpoint/2010/main" val="42943310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A written State complaint procedure must be available under IDEA in every state. Each State Educational Agency must have written procedures for: resolving any complaint; the filing of a complaint with the State Educational Agency; and, widely disseminating the State complaint procedures.</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In resolving a State complaint in which the State Educational Agency has found a failure to provide appropriate services, the State Educational Agency must address: the failure to provide appropriate services, including corrective action; and, appropriate future provision of services for all children with disabilities.</a:t>
            </a:r>
          </a:p>
          <a:p>
            <a:endParaRPr lang="en-US" b="0" dirty="0"/>
          </a:p>
          <a:p>
            <a:r>
              <a:rPr lang="en-US" b="0" dirty="0"/>
              <a:t>For State</a:t>
            </a:r>
            <a:r>
              <a:rPr lang="en-US" b="0" baseline="0" dirty="0"/>
              <a:t> </a:t>
            </a:r>
            <a:r>
              <a:rPr lang="en-US" b="0" dirty="0"/>
              <a:t>examples of written State complaint early</a:t>
            </a:r>
            <a:r>
              <a:rPr lang="en-US" b="0" baseline="0" dirty="0"/>
              <a:t> resolution practices, visit CADRE’s Continuum: https://www.cadreworks.org/cadre-continuum/stage-iv-procedural-safeguards#continuum-block-2.</a:t>
            </a:r>
          </a:p>
          <a:p>
            <a:endParaRPr lang="en-US" b="0" dirty="0"/>
          </a:p>
          <a:p>
            <a:endParaRPr lang="en-US" b="0" dirty="0"/>
          </a:p>
        </p:txBody>
      </p:sp>
      <p:sp>
        <p:nvSpPr>
          <p:cNvPr id="4" name="Slide Number Placeholder 3"/>
          <p:cNvSpPr>
            <a:spLocks noGrp="1"/>
          </p:cNvSpPr>
          <p:nvPr>
            <p:ph type="sldNum" sz="quarter" idx="5"/>
          </p:nvPr>
        </p:nvSpPr>
        <p:spPr/>
        <p:txBody>
          <a:bodyPr/>
          <a:lstStyle/>
          <a:p>
            <a:fld id="{3ABE0CFC-C851-4200-AE85-ED2D8D014F1B}" type="slidenum">
              <a:rPr lang="en-US" smtClean="0"/>
              <a:t>12</a:t>
            </a:fld>
            <a:endParaRPr lang="en-US"/>
          </a:p>
        </p:txBody>
      </p:sp>
    </p:spTree>
    <p:extLst>
      <p:ext uri="{BB962C8B-B14F-4D97-AF65-F5344CB8AC3E}">
        <p14:creationId xmlns:p14="http://schemas.microsoft.com/office/powerpoint/2010/main" val="141386054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Filing a due process complaint (a request for a hearing); a variety of options for the resolution of the complaint that involve the parent and the school reaching an agreement that addresses the basis of the complaint and obviates the need for a formal hearing; and, a system for the conduct of an impartial hearing and the issuance of a legally binding decision, where one is needed.</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Resolution meetings, often referred to as “resolution sessions,” are required under federal law as an opportunity for families and schools to resolve issues raised in a due process complaint, in a less formal process and setting. While this process occurs at the local level and is the responsibility of LEAs to convene, State Education Agencies have the ultimate responsibility for this process under the general supervision requirements and are required to ensure that the process meets the statutory and regulatory requirements. Several states offer facilitated resolution meetings to aid in parties reaching agreement.</a:t>
            </a:r>
          </a:p>
          <a:p>
            <a:endParaRPr lang="en-US" sz="1200" b="0" i="0" kern="1200" dirty="0">
              <a:solidFill>
                <a:schemeClr val="tx1"/>
              </a:solidFill>
              <a:effectLst/>
              <a:latin typeface="+mn-lt"/>
              <a:ea typeface="+mn-ea"/>
              <a:cs typeface="+mn-cs"/>
            </a:endParaRPr>
          </a:p>
          <a:p>
            <a:endParaRPr lang="en-US" b="0" dirty="0"/>
          </a:p>
        </p:txBody>
      </p:sp>
      <p:sp>
        <p:nvSpPr>
          <p:cNvPr id="4" name="Slide Number Placeholder 3"/>
          <p:cNvSpPr>
            <a:spLocks noGrp="1"/>
          </p:cNvSpPr>
          <p:nvPr>
            <p:ph type="sldNum" sz="quarter" idx="5"/>
          </p:nvPr>
        </p:nvSpPr>
        <p:spPr/>
        <p:txBody>
          <a:bodyPr/>
          <a:lstStyle/>
          <a:p>
            <a:fld id="{3ABE0CFC-C851-4200-AE85-ED2D8D014F1B}" type="slidenum">
              <a:rPr lang="en-US" smtClean="0"/>
              <a:t>13</a:t>
            </a:fld>
            <a:endParaRPr lang="en-US"/>
          </a:p>
        </p:txBody>
      </p:sp>
    </p:spTree>
    <p:extLst>
      <p:ext uri="{BB962C8B-B14F-4D97-AF65-F5344CB8AC3E}">
        <p14:creationId xmlns:p14="http://schemas.microsoft.com/office/powerpoint/2010/main" val="10591765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The CADRE Continuum offers a searchable database of dispute resolution practices in special education. Users are able to move from broad process descriptions to specific practice details and can learn information related to program design and oversight, professional standards, public awareness and outreach, and evaluation.</a:t>
            </a:r>
            <a:endParaRPr lang="en-US" dirty="0"/>
          </a:p>
        </p:txBody>
      </p:sp>
      <p:sp>
        <p:nvSpPr>
          <p:cNvPr id="4" name="Slide Number Placeholder 3"/>
          <p:cNvSpPr>
            <a:spLocks noGrp="1"/>
          </p:cNvSpPr>
          <p:nvPr>
            <p:ph type="sldNum" sz="quarter" idx="5"/>
          </p:nvPr>
        </p:nvSpPr>
        <p:spPr/>
        <p:txBody>
          <a:bodyPr/>
          <a:lstStyle/>
          <a:p>
            <a:fld id="{3ABE0CFC-C851-4200-AE85-ED2D8D014F1B}" type="slidenum">
              <a:rPr lang="en-US" smtClean="0"/>
              <a:t>14</a:t>
            </a:fld>
            <a:endParaRPr lang="en-US"/>
          </a:p>
        </p:txBody>
      </p:sp>
    </p:spTree>
    <p:extLst>
      <p:ext uri="{BB962C8B-B14F-4D97-AF65-F5344CB8AC3E}">
        <p14:creationId xmlns:p14="http://schemas.microsoft.com/office/powerpoint/2010/main" val="4759412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a:solidFill>
                  <a:schemeClr val="tx1"/>
                </a:solidFill>
                <a:effectLst/>
                <a:latin typeface="+mn-lt"/>
                <a:ea typeface="+mn-ea"/>
                <a:cs typeface="+mn-cs"/>
              </a:rPr>
              <a:t>Mediation: State agencies must offer a third-party mediator as an option for the resolution of special education disputes. Mediation is voluntary, and if parties agree, the resolution is memorialized in a binding agreement [34 CFR 300.506 (a-b)].</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State Complaints: Any individual or agency may file a complaint with the state education agency alleging a district did not follow the IDEA. The state agency investigates, and if the district is found out of compliance, issues remedies [34 CFR 300.151 through 300.153].</a:t>
            </a:r>
          </a:p>
          <a:p>
            <a:endParaRPr lang="en-US" sz="1200" b="0" i="0" kern="1200" dirty="0">
              <a:solidFill>
                <a:schemeClr val="tx1"/>
              </a:solidFill>
              <a:effectLst/>
              <a:latin typeface="+mn-lt"/>
              <a:ea typeface="+mn-ea"/>
              <a:cs typeface="+mn-cs"/>
            </a:endParaRPr>
          </a:p>
          <a:p>
            <a:r>
              <a:rPr lang="en-US" sz="1200" b="0" i="0" kern="1200" dirty="0">
                <a:solidFill>
                  <a:schemeClr val="tx1"/>
                </a:solidFill>
                <a:effectLst/>
                <a:latin typeface="+mn-lt"/>
                <a:ea typeface="+mn-ea"/>
                <a:cs typeface="+mn-cs"/>
              </a:rPr>
              <a:t>Due Process: A parent or a public agency may file a due process complaint on any matter relating to the identification, evaluation, educational placement, or provision of FAPE to a child with a disability [34 CFR 300.507 (a)(1)]. </a:t>
            </a:r>
            <a:r>
              <a:rPr lang="en-US" sz="1200" b="0" i="1" kern="1200" dirty="0">
                <a:solidFill>
                  <a:schemeClr val="tx1"/>
                </a:solidFill>
                <a:effectLst/>
                <a:latin typeface="+mn-lt"/>
                <a:ea typeface="+mn-ea"/>
                <a:cs typeface="+mn-cs"/>
              </a:rPr>
              <a:t> </a:t>
            </a:r>
            <a:r>
              <a:rPr lang="en-US" sz="1200" b="0" i="0" kern="1200" dirty="0">
                <a:solidFill>
                  <a:schemeClr val="tx1"/>
                </a:solidFill>
                <a:effectLst/>
                <a:latin typeface="+mn-lt"/>
                <a:ea typeface="+mn-ea"/>
                <a:cs typeface="+mn-cs"/>
              </a:rPr>
              <a:t>When a parent files a due process complaint, a resolution session, encourages parties to discuss the issues that gave rise to the complaint and provides the opportunity for the district to resolve the issues in the dispute [34 CFR 300.510(a)(2)].</a:t>
            </a:r>
            <a:endParaRPr lang="en-US" sz="1200" kern="1200" dirty="0">
              <a:solidFill>
                <a:schemeClr val="tx1"/>
              </a:solidFill>
              <a:effectLst/>
              <a:latin typeface="+mn-lt"/>
              <a:ea typeface="+mn-ea"/>
              <a:cs typeface="+mn-cs"/>
            </a:endParaRPr>
          </a:p>
        </p:txBody>
      </p:sp>
      <p:sp>
        <p:nvSpPr>
          <p:cNvPr id="4" name="Slide Number Placeholder 3"/>
          <p:cNvSpPr>
            <a:spLocks noGrp="1"/>
          </p:cNvSpPr>
          <p:nvPr>
            <p:ph type="sldNum" sz="quarter" idx="10"/>
          </p:nvPr>
        </p:nvSpPr>
        <p:spPr/>
        <p:txBody>
          <a:bodyPr/>
          <a:lstStyle/>
          <a:p>
            <a:fld id="{3ABE0CFC-C851-4200-AE85-ED2D8D014F1B}" type="slidenum">
              <a:rPr lang="en-US" smtClean="0"/>
              <a:t>3</a:t>
            </a:fld>
            <a:endParaRPr lang="en-US"/>
          </a:p>
        </p:txBody>
      </p:sp>
    </p:spTree>
    <p:extLst>
      <p:ext uri="{BB962C8B-B14F-4D97-AF65-F5344CB8AC3E}">
        <p14:creationId xmlns:p14="http://schemas.microsoft.com/office/powerpoint/2010/main" val="14372530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a:solidFill>
                  <a:schemeClr val="tx1"/>
                </a:solidFill>
                <a:effectLst/>
                <a:latin typeface="+mn-lt"/>
                <a:ea typeface="+mn-ea"/>
                <a:cs typeface="+mn-cs"/>
              </a:rPr>
              <a:t>The CADRE Continuum identifies dispute resolution options available for addressing disputes related to the provision of services for infants, toddlers, and students with disabilities. The options available differ in terms of the level of third party assistance or intervention, the locus of control over the decisions by the parties, the focus on the interests of the parties or a primary focus on rights, and how formal or informal the process is.</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Early dispute resolution processes, also</a:t>
            </a:r>
            <a:r>
              <a:rPr lang="en-US" sz="1200" kern="1200" baseline="0" dirty="0">
                <a:solidFill>
                  <a:schemeClr val="tx1"/>
                </a:solidFill>
                <a:effectLst/>
                <a:latin typeface="+mn-lt"/>
                <a:ea typeface="+mn-ea"/>
                <a:cs typeface="+mn-cs"/>
              </a:rPr>
              <a:t> known as alternative dispute resolution, </a:t>
            </a:r>
            <a:r>
              <a:rPr lang="en-US" sz="1200" kern="1200" dirty="0">
                <a:solidFill>
                  <a:schemeClr val="tx1"/>
                </a:solidFill>
                <a:effectLst/>
                <a:latin typeface="+mn-lt"/>
                <a:ea typeface="+mn-ea"/>
                <a:cs typeface="+mn-cs"/>
              </a:rPr>
              <a:t>focus on managing conflict collaboratively, as shown in stages 2 and 3. In stages 4 and 5, the interventions are formally managed, with decision making happening at the state or hearing level (except for resolution meetings and mediations).  </a:t>
            </a:r>
          </a:p>
        </p:txBody>
      </p:sp>
      <p:sp>
        <p:nvSpPr>
          <p:cNvPr id="4" name="Slide Number Placeholder 3"/>
          <p:cNvSpPr>
            <a:spLocks noGrp="1"/>
          </p:cNvSpPr>
          <p:nvPr>
            <p:ph type="sldNum" sz="quarter" idx="10"/>
          </p:nvPr>
        </p:nvSpPr>
        <p:spPr/>
        <p:txBody>
          <a:bodyPr/>
          <a:lstStyle/>
          <a:p>
            <a:fld id="{3ABE0CFC-C851-4200-AE85-ED2D8D014F1B}" type="slidenum">
              <a:rPr lang="en-US" smtClean="0"/>
              <a:t>4</a:t>
            </a:fld>
            <a:endParaRPr lang="en-US"/>
          </a:p>
        </p:txBody>
      </p:sp>
    </p:spTree>
    <p:extLst>
      <p:ext uri="{BB962C8B-B14F-4D97-AF65-F5344CB8AC3E}">
        <p14:creationId xmlns:p14="http://schemas.microsoft.com/office/powerpoint/2010/main" val="14372530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Alternative dispute resolution can serve as prevention strategies and/or early resolution opportunities instead of more formal options under IDEA (e.g., state complaints and due process complaints). </a:t>
            </a:r>
          </a:p>
        </p:txBody>
      </p:sp>
      <p:sp>
        <p:nvSpPr>
          <p:cNvPr id="4" name="Slide Number Placeholder 3"/>
          <p:cNvSpPr>
            <a:spLocks noGrp="1"/>
          </p:cNvSpPr>
          <p:nvPr>
            <p:ph type="sldNum" sz="quarter" idx="5"/>
          </p:nvPr>
        </p:nvSpPr>
        <p:spPr/>
        <p:txBody>
          <a:bodyPr/>
          <a:lstStyle/>
          <a:p>
            <a:fld id="{3ABE0CFC-C851-4200-AE85-ED2D8D014F1B}" type="slidenum">
              <a:rPr lang="en-US" smtClean="0"/>
              <a:t>5</a:t>
            </a:fld>
            <a:endParaRPr lang="en-US"/>
          </a:p>
        </p:txBody>
      </p:sp>
    </p:spTree>
    <p:extLst>
      <p:ext uri="{BB962C8B-B14F-4D97-AF65-F5344CB8AC3E}">
        <p14:creationId xmlns:p14="http://schemas.microsoft.com/office/powerpoint/2010/main" val="378706723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 facilitated IEP has the same objective as any IEP meeting, developing an IEP for the student. During a facilitated IEP meeting, a facilitator focuses on the process and assists the IEP Team with articulating the roles of each member and ensures the voices of all participants are included.</a:t>
            </a:r>
          </a:p>
          <a:p>
            <a:endParaRPr lang="en-US" dirty="0"/>
          </a:p>
          <a:p>
            <a:r>
              <a:rPr lang="en-US" dirty="0"/>
              <a:t>A skilled and capable facilitator encourages collaboration and helps keep members of an IEP Team focused on the development of the IEP while addressing conflicts and disagreements that may emerge during the meeting. This is often accomplished by ensuring that everyone at the meeting can participate fully. The facilitator guides the discussion by asking open-ended, student-focused questions, ensuring members have a shared understanding of the options being discussed. If disagreements arise during the meeting, the facilitator can help by asking questions to clarify points of disagreement, and assisting the team in identifying workable solutions and reaching consensus.</a:t>
            </a:r>
          </a:p>
        </p:txBody>
      </p:sp>
      <p:sp>
        <p:nvSpPr>
          <p:cNvPr id="4" name="Slide Number Placeholder 3"/>
          <p:cNvSpPr>
            <a:spLocks noGrp="1"/>
          </p:cNvSpPr>
          <p:nvPr>
            <p:ph type="sldNum" sz="quarter" idx="10"/>
          </p:nvPr>
        </p:nvSpPr>
        <p:spPr/>
        <p:txBody>
          <a:bodyPr/>
          <a:lstStyle/>
          <a:p>
            <a:fld id="{3ABE0CFC-C851-4200-AE85-ED2D8D014F1B}" type="slidenum">
              <a:rPr lang="en-US" smtClean="0"/>
              <a:t>6</a:t>
            </a:fld>
            <a:endParaRPr lang="en-US"/>
          </a:p>
        </p:txBody>
      </p:sp>
    </p:spTree>
    <p:extLst>
      <p:ext uri="{BB962C8B-B14F-4D97-AF65-F5344CB8AC3E}">
        <p14:creationId xmlns:p14="http://schemas.microsoft.com/office/powerpoint/2010/main" val="10477889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 </a:t>
            </a:r>
          </a:p>
        </p:txBody>
      </p:sp>
      <p:sp>
        <p:nvSpPr>
          <p:cNvPr id="4" name="Slide Number Placeholder 3"/>
          <p:cNvSpPr>
            <a:spLocks noGrp="1"/>
          </p:cNvSpPr>
          <p:nvPr>
            <p:ph type="sldNum" sz="quarter" idx="10"/>
          </p:nvPr>
        </p:nvSpPr>
        <p:spPr/>
        <p:txBody>
          <a:bodyPr/>
          <a:lstStyle/>
          <a:p>
            <a:fld id="{3ABE0CFC-C851-4200-AE85-ED2D8D014F1B}" type="slidenum">
              <a:rPr lang="en-US" smtClean="0"/>
              <a:t>7</a:t>
            </a:fld>
            <a:endParaRPr lang="en-US"/>
          </a:p>
        </p:txBody>
      </p:sp>
    </p:spTree>
    <p:extLst>
      <p:ext uri="{BB962C8B-B14F-4D97-AF65-F5344CB8AC3E}">
        <p14:creationId xmlns:p14="http://schemas.microsoft.com/office/powerpoint/2010/main" val="23231160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3ABE0CFC-C851-4200-AE85-ED2D8D014F1B}" type="slidenum">
              <a:rPr lang="en-US" smtClean="0"/>
              <a:t>8</a:t>
            </a:fld>
            <a:endParaRPr lang="en-US"/>
          </a:p>
        </p:txBody>
      </p:sp>
    </p:spTree>
    <p:extLst>
      <p:ext uri="{BB962C8B-B14F-4D97-AF65-F5344CB8AC3E}">
        <p14:creationId xmlns:p14="http://schemas.microsoft.com/office/powerpoint/2010/main" val="1911610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ABE0CFC-C851-4200-AE85-ED2D8D014F1B}" type="slidenum">
              <a:rPr lang="en-US" smtClean="0"/>
              <a:t>9</a:t>
            </a:fld>
            <a:endParaRPr lang="en-US"/>
          </a:p>
        </p:txBody>
      </p:sp>
    </p:spTree>
    <p:extLst>
      <p:ext uri="{BB962C8B-B14F-4D97-AF65-F5344CB8AC3E}">
        <p14:creationId xmlns:p14="http://schemas.microsoft.com/office/powerpoint/2010/main" val="5271685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Through alternative dispute resolution processes, stakeholders are often informed about IDEA and their procedural safeguards and encouraged to share their perspectives and have input in the decision-making process.</a:t>
            </a:r>
            <a:r>
              <a:rPr lang="en-US" baseline="0" dirty="0"/>
              <a:t> This allows for more effective advocacy and results in better and more durable IEPs.  </a:t>
            </a:r>
          </a:p>
          <a:p>
            <a:endParaRPr lang="en-US" dirty="0"/>
          </a:p>
          <a:p>
            <a:r>
              <a:rPr lang="en-US" dirty="0"/>
              <a:t>The financial and emotional costs of protracted conflict can be high. ADR can restore communication between educators and families, preventing disputes from escalating. A typical due process complaint, even if it does not go to hearing, is far more expensive in staff time, stress, turnover and other expenses than facilitation or other early DR options.</a:t>
            </a:r>
          </a:p>
          <a:p>
            <a:endParaRPr lang="en-US" dirty="0"/>
          </a:p>
          <a:p>
            <a:r>
              <a:rPr lang="en-US" dirty="0"/>
              <a:t>By watching a skilled neutral-third party, parents and educators have an opportunity to observe effective communication skills, such as: listening attentively, asking questions, responding respectfully, and focusing on the collective interests and needs of the child.</a:t>
            </a:r>
          </a:p>
        </p:txBody>
      </p:sp>
      <p:sp>
        <p:nvSpPr>
          <p:cNvPr id="4" name="Slide Number Placeholder 3"/>
          <p:cNvSpPr>
            <a:spLocks noGrp="1"/>
          </p:cNvSpPr>
          <p:nvPr>
            <p:ph type="sldNum" sz="quarter" idx="5"/>
          </p:nvPr>
        </p:nvSpPr>
        <p:spPr/>
        <p:txBody>
          <a:bodyPr/>
          <a:lstStyle/>
          <a:p>
            <a:fld id="{3ABE0CFC-C851-4200-AE85-ED2D8D014F1B}" type="slidenum">
              <a:rPr lang="en-US" smtClean="0"/>
              <a:t>10</a:t>
            </a:fld>
            <a:endParaRPr lang="en-US"/>
          </a:p>
        </p:txBody>
      </p:sp>
    </p:spTree>
    <p:extLst>
      <p:ext uri="{BB962C8B-B14F-4D97-AF65-F5344CB8AC3E}">
        <p14:creationId xmlns:p14="http://schemas.microsoft.com/office/powerpoint/2010/main" val="25642310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10/19/2021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10/19/2021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10/19/2021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10/19/2021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en-US"/>
              <a:t>Click to edit Master title style</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10/19/2021</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10/19/2021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10/19/2021</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10/19/2021</a:t>
            </a:fld>
            <a:endParaRPr lang="en-US"/>
          </a:p>
        </p:txBody>
      </p:sp>
      <p:sp>
        <p:nvSpPr>
          <p:cNvPr id="4" name="Footer Placeholder 3"/>
          <p:cNvSpPr>
            <a:spLocks noGrp="1"/>
          </p:cNvSpPr>
          <p:nvPr>
            <p:ph type="ftr" sz="quarter" idx="11"/>
          </p:nvPr>
        </p:nvSpPr>
        <p:spPr/>
        <p:txBody>
          <a:bodyPr/>
          <a:lstStyle/>
          <a:p>
            <a:endParaRPr kumimoji="0" lang="en-US"/>
          </a:p>
        </p:txBody>
      </p:sp>
      <p:sp>
        <p:nvSpPr>
          <p:cNvPr id="5" name="Slide Number Placeholder 4"/>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10/19/2021</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en-US"/>
              <a:t>Click to edit Master title style</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10/19/2021</a:t>
            </a:fld>
            <a:endParaRPr lang="en-US"/>
          </a:p>
        </p:txBody>
      </p:sp>
      <p:sp>
        <p:nvSpPr>
          <p:cNvPr id="6" name="Footer Placeholder 5"/>
          <p:cNvSpPr>
            <a:spLocks noGrp="1"/>
          </p:cNvSpPr>
          <p:nvPr>
            <p:ph type="ftr" sz="quarter" idx="11"/>
          </p:nvPr>
        </p:nvSpPr>
        <p:spPr/>
        <p:txBody>
          <a:bodyPr/>
          <a:lstStyle/>
          <a:p>
            <a:endParaRPr kumimoji="0" lang="en-US"/>
          </a:p>
        </p:txBody>
      </p:sp>
      <p:sp>
        <p:nvSpPr>
          <p:cNvPr id="7" name="Slide Number Placeholder 6"/>
          <p:cNvSpPr>
            <a:spLocks noGrp="1"/>
          </p:cNvSpPr>
          <p:nvPr>
            <p:ph type="sldNum" sz="quarter" idx="12"/>
          </p:nvPr>
        </p:nvSpPr>
        <p:spPr/>
        <p:txBody>
          <a:bodyPr/>
          <a:lstStyle/>
          <a:p>
            <a:fld id="{91974DF9-AD47-4691-BA21-BBFCE3637A9A}" type="slidenum">
              <a:rPr kumimoji="0" lang="en-US" smtClean="0"/>
              <a:pPr eaLnBrk="1" latinLnBrk="0" hangingPunct="1"/>
              <a:t>‹#›</a:t>
            </a:fld>
            <a:endParaRPr kumimoji="0" lang="en-US"/>
          </a:p>
        </p:txBody>
      </p:sp>
      <p:sp>
        <p:nvSpPr>
          <p:cNvPr id="9" name="Content Placeholder 8"/>
          <p:cNvSpPr>
            <a:spLocks noGrp="1"/>
          </p:cNvSpPr>
          <p:nvPr>
            <p:ph sz="quarter" idx="13"/>
          </p:nvPr>
        </p:nvSpPr>
        <p:spPr>
          <a:xfrm>
            <a:off x="304800" y="381000"/>
            <a:ext cx="7772400" cy="49428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en-US"/>
              <a:t>Click to edit Master title style</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p:txBody>
          <a:bodyPr/>
          <a:lstStyle/>
          <a:p>
            <a:pPr eaLnBrk="1" latinLnBrk="0" hangingPunct="1"/>
            <a:fld id="{C699CB88-5E1A-4FAC-892A-60949ACB1F6F}" type="datetimeFigureOut">
              <a:rPr lang="en-US" smtClean="0"/>
              <a:pPr eaLnBrk="1" latinLnBrk="0" hangingPunct="1"/>
              <a:t>10/19/2021</a:t>
            </a:fld>
            <a:endParaRPr lang="en-US"/>
          </a:p>
        </p:txBody>
      </p:sp>
      <p:sp>
        <p:nvSpPr>
          <p:cNvPr id="9" name="Slide Number Placeholder 8"/>
          <p:cNvSpPr>
            <a:spLocks noGrp="1"/>
          </p:cNvSpPr>
          <p:nvPr>
            <p:ph type="sldNum" sz="quarter" idx="11"/>
          </p:nvPr>
        </p:nvSpPr>
        <p:spPr/>
        <p:txBody>
          <a:bodyPr/>
          <a:lstStyle/>
          <a:p>
            <a:fld id="{91974DF9-AD47-4691-BA21-BBFCE3637A9A}" type="slidenum">
              <a:rPr kumimoji="0" lang="en-US" smtClean="0"/>
              <a:pPr eaLnBrk="1" latinLnBrk="0" hangingPunct="1"/>
              <a:t>‹#›</a:t>
            </a:fld>
            <a:endParaRPr kumimoji="0" lang="en-US"/>
          </a:p>
        </p:txBody>
      </p:sp>
      <p:sp>
        <p:nvSpPr>
          <p:cNvPr id="10" name="Footer Placeholder 9"/>
          <p:cNvSpPr>
            <a:spLocks noGrp="1"/>
          </p:cNvSpPr>
          <p:nvPr>
            <p:ph type="ftr" sz="quarter" idx="12"/>
          </p:nvPr>
        </p:nvSpPr>
        <p:spPr/>
        <p:txBody>
          <a:bodyPr/>
          <a:lstStyle/>
          <a:p>
            <a:endParaRPr kumimoji="0"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91974DF9-AD47-4691-BA21-BBFCE3637A9A}" type="slidenum">
              <a:rPr kumimoji="0" lang="en-US" smtClean="0"/>
              <a:pPr eaLnBrk="1" latinLnBrk="0" hangingPunct="1"/>
              <a:t>‹#›</a:t>
            </a:fld>
            <a:endParaRPr kumimoji="0"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kumimoji="0"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eaLnBrk="1" latinLnBrk="0" hangingPunct="1"/>
            <a:fld id="{C699CB88-5E1A-4FAC-892A-60949ACB1F6F}" type="datetimeFigureOut">
              <a:rPr lang="en-US" smtClean="0"/>
              <a:pPr eaLnBrk="1" latinLnBrk="0" hangingPunct="1"/>
              <a:t>10/19/2021</a:t>
            </a:fld>
            <a:endParaRPr lang="en-US"/>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2.xml"/><Relationship Id="rId4" Type="http://schemas.openxmlformats.org/officeDocument/2006/relationships/hyperlink" Target="https://www.cadreworks.org/cadre-continuu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52BF9C24-0A25-45A8-AEC2-349BC7BE55B8}"/>
              </a:ext>
            </a:extLst>
          </p:cNvPr>
          <p:cNvSpPr>
            <a:spLocks noGrp="1"/>
          </p:cNvSpPr>
          <p:nvPr>
            <p:ph type="subTitle" idx="1"/>
          </p:nvPr>
        </p:nvSpPr>
        <p:spPr>
          <a:xfrm>
            <a:off x="838200" y="1828800"/>
            <a:ext cx="6156960" cy="457200"/>
          </a:xfrm>
        </p:spPr>
        <p:txBody>
          <a:bodyPr/>
          <a:lstStyle/>
          <a:p>
            <a:r>
              <a:rPr lang="en-US" sz="2000" b="1" dirty="0">
                <a:solidFill>
                  <a:srgbClr val="C00000"/>
                </a:solidFill>
              </a:rPr>
              <a:t>Beyond the I</a:t>
            </a:r>
            <a:r>
              <a:rPr lang="en-US" sz="100" b="1" dirty="0">
                <a:solidFill>
                  <a:srgbClr val="C00000"/>
                </a:solidFill>
              </a:rPr>
              <a:t> </a:t>
            </a:r>
            <a:r>
              <a:rPr lang="en-US" sz="2000" b="1" dirty="0">
                <a:solidFill>
                  <a:srgbClr val="C00000"/>
                </a:solidFill>
              </a:rPr>
              <a:t>D</a:t>
            </a:r>
            <a:r>
              <a:rPr lang="en-US" sz="100" b="1" dirty="0">
                <a:solidFill>
                  <a:srgbClr val="C00000"/>
                </a:solidFill>
              </a:rPr>
              <a:t> </a:t>
            </a:r>
            <a:r>
              <a:rPr lang="en-US" sz="2000" b="1" dirty="0">
                <a:solidFill>
                  <a:srgbClr val="C00000"/>
                </a:solidFill>
              </a:rPr>
              <a:t>E</a:t>
            </a:r>
            <a:r>
              <a:rPr lang="en-US" sz="100" b="1" dirty="0">
                <a:solidFill>
                  <a:srgbClr val="C00000"/>
                </a:solidFill>
              </a:rPr>
              <a:t> </a:t>
            </a:r>
            <a:r>
              <a:rPr lang="en-US" sz="2000" b="1" dirty="0">
                <a:solidFill>
                  <a:srgbClr val="C00000"/>
                </a:solidFill>
              </a:rPr>
              <a:t>A:</a:t>
            </a:r>
          </a:p>
          <a:p>
            <a:endParaRPr lang="en-US" dirty="0"/>
          </a:p>
        </p:txBody>
      </p:sp>
      <p:sp>
        <p:nvSpPr>
          <p:cNvPr id="2" name="Title 1">
            <a:extLst>
              <a:ext uri="{FF2B5EF4-FFF2-40B4-BE49-F238E27FC236}">
                <a16:creationId xmlns:a16="http://schemas.microsoft.com/office/drawing/2014/main" id="{5F9E4C20-5137-4AC0-9D0B-7615EAAAE880}"/>
              </a:ext>
            </a:extLst>
          </p:cNvPr>
          <p:cNvSpPr>
            <a:spLocks noGrp="1"/>
          </p:cNvSpPr>
          <p:nvPr>
            <p:ph type="ctrTitle"/>
          </p:nvPr>
        </p:nvSpPr>
        <p:spPr>
          <a:xfrm>
            <a:off x="684944" y="2667000"/>
            <a:ext cx="7543800" cy="2058987"/>
          </a:xfrm>
        </p:spPr>
        <p:txBody>
          <a:bodyPr/>
          <a:lstStyle/>
          <a:p>
            <a:r>
              <a:rPr lang="en-US" dirty="0"/>
              <a:t>Alternative </a:t>
            </a:r>
            <a:br>
              <a:rPr lang="en-US" dirty="0"/>
            </a:br>
            <a:r>
              <a:rPr lang="en-US" dirty="0"/>
              <a:t>Dispute Resolution </a:t>
            </a:r>
          </a:p>
        </p:txBody>
      </p:sp>
    </p:spTree>
    <p:extLst>
      <p:ext uri="{BB962C8B-B14F-4D97-AF65-F5344CB8AC3E}">
        <p14:creationId xmlns:p14="http://schemas.microsoft.com/office/powerpoint/2010/main" val="40444327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DCF9FBCB-FDE9-4713-967C-DDE5EAB0221E}"/>
              </a:ext>
            </a:extLst>
          </p:cNvPr>
          <p:cNvSpPr/>
          <p:nvPr/>
        </p:nvSpPr>
        <p:spPr>
          <a:xfrm>
            <a:off x="381000" y="1828800"/>
            <a:ext cx="7917464" cy="4524315"/>
          </a:xfrm>
          <a:prstGeom prst="rect">
            <a:avLst/>
          </a:prstGeom>
        </p:spPr>
        <p:txBody>
          <a:bodyPr wrap="square">
            <a:spAutoFit/>
          </a:bodyPr>
          <a:lstStyle/>
          <a:p>
            <a:r>
              <a:rPr lang="en-US" sz="3200" dirty="0"/>
              <a:t> </a:t>
            </a:r>
          </a:p>
          <a:p>
            <a:pPr marL="914400" lvl="1" indent="-457200">
              <a:buFont typeface="Arial" panose="020B0604020202020204" pitchFamily="34" charset="0"/>
              <a:buChar char="•"/>
            </a:pPr>
            <a:r>
              <a:rPr lang="en-US" sz="3200" dirty="0"/>
              <a:t>Empowers all team members</a:t>
            </a:r>
            <a:r>
              <a:rPr lang="en-US" sz="3200" dirty="0">
                <a:solidFill>
                  <a:schemeClr val="bg1"/>
                </a:solidFill>
              </a:rPr>
              <a:t>.</a:t>
            </a:r>
            <a:endParaRPr lang="en-US" sz="3200" dirty="0"/>
          </a:p>
          <a:p>
            <a:pPr marL="914400" lvl="1" indent="-457200">
              <a:buFont typeface="Arial" panose="020B0604020202020204" pitchFamily="34" charset="0"/>
              <a:buChar char="•"/>
            </a:pPr>
            <a:r>
              <a:rPr lang="en-US" sz="3200" dirty="0"/>
              <a:t>Improves relationships</a:t>
            </a:r>
            <a:r>
              <a:rPr lang="en-US" sz="3200" dirty="0">
                <a:solidFill>
                  <a:schemeClr val="bg1"/>
                </a:solidFill>
              </a:rPr>
              <a:t>.</a:t>
            </a:r>
            <a:endParaRPr lang="en-US" sz="3200" dirty="0"/>
          </a:p>
          <a:p>
            <a:pPr marL="914400" lvl="1" indent="-457200">
              <a:buFont typeface="Arial" panose="020B0604020202020204" pitchFamily="34" charset="0"/>
              <a:buChar char="•"/>
            </a:pPr>
            <a:r>
              <a:rPr lang="en-US" sz="3200" dirty="0"/>
              <a:t>Takes less time</a:t>
            </a:r>
            <a:r>
              <a:rPr lang="en-US" sz="3200" dirty="0">
                <a:solidFill>
                  <a:schemeClr val="bg1"/>
                </a:solidFill>
              </a:rPr>
              <a:t>.</a:t>
            </a:r>
            <a:endParaRPr lang="en-US" sz="3200" dirty="0"/>
          </a:p>
          <a:p>
            <a:pPr marL="914400" lvl="1" indent="-457200">
              <a:buFont typeface="Arial" panose="020B0604020202020204" pitchFamily="34" charset="0"/>
              <a:buChar char="•"/>
            </a:pPr>
            <a:r>
              <a:rPr lang="en-US" sz="3200" dirty="0"/>
              <a:t>Costs less than formal dispute resolution</a:t>
            </a:r>
            <a:r>
              <a:rPr lang="en-US" sz="3200" dirty="0">
                <a:solidFill>
                  <a:schemeClr val="bg1"/>
                </a:solidFill>
              </a:rPr>
              <a:t>.</a:t>
            </a:r>
            <a:endParaRPr lang="en-US" sz="3200" dirty="0"/>
          </a:p>
          <a:p>
            <a:pPr marL="914400" lvl="1" indent="-457200">
              <a:buFont typeface="Arial" panose="020B0604020202020204" pitchFamily="34" charset="0"/>
              <a:buChar char="•"/>
            </a:pPr>
            <a:r>
              <a:rPr lang="en-US" sz="3200" dirty="0"/>
              <a:t>Improves communication skills</a:t>
            </a:r>
            <a:r>
              <a:rPr lang="en-US" sz="3200" dirty="0">
                <a:solidFill>
                  <a:schemeClr val="bg1"/>
                </a:solidFill>
              </a:rPr>
              <a:t>.</a:t>
            </a:r>
            <a:endParaRPr lang="en-US" sz="3200" dirty="0"/>
          </a:p>
          <a:p>
            <a:pPr marL="914400" lvl="1" indent="-457200">
              <a:buFont typeface="Arial" panose="020B0604020202020204" pitchFamily="34" charset="0"/>
              <a:buChar char="•"/>
            </a:pPr>
            <a:r>
              <a:rPr lang="en-US" sz="3200" dirty="0"/>
              <a:t>Leads to greater satisfaction with decisions</a:t>
            </a:r>
            <a:r>
              <a:rPr lang="en-US" sz="3200" dirty="0">
                <a:solidFill>
                  <a:schemeClr val="bg1"/>
                </a:solidFill>
              </a:rPr>
              <a:t>.</a:t>
            </a:r>
            <a:endParaRPr lang="en-US" sz="3200" dirty="0"/>
          </a:p>
          <a:p>
            <a:pPr marL="914400" lvl="1" indent="-457200">
              <a:buFont typeface="Arial" panose="020B0604020202020204" pitchFamily="34" charset="0"/>
              <a:buChar char="•"/>
            </a:pPr>
            <a:endParaRPr lang="en-US" sz="3200" dirty="0"/>
          </a:p>
        </p:txBody>
      </p:sp>
      <p:sp>
        <p:nvSpPr>
          <p:cNvPr id="6" name="Title 5">
            <a:extLst>
              <a:ext uri="{FF2B5EF4-FFF2-40B4-BE49-F238E27FC236}">
                <a16:creationId xmlns:a16="http://schemas.microsoft.com/office/drawing/2014/main" id="{E45295CC-699D-47A7-A827-CAF0E94BE724}"/>
              </a:ext>
            </a:extLst>
          </p:cNvPr>
          <p:cNvSpPr>
            <a:spLocks noGrp="1"/>
          </p:cNvSpPr>
          <p:nvPr>
            <p:ph type="title"/>
          </p:nvPr>
        </p:nvSpPr>
        <p:spPr>
          <a:xfrm>
            <a:off x="529732" y="719328"/>
            <a:ext cx="7620000" cy="1143000"/>
          </a:xfrm>
        </p:spPr>
        <p:txBody>
          <a:bodyPr/>
          <a:lstStyle/>
          <a:p>
            <a:r>
              <a:rPr lang="en-US" b="1" dirty="0"/>
              <a:t>Benefits of Alternative</a:t>
            </a:r>
            <a:r>
              <a:rPr lang="en-US" b="1" baseline="0" dirty="0"/>
              <a:t> Dispute Resolution</a:t>
            </a:r>
            <a:endParaRPr lang="en-US" b="1" dirty="0"/>
          </a:p>
        </p:txBody>
      </p:sp>
    </p:spTree>
    <p:extLst>
      <p:ext uri="{BB962C8B-B14F-4D97-AF65-F5344CB8AC3E}">
        <p14:creationId xmlns:p14="http://schemas.microsoft.com/office/powerpoint/2010/main" val="1232961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74638"/>
            <a:ext cx="7924800" cy="1143000"/>
          </a:xfrm>
        </p:spPr>
        <p:txBody>
          <a:bodyPr/>
          <a:lstStyle/>
          <a:p>
            <a:r>
              <a:rPr lang="en-US" b="1" dirty="0"/>
              <a:t>Early Dispute Resolution in Formal Dispute Resolution</a:t>
            </a:r>
            <a:r>
              <a:rPr lang="en-US" b="1" dirty="0">
                <a:solidFill>
                  <a:schemeClr val="bg1"/>
                </a:solidFill>
              </a:rPr>
              <a:t>.</a:t>
            </a:r>
            <a:r>
              <a:rPr lang="en-US" b="1" dirty="0"/>
              <a:t> </a:t>
            </a:r>
          </a:p>
        </p:txBody>
      </p:sp>
      <p:sp>
        <p:nvSpPr>
          <p:cNvPr id="3" name="Rectangle 2">
            <a:extLst>
              <a:ext uri="{FF2B5EF4-FFF2-40B4-BE49-F238E27FC236}">
                <a16:creationId xmlns:a16="http://schemas.microsoft.com/office/drawing/2014/main" id="{BB8F41DC-6853-490C-BBCF-A478E80271D0}"/>
              </a:ext>
            </a:extLst>
          </p:cNvPr>
          <p:cNvSpPr/>
          <p:nvPr/>
        </p:nvSpPr>
        <p:spPr>
          <a:xfrm>
            <a:off x="487964" y="1828800"/>
            <a:ext cx="7810500" cy="4524315"/>
          </a:xfrm>
          <a:prstGeom prst="rect">
            <a:avLst/>
          </a:prstGeom>
        </p:spPr>
        <p:txBody>
          <a:bodyPr wrap="square">
            <a:spAutoFit/>
          </a:bodyPr>
          <a:lstStyle/>
          <a:p>
            <a:r>
              <a:rPr lang="en-US" sz="3200" dirty="0"/>
              <a:t>When formal dispute options are initiated (such as a State administrative complaint or a due process hearing request), the I</a:t>
            </a:r>
            <a:r>
              <a:rPr lang="en-US" sz="100" dirty="0"/>
              <a:t> </a:t>
            </a:r>
            <a:r>
              <a:rPr lang="en-US" sz="3200" dirty="0"/>
              <a:t>D</a:t>
            </a:r>
            <a:r>
              <a:rPr lang="en-US" sz="100" dirty="0"/>
              <a:t> </a:t>
            </a:r>
            <a:r>
              <a:rPr lang="en-US" sz="3200" dirty="0"/>
              <a:t>E</a:t>
            </a:r>
            <a:r>
              <a:rPr lang="en-US" sz="100" dirty="0"/>
              <a:t> </a:t>
            </a:r>
            <a:r>
              <a:rPr lang="en-US" sz="3200" dirty="0"/>
              <a:t>A explicitly encourages parties to consider resolving differences collaboratively through:</a:t>
            </a:r>
          </a:p>
          <a:p>
            <a:pPr marL="457200" indent="-457200">
              <a:buFont typeface="Arial" panose="020B0604020202020204" pitchFamily="34" charset="0"/>
              <a:buChar char="•"/>
            </a:pPr>
            <a:r>
              <a:rPr lang="en-US" sz="3200" dirty="0"/>
              <a:t>Mediation</a:t>
            </a:r>
            <a:r>
              <a:rPr lang="en-US" sz="3200" dirty="0">
                <a:solidFill>
                  <a:schemeClr val="bg1"/>
                </a:solidFill>
              </a:rPr>
              <a:t>.</a:t>
            </a:r>
            <a:endParaRPr lang="en-US" sz="3200" dirty="0"/>
          </a:p>
          <a:p>
            <a:pPr marL="457200" indent="-457200">
              <a:buFont typeface="Arial" panose="020B0604020202020204" pitchFamily="34" charset="0"/>
              <a:buChar char="•"/>
            </a:pPr>
            <a:r>
              <a:rPr lang="en-US" sz="3200" dirty="0"/>
              <a:t>Resolution Meeting</a:t>
            </a:r>
            <a:r>
              <a:rPr lang="en-US" sz="3200" dirty="0">
                <a:solidFill>
                  <a:schemeClr val="bg1"/>
                </a:solidFill>
              </a:rPr>
              <a:t>.</a:t>
            </a:r>
            <a:endParaRPr lang="en-US" sz="3200" dirty="0"/>
          </a:p>
          <a:p>
            <a:pPr marL="457200" indent="-457200">
              <a:buFont typeface="Arial" panose="020B0604020202020204" pitchFamily="34" charset="0"/>
              <a:buChar char="•"/>
            </a:pPr>
            <a:r>
              <a:rPr lang="en-US" sz="3200" dirty="0"/>
              <a:t>Settlement Agreements</a:t>
            </a:r>
            <a:r>
              <a:rPr lang="en-US" sz="3200" dirty="0">
                <a:solidFill>
                  <a:schemeClr val="bg1"/>
                </a:solidFill>
              </a:rPr>
              <a:t>.</a:t>
            </a:r>
            <a:endParaRPr lang="en-US" sz="3200" dirty="0"/>
          </a:p>
          <a:p>
            <a:pPr lvl="1"/>
            <a:endParaRPr lang="en-US" sz="3200" dirty="0"/>
          </a:p>
        </p:txBody>
      </p:sp>
    </p:spTree>
    <p:extLst>
      <p:ext uri="{BB962C8B-B14F-4D97-AF65-F5344CB8AC3E}">
        <p14:creationId xmlns:p14="http://schemas.microsoft.com/office/powerpoint/2010/main" val="41760477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58459-91F8-4BDE-A611-C0B3A8B09FB3}"/>
              </a:ext>
            </a:extLst>
          </p:cNvPr>
          <p:cNvSpPr>
            <a:spLocks noGrp="1"/>
          </p:cNvSpPr>
          <p:nvPr>
            <p:ph type="title"/>
          </p:nvPr>
        </p:nvSpPr>
        <p:spPr/>
        <p:txBody>
          <a:bodyPr/>
          <a:lstStyle/>
          <a:p>
            <a:r>
              <a:rPr lang="en-US" b="1" dirty="0"/>
              <a:t>Beyond Mediation for State Administrative Complaints</a:t>
            </a:r>
            <a:r>
              <a:rPr lang="en-US" b="1" dirty="0">
                <a:solidFill>
                  <a:schemeClr val="bg1"/>
                </a:solidFill>
              </a:rPr>
              <a:t>.</a:t>
            </a:r>
            <a:endParaRPr lang="en-US" b="1" dirty="0"/>
          </a:p>
        </p:txBody>
      </p:sp>
      <p:sp>
        <p:nvSpPr>
          <p:cNvPr id="4" name="Rectangle 3">
            <a:extLst>
              <a:ext uri="{FF2B5EF4-FFF2-40B4-BE49-F238E27FC236}">
                <a16:creationId xmlns:a16="http://schemas.microsoft.com/office/drawing/2014/main" id="{883CB949-D118-487D-8449-DCBC168EFA03}"/>
              </a:ext>
            </a:extLst>
          </p:cNvPr>
          <p:cNvSpPr/>
          <p:nvPr/>
        </p:nvSpPr>
        <p:spPr>
          <a:xfrm>
            <a:off x="487964" y="1828800"/>
            <a:ext cx="7810500" cy="5016758"/>
          </a:xfrm>
          <a:prstGeom prst="rect">
            <a:avLst/>
          </a:prstGeom>
        </p:spPr>
        <p:txBody>
          <a:bodyPr wrap="square">
            <a:spAutoFit/>
          </a:bodyPr>
          <a:lstStyle/>
          <a:p>
            <a:r>
              <a:rPr lang="en-US" sz="3200" dirty="0"/>
              <a:t>In addition to I</a:t>
            </a:r>
            <a:r>
              <a:rPr lang="en-US" sz="100" dirty="0"/>
              <a:t> </a:t>
            </a:r>
            <a:r>
              <a:rPr lang="en-US" sz="3200" dirty="0"/>
              <a:t>D</a:t>
            </a:r>
            <a:r>
              <a:rPr lang="en-US" sz="100" dirty="0"/>
              <a:t> </a:t>
            </a:r>
            <a:r>
              <a:rPr lang="en-US" sz="3200" dirty="0"/>
              <a:t>E</a:t>
            </a:r>
            <a:r>
              <a:rPr lang="en-US" sz="100" dirty="0"/>
              <a:t> </a:t>
            </a:r>
            <a:r>
              <a:rPr lang="en-US" sz="3200" dirty="0"/>
              <a:t>A requiring States to offer mediation as an option when a complaint is filed, some offer other early resolution options:</a:t>
            </a:r>
          </a:p>
          <a:p>
            <a:endParaRPr lang="en-US" sz="3200" dirty="0"/>
          </a:p>
          <a:p>
            <a:pPr marL="914400" lvl="1" indent="-457200">
              <a:buFont typeface="Arial" panose="020B0604020202020204" pitchFamily="34" charset="0"/>
              <a:buChar char="•"/>
            </a:pPr>
            <a:r>
              <a:rPr lang="en-US" sz="3200" dirty="0"/>
              <a:t>Early technical assistance to parents, districts, and other organizations</a:t>
            </a:r>
            <a:r>
              <a:rPr lang="en-US" sz="3200" dirty="0">
                <a:solidFill>
                  <a:schemeClr val="bg1"/>
                </a:solidFill>
              </a:rPr>
              <a:t>.</a:t>
            </a:r>
            <a:endParaRPr lang="en-US" sz="3200" dirty="0"/>
          </a:p>
          <a:p>
            <a:pPr marL="914400" lvl="1" indent="-457200">
              <a:buFont typeface="Arial" panose="020B0604020202020204" pitchFamily="34" charset="0"/>
              <a:buChar char="•"/>
            </a:pPr>
            <a:r>
              <a:rPr lang="en-US" sz="3200" dirty="0"/>
              <a:t>Establishing informal complaint resolution processes at local level</a:t>
            </a:r>
            <a:r>
              <a:rPr lang="en-US" sz="3200" dirty="0">
                <a:solidFill>
                  <a:schemeClr val="bg1"/>
                </a:solidFill>
              </a:rPr>
              <a:t>.</a:t>
            </a:r>
            <a:endParaRPr lang="en-US" sz="3200" dirty="0"/>
          </a:p>
          <a:p>
            <a:endParaRPr lang="en-US" sz="3200" dirty="0"/>
          </a:p>
        </p:txBody>
      </p:sp>
    </p:spTree>
    <p:extLst>
      <p:ext uri="{BB962C8B-B14F-4D97-AF65-F5344CB8AC3E}">
        <p14:creationId xmlns:p14="http://schemas.microsoft.com/office/powerpoint/2010/main" val="374590698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258459-91F8-4BDE-A611-C0B3A8B09FB3}"/>
              </a:ext>
            </a:extLst>
          </p:cNvPr>
          <p:cNvSpPr>
            <a:spLocks noGrp="1"/>
          </p:cNvSpPr>
          <p:nvPr>
            <p:ph type="title"/>
          </p:nvPr>
        </p:nvSpPr>
        <p:spPr/>
        <p:txBody>
          <a:bodyPr/>
          <a:lstStyle/>
          <a:p>
            <a:r>
              <a:rPr lang="en-US" b="1" dirty="0"/>
              <a:t>Due Process Complaints and Hearing Requests</a:t>
            </a:r>
            <a:r>
              <a:rPr lang="en-US" b="1" dirty="0">
                <a:solidFill>
                  <a:schemeClr val="bg1"/>
                </a:solidFill>
              </a:rPr>
              <a:t>.</a:t>
            </a:r>
            <a:endParaRPr lang="en-US" b="1" dirty="0"/>
          </a:p>
        </p:txBody>
      </p:sp>
      <p:sp>
        <p:nvSpPr>
          <p:cNvPr id="4" name="Rectangle 3">
            <a:extLst>
              <a:ext uri="{FF2B5EF4-FFF2-40B4-BE49-F238E27FC236}">
                <a16:creationId xmlns:a16="http://schemas.microsoft.com/office/drawing/2014/main" id="{883CB949-D118-487D-8449-DCBC168EFA03}"/>
              </a:ext>
            </a:extLst>
          </p:cNvPr>
          <p:cNvSpPr/>
          <p:nvPr/>
        </p:nvSpPr>
        <p:spPr>
          <a:xfrm>
            <a:off x="609600" y="1905506"/>
            <a:ext cx="7810500" cy="4031873"/>
          </a:xfrm>
          <a:prstGeom prst="rect">
            <a:avLst/>
          </a:prstGeom>
        </p:spPr>
        <p:txBody>
          <a:bodyPr wrap="square">
            <a:spAutoFit/>
          </a:bodyPr>
          <a:lstStyle/>
          <a:p>
            <a:r>
              <a:rPr lang="en-US" sz="3200" dirty="0"/>
              <a:t>States are required to offer mediation as an option when a due process complaint is filed.</a:t>
            </a:r>
          </a:p>
          <a:p>
            <a:endParaRPr lang="en-US" sz="3200" dirty="0"/>
          </a:p>
          <a:p>
            <a:r>
              <a:rPr lang="en-US" sz="3200" dirty="0"/>
              <a:t>Additionally, the I</a:t>
            </a:r>
            <a:r>
              <a:rPr lang="en-US" sz="100" dirty="0"/>
              <a:t> </a:t>
            </a:r>
            <a:r>
              <a:rPr lang="en-US" sz="3200" dirty="0"/>
              <a:t>D</a:t>
            </a:r>
            <a:r>
              <a:rPr lang="en-US" sz="100" dirty="0"/>
              <a:t> </a:t>
            </a:r>
            <a:r>
              <a:rPr lang="en-US" sz="3200" dirty="0"/>
              <a:t>E</a:t>
            </a:r>
            <a:r>
              <a:rPr lang="en-US" sz="100" dirty="0"/>
              <a:t> </a:t>
            </a:r>
            <a:r>
              <a:rPr lang="en-US" sz="3200" dirty="0"/>
              <a:t>A Part B regulations require the scheduling of a resolution meeting when parents file for due process.</a:t>
            </a:r>
          </a:p>
          <a:p>
            <a:endParaRPr lang="en-US" sz="3200" dirty="0"/>
          </a:p>
          <a:p>
            <a:endParaRPr lang="en-US" sz="3200" dirty="0"/>
          </a:p>
        </p:txBody>
      </p:sp>
    </p:spTree>
    <p:extLst>
      <p:ext uri="{BB962C8B-B14F-4D97-AF65-F5344CB8AC3E}">
        <p14:creationId xmlns:p14="http://schemas.microsoft.com/office/powerpoint/2010/main" val="329056730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B8CC38-1BA0-4BBA-89E6-AE953DF4C4EB}"/>
              </a:ext>
            </a:extLst>
          </p:cNvPr>
          <p:cNvSpPr>
            <a:spLocks noGrp="1"/>
          </p:cNvSpPr>
          <p:nvPr>
            <p:ph type="title"/>
          </p:nvPr>
        </p:nvSpPr>
        <p:spPr>
          <a:xfrm>
            <a:off x="457200" y="274638"/>
            <a:ext cx="7620000" cy="1096962"/>
          </a:xfrm>
        </p:spPr>
        <p:txBody>
          <a:bodyPr/>
          <a:lstStyle/>
          <a:p>
            <a:r>
              <a:rPr lang="en-US" b="1" dirty="0"/>
              <a:t>CADRE’s Collection of Continuum Practices</a:t>
            </a:r>
            <a:r>
              <a:rPr lang="en-US" b="1" dirty="0">
                <a:solidFill>
                  <a:schemeClr val="bg1"/>
                </a:solidFill>
              </a:rPr>
              <a:t>.</a:t>
            </a:r>
            <a:endParaRPr lang="en-US" b="1" dirty="0"/>
          </a:p>
        </p:txBody>
      </p:sp>
      <p:pic>
        <p:nvPicPr>
          <p:cNvPr id="4" name="Picture 3" descr="The coddray continuum link at the bottom of this page will take you to a searchable copy of the continuum.">
            <a:extLst>
              <a:ext uri="{FF2B5EF4-FFF2-40B4-BE49-F238E27FC236}">
                <a16:creationId xmlns:a16="http://schemas.microsoft.com/office/drawing/2014/main" id="{9E8CEB7E-A923-4411-A252-5CA1F1C70621}"/>
              </a:ext>
            </a:extLst>
          </p:cNvPr>
          <p:cNvPicPr>
            <a:picLocks noChangeAspect="1"/>
          </p:cNvPicPr>
          <p:nvPr/>
        </p:nvPicPr>
        <p:blipFill>
          <a:blip r:embed="rId3"/>
          <a:stretch>
            <a:fillRect/>
          </a:stretch>
        </p:blipFill>
        <p:spPr>
          <a:xfrm>
            <a:off x="1684678" y="1490594"/>
            <a:ext cx="5165044" cy="3876812"/>
          </a:xfrm>
          <a:prstGeom prst="rect">
            <a:avLst/>
          </a:prstGeom>
        </p:spPr>
      </p:pic>
      <p:sp>
        <p:nvSpPr>
          <p:cNvPr id="3" name="Content Placeholder 2">
            <a:extLst>
              <a:ext uri="{FF2B5EF4-FFF2-40B4-BE49-F238E27FC236}">
                <a16:creationId xmlns:a16="http://schemas.microsoft.com/office/drawing/2014/main" id="{1D9EB126-9FC3-4BB9-9481-07C7943241B1}"/>
              </a:ext>
            </a:extLst>
          </p:cNvPr>
          <p:cNvSpPr>
            <a:spLocks noGrp="1"/>
          </p:cNvSpPr>
          <p:nvPr>
            <p:ph idx="1"/>
          </p:nvPr>
        </p:nvSpPr>
        <p:spPr>
          <a:xfrm>
            <a:off x="457200" y="5638800"/>
            <a:ext cx="7620000" cy="762000"/>
          </a:xfrm>
        </p:spPr>
        <p:txBody>
          <a:bodyPr/>
          <a:lstStyle/>
          <a:p>
            <a:r>
              <a:rPr lang="en-US" dirty="0"/>
              <a:t>The </a:t>
            </a:r>
            <a:r>
              <a:rPr lang="en-US" dirty="0">
                <a:hlinkClick r:id="rId4"/>
              </a:rPr>
              <a:t>CADRE Continuum</a:t>
            </a:r>
            <a:r>
              <a:rPr lang="en-US" dirty="0"/>
              <a:t> offers a searchable database of dispute resolution practices in special education. </a:t>
            </a:r>
          </a:p>
        </p:txBody>
      </p:sp>
    </p:spTree>
    <p:extLst>
      <p:ext uri="{BB962C8B-B14F-4D97-AF65-F5344CB8AC3E}">
        <p14:creationId xmlns:p14="http://schemas.microsoft.com/office/powerpoint/2010/main" val="372276708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Disclaimer</a:t>
            </a:r>
            <a:r>
              <a:rPr lang="en-US" b="1" dirty="0">
                <a:solidFill>
                  <a:schemeClr val="bg1"/>
                </a:solidFill>
              </a:rPr>
              <a:t>.</a:t>
            </a:r>
            <a:endParaRPr lang="en-US" b="1" dirty="0"/>
          </a:p>
        </p:txBody>
      </p:sp>
      <p:sp>
        <p:nvSpPr>
          <p:cNvPr id="3" name="Content Placeholder 2"/>
          <p:cNvSpPr>
            <a:spLocks noGrp="1"/>
          </p:cNvSpPr>
          <p:nvPr>
            <p:ph idx="1"/>
          </p:nvPr>
        </p:nvSpPr>
        <p:spPr/>
        <p:txBody>
          <a:bodyPr>
            <a:normAutofit/>
          </a:bodyPr>
          <a:lstStyle/>
          <a:p>
            <a:pPr marL="114300" indent="0">
              <a:buNone/>
            </a:pPr>
            <a:r>
              <a:rPr lang="en-US" sz="2800" dirty="0"/>
              <a:t>This resource is not intended to interpret, modify, replace requirements of federal or State law, or serve as a definitive treatment of the regulations. Application of information presented may be affected by State statutes, regulations, departmental and local policies, and any new guidance not issued at the time of this publication. </a:t>
            </a:r>
          </a:p>
        </p:txBody>
      </p:sp>
    </p:spTree>
    <p:extLst>
      <p:ext uri="{BB962C8B-B14F-4D97-AF65-F5344CB8AC3E}">
        <p14:creationId xmlns:p14="http://schemas.microsoft.com/office/powerpoint/2010/main" val="5673647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274638"/>
            <a:ext cx="8153400" cy="1143000"/>
          </a:xfrm>
        </p:spPr>
        <p:txBody>
          <a:bodyPr/>
          <a:lstStyle/>
          <a:p>
            <a:r>
              <a:rPr lang="en-US" sz="4400" b="1" dirty="0"/>
              <a:t>Dispute Resolution under I</a:t>
            </a:r>
            <a:r>
              <a:rPr lang="en-US" sz="100" b="1" dirty="0"/>
              <a:t> </a:t>
            </a:r>
            <a:r>
              <a:rPr lang="en-US" sz="4400" b="1" dirty="0"/>
              <a:t>D</a:t>
            </a:r>
            <a:r>
              <a:rPr lang="en-US" sz="100" b="1" dirty="0"/>
              <a:t> </a:t>
            </a:r>
            <a:r>
              <a:rPr lang="en-US" sz="4400" b="1" dirty="0"/>
              <a:t>E</a:t>
            </a:r>
            <a:r>
              <a:rPr lang="en-US" sz="100" b="1" dirty="0"/>
              <a:t> </a:t>
            </a:r>
            <a:r>
              <a:rPr lang="en-US" sz="4400" b="1" dirty="0"/>
              <a:t>A</a:t>
            </a:r>
            <a:r>
              <a:rPr lang="en-US" sz="4400" b="1" dirty="0">
                <a:solidFill>
                  <a:schemeClr val="bg1"/>
                </a:solidFill>
              </a:rPr>
              <a:t>.</a:t>
            </a:r>
          </a:p>
        </p:txBody>
      </p:sp>
      <p:sp>
        <p:nvSpPr>
          <p:cNvPr id="6" name="Content Placeholder 2">
            <a:extLst>
              <a:ext uri="{FF2B5EF4-FFF2-40B4-BE49-F238E27FC236}">
                <a16:creationId xmlns:a16="http://schemas.microsoft.com/office/drawing/2014/main" id="{67E17D4B-9AE8-4685-B2F1-4FF68625F129}"/>
              </a:ext>
            </a:extLst>
          </p:cNvPr>
          <p:cNvSpPr>
            <a:spLocks noGrp="1"/>
          </p:cNvSpPr>
          <p:nvPr>
            <p:ph idx="1"/>
          </p:nvPr>
        </p:nvSpPr>
        <p:spPr>
          <a:xfrm>
            <a:off x="304800" y="1450295"/>
            <a:ext cx="7620000" cy="4800600"/>
          </a:xfrm>
        </p:spPr>
        <p:txBody>
          <a:bodyPr>
            <a:normAutofit/>
          </a:bodyPr>
          <a:lstStyle/>
          <a:p>
            <a:pPr marL="114300" indent="0">
              <a:buNone/>
            </a:pPr>
            <a:r>
              <a:rPr lang="en-US" sz="3200" dirty="0"/>
              <a:t>The I</a:t>
            </a:r>
            <a:r>
              <a:rPr lang="en-US" sz="100" dirty="0"/>
              <a:t> </a:t>
            </a:r>
            <a:r>
              <a:rPr lang="en-US" sz="3200" dirty="0"/>
              <a:t>D</a:t>
            </a:r>
            <a:r>
              <a:rPr lang="en-US" sz="100" dirty="0"/>
              <a:t> </a:t>
            </a:r>
            <a:r>
              <a:rPr lang="en-US" sz="3200" dirty="0"/>
              <a:t>E</a:t>
            </a:r>
            <a:r>
              <a:rPr lang="en-US" sz="100" dirty="0"/>
              <a:t> </a:t>
            </a:r>
            <a:r>
              <a:rPr lang="en-US" sz="3200" dirty="0"/>
              <a:t>A requires states education agencies and lead agencies to provide the following options for resolving special education disputes:</a:t>
            </a:r>
          </a:p>
          <a:p>
            <a:pPr marL="979488">
              <a:buClr>
                <a:schemeClr val="accent1">
                  <a:lumMod val="50000"/>
                </a:schemeClr>
              </a:buClr>
            </a:pPr>
            <a:r>
              <a:rPr lang="en-US" sz="3200" dirty="0"/>
              <a:t>Mediation</a:t>
            </a:r>
            <a:r>
              <a:rPr lang="en-US" sz="3200" dirty="0">
                <a:solidFill>
                  <a:schemeClr val="bg1"/>
                </a:solidFill>
              </a:rPr>
              <a:t>.</a:t>
            </a:r>
            <a:r>
              <a:rPr lang="en-US" sz="3200" dirty="0"/>
              <a:t> </a:t>
            </a:r>
          </a:p>
          <a:p>
            <a:pPr marL="979488">
              <a:buClr>
                <a:schemeClr val="accent1">
                  <a:lumMod val="50000"/>
                </a:schemeClr>
              </a:buClr>
            </a:pPr>
            <a:r>
              <a:rPr lang="en-US" sz="3200" dirty="0"/>
              <a:t>State Administrative Complaints</a:t>
            </a:r>
            <a:r>
              <a:rPr lang="en-US" sz="3200" dirty="0">
                <a:solidFill>
                  <a:schemeClr val="bg1"/>
                </a:solidFill>
              </a:rPr>
              <a:t>.</a:t>
            </a:r>
            <a:endParaRPr lang="en-US" sz="3200" dirty="0"/>
          </a:p>
          <a:p>
            <a:pPr marL="979488">
              <a:buClr>
                <a:schemeClr val="accent1">
                  <a:lumMod val="50000"/>
                </a:schemeClr>
              </a:buClr>
            </a:pPr>
            <a:r>
              <a:rPr lang="en-US" sz="3200" dirty="0"/>
              <a:t>Due Process Complaints</a:t>
            </a:r>
            <a:r>
              <a:rPr lang="en-US" sz="3200" dirty="0">
                <a:solidFill>
                  <a:schemeClr val="bg1"/>
                </a:solidFill>
              </a:rPr>
              <a:t>.</a:t>
            </a:r>
            <a:r>
              <a:rPr lang="en-US" sz="3200" dirty="0"/>
              <a:t>  </a:t>
            </a:r>
          </a:p>
          <a:p>
            <a:endParaRPr lang="en-US" sz="2800" dirty="0"/>
          </a:p>
        </p:txBody>
      </p:sp>
    </p:spTree>
    <p:extLst>
      <p:ext uri="{BB962C8B-B14F-4D97-AF65-F5344CB8AC3E}">
        <p14:creationId xmlns:p14="http://schemas.microsoft.com/office/powerpoint/2010/main" val="36039550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7620000" cy="1143000"/>
          </a:xfrm>
        </p:spPr>
        <p:txBody>
          <a:bodyPr/>
          <a:lstStyle/>
          <a:p>
            <a:r>
              <a:rPr lang="en-US" b="1" dirty="0"/>
              <a:t>CADRE DR Continuum</a:t>
            </a:r>
            <a:r>
              <a:rPr lang="en-US" b="1" dirty="0">
                <a:solidFill>
                  <a:schemeClr val="bg1"/>
                </a:solidFill>
              </a:rPr>
              <a:t>.</a:t>
            </a:r>
            <a:endParaRPr lang="en-US" b="1" dirty="0"/>
          </a:p>
        </p:txBody>
      </p:sp>
      <p:pic>
        <p:nvPicPr>
          <p:cNvPr id="4" name="Picture 3" descr="The Coddray Dispute resolution Continuum matches the formality and focus of the intervention to the escalatory  stage of the conflict. As the stages of conflict escalate, the recommended interventions move from interest-based to rights based and the locus of control shifts from the disputing parties to third party decision-makers.">
            <a:extLst>
              <a:ext uri="{FF2B5EF4-FFF2-40B4-BE49-F238E27FC236}">
                <a16:creationId xmlns:a16="http://schemas.microsoft.com/office/drawing/2014/main" id="{7E962A8C-69D3-419A-BF9C-11D030EB86DA}"/>
              </a:ext>
            </a:extLst>
          </p:cNvPr>
          <p:cNvPicPr>
            <a:picLocks noChangeAspect="1"/>
          </p:cNvPicPr>
          <p:nvPr/>
        </p:nvPicPr>
        <p:blipFill>
          <a:blip r:embed="rId3"/>
          <a:stretch>
            <a:fillRect/>
          </a:stretch>
        </p:blipFill>
        <p:spPr>
          <a:xfrm>
            <a:off x="533400" y="1066800"/>
            <a:ext cx="7195457" cy="5400812"/>
          </a:xfrm>
          <a:prstGeom prst="rect">
            <a:avLst/>
          </a:prstGeom>
        </p:spPr>
      </p:pic>
      <p:sp>
        <p:nvSpPr>
          <p:cNvPr id="5" name="Oval 4">
            <a:extLst>
              <a:ext uri="{FF2B5EF4-FFF2-40B4-BE49-F238E27FC236}">
                <a16:creationId xmlns:a16="http://schemas.microsoft.com/office/drawing/2014/main" id="{8DED21C4-BA52-4366-BC17-576ACA34336F}"/>
              </a:ext>
              <a:ext uri="{C183D7F6-B498-43B3-948B-1728B52AA6E4}">
                <adec:decorative xmlns:adec="http://schemas.microsoft.com/office/drawing/2017/decorative" val="1"/>
              </a:ext>
            </a:extLst>
          </p:cNvPr>
          <p:cNvSpPr/>
          <p:nvPr/>
        </p:nvSpPr>
        <p:spPr>
          <a:xfrm>
            <a:off x="2971800" y="2285999"/>
            <a:ext cx="2667000" cy="2895601"/>
          </a:xfrm>
          <a:prstGeom prst="ellipse">
            <a:avLst/>
          </a:prstGeom>
          <a:noFill/>
          <a:ln w="6032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542777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710E5B-C6A6-40D6-BBEB-FEDE88E4B6E7}"/>
              </a:ext>
            </a:extLst>
          </p:cNvPr>
          <p:cNvSpPr>
            <a:spLocks noGrp="1"/>
          </p:cNvSpPr>
          <p:nvPr>
            <p:ph type="title"/>
          </p:nvPr>
        </p:nvSpPr>
        <p:spPr>
          <a:xfrm>
            <a:off x="228600" y="304800"/>
            <a:ext cx="8153400" cy="1143000"/>
          </a:xfrm>
        </p:spPr>
        <p:txBody>
          <a:bodyPr/>
          <a:lstStyle/>
          <a:p>
            <a:r>
              <a:rPr lang="en-US" b="1" dirty="0"/>
              <a:t>Alternative Dispute Resolution</a:t>
            </a:r>
            <a:r>
              <a:rPr lang="en-US" b="1" dirty="0">
                <a:solidFill>
                  <a:schemeClr val="bg1"/>
                </a:solidFill>
              </a:rPr>
              <a:t>.</a:t>
            </a:r>
            <a:endParaRPr lang="en-US" b="1" dirty="0"/>
          </a:p>
        </p:txBody>
      </p:sp>
      <p:sp>
        <p:nvSpPr>
          <p:cNvPr id="4" name="Content Placeholder 2">
            <a:extLst>
              <a:ext uri="{FF2B5EF4-FFF2-40B4-BE49-F238E27FC236}">
                <a16:creationId xmlns:a16="http://schemas.microsoft.com/office/drawing/2014/main" id="{09DC74B3-8139-4D93-AD3B-052802A02482}"/>
              </a:ext>
            </a:extLst>
          </p:cNvPr>
          <p:cNvSpPr>
            <a:spLocks noGrp="1"/>
          </p:cNvSpPr>
          <p:nvPr>
            <p:ph idx="1"/>
          </p:nvPr>
        </p:nvSpPr>
        <p:spPr>
          <a:xfrm>
            <a:off x="457200" y="1600200"/>
            <a:ext cx="7620000" cy="4572000"/>
          </a:xfrm>
        </p:spPr>
        <p:txBody>
          <a:bodyPr>
            <a:normAutofit lnSpcReduction="10000"/>
          </a:bodyPr>
          <a:lstStyle/>
          <a:p>
            <a:pPr marL="114300" indent="0">
              <a:buNone/>
            </a:pPr>
            <a:r>
              <a:rPr lang="en-US" sz="3200" dirty="0"/>
              <a:t>Most states offer additional options to support family and educator collaboration and address special education issues. Examples include:</a:t>
            </a:r>
          </a:p>
          <a:p>
            <a:pPr marL="914400">
              <a:buClr>
                <a:schemeClr val="accent1">
                  <a:lumMod val="50000"/>
                </a:schemeClr>
              </a:buClr>
            </a:pPr>
            <a:r>
              <a:rPr lang="en-US" sz="3200" dirty="0"/>
              <a:t>IEP Facilitation</a:t>
            </a:r>
            <a:r>
              <a:rPr lang="en-US" sz="3200" dirty="0">
                <a:solidFill>
                  <a:schemeClr val="bg1"/>
                </a:solidFill>
              </a:rPr>
              <a:t>.</a:t>
            </a:r>
            <a:endParaRPr lang="en-US" sz="3200" dirty="0"/>
          </a:p>
          <a:p>
            <a:pPr marL="914400">
              <a:buClr>
                <a:schemeClr val="accent1">
                  <a:lumMod val="50000"/>
                </a:schemeClr>
              </a:buClr>
            </a:pPr>
            <a:r>
              <a:rPr lang="en-US" sz="3200" dirty="0"/>
              <a:t>I</a:t>
            </a:r>
            <a:r>
              <a:rPr lang="en-US" sz="100" dirty="0"/>
              <a:t> </a:t>
            </a:r>
            <a:r>
              <a:rPr lang="en-US" sz="3200" dirty="0"/>
              <a:t>D</a:t>
            </a:r>
            <a:r>
              <a:rPr lang="en-US" sz="100" dirty="0"/>
              <a:t> </a:t>
            </a:r>
            <a:r>
              <a:rPr lang="en-US" sz="3200" dirty="0"/>
              <a:t>E</a:t>
            </a:r>
            <a:r>
              <a:rPr lang="en-US" sz="100" dirty="0"/>
              <a:t> </a:t>
            </a:r>
            <a:r>
              <a:rPr lang="en-US" sz="3200" dirty="0"/>
              <a:t>A Meeting Facilitation</a:t>
            </a:r>
            <a:r>
              <a:rPr lang="en-US" sz="3200" dirty="0">
                <a:solidFill>
                  <a:schemeClr val="bg1"/>
                </a:solidFill>
              </a:rPr>
              <a:t>.</a:t>
            </a:r>
            <a:endParaRPr lang="en-US" sz="3200" dirty="0"/>
          </a:p>
          <a:p>
            <a:pPr marL="914400">
              <a:buClr>
                <a:schemeClr val="accent1">
                  <a:lumMod val="50000"/>
                </a:schemeClr>
              </a:buClr>
            </a:pPr>
            <a:r>
              <a:rPr lang="en-US" sz="3200" dirty="0"/>
              <a:t>Intermediaries or Case Managers</a:t>
            </a:r>
            <a:r>
              <a:rPr lang="en-US" sz="3200" dirty="0">
                <a:solidFill>
                  <a:schemeClr val="bg1"/>
                </a:solidFill>
              </a:rPr>
              <a:t>.</a:t>
            </a:r>
            <a:endParaRPr lang="en-US" sz="3200" dirty="0"/>
          </a:p>
          <a:p>
            <a:pPr marL="914400">
              <a:buClr>
                <a:schemeClr val="accent1">
                  <a:lumMod val="50000"/>
                </a:schemeClr>
              </a:buClr>
            </a:pPr>
            <a:r>
              <a:rPr lang="en-US" sz="3200" dirty="0" err="1"/>
              <a:t>Ombuds</a:t>
            </a:r>
            <a:r>
              <a:rPr lang="en-US" sz="3200" dirty="0"/>
              <a:t> or Third-party Consultations</a:t>
            </a:r>
            <a:r>
              <a:rPr lang="en-US" sz="3200" dirty="0">
                <a:solidFill>
                  <a:schemeClr val="bg1"/>
                </a:solidFill>
              </a:rPr>
              <a:t>.</a:t>
            </a:r>
            <a:endParaRPr lang="en-US" sz="3200" dirty="0"/>
          </a:p>
          <a:p>
            <a:pPr marL="914400">
              <a:buClr>
                <a:schemeClr val="accent1">
                  <a:lumMod val="50000"/>
                </a:schemeClr>
              </a:buClr>
            </a:pPr>
            <a:r>
              <a:rPr lang="en-US" sz="3200" dirty="0"/>
              <a:t>And more!</a:t>
            </a:r>
          </a:p>
          <a:p>
            <a:pPr marL="114300" indent="0">
              <a:buNone/>
            </a:pPr>
            <a:endParaRPr lang="en-US" sz="3200" dirty="0"/>
          </a:p>
          <a:p>
            <a:pPr marL="114300" indent="0">
              <a:buNone/>
            </a:pPr>
            <a:endParaRPr lang="en-US" sz="2800" dirty="0"/>
          </a:p>
        </p:txBody>
      </p:sp>
    </p:spTree>
    <p:extLst>
      <p:ext uri="{BB962C8B-B14F-4D97-AF65-F5344CB8AC3E}">
        <p14:creationId xmlns:p14="http://schemas.microsoft.com/office/powerpoint/2010/main" val="21594372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IEP Facilitation</a:t>
            </a:r>
            <a:r>
              <a:rPr lang="en-US" b="1" dirty="0">
                <a:solidFill>
                  <a:schemeClr val="bg1"/>
                </a:solidFill>
              </a:rPr>
              <a:t>.</a:t>
            </a:r>
            <a:endParaRPr lang="en-US" dirty="0"/>
          </a:p>
        </p:txBody>
      </p:sp>
      <p:sp>
        <p:nvSpPr>
          <p:cNvPr id="4" name="Rectangle 3">
            <a:extLst>
              <a:ext uri="{FF2B5EF4-FFF2-40B4-BE49-F238E27FC236}">
                <a16:creationId xmlns:a16="http://schemas.microsoft.com/office/drawing/2014/main" id="{B3A1E54C-9270-46C6-B361-5B35BA6FA3AA}"/>
              </a:ext>
            </a:extLst>
          </p:cNvPr>
          <p:cNvSpPr/>
          <p:nvPr/>
        </p:nvSpPr>
        <p:spPr>
          <a:xfrm>
            <a:off x="685800" y="1417638"/>
            <a:ext cx="7239000" cy="4031873"/>
          </a:xfrm>
          <a:prstGeom prst="rect">
            <a:avLst/>
          </a:prstGeom>
        </p:spPr>
        <p:txBody>
          <a:bodyPr wrap="square">
            <a:spAutoFit/>
          </a:bodyPr>
          <a:lstStyle/>
          <a:p>
            <a:r>
              <a:rPr lang="en-US" sz="3200" dirty="0"/>
              <a:t>If IEP Team members have difficulty communicating and collaboratively solving problems with each other, the development of a mutually agreeable and high-quality IEP is less likely. </a:t>
            </a:r>
          </a:p>
          <a:p>
            <a:endParaRPr lang="en-US" sz="3200" dirty="0"/>
          </a:p>
          <a:p>
            <a:r>
              <a:rPr lang="en-US" sz="3200" dirty="0"/>
              <a:t>It may be helpful to bring in a neutral third party to facilitate the next IEP meeting. </a:t>
            </a:r>
          </a:p>
        </p:txBody>
      </p:sp>
    </p:spTree>
    <p:extLst>
      <p:ext uri="{BB962C8B-B14F-4D97-AF65-F5344CB8AC3E}">
        <p14:creationId xmlns:p14="http://schemas.microsoft.com/office/powerpoint/2010/main" val="15200570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620000" cy="1143000"/>
          </a:xfrm>
        </p:spPr>
        <p:txBody>
          <a:bodyPr/>
          <a:lstStyle/>
          <a:p>
            <a:r>
              <a:rPr lang="en-US" b="1" dirty="0"/>
              <a:t>I</a:t>
            </a:r>
            <a:r>
              <a:rPr lang="en-US" sz="100" b="1" dirty="0"/>
              <a:t> </a:t>
            </a:r>
            <a:r>
              <a:rPr lang="en-US" b="1" dirty="0"/>
              <a:t>D</a:t>
            </a:r>
            <a:r>
              <a:rPr lang="en-US" sz="100" b="1" dirty="0"/>
              <a:t> </a:t>
            </a:r>
            <a:r>
              <a:rPr lang="en-US" b="1" dirty="0"/>
              <a:t>E</a:t>
            </a:r>
            <a:r>
              <a:rPr lang="en-US" sz="100" b="1" dirty="0"/>
              <a:t> </a:t>
            </a:r>
            <a:r>
              <a:rPr lang="en-US" b="1" dirty="0"/>
              <a:t>A Meeting Facilitation</a:t>
            </a:r>
            <a:r>
              <a:rPr lang="en-US" b="1" dirty="0">
                <a:solidFill>
                  <a:schemeClr val="bg1"/>
                </a:solidFill>
              </a:rPr>
              <a:t>.</a:t>
            </a:r>
            <a:endParaRPr lang="en-US" dirty="0"/>
          </a:p>
        </p:txBody>
      </p:sp>
      <p:sp>
        <p:nvSpPr>
          <p:cNvPr id="4" name="Rectangle 3">
            <a:extLst>
              <a:ext uri="{FF2B5EF4-FFF2-40B4-BE49-F238E27FC236}">
                <a16:creationId xmlns:a16="http://schemas.microsoft.com/office/drawing/2014/main" id="{B3A1E54C-9270-46C6-B361-5B35BA6FA3AA}"/>
              </a:ext>
            </a:extLst>
          </p:cNvPr>
          <p:cNvSpPr/>
          <p:nvPr/>
        </p:nvSpPr>
        <p:spPr>
          <a:xfrm>
            <a:off x="247650" y="1066800"/>
            <a:ext cx="8039100" cy="6001643"/>
          </a:xfrm>
          <a:prstGeom prst="rect">
            <a:avLst/>
          </a:prstGeom>
        </p:spPr>
        <p:txBody>
          <a:bodyPr wrap="square">
            <a:spAutoFit/>
          </a:bodyPr>
          <a:lstStyle/>
          <a:p>
            <a:r>
              <a:rPr lang="en-US" sz="3200" dirty="0"/>
              <a:t>Under the I</a:t>
            </a:r>
            <a:r>
              <a:rPr lang="en-US" sz="100" dirty="0"/>
              <a:t> </a:t>
            </a:r>
            <a:r>
              <a:rPr lang="en-US" sz="3200" dirty="0"/>
              <a:t>D</a:t>
            </a:r>
            <a:r>
              <a:rPr lang="en-US" sz="100" dirty="0"/>
              <a:t> </a:t>
            </a:r>
            <a:r>
              <a:rPr lang="en-US" sz="3200" dirty="0"/>
              <a:t>E</a:t>
            </a:r>
            <a:r>
              <a:rPr lang="en-US" sz="100" dirty="0"/>
              <a:t> </a:t>
            </a:r>
            <a:r>
              <a:rPr lang="en-US" sz="3200" dirty="0"/>
              <a:t>A, parents and educators may meet for a variety of reasons. Some states offer trained facilitators for these meetings, as well as IEP Team meetings. Facilitators can lead:</a:t>
            </a:r>
          </a:p>
          <a:p>
            <a:endParaRPr lang="en-US" sz="3200" dirty="0"/>
          </a:p>
          <a:p>
            <a:pPr marL="1371600" lvl="1" indent="-457200">
              <a:buFont typeface="Arial" panose="020B0604020202020204" pitchFamily="34" charset="0"/>
              <a:buChar char="•"/>
            </a:pPr>
            <a:r>
              <a:rPr lang="en-US" sz="3200" dirty="0"/>
              <a:t>Evaluation meetings</a:t>
            </a:r>
            <a:r>
              <a:rPr lang="en-US" sz="3200" dirty="0">
                <a:solidFill>
                  <a:schemeClr val="bg1"/>
                </a:solidFill>
              </a:rPr>
              <a:t>.</a:t>
            </a:r>
            <a:endParaRPr lang="en-US" sz="3200" dirty="0"/>
          </a:p>
          <a:p>
            <a:pPr marL="1371600" lvl="1" indent="-457200">
              <a:buFont typeface="Arial" panose="020B0604020202020204" pitchFamily="34" charset="0"/>
              <a:buChar char="•"/>
            </a:pPr>
            <a:r>
              <a:rPr lang="en-US" sz="3200" dirty="0"/>
              <a:t>Manifestation determinations</a:t>
            </a:r>
            <a:r>
              <a:rPr lang="en-US" sz="3200" dirty="0">
                <a:solidFill>
                  <a:schemeClr val="bg1"/>
                </a:solidFill>
              </a:rPr>
              <a:t>.</a:t>
            </a:r>
            <a:endParaRPr lang="en-US" sz="3200" dirty="0"/>
          </a:p>
          <a:p>
            <a:pPr marL="1371600" lvl="1" indent="-457200">
              <a:buFont typeface="Arial" panose="020B0604020202020204" pitchFamily="34" charset="0"/>
              <a:buChar char="•"/>
            </a:pPr>
            <a:r>
              <a:rPr lang="en-US" sz="3200" dirty="0"/>
              <a:t>Resolution sessions for due process complaints</a:t>
            </a:r>
            <a:r>
              <a:rPr lang="en-US" sz="3200" dirty="0">
                <a:solidFill>
                  <a:schemeClr val="bg1"/>
                </a:solidFill>
              </a:rPr>
              <a:t>.</a:t>
            </a:r>
            <a:endParaRPr lang="en-US" sz="3200" dirty="0"/>
          </a:p>
          <a:p>
            <a:pPr marL="1371600" lvl="1" indent="-457200">
              <a:buFont typeface="Arial" panose="020B0604020202020204" pitchFamily="34" charset="0"/>
              <a:buChar char="•"/>
            </a:pPr>
            <a:r>
              <a:rPr lang="en-US" sz="3200" dirty="0"/>
              <a:t>Any meeting involving special education issues</a:t>
            </a:r>
            <a:r>
              <a:rPr lang="en-US" sz="3200" dirty="0">
                <a:solidFill>
                  <a:schemeClr val="bg1"/>
                </a:solidFill>
              </a:rPr>
              <a:t>.</a:t>
            </a:r>
            <a:endParaRPr lang="en-US" sz="3200" dirty="0"/>
          </a:p>
          <a:p>
            <a:pPr marL="914400" lvl="1" indent="-457200">
              <a:buFont typeface="Arial" panose="020B0604020202020204" pitchFamily="34" charset="0"/>
              <a:buChar char="•"/>
            </a:pPr>
            <a:endParaRPr lang="en-US" sz="3200" dirty="0"/>
          </a:p>
        </p:txBody>
      </p:sp>
    </p:spTree>
    <p:extLst>
      <p:ext uri="{BB962C8B-B14F-4D97-AF65-F5344CB8AC3E}">
        <p14:creationId xmlns:p14="http://schemas.microsoft.com/office/powerpoint/2010/main" val="29694930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2488A-FDEE-41B6-891A-3E613C7D788A}"/>
              </a:ext>
            </a:extLst>
          </p:cNvPr>
          <p:cNvSpPr>
            <a:spLocks noGrp="1"/>
          </p:cNvSpPr>
          <p:nvPr>
            <p:ph type="title"/>
          </p:nvPr>
        </p:nvSpPr>
        <p:spPr>
          <a:xfrm>
            <a:off x="270247" y="0"/>
            <a:ext cx="8284029" cy="1143000"/>
          </a:xfrm>
        </p:spPr>
        <p:txBody>
          <a:bodyPr/>
          <a:lstStyle/>
          <a:p>
            <a:r>
              <a:rPr lang="en-US" b="1" dirty="0"/>
              <a:t>Intermediaries</a:t>
            </a:r>
            <a:r>
              <a:rPr lang="en-US" b="1" dirty="0">
                <a:solidFill>
                  <a:schemeClr val="bg1"/>
                </a:solidFill>
              </a:rPr>
              <a:t>.</a:t>
            </a:r>
            <a:endParaRPr lang="en-US" b="1" dirty="0"/>
          </a:p>
        </p:txBody>
      </p:sp>
      <p:sp>
        <p:nvSpPr>
          <p:cNvPr id="4" name="Rectangle 3">
            <a:extLst>
              <a:ext uri="{FF2B5EF4-FFF2-40B4-BE49-F238E27FC236}">
                <a16:creationId xmlns:a16="http://schemas.microsoft.com/office/drawing/2014/main" id="{642C7666-6F84-4F37-8AA8-381137951201}"/>
              </a:ext>
            </a:extLst>
          </p:cNvPr>
          <p:cNvSpPr/>
          <p:nvPr/>
        </p:nvSpPr>
        <p:spPr>
          <a:xfrm>
            <a:off x="727446" y="990600"/>
            <a:ext cx="7369629" cy="5509200"/>
          </a:xfrm>
          <a:prstGeom prst="rect">
            <a:avLst/>
          </a:prstGeom>
        </p:spPr>
        <p:txBody>
          <a:bodyPr wrap="square">
            <a:spAutoFit/>
          </a:bodyPr>
          <a:lstStyle/>
          <a:p>
            <a:r>
              <a:rPr lang="en-US" sz="3200" dirty="0"/>
              <a:t>Often as part of the State’s intake process, intermediaries (e.g., consult lines, call centers) help parents navigate how to access their dispute resolution options and explain procedural safeguards. They can work directly with the parent and the district to facilitate problem solving. </a:t>
            </a:r>
          </a:p>
          <a:p>
            <a:endParaRPr lang="en-US" sz="3200" dirty="0"/>
          </a:p>
          <a:p>
            <a:r>
              <a:rPr lang="en-US" sz="3200" dirty="0"/>
              <a:t>Intermediaries would remain neutral while providing support and assisting parties in resolving their concerns.</a:t>
            </a:r>
          </a:p>
        </p:txBody>
      </p:sp>
    </p:spTree>
    <p:extLst>
      <p:ext uri="{BB962C8B-B14F-4D97-AF65-F5344CB8AC3E}">
        <p14:creationId xmlns:p14="http://schemas.microsoft.com/office/powerpoint/2010/main" val="1900755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err="1"/>
              <a:t>Ombuds</a:t>
            </a:r>
            <a:r>
              <a:rPr lang="en-US" b="1" dirty="0"/>
              <a:t> or Third-Party Consultant</a:t>
            </a:r>
            <a:r>
              <a:rPr lang="en-US" b="1" dirty="0">
                <a:solidFill>
                  <a:schemeClr val="bg1"/>
                </a:solidFill>
              </a:rPr>
              <a:t>.</a:t>
            </a:r>
            <a:endParaRPr lang="en-US" dirty="0"/>
          </a:p>
        </p:txBody>
      </p:sp>
      <p:sp>
        <p:nvSpPr>
          <p:cNvPr id="4" name="Rectangle 3">
            <a:extLst>
              <a:ext uri="{FF2B5EF4-FFF2-40B4-BE49-F238E27FC236}">
                <a16:creationId xmlns:a16="http://schemas.microsoft.com/office/drawing/2014/main" id="{B3A1E54C-9270-46C6-B361-5B35BA6FA3AA}"/>
              </a:ext>
            </a:extLst>
          </p:cNvPr>
          <p:cNvSpPr/>
          <p:nvPr/>
        </p:nvSpPr>
        <p:spPr>
          <a:xfrm>
            <a:off x="457200" y="1604704"/>
            <a:ext cx="7810500" cy="5016758"/>
          </a:xfrm>
          <a:prstGeom prst="rect">
            <a:avLst/>
          </a:prstGeom>
        </p:spPr>
        <p:txBody>
          <a:bodyPr wrap="square">
            <a:spAutoFit/>
          </a:bodyPr>
          <a:lstStyle/>
          <a:p>
            <a:r>
              <a:rPr lang="en-US" sz="3200" dirty="0"/>
              <a:t>An </a:t>
            </a:r>
            <a:r>
              <a:rPr lang="en-US" sz="3200" dirty="0" err="1"/>
              <a:t>ombudperson</a:t>
            </a:r>
            <a:r>
              <a:rPr lang="en-US" sz="3200" dirty="0"/>
              <a:t> is a neutral-third party who assists parties in identifying concerns and educating about options for dispute resolution. They may actively engage in problem solving with both parties.</a:t>
            </a:r>
          </a:p>
          <a:p>
            <a:endParaRPr lang="en-US" sz="3200" dirty="0"/>
          </a:p>
          <a:p>
            <a:r>
              <a:rPr lang="en-US" sz="3200" dirty="0"/>
              <a:t>A third-party consultant may independently explore the concerns and offer a non-binding opinion on an issue in contention or provide a suggested course of action.  </a:t>
            </a:r>
          </a:p>
        </p:txBody>
      </p:sp>
    </p:spTree>
    <p:extLst>
      <p:ext uri="{BB962C8B-B14F-4D97-AF65-F5344CB8AC3E}">
        <p14:creationId xmlns:p14="http://schemas.microsoft.com/office/powerpoint/2010/main" val="208141892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jacency">
  <a:themeElements>
    <a:clrScheme name="Adjacency">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Adjacency">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0E45D93EE09FE48B755B103E8699EE0" ma:contentTypeVersion="13" ma:contentTypeDescription="Create a new document." ma:contentTypeScope="" ma:versionID="a192d306c77b8468829b8b6d45c15017">
  <xsd:schema xmlns:xsd="http://www.w3.org/2001/XMLSchema" xmlns:xs="http://www.w3.org/2001/XMLSchema" xmlns:p="http://schemas.microsoft.com/office/2006/metadata/properties" xmlns:ns2="db903174-bb1c-4609-9d70-465268ead536" xmlns:ns3="d0cbbd92-a969-402e-8621-447322a11182" targetNamespace="http://schemas.microsoft.com/office/2006/metadata/properties" ma:root="true" ma:fieldsID="44d547e8c8d6839c9accfb4262c154d3" ns2:_="" ns3:_="">
    <xsd:import namespace="db903174-bb1c-4609-9d70-465268ead536"/>
    <xsd:import namespace="d0cbbd92-a969-402e-8621-447322a11182"/>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2:MediaLengthInSeconds" minOccurs="0"/>
                <xsd:element ref="ns2:MediaServiceLocation"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b903174-bb1c-4609-9d70-465268ead536"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MediaServiceLocation" ma:index="18"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0cbbd92-a969-402e-8621-447322a11182" elementFormDefault="qualified">
    <xsd:import namespace="http://schemas.microsoft.com/office/2006/documentManagement/types"/>
    <xsd:import namespace="http://schemas.microsoft.com/office/infopath/2007/PartnerControls"/>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2AD701C6-0B4B-418E-97C7-C8E6A6FDDE82}"/>
</file>

<file path=customXml/itemProps2.xml><?xml version="1.0" encoding="utf-8"?>
<ds:datastoreItem xmlns:ds="http://schemas.openxmlformats.org/officeDocument/2006/customXml" ds:itemID="{34614129-458A-4F18-96D8-F8E28679C1C7}"/>
</file>

<file path=customXml/itemProps3.xml><?xml version="1.0" encoding="utf-8"?>
<ds:datastoreItem xmlns:ds="http://schemas.openxmlformats.org/officeDocument/2006/customXml" ds:itemID="{E20B846B-F2A1-4727-817B-32125787329B}"/>
</file>

<file path=docProps/app.xml><?xml version="1.0" encoding="utf-8"?>
<Properties xmlns="http://schemas.openxmlformats.org/officeDocument/2006/extended-properties" xmlns:vt="http://schemas.openxmlformats.org/officeDocument/2006/docPropsVTypes">
  <Template>Adjacency</Template>
  <TotalTime>13342</TotalTime>
  <Words>1650</Words>
  <Application>Microsoft Office PowerPoint</Application>
  <PresentationFormat>On-screen Show (4:3)</PresentationFormat>
  <Paragraphs>100</Paragraphs>
  <Slides>14</Slides>
  <Notes>13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14</vt:i4>
      </vt:variant>
    </vt:vector>
  </HeadingPairs>
  <TitlesOfParts>
    <vt:vector size="18" baseType="lpstr">
      <vt:lpstr>Arial</vt:lpstr>
      <vt:lpstr>Calibri</vt:lpstr>
      <vt:lpstr>Cambria</vt:lpstr>
      <vt:lpstr>Adjacency</vt:lpstr>
      <vt:lpstr>Alternative  Dispute Resolution </vt:lpstr>
      <vt:lpstr>Disclaimer.</vt:lpstr>
      <vt:lpstr>Dispute Resolution under I D E A.</vt:lpstr>
      <vt:lpstr>CADRE DR Continuum.</vt:lpstr>
      <vt:lpstr>Alternative Dispute Resolution.</vt:lpstr>
      <vt:lpstr>IEP Facilitation.</vt:lpstr>
      <vt:lpstr>I D E A Meeting Facilitation.</vt:lpstr>
      <vt:lpstr>Intermediaries.</vt:lpstr>
      <vt:lpstr>Ombuds or Third-Party Consultant.</vt:lpstr>
      <vt:lpstr>Benefits of Alternative Dispute Resolution</vt:lpstr>
      <vt:lpstr>Early Dispute Resolution in Formal Dispute Resolution. </vt:lpstr>
      <vt:lpstr>Beyond Mediation for State Administrative Complaints.</vt:lpstr>
      <vt:lpstr>Due Process Complaints and Hearing Requests.</vt:lpstr>
      <vt:lpstr>CADRE’s Collection of Continuum Practices.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IDEA Mediation</dc:title>
  <dc:creator>Melanie Reese</dc:creator>
  <cp:lastModifiedBy>Randy Reese</cp:lastModifiedBy>
  <cp:revision>144</cp:revision>
  <dcterms:created xsi:type="dcterms:W3CDTF">2019-01-03T23:26:09Z</dcterms:created>
  <dcterms:modified xsi:type="dcterms:W3CDTF">2021-10-20T00:08:54Z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0x01010090E45D93EE09FE48B755B103E8699EE0</vt:lpwstr>
  </property>
</Properties>
</file>